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sldIdLst>
    <p:sldId id="256" r:id="rId2"/>
    <p:sldId id="298" r:id="rId3"/>
    <p:sldId id="299" r:id="rId4"/>
    <p:sldId id="301" r:id="rId5"/>
    <p:sldId id="344" r:id="rId6"/>
    <p:sldId id="865" r:id="rId7"/>
    <p:sldId id="866" r:id="rId8"/>
    <p:sldId id="345" r:id="rId9"/>
    <p:sldId id="365" r:id="rId10"/>
    <p:sldId id="361" r:id="rId11"/>
    <p:sldId id="346" r:id="rId12"/>
    <p:sldId id="276" r:id="rId13"/>
    <p:sldId id="341" r:id="rId14"/>
    <p:sldId id="261" r:id="rId15"/>
    <p:sldId id="348" r:id="rId16"/>
    <p:sldId id="353" r:id="rId17"/>
    <p:sldId id="387" r:id="rId18"/>
    <p:sldId id="372" r:id="rId19"/>
    <p:sldId id="351" r:id="rId20"/>
    <p:sldId id="373" r:id="rId21"/>
    <p:sldId id="374" r:id="rId22"/>
    <p:sldId id="355" r:id="rId23"/>
    <p:sldId id="294" r:id="rId24"/>
    <p:sldId id="356" r:id="rId25"/>
    <p:sldId id="375" r:id="rId26"/>
    <p:sldId id="357" r:id="rId27"/>
    <p:sldId id="358" r:id="rId28"/>
    <p:sldId id="371" r:id="rId29"/>
    <p:sldId id="359" r:id="rId30"/>
    <p:sldId id="360" r:id="rId31"/>
    <p:sldId id="366" r:id="rId32"/>
    <p:sldId id="367" r:id="rId33"/>
    <p:sldId id="362" r:id="rId34"/>
    <p:sldId id="388" r:id="rId35"/>
    <p:sldId id="377" r:id="rId36"/>
    <p:sldId id="363" r:id="rId37"/>
    <p:sldId id="369" r:id="rId38"/>
    <p:sldId id="864" r:id="rId39"/>
    <p:sldId id="282" r:id="rId40"/>
  </p:sldIdLst>
  <p:sldSz cx="12192000" cy="6858000"/>
  <p:notesSz cx="6858000" cy="9144000"/>
  <p:custDataLst>
    <p:tags r:id="rId4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15B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123" autoAdjust="0"/>
    <p:restoredTop sz="94640" autoAdjust="0"/>
  </p:normalViewPr>
  <p:slideViewPr>
    <p:cSldViewPr snapToGrid="0">
      <p:cViewPr varScale="1">
        <p:scale>
          <a:sx n="75" d="100"/>
          <a:sy n="75" d="100"/>
        </p:scale>
        <p:origin x="39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57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F5264-ECCB-4825-8999-E48A08920A7B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C1F44-4288-4CB6-BCF6-61FED1B9E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269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hanlewandowsky.shinyapps.io/Amsterdam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hanlewandowsky.shinyapps.io/Amsterdam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  <a:hlinkClick r:id="rId3"/>
              </a:rPr>
              <a:t>https://stephanlewandowsky.shinyapps.io/Amsterdam/</a:t>
            </a:r>
            <a:endParaRPr lang="en-GB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0DDC2-FF6F-41BE-9064-8DA2BF7D5D1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869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 power problem: PPV (positive predictive value) depends</a:t>
            </a:r>
            <a:r>
              <a:rPr lang="en-US" baseline="0" dirty="0"/>
              <a:t> on priors and power. PPV= power X prior odds / (power x prior odds + alpha)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C1F44-4288-4CB6-BCF6-61FED1B9E5F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536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Alternative slide</a:t>
            </a:r>
            <a:r>
              <a:rPr lang="de-CH" baseline="0" dirty="0"/>
              <a:t> for "Today's Talk"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C1F44-4288-4CB6-BCF6-61FED1B9E5F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745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Drugs: High </a:t>
            </a:r>
            <a:r>
              <a:rPr lang="en-US"/>
              <a:t>Throughput Screening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C1F44-4288-4CB6-BCF6-61FED1B9E5F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595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  <a:hlinkClick r:id="rId3"/>
              </a:rPr>
              <a:t>https://stephanlewandowsky.shinyapps.io/Amsterdam/</a:t>
            </a:r>
            <a:endParaRPr lang="en-GB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C1F44-4288-4CB6-BCF6-61FED1B9E5F2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417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09.09.2024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2420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09.09.2024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1353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09.09.2024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011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alibri" panose="020F0502020204030204" pitchFamily="34" charset="0"/>
              <a:buChar char="–"/>
              <a:defRPr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 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09.09.2024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487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09.09.2024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810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09.09.2024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499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09.09.2024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786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09.09.2024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15063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09.09.2024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7433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09.09.2024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470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09.09.2024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4389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BFE1E-D566-4959-A25A-BADF3DB7ECEF}" type="datetimeFigureOut">
              <a:rPr lang="de-CH" smtClean="0"/>
              <a:t>09.09.2024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39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www.lewan.uk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mailto:stephan.lewandowsky@bristol.ac.uk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mailto:stephan.lewandowsky@bristol.ac.uk" TargetMode="External"/><Relationship Id="rId2" Type="http://schemas.openxmlformats.org/officeDocument/2006/relationships/hyperlink" Target="http://www.lewan.uk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7DDDE-9321-6049-805B-899B2B862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2438"/>
            <a:ext cx="9144000" cy="1828800"/>
          </a:xfrm>
        </p:spPr>
        <p:txBody>
          <a:bodyPr>
            <a:normAutofit/>
          </a:bodyPr>
          <a:lstStyle/>
          <a:p>
            <a:r>
              <a:rPr lang="en-GB" dirty="0"/>
              <a:t>Addressing the Theory Crisis</a:t>
            </a:r>
            <a:br>
              <a:rPr lang="en-GB" dirty="0"/>
            </a:br>
            <a:r>
              <a:rPr lang="en-GB" dirty="0"/>
              <a:t>in Psychology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BB813-B487-7091-4A5D-1342C0CE6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080" y="3429000"/>
            <a:ext cx="11513107" cy="1828800"/>
          </a:xfrm>
        </p:spPr>
        <p:txBody>
          <a:bodyPr>
            <a:normAutofit lnSpcReduction="10000"/>
          </a:bodyPr>
          <a:lstStyle/>
          <a:p>
            <a:r>
              <a:rPr lang="en-GB" sz="3900" dirty="0"/>
              <a:t>Stephan Lewandowsky</a:t>
            </a:r>
          </a:p>
          <a:p>
            <a:r>
              <a:rPr lang="en-GB" dirty="0"/>
              <a:t>University of Bristol and University of Potsdam</a:t>
            </a:r>
            <a:br>
              <a:rPr lang="en-GB" dirty="0"/>
            </a:br>
            <a:endParaRPr lang="en-GB" dirty="0"/>
          </a:p>
          <a:p>
            <a:r>
              <a:rPr lang="en-GB" sz="2400" dirty="0"/>
              <a:t>            @lewan.bsky.social</a:t>
            </a:r>
            <a:r>
              <a:rPr lang="en-US" sz="2400" dirty="0">
                <a:solidFill>
                  <a:schemeClr val="tx1"/>
                </a:solidFill>
              </a:rPr>
              <a:t>     w: </a:t>
            </a:r>
            <a:r>
              <a:rPr lang="en-US" sz="2400" dirty="0">
                <a:solidFill>
                  <a:schemeClr val="tx1"/>
                </a:solidFill>
                <a:hlinkClick r:id="rId3"/>
              </a:rPr>
              <a:t>www.lewan.uk</a:t>
            </a:r>
            <a:r>
              <a:rPr lang="en-US" sz="2400" dirty="0">
                <a:solidFill>
                  <a:schemeClr val="tx1"/>
                </a:solidFill>
              </a:rPr>
              <a:t>     e: </a:t>
            </a:r>
            <a:r>
              <a:rPr lang="en-US" sz="2400" dirty="0">
                <a:solidFill>
                  <a:schemeClr val="tx1"/>
                </a:solidFill>
                <a:hlinkClick r:id="rId4"/>
              </a:rPr>
              <a:t>stephan.lewandowsky@bristol.ac.uk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0479E7-9A71-47E2-63F4-24C4A8D6C6E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3903" y="6024209"/>
            <a:ext cx="1891369" cy="511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8F756C-1620-3819-789C-337E9456778C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3131" y="6053855"/>
            <a:ext cx="1793339" cy="492178"/>
          </a:xfrm>
          <a:prstGeom prst="rect">
            <a:avLst/>
          </a:prstGeom>
        </p:spPr>
      </p:pic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AB18D874-EA30-D1A9-0E3F-1B0091F30D2E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9800" y="5916434"/>
            <a:ext cx="1676400" cy="7268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10D9D1-D961-0E5C-E83F-7409983EDC59}"/>
              </a:ext>
            </a:extLst>
          </p:cNvPr>
          <p:cNvSpPr txBox="1"/>
          <p:nvPr/>
        </p:nvSpPr>
        <p:spPr>
          <a:xfrm>
            <a:off x="270344" y="6220896"/>
            <a:ext cx="2947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Potsdam, September 2024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E093D0-92AC-E78B-2C9B-A3C2885635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682" y="4667345"/>
            <a:ext cx="740869" cy="64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8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F3F41-F7C0-42E6-A137-76CF243AA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Talk </a:t>
            </a:r>
            <a:br>
              <a:rPr lang="en-US" dirty="0"/>
            </a:br>
            <a:r>
              <a:rPr lang="en-US" dirty="0"/>
              <a:t>(in its Entirety)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2F41FB-C2BC-40B8-BB52-CAE4C8A42D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8" r="2238"/>
          <a:stretch/>
        </p:blipFill>
        <p:spPr>
          <a:xfrm>
            <a:off x="3307080" y="1626499"/>
            <a:ext cx="1943942" cy="51910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0D5E95-9B34-4AE2-B400-B2E77F84C8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5" r="1756"/>
          <a:stretch/>
        </p:blipFill>
        <p:spPr>
          <a:xfrm>
            <a:off x="5379720" y="1626499"/>
            <a:ext cx="2373630" cy="39662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5736B8-6593-4700-8CC9-F9EB368950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79" t="935" r="2254"/>
          <a:stretch/>
        </p:blipFill>
        <p:spPr>
          <a:xfrm>
            <a:off x="7960360" y="284480"/>
            <a:ext cx="2037080" cy="64962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94AE7E-4FE4-4487-9F4B-266AF60B96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6" t="1199" r="2185" b="-1"/>
          <a:stretch/>
        </p:blipFill>
        <p:spPr>
          <a:xfrm>
            <a:off x="5478780" y="5124450"/>
            <a:ext cx="2160270" cy="1656307"/>
          </a:xfrm>
          <a:prstGeom prst="rect">
            <a:avLst/>
          </a:prstGeom>
        </p:spPr>
      </p:pic>
      <p:sp>
        <p:nvSpPr>
          <p:cNvPr id="3" name="Text Box 15">
            <a:extLst>
              <a:ext uri="{FF2B5EF4-FFF2-40B4-BE49-F238E27FC236}">
                <a16:creationId xmlns:a16="http://schemas.microsoft.com/office/drawing/2014/main" id="{F904A75E-2C49-08EC-DF01-1F1D5A640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0631" y="2453461"/>
            <a:ext cx="7091808" cy="954107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solidFill>
                  <a:schemeClr val="bg1"/>
                </a:solidFill>
              </a:rPr>
              <a:t>1. The tightness of coupling between theories and hypotheses affects replicability</a:t>
            </a:r>
          </a:p>
        </p:txBody>
      </p:sp>
      <p:sp>
        <p:nvSpPr>
          <p:cNvPr id="8" name="Text Box 15">
            <a:extLst>
              <a:ext uri="{FF2B5EF4-FFF2-40B4-BE49-F238E27FC236}">
                <a16:creationId xmlns:a16="http://schemas.microsoft.com/office/drawing/2014/main" id="{7BD590F7-85FB-5059-725F-4EF6CC409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0631" y="3524515"/>
            <a:ext cx="7091808" cy="523220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solidFill>
                  <a:schemeClr val="bg1"/>
                </a:solidFill>
              </a:rPr>
              <a:t>2. Attempts to replicate may be inadvisable</a:t>
            </a:r>
          </a:p>
        </p:txBody>
      </p:sp>
      <p:sp>
        <p:nvSpPr>
          <p:cNvPr id="9" name="Text Box 15">
            <a:extLst>
              <a:ext uri="{FF2B5EF4-FFF2-40B4-BE49-F238E27FC236}">
                <a16:creationId xmlns:a16="http://schemas.microsoft.com/office/drawing/2014/main" id="{8529250E-9353-E6BD-AB7B-5BE7D894E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3011" y="4164682"/>
            <a:ext cx="7091808" cy="523220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solidFill>
                  <a:schemeClr val="bg1"/>
                </a:solidFill>
              </a:rPr>
              <a:t>3. Tests of novel predictions may be preferable</a:t>
            </a:r>
          </a:p>
        </p:txBody>
      </p:sp>
    </p:spTree>
    <p:extLst>
      <p:ext uri="{BB962C8B-B14F-4D97-AF65-F5344CB8AC3E}">
        <p14:creationId xmlns:p14="http://schemas.microsoft.com/office/powerpoint/2010/main" val="282282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9F97-4786-4AB3-A24C-7A7A7C927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Discovery-Oriented Research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02E19-A638-473F-9039-825476F7B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Theory implies existence of broad class of phenomena, </a:t>
            </a:r>
            <a:r>
              <a:rPr lang="el-GR" dirty="0"/>
              <a:t>Ω</a:t>
            </a:r>
            <a:r>
              <a:rPr lang="en-US" dirty="0"/>
              <a:t>, but does not specify when a particular phenomenon, </a:t>
            </a:r>
            <a:r>
              <a:rPr lang="en-US" i="1" dirty="0"/>
              <a:t>X</a:t>
            </a:r>
            <a:r>
              <a:rPr lang="en-US" dirty="0"/>
              <a:t>, will or will not be observed</a:t>
            </a:r>
          </a:p>
          <a:p>
            <a:r>
              <a:rPr lang="en-US" dirty="0"/>
              <a:t>Embodiment Priming Theory</a:t>
            </a:r>
          </a:p>
          <a:p>
            <a:pPr lvl="1"/>
            <a:r>
              <a:rPr lang="en-US" dirty="0"/>
              <a:t>abstract concepts grounded in bodily states or actions</a:t>
            </a:r>
          </a:p>
          <a:p>
            <a:pPr lvl="1"/>
            <a:r>
              <a:rPr lang="en-US" dirty="0"/>
              <a:t>inducing a bodily state primes associated concept</a:t>
            </a:r>
          </a:p>
          <a:p>
            <a:pPr lvl="1"/>
            <a:r>
              <a:rPr lang="en-US" dirty="0"/>
              <a:t>this priming should have observable consequences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5628C7-B0AE-4E71-8DAF-97D350AB5C97}"/>
              </a:ext>
            </a:extLst>
          </p:cNvPr>
          <p:cNvSpPr txBox="1">
            <a:spLocks/>
          </p:cNvSpPr>
          <p:nvPr/>
        </p:nvSpPr>
        <p:spPr>
          <a:xfrm>
            <a:off x="838200" y="4834921"/>
            <a:ext cx="7886700" cy="1553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jumping over gap in floor (“leap of faith”) may enhance religiosity</a:t>
            </a:r>
          </a:p>
          <a:p>
            <a:pPr lvl="1"/>
            <a:r>
              <a:rPr lang="en-US" dirty="0"/>
              <a:t>turning crank clockwise may prime “future”, hence increase openness to experience</a:t>
            </a:r>
          </a:p>
          <a:p>
            <a:pPr marL="457200" lvl="1" indent="0">
              <a:buNone/>
            </a:pPr>
            <a:endParaRPr lang="en-US" dirty="0"/>
          </a:p>
          <a:p>
            <a:endParaRPr lang="en-GB" dirty="0"/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D368433A-FB5E-4091-BD6F-0D2F224E833F}"/>
              </a:ext>
            </a:extLst>
          </p:cNvPr>
          <p:cNvSpPr/>
          <p:nvPr/>
        </p:nvSpPr>
        <p:spPr>
          <a:xfrm>
            <a:off x="9122421" y="3050698"/>
            <a:ext cx="1327094" cy="637194"/>
          </a:xfrm>
          <a:prstGeom prst="borderCallout1">
            <a:avLst>
              <a:gd name="adj1" fmla="val 52724"/>
              <a:gd name="adj2" fmla="val 432"/>
              <a:gd name="adj3" fmla="val 162902"/>
              <a:gd name="adj4" fmla="val -83816"/>
            </a:avLst>
          </a:prstGeom>
          <a:solidFill>
            <a:srgbClr val="00206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800" dirty="0"/>
              <a:t>Ω</a:t>
            </a:r>
            <a:endParaRPr lang="en-GB" sz="4800" dirty="0"/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A55F1A2B-1993-46D1-A4F7-C6CDAF93366E}"/>
              </a:ext>
            </a:extLst>
          </p:cNvPr>
          <p:cNvSpPr/>
          <p:nvPr/>
        </p:nvSpPr>
        <p:spPr>
          <a:xfrm>
            <a:off x="9122421" y="5326987"/>
            <a:ext cx="1327094" cy="637194"/>
          </a:xfrm>
          <a:prstGeom prst="borderCallout1">
            <a:avLst>
              <a:gd name="adj1" fmla="val 52724"/>
              <a:gd name="adj2" fmla="val 432"/>
              <a:gd name="adj3" fmla="val -8504"/>
              <a:gd name="adj4" fmla="val -211626"/>
            </a:avLst>
          </a:prstGeom>
          <a:solidFill>
            <a:srgbClr val="00206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X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8496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Discovery-Oriented Research Is Like Mushroom Hunting</a:t>
            </a:r>
          </a:p>
        </p:txBody>
      </p:sp>
    </p:spTree>
    <p:extLst>
      <p:ext uri="{BB962C8B-B14F-4D97-AF65-F5344CB8AC3E}">
        <p14:creationId xmlns:p14="http://schemas.microsoft.com/office/powerpoint/2010/main" val="1026609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837" y="916389"/>
            <a:ext cx="4402470" cy="5129091"/>
          </a:xfrm>
          <a:prstGeom prst="rect">
            <a:avLst/>
          </a:prstGeom>
        </p:spPr>
      </p:pic>
      <p:pic>
        <p:nvPicPr>
          <p:cNvPr id="3" name="Inhaltsplatzhalt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64460" y="841386"/>
            <a:ext cx="4163343" cy="5204095"/>
          </a:xfrm>
          <a:prstGeom prst="rect">
            <a:avLst/>
          </a:prstGeom>
        </p:spPr>
      </p:pic>
      <p:sp>
        <p:nvSpPr>
          <p:cNvPr id="4" name="Rechteck 6"/>
          <p:cNvSpPr/>
          <p:nvPr/>
        </p:nvSpPr>
        <p:spPr>
          <a:xfrm>
            <a:off x="8941520" y="5510127"/>
            <a:ext cx="1332412" cy="8621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10"/>
          <p:cNvSpPr txBox="1"/>
          <p:nvPr/>
        </p:nvSpPr>
        <p:spPr>
          <a:xfrm>
            <a:off x="4418953" y="3185953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Marjan's handwriting" panose="02000603000000000000" pitchFamily="2" charset="0"/>
              </a:rPr>
              <a:t>Egozia</a:t>
            </a:r>
            <a:r>
              <a:rPr lang="de-DE" sz="1400" dirty="0">
                <a:latin typeface="Marjan's handwriting" panose="02000603000000000000" pitchFamily="2" charset="0"/>
              </a:rPr>
              <a:t> </a:t>
            </a:r>
            <a:r>
              <a:rPr lang="de-DE" sz="1400" dirty="0" err="1">
                <a:latin typeface="Marjan's handwriting" panose="02000603000000000000" pitchFamily="2" charset="0"/>
              </a:rPr>
              <a:t>depletia</a:t>
            </a:r>
            <a:endParaRPr lang="en-US" sz="1400" dirty="0">
              <a:latin typeface="Marjan's handwriting" panose="02000603000000000000" pitchFamily="2" charset="0"/>
            </a:endParaRPr>
          </a:p>
        </p:txBody>
      </p:sp>
      <p:sp>
        <p:nvSpPr>
          <p:cNvPr id="6" name="Textfeld 11"/>
          <p:cNvSpPr txBox="1"/>
          <p:nvPr/>
        </p:nvSpPr>
        <p:spPr>
          <a:xfrm>
            <a:off x="6119069" y="981744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Marjan's handwriting" panose="02000603000000000000" pitchFamily="2" charset="0"/>
              </a:rPr>
              <a:t>Overshadowia</a:t>
            </a:r>
            <a:r>
              <a:rPr lang="de-DE" sz="1400" dirty="0">
                <a:latin typeface="Marjan's handwriting" panose="02000603000000000000" pitchFamily="2" charset="0"/>
              </a:rPr>
              <a:t> </a:t>
            </a:r>
            <a:r>
              <a:rPr lang="de-DE" sz="1400" dirty="0" err="1">
                <a:latin typeface="Marjan's handwriting" panose="02000603000000000000" pitchFamily="2" charset="0"/>
              </a:rPr>
              <a:t>effectus</a:t>
            </a:r>
            <a:endParaRPr lang="en-US" sz="1400" dirty="0">
              <a:latin typeface="Marjan's handwriting" panose="02000603000000000000" pitchFamily="2" charset="0"/>
            </a:endParaRPr>
          </a:p>
        </p:txBody>
      </p:sp>
      <p:sp>
        <p:nvSpPr>
          <p:cNvPr id="7" name="Textfeld 13"/>
          <p:cNvSpPr txBox="1"/>
          <p:nvPr/>
        </p:nvSpPr>
        <p:spPr>
          <a:xfrm>
            <a:off x="7580809" y="251587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Marjan's handwriting" panose="02000603000000000000" pitchFamily="2" charset="0"/>
              </a:rPr>
              <a:t>found</a:t>
            </a:r>
            <a:r>
              <a:rPr lang="de-DE" sz="1400" dirty="0">
                <a:latin typeface="Marjan's handwriting" panose="02000603000000000000" pitchFamily="2" charset="0"/>
              </a:rPr>
              <a:t> in </a:t>
            </a:r>
            <a:r>
              <a:rPr lang="de-DE" sz="1400" dirty="0" err="1">
                <a:latin typeface="Marjan's handwriting" panose="02000603000000000000" pitchFamily="2" charset="0"/>
              </a:rPr>
              <a:t>italy</a:t>
            </a:r>
            <a:endParaRPr lang="en-US" sz="1400" dirty="0">
              <a:latin typeface="Marjan's handwriting" panose="02000603000000000000" pitchFamily="2" charset="0"/>
            </a:endParaRPr>
          </a:p>
        </p:txBody>
      </p:sp>
      <p:sp>
        <p:nvSpPr>
          <p:cNvPr id="8" name="Textfeld 14"/>
          <p:cNvSpPr txBox="1"/>
          <p:nvPr/>
        </p:nvSpPr>
        <p:spPr>
          <a:xfrm>
            <a:off x="7637413" y="1343141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Marjan's handwriting" panose="02000603000000000000" pitchFamily="2" charset="0"/>
              </a:rPr>
              <a:t>Large </a:t>
            </a:r>
            <a:r>
              <a:rPr lang="de-DE" sz="1400" dirty="0" err="1">
                <a:latin typeface="Marjan's handwriting" panose="02000603000000000000" pitchFamily="2" charset="0"/>
              </a:rPr>
              <a:t>effect</a:t>
            </a:r>
            <a:endParaRPr lang="en-US" sz="1400" dirty="0">
              <a:latin typeface="Marjan's handwriting" panose="02000603000000000000" pitchFamily="2" charset="0"/>
            </a:endParaRPr>
          </a:p>
        </p:txBody>
      </p:sp>
      <p:sp>
        <p:nvSpPr>
          <p:cNvPr id="9" name="Textfeld 15"/>
          <p:cNvSpPr txBox="1"/>
          <p:nvPr/>
        </p:nvSpPr>
        <p:spPr>
          <a:xfrm>
            <a:off x="1750424" y="4975833"/>
            <a:ext cx="119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Marjan's handwriting" panose="02000603000000000000" pitchFamily="2" charset="0"/>
              </a:rPr>
              <a:t>Facial</a:t>
            </a:r>
            <a:r>
              <a:rPr lang="de-DE" sz="1400" dirty="0">
                <a:latin typeface="Marjan's handwriting" panose="02000603000000000000" pitchFamily="2" charset="0"/>
              </a:rPr>
              <a:t> </a:t>
            </a:r>
            <a:r>
              <a:rPr lang="de-DE" sz="1400" dirty="0" err="1">
                <a:latin typeface="Marjan's handwriting" panose="02000603000000000000" pitchFamily="2" charset="0"/>
              </a:rPr>
              <a:t>feedbacksus</a:t>
            </a:r>
            <a:endParaRPr lang="en-US" sz="1400" dirty="0">
              <a:latin typeface="Marjan's handwriting" panose="02000603000000000000" pitchFamily="2" charset="0"/>
            </a:endParaRPr>
          </a:p>
        </p:txBody>
      </p:sp>
      <p:pic>
        <p:nvPicPr>
          <p:cNvPr id="10" name="Grafik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35" t="64667" b="5016"/>
          <a:stretch/>
        </p:blipFill>
        <p:spPr>
          <a:xfrm>
            <a:off x="9276802" y="4110445"/>
            <a:ext cx="997131" cy="1210493"/>
          </a:xfrm>
          <a:prstGeom prst="rect">
            <a:avLst/>
          </a:prstGeom>
        </p:spPr>
      </p:pic>
      <p:pic>
        <p:nvPicPr>
          <p:cNvPr id="11" name="Grafik 7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58" t="85027" r="6531"/>
          <a:stretch/>
        </p:blipFill>
        <p:spPr>
          <a:xfrm>
            <a:off x="9022432" y="4644850"/>
            <a:ext cx="844731" cy="779194"/>
          </a:xfrm>
          <a:prstGeom prst="rect">
            <a:avLst/>
          </a:prstGeom>
        </p:spPr>
      </p:pic>
      <p:sp>
        <p:nvSpPr>
          <p:cNvPr id="12" name="Rechteck 1"/>
          <p:cNvSpPr/>
          <p:nvPr/>
        </p:nvSpPr>
        <p:spPr>
          <a:xfrm>
            <a:off x="6247754" y="3426296"/>
            <a:ext cx="10163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 err="1">
                <a:latin typeface="Marjan's handwriting" panose="02000603000000000000" pitchFamily="2" charset="0"/>
              </a:rPr>
              <a:t>Dissonancia</a:t>
            </a:r>
            <a:r>
              <a:rPr lang="de-DE" sz="1200" dirty="0">
                <a:latin typeface="Marjan's handwriting" panose="02000603000000000000" pitchFamily="2" charset="0"/>
              </a:rPr>
              <a:t> </a:t>
            </a:r>
            <a:r>
              <a:rPr lang="de-DE" sz="1200" dirty="0" err="1">
                <a:latin typeface="Marjan's handwriting" panose="02000603000000000000" pitchFamily="2" charset="0"/>
              </a:rPr>
              <a:t>effectus</a:t>
            </a:r>
            <a:endParaRPr lang="en-US" sz="1200" dirty="0">
              <a:latin typeface="Marjan's handwriting" panose="02000603000000000000" pitchFamily="2" charset="0"/>
            </a:endParaRPr>
          </a:p>
        </p:txBody>
      </p:sp>
      <p:sp>
        <p:nvSpPr>
          <p:cNvPr id="13" name="Textfeld 18"/>
          <p:cNvSpPr txBox="1"/>
          <p:nvPr/>
        </p:nvSpPr>
        <p:spPr>
          <a:xfrm>
            <a:off x="1524000" y="654778"/>
            <a:ext cx="119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Marjan's handwriting" panose="02000603000000000000" pitchFamily="2" charset="0"/>
              </a:rPr>
              <a:t>Inuitive</a:t>
            </a:r>
            <a:r>
              <a:rPr lang="de-DE" sz="1400" dirty="0">
                <a:latin typeface="Marjan's handwriting" panose="02000603000000000000" pitchFamily="2" charset="0"/>
              </a:rPr>
              <a:t> </a:t>
            </a:r>
            <a:r>
              <a:rPr lang="de-DE" sz="1400" dirty="0" err="1">
                <a:latin typeface="Marjan's handwriting" panose="02000603000000000000" pitchFamily="2" charset="0"/>
              </a:rPr>
              <a:t>Altruismucea</a:t>
            </a:r>
            <a:endParaRPr lang="en-US" sz="1400" dirty="0">
              <a:latin typeface="Marjan's handwriting" panose="02000603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17298" y="637227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h/t Susa Fiedler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0000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Is this Wrong?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Not necessarily</a:t>
            </a:r>
          </a:p>
          <a:p>
            <a:r>
              <a:rPr lang="de-CH" dirty="0"/>
              <a:t>Exoplanets and new drugs are found this way</a:t>
            </a:r>
          </a:p>
          <a:p>
            <a:pPr lvl="1"/>
            <a:r>
              <a:rPr lang="de-CH" dirty="0"/>
              <a:t>if the hypothesis is confirmed it is interpreted as evidence for the theory</a:t>
            </a:r>
          </a:p>
          <a:p>
            <a:pPr lvl="1"/>
            <a:r>
              <a:rPr lang="de-CH" dirty="0"/>
              <a:t>If there is no evidence then you keep looking elsewhere</a:t>
            </a:r>
          </a:p>
        </p:txBody>
      </p:sp>
    </p:spTree>
    <p:extLst>
      <p:ext uri="{BB962C8B-B14F-4D97-AF65-F5344CB8AC3E}">
        <p14:creationId xmlns:p14="http://schemas.microsoft.com/office/powerpoint/2010/main" val="243037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94919-63D8-4688-9E6A-7D666E15D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Disovery</a:t>
            </a:r>
            <a:r>
              <a:rPr lang="en-US" dirty="0"/>
              <a:t>-Oriented Research and Replicability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33880B-3432-408C-A1A4-A050032F5F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Any given 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l-GR" dirty="0"/>
                  <a:t>Ω</a:t>
                </a:r>
                <a:r>
                  <a:rPr lang="en-US" dirty="0"/>
                  <a:t> may or may not exist: </a:t>
                </a:r>
                <a:r>
                  <a:rPr lang="en-US" dirty="0">
                    <a:solidFill>
                      <a:srgbClr val="002060"/>
                    </a:solidFill>
                  </a:rPr>
                  <a:t>P(X|T) = 0.1</a:t>
                </a:r>
              </a:p>
              <a:p>
                <a:r>
                  <a:rPr lang="en-US" dirty="0"/>
                  <a:t>Confirmation of X nonetheless diagnostic if </a:t>
                </a:r>
                <a:br>
                  <a:rPr lang="en-US" dirty="0"/>
                </a:br>
                <a:r>
                  <a:rPr lang="en-US" dirty="0"/>
                  <a:t>P(X|~T) &lt;&lt; P(X|T). For example, </a:t>
                </a:r>
                <a:r>
                  <a:rPr lang="en-US" dirty="0">
                    <a:solidFill>
                      <a:srgbClr val="002060"/>
                    </a:solidFill>
                  </a:rPr>
                  <a:t>P(X|~T) = 0.02</a:t>
                </a:r>
              </a:p>
              <a:p>
                <a:r>
                  <a:rPr lang="en-US" dirty="0"/>
                  <a:t>Supposing equal priors for theory, </a:t>
                </a:r>
                <a:r>
                  <a:rPr lang="en-US" dirty="0">
                    <a:solidFill>
                      <a:srgbClr val="002060"/>
                    </a:solidFill>
                  </a:rPr>
                  <a:t>P(T) = P(~T) = 0.5</a:t>
                </a:r>
                <a:r>
                  <a:rPr lang="en-US" dirty="0"/>
                  <a:t>: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=0.06</m:t>
                      </m:r>
                    </m:oMath>
                  </m:oMathPara>
                </a14:m>
                <a:endParaRPr lang="en-GB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33880B-3432-408C-A1A4-A050032F5F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803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94919-63D8-4688-9E6A-7D666E15D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Discovery-Oriented Research and Replicability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33880B-3432-408C-A1A4-A050032F5F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Any given 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l-GR" dirty="0"/>
                  <a:t>Ω</a:t>
                </a:r>
                <a:r>
                  <a:rPr lang="en-US" dirty="0"/>
                  <a:t> may or may not exist: </a:t>
                </a:r>
                <a:r>
                  <a:rPr lang="en-US" dirty="0">
                    <a:solidFill>
                      <a:srgbClr val="002060"/>
                    </a:solidFill>
                  </a:rPr>
                  <a:t>P(X|T) = 0.1</a:t>
                </a:r>
              </a:p>
              <a:p>
                <a:r>
                  <a:rPr lang="en-US" dirty="0"/>
                  <a:t>Confirmation of X nonetheless diagnostic if </a:t>
                </a:r>
                <a:br>
                  <a:rPr lang="en-US" dirty="0"/>
                </a:br>
                <a:r>
                  <a:rPr lang="en-US" dirty="0"/>
                  <a:t>P(X|~T) &lt;&lt; P(X|T). For example, </a:t>
                </a:r>
                <a:r>
                  <a:rPr lang="en-US" dirty="0">
                    <a:solidFill>
                      <a:srgbClr val="002060"/>
                    </a:solidFill>
                  </a:rPr>
                  <a:t>P(X|~T) = 0.02</a:t>
                </a:r>
              </a:p>
              <a:p>
                <a:r>
                  <a:rPr lang="en-US" dirty="0"/>
                  <a:t>Supposing equal priors for theory, </a:t>
                </a:r>
                <a:r>
                  <a:rPr lang="en-US" dirty="0">
                    <a:solidFill>
                      <a:srgbClr val="002060"/>
                    </a:solidFill>
                  </a:rPr>
                  <a:t>P(T) = P(~T) = 0.5</a:t>
                </a:r>
                <a:r>
                  <a:rPr lang="en-US" dirty="0"/>
                  <a:t>: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33880B-3432-408C-A1A4-A050032F5F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132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94919-63D8-4688-9E6A-7D666E15D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Discovery-Oriented Research and Replicability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33880B-3432-408C-A1A4-A050032F5F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Any given 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l-GR" dirty="0"/>
                  <a:t>Ω</a:t>
                </a:r>
                <a:r>
                  <a:rPr lang="en-US" dirty="0"/>
                  <a:t> may or may not exist: </a:t>
                </a:r>
                <a:r>
                  <a:rPr lang="en-US" dirty="0">
                    <a:solidFill>
                      <a:srgbClr val="002060"/>
                    </a:solidFill>
                  </a:rPr>
                  <a:t>P(X|T) = 0.1</a:t>
                </a:r>
              </a:p>
              <a:p>
                <a:r>
                  <a:rPr lang="en-US" dirty="0"/>
                  <a:t>Confirmation of X nonetheless diagnostic if </a:t>
                </a:r>
                <a:br>
                  <a:rPr lang="en-US" dirty="0"/>
                </a:br>
                <a:r>
                  <a:rPr lang="en-US" dirty="0"/>
                  <a:t>P(X|~T) &lt;&lt; P(X|T). For example, </a:t>
                </a:r>
                <a:r>
                  <a:rPr lang="en-US" dirty="0">
                    <a:solidFill>
                      <a:srgbClr val="002060"/>
                    </a:solidFill>
                  </a:rPr>
                  <a:t>P(X|~T) = 0.02</a:t>
                </a:r>
              </a:p>
              <a:p>
                <a:r>
                  <a:rPr lang="en-US" dirty="0"/>
                  <a:t>Supposing equal priors for theory, </a:t>
                </a:r>
                <a:r>
                  <a:rPr lang="en-US" dirty="0">
                    <a:solidFill>
                      <a:srgbClr val="002060"/>
                    </a:solidFill>
                  </a:rPr>
                  <a:t>P(T) = P(~T) = 0.5</a:t>
                </a:r>
                <a:r>
                  <a:rPr lang="en-US" dirty="0"/>
                  <a:t>: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=0.06</m:t>
                      </m:r>
                    </m:oMath>
                  </m:oMathPara>
                </a14:m>
                <a:endParaRPr lang="en-GB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33880B-3432-408C-A1A4-A050032F5F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881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94919-63D8-4688-9E6A-7D666E15D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Discovery-Oriented Research and Replicability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33880B-3432-408C-A1A4-A050032F5F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Any given 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l-GR" dirty="0"/>
                  <a:t>Ω</a:t>
                </a:r>
                <a:r>
                  <a:rPr lang="en-US" dirty="0"/>
                  <a:t> may or may not exist: </a:t>
                </a:r>
                <a:r>
                  <a:rPr lang="en-US" dirty="0">
                    <a:solidFill>
                      <a:srgbClr val="002060"/>
                    </a:solidFill>
                  </a:rPr>
                  <a:t>P(X|T) = 0.1</a:t>
                </a:r>
              </a:p>
              <a:p>
                <a:r>
                  <a:rPr lang="en-US" dirty="0"/>
                  <a:t>Confirmation of X nonetheless diagnostic if </a:t>
                </a:r>
                <a:br>
                  <a:rPr lang="en-US" dirty="0"/>
                </a:br>
                <a:r>
                  <a:rPr lang="en-US" dirty="0"/>
                  <a:t>P(X|~T) &lt;&lt; P(X|T). For example, </a:t>
                </a:r>
                <a:r>
                  <a:rPr lang="en-US" dirty="0">
                    <a:solidFill>
                      <a:srgbClr val="002060"/>
                    </a:solidFill>
                  </a:rPr>
                  <a:t>P(X|~T) = 0.02</a:t>
                </a:r>
              </a:p>
              <a:p>
                <a:r>
                  <a:rPr lang="en-US" dirty="0"/>
                  <a:t>Supposing equal priors for theory, </a:t>
                </a:r>
                <a:r>
                  <a:rPr lang="en-US" dirty="0">
                    <a:solidFill>
                      <a:srgbClr val="002060"/>
                    </a:solidFill>
                  </a:rPr>
                  <a:t>P(T) = P(~T) = 0.5</a:t>
                </a:r>
                <a:r>
                  <a:rPr lang="en-US" dirty="0"/>
                  <a:t>: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=0.06</m:t>
                      </m:r>
                    </m:oMath>
                  </m:oMathPara>
                </a14:m>
                <a:endParaRPr lang="en-GB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33880B-3432-408C-A1A4-A050032F5F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C4BB5AF1-A23B-42AE-8794-BB74344D3C1D}"/>
              </a:ext>
            </a:extLst>
          </p:cNvPr>
          <p:cNvGrpSpPr/>
          <p:nvPr/>
        </p:nvGrpSpPr>
        <p:grpSpPr>
          <a:xfrm>
            <a:off x="2961853" y="4777602"/>
            <a:ext cx="6101395" cy="1836330"/>
            <a:chOff x="1316472" y="4211160"/>
            <a:chExt cx="6101395" cy="183633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6147EDD-C84A-43A4-A90A-03CE6E2370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1249"/>
            <a:stretch/>
          </p:blipFill>
          <p:spPr>
            <a:xfrm>
              <a:off x="1316472" y="4211160"/>
              <a:ext cx="6101395" cy="183633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EB5F847-8546-4145-9DF8-A7630BE942EE}"/>
                </a:ext>
              </a:extLst>
            </p:cNvPr>
            <p:cNvSpPr/>
            <p:nvPr/>
          </p:nvSpPr>
          <p:spPr>
            <a:xfrm>
              <a:off x="4054110" y="5923370"/>
              <a:ext cx="186117" cy="1079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952702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94919-63D8-4688-9E6A-7D666E15D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Disovery</a:t>
            </a:r>
            <a:r>
              <a:rPr lang="en-US" dirty="0"/>
              <a:t>-Oriented Research and Replicability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3880B-3432-408C-A1A4-A050032F5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crucial terminology: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“x”  – an outcome of an experiment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  X   – a hypothesis / state of the world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 P(“</a:t>
            </a:r>
            <a:r>
              <a:rPr lang="en-US" dirty="0" err="1">
                <a:solidFill>
                  <a:srgbClr val="002060"/>
                </a:solidFill>
              </a:rPr>
              <a:t>x”|X</a:t>
            </a:r>
            <a:r>
              <a:rPr lang="en-US" dirty="0">
                <a:solidFill>
                  <a:srgbClr val="002060"/>
                </a:solidFill>
              </a:rPr>
              <a:t>) – power (1-</a:t>
            </a:r>
            <a:r>
              <a:rPr lang="en-US" dirty="0">
                <a:solidFill>
                  <a:srgbClr val="002060"/>
                </a:solidFill>
                <a:sym typeface="Symbol" panose="05050102010706020507" pitchFamily="18" charset="2"/>
              </a:rPr>
              <a:t>)</a:t>
            </a:r>
            <a:endParaRPr lang="en-US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 P(“x”|~X) – type I error rate (</a:t>
            </a:r>
            <a:r>
              <a:rPr lang="en-US" dirty="0">
                <a:solidFill>
                  <a:srgbClr val="002060"/>
                </a:solidFill>
                <a:sym typeface="Symbol" panose="05050102010706020507" pitchFamily="18" charset="2"/>
              </a:rPr>
              <a:t>)</a:t>
            </a: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81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Replicability is Fundamental to Science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675" y="1825625"/>
            <a:ext cx="10515600" cy="2992264"/>
          </a:xfrm>
        </p:spPr>
        <p:txBody>
          <a:bodyPr>
            <a:noAutofit/>
          </a:bodyPr>
          <a:lstStyle/>
          <a:p>
            <a:r>
              <a:rPr lang="en-US" dirty="0"/>
              <a:t>“A finding needs to be repeatable to count as a scientific discovery” </a:t>
            </a:r>
            <a:r>
              <a:rPr lang="en-US" sz="1800" dirty="0"/>
              <a:t>(</a:t>
            </a:r>
            <a:r>
              <a:rPr lang="en-US" sz="1800" dirty="0" err="1"/>
              <a:t>Zwaan</a:t>
            </a:r>
            <a:r>
              <a:rPr lang="en-US" sz="1800" dirty="0"/>
              <a:t> et al., 2017)</a:t>
            </a:r>
            <a:endParaRPr lang="en-US" dirty="0"/>
          </a:p>
          <a:p>
            <a:r>
              <a:rPr lang="en-US" dirty="0"/>
              <a:t>Replicability is a line of demarcation that separates science from pseudoscience </a:t>
            </a:r>
            <a:r>
              <a:rPr lang="en-US" sz="1800" dirty="0"/>
              <a:t>(Dunlap, 1926) </a:t>
            </a:r>
          </a:p>
          <a:p>
            <a:r>
              <a:rPr lang="en-GB" dirty="0"/>
              <a:t>“Research findings that do not replicate are worse than fairy tales; with fairy tales the reader is at least aware that the work is fictional” </a:t>
            </a:r>
            <a:r>
              <a:rPr lang="en-GB" sz="1800" dirty="0"/>
              <a:t>(</a:t>
            </a:r>
            <a:r>
              <a:rPr lang="en-GB" sz="1800" dirty="0" err="1"/>
              <a:t>Wagenmakers</a:t>
            </a:r>
            <a:r>
              <a:rPr lang="en-GB" sz="1800" dirty="0"/>
              <a:t> et al., 2012)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9C0715-D9EE-A16F-F7EF-29F40617A6E8}"/>
              </a:ext>
            </a:extLst>
          </p:cNvPr>
          <p:cNvSpPr/>
          <p:nvPr/>
        </p:nvSpPr>
        <p:spPr>
          <a:xfrm>
            <a:off x="5919267" y="4564317"/>
            <a:ext cx="4630911" cy="1283233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Yes, but not really: </a:t>
            </a:r>
            <a:r>
              <a:rPr lang="en-GB" sz="3200" dirty="0" err="1"/>
              <a:t>Devezer</a:t>
            </a:r>
            <a:r>
              <a:rPr lang="en-GB" sz="3200" dirty="0"/>
              <a:t> et al. (2021)</a:t>
            </a:r>
          </a:p>
        </p:txBody>
      </p:sp>
    </p:spTree>
    <p:extLst>
      <p:ext uri="{BB962C8B-B14F-4D97-AF65-F5344CB8AC3E}">
        <p14:creationId xmlns:p14="http://schemas.microsoft.com/office/powerpoint/2010/main" val="424265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94919-63D8-4688-9E6A-7D666E15D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Disovery</a:t>
            </a:r>
            <a:r>
              <a:rPr lang="en-US" dirty="0"/>
              <a:t>-Oriented Research and Replicability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33880B-3432-408C-A1A4-A050032F5F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Suppose adequate power: </a:t>
                </a:r>
                <a:r>
                  <a:rPr lang="en-US" dirty="0">
                    <a:solidFill>
                      <a:srgbClr val="002060"/>
                    </a:solidFill>
                  </a:rPr>
                  <a:t>P(“</a:t>
                </a:r>
                <a:r>
                  <a:rPr lang="en-US" dirty="0" err="1">
                    <a:solidFill>
                      <a:srgbClr val="002060"/>
                    </a:solidFill>
                  </a:rPr>
                  <a:t>x”|X</a:t>
                </a:r>
                <a:r>
                  <a:rPr lang="en-US" dirty="0">
                    <a:solidFill>
                      <a:srgbClr val="002060"/>
                    </a:solidFill>
                  </a:rPr>
                  <a:t>) = 0.8</a:t>
                </a:r>
              </a:p>
              <a:p>
                <a:r>
                  <a:rPr lang="en-US" dirty="0"/>
                  <a:t>Suppose usual Type I error rate: </a:t>
                </a:r>
                <a:r>
                  <a:rPr lang="en-US" dirty="0">
                    <a:solidFill>
                      <a:srgbClr val="002060"/>
                    </a:solidFill>
                  </a:rPr>
                  <a:t>P(“x”|~X) = </a:t>
                </a:r>
                <a:r>
                  <a:rPr lang="el-GR" dirty="0">
                    <a:solidFill>
                      <a:srgbClr val="002060"/>
                    </a:solidFill>
                  </a:rPr>
                  <a:t>α</a:t>
                </a:r>
                <a:r>
                  <a:rPr lang="en-US" dirty="0">
                    <a:solidFill>
                      <a:srgbClr val="002060"/>
                    </a:solidFill>
                  </a:rPr>
                  <a:t> = 0.05</a:t>
                </a:r>
              </a:p>
              <a:p>
                <a:r>
                  <a:rPr lang="en-US" dirty="0"/>
                  <a:t>Suppose prior </a:t>
                </a:r>
                <a:r>
                  <a:rPr lang="en-US" dirty="0">
                    <a:solidFill>
                      <a:srgbClr val="002060"/>
                    </a:solidFill>
                  </a:rPr>
                  <a:t>P(X) = .06</a:t>
                </a:r>
              </a:p>
              <a:p>
                <a:pPr marL="0" indent="0">
                  <a:buNone/>
                </a:pPr>
                <a:endParaRPr lang="en-US" b="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"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"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"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(~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>
                    <a:solidFill>
                      <a:srgbClr val="002060"/>
                    </a:solidFill>
                    <a:sym typeface="Symbol" panose="05050102010706020507" pitchFamily="18" charset="2"/>
                  </a:rPr>
                  <a:t></a:t>
                </a:r>
                <a:r>
                  <a:rPr lang="en-US" dirty="0">
                    <a:solidFill>
                      <a:srgbClr val="002060"/>
                    </a:solidFill>
                  </a:rPr>
                  <a:t> 0.5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Out of 100 tests of hypotheses X</a:t>
                </a:r>
                <a:r>
                  <a:rPr lang="en-US" baseline="-25000" dirty="0"/>
                  <a:t>1</a:t>
                </a:r>
                <a:r>
                  <a:rPr lang="en-US" dirty="0"/>
                  <a:t> … X</a:t>
                </a:r>
                <a:r>
                  <a:rPr lang="en-US" baseline="-25000" dirty="0"/>
                  <a:t>100</a:t>
                </a:r>
                <a:r>
                  <a:rPr lang="en-US" dirty="0"/>
                  <a:t>, 6 test a true effect, </a:t>
                </a:r>
                <a:br>
                  <a:rPr lang="en-US" dirty="0"/>
                </a:br>
                <a:r>
                  <a:rPr lang="en-US" dirty="0"/>
                  <a:t>5 of which are discovered</a:t>
                </a:r>
              </a:p>
              <a:p>
                <a:r>
                  <a:rPr lang="en-US" dirty="0"/>
                  <a:t>Of the remaining 94 tests, roughly 5 are Type I errors</a:t>
                </a:r>
              </a:p>
              <a:p>
                <a:r>
                  <a:rPr lang="en-US" dirty="0"/>
                  <a:t>So a positive result is only weakly indicative of a true effect X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33880B-3432-408C-A1A4-A050032F5F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730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94919-63D8-4688-9E6A-7D666E15D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Disovery</a:t>
            </a:r>
            <a:r>
              <a:rPr lang="en-US" dirty="0"/>
              <a:t>-Oriented Research and Replicability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33880B-3432-408C-A1A4-A050032F5F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Suppose adequate power: </a:t>
                </a:r>
                <a:r>
                  <a:rPr lang="en-US" dirty="0">
                    <a:solidFill>
                      <a:srgbClr val="002060"/>
                    </a:solidFill>
                  </a:rPr>
                  <a:t>P(“</a:t>
                </a:r>
                <a:r>
                  <a:rPr lang="en-US" dirty="0" err="1">
                    <a:solidFill>
                      <a:srgbClr val="002060"/>
                    </a:solidFill>
                  </a:rPr>
                  <a:t>x”|X</a:t>
                </a:r>
                <a:r>
                  <a:rPr lang="en-US" dirty="0">
                    <a:solidFill>
                      <a:srgbClr val="002060"/>
                    </a:solidFill>
                  </a:rPr>
                  <a:t>) = 0.8</a:t>
                </a:r>
              </a:p>
              <a:p>
                <a:r>
                  <a:rPr lang="en-US" dirty="0"/>
                  <a:t>Suppose usual Type I error rate: </a:t>
                </a:r>
                <a:r>
                  <a:rPr lang="en-US" dirty="0">
                    <a:solidFill>
                      <a:srgbClr val="002060"/>
                    </a:solidFill>
                  </a:rPr>
                  <a:t>P(“x”|~X) = </a:t>
                </a:r>
                <a:r>
                  <a:rPr lang="el-GR" dirty="0">
                    <a:solidFill>
                      <a:srgbClr val="002060"/>
                    </a:solidFill>
                  </a:rPr>
                  <a:t>α</a:t>
                </a:r>
                <a:r>
                  <a:rPr lang="en-US" dirty="0">
                    <a:solidFill>
                      <a:srgbClr val="002060"/>
                    </a:solidFill>
                  </a:rPr>
                  <a:t> = 0.05</a:t>
                </a:r>
              </a:p>
              <a:p>
                <a:r>
                  <a:rPr lang="en-US" dirty="0"/>
                  <a:t>Suppose prior </a:t>
                </a:r>
                <a:r>
                  <a:rPr lang="en-US" dirty="0">
                    <a:solidFill>
                      <a:srgbClr val="002060"/>
                    </a:solidFill>
                  </a:rPr>
                  <a:t>P(X) = .06</a:t>
                </a:r>
              </a:p>
              <a:p>
                <a:pPr marL="0" indent="0">
                  <a:buNone/>
                </a:pPr>
                <a:endParaRPr lang="en-US" b="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"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"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"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(~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>
                    <a:solidFill>
                      <a:srgbClr val="002060"/>
                    </a:solidFill>
                    <a:sym typeface="Symbol" panose="05050102010706020507" pitchFamily="18" charset="2"/>
                  </a:rPr>
                  <a:t></a:t>
                </a:r>
                <a:r>
                  <a:rPr lang="en-US" dirty="0">
                    <a:solidFill>
                      <a:srgbClr val="002060"/>
                    </a:solidFill>
                  </a:rPr>
                  <a:t> 0.5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Out of 100 tests of hypotheses X</a:t>
                </a:r>
                <a:r>
                  <a:rPr lang="en-US" baseline="-25000" dirty="0"/>
                  <a:t>1</a:t>
                </a:r>
                <a:r>
                  <a:rPr lang="en-US" dirty="0"/>
                  <a:t> … X</a:t>
                </a:r>
                <a:r>
                  <a:rPr lang="en-US" baseline="-25000" dirty="0"/>
                  <a:t>100</a:t>
                </a:r>
                <a:r>
                  <a:rPr lang="en-US" dirty="0"/>
                  <a:t>, 6 test a true effect, </a:t>
                </a:r>
                <a:br>
                  <a:rPr lang="en-US" dirty="0"/>
                </a:br>
                <a:r>
                  <a:rPr lang="en-US" dirty="0"/>
                  <a:t>5 of which are discovered</a:t>
                </a:r>
              </a:p>
              <a:p>
                <a:r>
                  <a:rPr lang="en-US" dirty="0"/>
                  <a:t>Of the remaining 94 tests, roughly 5 are Type I errors</a:t>
                </a:r>
              </a:p>
              <a:p>
                <a:r>
                  <a:rPr lang="en-US" dirty="0"/>
                  <a:t>So a positive result is only weakly indicative of a true effect X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33880B-3432-408C-A1A4-A050032F5F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F2CDF828-21AF-4915-B2D3-57834FAF7272}"/>
              </a:ext>
            </a:extLst>
          </p:cNvPr>
          <p:cNvSpPr/>
          <p:nvPr/>
        </p:nvSpPr>
        <p:spPr>
          <a:xfrm>
            <a:off x="707010" y="4422722"/>
            <a:ext cx="9602600" cy="2254123"/>
          </a:xfrm>
          <a:prstGeom prst="rect">
            <a:avLst/>
          </a:prstGeom>
          <a:solidFill>
            <a:srgbClr val="FFFFFF">
              <a:alpha val="83922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41E68F-8556-4D71-BF15-2ACBCDAF59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329"/>
          <a:stretch/>
        </p:blipFill>
        <p:spPr>
          <a:xfrm>
            <a:off x="2952612" y="4603878"/>
            <a:ext cx="6286776" cy="188899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2258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B8277-0B45-496C-B10F-2B3FFFC56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Theory-Testing Research and Replicability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D75E8-072E-405E-8EC9-54F226144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Theory specifies that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i="1" dirty="0"/>
              <a:t>must</a:t>
            </a:r>
            <a:r>
              <a:rPr lang="en-US" dirty="0"/>
              <a:t> be the case under conditions specified by the theory</a:t>
            </a:r>
          </a:p>
          <a:p>
            <a:r>
              <a:rPr lang="en-US" dirty="0"/>
              <a:t>Temporal-distinctiveness theory of memory (e.g., SIMPLE) implies that extending retention interval </a:t>
            </a:r>
            <a:r>
              <a:rPr lang="en-US" i="1" dirty="0"/>
              <a:t>must</a:t>
            </a:r>
            <a:r>
              <a:rPr lang="en-US" dirty="0"/>
              <a:t> impair memory (all other factors being equal)</a:t>
            </a:r>
          </a:p>
          <a:p>
            <a:r>
              <a:rPr lang="en-US" dirty="0"/>
              <a:t>SIMPLE also predicts that increasing separation of list items </a:t>
            </a:r>
            <a:r>
              <a:rPr lang="en-US" i="1" dirty="0"/>
              <a:t>must</a:t>
            </a:r>
            <a:r>
              <a:rPr lang="en-US" dirty="0"/>
              <a:t> increase memory performance (all other factors being equal)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892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Temporal Distinctiveness (e.g., SIMPLE)</a:t>
            </a:r>
            <a:endParaRPr lang="en-US" dirty="0"/>
          </a:p>
        </p:txBody>
      </p:sp>
      <p:pic>
        <p:nvPicPr>
          <p:cNvPr id="4" name="Picture 6" descr="20050930220913_phonemas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75" y="1896964"/>
            <a:ext cx="619125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5461000" y="2173188"/>
            <a:ext cx="3425825" cy="1193800"/>
            <a:chOff x="2480" y="1465"/>
            <a:chExt cx="2158" cy="752"/>
          </a:xfrm>
        </p:grpSpPr>
        <p:sp>
          <p:nvSpPr>
            <p:cNvPr id="6" name="Line 8"/>
            <p:cNvSpPr>
              <a:spLocks noChangeShapeType="1"/>
            </p:cNvSpPr>
            <p:nvPr/>
          </p:nvSpPr>
          <p:spPr bwMode="auto">
            <a:xfrm flipH="1">
              <a:off x="2480" y="1640"/>
              <a:ext cx="568" cy="577"/>
            </a:xfrm>
            <a:prstGeom prst="line">
              <a:avLst/>
            </a:prstGeom>
            <a:noFill/>
            <a:ln w="76200">
              <a:solidFill>
                <a:srgbClr val="0033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3077" y="1465"/>
              <a:ext cx="156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Poles are equally spaced</a:t>
              </a:r>
            </a:p>
          </p:txBody>
        </p:sp>
      </p:grpSp>
      <p:grpSp>
        <p:nvGrpSpPr>
          <p:cNvPr id="8" name="Group 14"/>
          <p:cNvGrpSpPr>
            <a:grpSpLocks/>
          </p:cNvGrpSpPr>
          <p:nvPr/>
        </p:nvGrpSpPr>
        <p:grpSpPr bwMode="auto">
          <a:xfrm>
            <a:off x="6931025" y="3308251"/>
            <a:ext cx="1885950" cy="1171575"/>
            <a:chOff x="3406" y="2180"/>
            <a:chExt cx="1188" cy="738"/>
          </a:xfrm>
        </p:grpSpPr>
        <p:sp>
          <p:nvSpPr>
            <p:cNvPr id="9" name="Line 12"/>
            <p:cNvSpPr>
              <a:spLocks noChangeShapeType="1"/>
            </p:cNvSpPr>
            <p:nvPr/>
          </p:nvSpPr>
          <p:spPr bwMode="auto">
            <a:xfrm flipH="1">
              <a:off x="3902" y="2654"/>
              <a:ext cx="255" cy="264"/>
            </a:xfrm>
            <a:prstGeom prst="line">
              <a:avLst/>
            </a:prstGeom>
            <a:noFill/>
            <a:ln w="76200">
              <a:solidFill>
                <a:srgbClr val="0033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3406" y="2180"/>
              <a:ext cx="118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But appear closer </a:t>
              </a:r>
              <a:br>
                <a:rPr lang="en-US" dirty="0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</a:br>
              <a:r>
                <a:rPr lang="en-US" dirty="0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in the distance</a:t>
              </a:r>
            </a:p>
          </p:txBody>
        </p:sp>
      </p:grp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3513439" y="5005387"/>
            <a:ext cx="3171825" cy="1384995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solidFill>
                  <a:schemeClr val="bg1"/>
                </a:solidFill>
              </a:rPr>
              <a:t>Items become more temporally crowded as time elapses</a:t>
            </a:r>
          </a:p>
        </p:txBody>
      </p:sp>
    </p:spTree>
    <p:extLst>
      <p:ext uri="{BB962C8B-B14F-4D97-AF65-F5344CB8AC3E}">
        <p14:creationId xmlns:p14="http://schemas.microsoft.com/office/powerpoint/2010/main" val="330155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94919-63D8-4688-9E6A-7D666E15D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Theory-Testing Research and Replicability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33880B-3432-408C-A1A4-A050032F5F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Any given X necessarily implied: </a:t>
                </a:r>
                <a:r>
                  <a:rPr lang="en-US" dirty="0">
                    <a:solidFill>
                      <a:srgbClr val="002060"/>
                    </a:solidFill>
                  </a:rPr>
                  <a:t>P(X|T) = 1.0</a:t>
                </a:r>
              </a:p>
              <a:p>
                <a:r>
                  <a:rPr lang="en-US" dirty="0"/>
                  <a:t>As before, P(X|~T) &lt;&lt; P(X|T). Suppose </a:t>
                </a:r>
                <a:r>
                  <a:rPr lang="en-US" dirty="0">
                    <a:solidFill>
                      <a:srgbClr val="002060"/>
                    </a:solidFill>
                  </a:rPr>
                  <a:t>P(X|~T) = 0.2</a:t>
                </a:r>
              </a:p>
              <a:p>
                <a:r>
                  <a:rPr lang="en-US" dirty="0"/>
                  <a:t>Supposing same priors for theory as before:</a:t>
                </a:r>
                <a:br>
                  <a:rPr lang="en-US" dirty="0"/>
                </a:br>
                <a:r>
                  <a:rPr lang="en-US" dirty="0">
                    <a:solidFill>
                      <a:srgbClr val="002060"/>
                    </a:solidFill>
                  </a:rPr>
                  <a:t>P(T) = P(~T) = 0.5</a:t>
                </a:r>
                <a:r>
                  <a:rPr lang="en-US" dirty="0"/>
                  <a:t>: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=0.60</m:t>
                      </m:r>
                    </m:oMath>
                  </m:oMathPara>
                </a14:m>
                <a:endParaRPr lang="en-US" b="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	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m:rPr>
                            <m:nor/>
                          </m:rPr>
                          <a:rPr lang="en-US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"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"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"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(~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>
                    <a:solidFill>
                      <a:srgbClr val="002060"/>
                    </a:solidFill>
                    <a:sym typeface="Symbol" panose="05050102010706020507" pitchFamily="18" charset="2"/>
                  </a:rPr>
                  <a:t></a:t>
                </a:r>
                <a:r>
                  <a:rPr lang="en-US" dirty="0">
                    <a:solidFill>
                      <a:srgbClr val="002060"/>
                    </a:solidFill>
                  </a:rPr>
                  <a:t> 0.96</a:t>
                </a:r>
              </a:p>
              <a:p>
                <a:pPr marL="0" indent="0">
                  <a:buNone/>
                </a:pPr>
                <a:endParaRPr lang="en-GB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33880B-3432-408C-A1A4-A050032F5F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627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89475-1080-42BC-91B4-93FAB1885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Discovery Oriented vs. </a:t>
            </a:r>
            <a:br>
              <a:rPr lang="en-US" dirty="0"/>
            </a:br>
            <a:r>
              <a:rPr lang="en-US" dirty="0"/>
              <a:t>Theory Testing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C6319B-22A6-4851-8948-3160911885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Theory testing: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206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m:rPr>
                            <m:nor/>
                          </m:rPr>
                          <a:rPr lang="en-US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"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"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"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(~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>
                    <a:solidFill>
                      <a:srgbClr val="002060"/>
                    </a:solidFill>
                    <a:sym typeface="Symbol" panose="05050102010706020507" pitchFamily="18" charset="2"/>
                  </a:rPr>
                  <a:t></a:t>
                </a:r>
                <a:r>
                  <a:rPr lang="en-US" dirty="0">
                    <a:solidFill>
                      <a:srgbClr val="002060"/>
                    </a:solidFill>
                  </a:rPr>
                  <a:t> 0.96</a:t>
                </a:r>
                <a:br>
                  <a:rPr lang="en-US" dirty="0">
                    <a:solidFill>
                      <a:srgbClr val="002060"/>
                    </a:solidFill>
                  </a:rPr>
                </a:br>
                <a:endParaRPr lang="en-US" dirty="0">
                  <a:solidFill>
                    <a:srgbClr val="002060"/>
                  </a:solidFill>
                </a:endParaRPr>
              </a:p>
              <a:p>
                <a:r>
                  <a:rPr lang="en-US" dirty="0"/>
                  <a:t>Discovery oriented: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m:rPr>
                            <m:nor/>
                          </m:rPr>
                          <a:rPr lang="en-US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"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"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"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(~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>
                    <a:solidFill>
                      <a:srgbClr val="002060"/>
                    </a:solidFill>
                    <a:sym typeface="Symbol" panose="05050102010706020507" pitchFamily="18" charset="2"/>
                  </a:rPr>
                  <a:t></a:t>
                </a:r>
                <a:r>
                  <a:rPr lang="en-US" dirty="0">
                    <a:solidFill>
                      <a:srgbClr val="002060"/>
                    </a:solidFill>
                  </a:rPr>
                  <a:t> 0.50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C6319B-22A6-4851-8948-316091188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673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E773-49D8-483E-9000-5102D6634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Discovery-Oriented vs. </a:t>
            </a:r>
            <a:br>
              <a:rPr lang="en-US" dirty="0"/>
            </a:br>
            <a:r>
              <a:rPr lang="en-US" dirty="0"/>
              <a:t>Theory-Testing Research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E33AAA-1E91-44E5-937C-996D61912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252" y="1690689"/>
            <a:ext cx="4686371" cy="496096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F8D12CD5-EC7F-42D6-AF15-9F974EE59B34}"/>
              </a:ext>
            </a:extLst>
          </p:cNvPr>
          <p:cNvSpPr/>
          <p:nvPr/>
        </p:nvSpPr>
        <p:spPr>
          <a:xfrm>
            <a:off x="8566460" y="4433634"/>
            <a:ext cx="1794042" cy="842373"/>
          </a:xfrm>
          <a:prstGeom prst="borderCallout1">
            <a:avLst>
              <a:gd name="adj1" fmla="val 48881"/>
              <a:gd name="adj2" fmla="val 402"/>
              <a:gd name="adj3" fmla="val 208195"/>
              <a:gd name="adj4" fmla="val -2969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Theory-testing</a:t>
            </a:r>
            <a:endParaRPr lang="en-GB" sz="2400" dirty="0"/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CCDD0BDB-ECA9-418C-936F-CC392828E631}"/>
              </a:ext>
            </a:extLst>
          </p:cNvPr>
          <p:cNvSpPr/>
          <p:nvPr/>
        </p:nvSpPr>
        <p:spPr>
          <a:xfrm>
            <a:off x="1591126" y="4595476"/>
            <a:ext cx="1794042" cy="842373"/>
          </a:xfrm>
          <a:prstGeom prst="borderCallout1">
            <a:avLst>
              <a:gd name="adj1" fmla="val 48881"/>
              <a:gd name="adj2" fmla="val 402"/>
              <a:gd name="adj3" fmla="val 186100"/>
              <a:gd name="adj4" fmla="val 137199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Discovery-oriented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64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E773-49D8-483E-9000-5102D6634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Discovery-Oriented vs. </a:t>
            </a:r>
            <a:br>
              <a:rPr lang="en-US" dirty="0"/>
            </a:br>
            <a:r>
              <a:rPr lang="en-US" dirty="0"/>
              <a:t>Theory-Testing Research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E33AAA-1E91-44E5-937C-996D61912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252" y="1690689"/>
            <a:ext cx="4686371" cy="496096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8" name="Callout: Line 7">
            <a:extLst>
              <a:ext uri="{FF2B5EF4-FFF2-40B4-BE49-F238E27FC236}">
                <a16:creationId xmlns:a16="http://schemas.microsoft.com/office/drawing/2014/main" id="{0EC7E599-012E-416E-B152-2A9A6A54FB97}"/>
              </a:ext>
            </a:extLst>
          </p:cNvPr>
          <p:cNvSpPr/>
          <p:nvPr/>
        </p:nvSpPr>
        <p:spPr>
          <a:xfrm>
            <a:off x="1671523" y="2004802"/>
            <a:ext cx="2061080" cy="1424198"/>
          </a:xfrm>
          <a:prstGeom prst="borderCallout1">
            <a:avLst>
              <a:gd name="adj1" fmla="val 48881"/>
              <a:gd name="adj2" fmla="val 402"/>
              <a:gd name="adj3" fmla="val 93880"/>
              <a:gd name="adj4" fmla="val 6909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Confirmatory </a:t>
            </a:r>
            <a:r>
              <a:rPr lang="en-US" dirty="0" err="1"/>
              <a:t>diagnosticity</a:t>
            </a:r>
            <a:r>
              <a:rPr lang="en-US" dirty="0"/>
              <a:t>,</a:t>
            </a:r>
          </a:p>
          <a:p>
            <a:pPr algn="ctr"/>
            <a:r>
              <a:rPr lang="en-GB" dirty="0"/>
              <a:t>P(X|T)/P(X|~T),</a:t>
            </a:r>
          </a:p>
          <a:p>
            <a:pPr algn="ctr"/>
            <a:r>
              <a:rPr lang="en-GB" dirty="0"/>
              <a:t>equal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F5F99FD3-B96E-411D-8C51-E11A3566968B}"/>
              </a:ext>
            </a:extLst>
          </p:cNvPr>
          <p:cNvSpPr/>
          <p:nvPr/>
        </p:nvSpPr>
        <p:spPr>
          <a:xfrm>
            <a:off x="7909134" y="2882112"/>
            <a:ext cx="2235413" cy="1662239"/>
          </a:xfrm>
          <a:prstGeom prst="borderCallout1">
            <a:avLst>
              <a:gd name="adj1" fmla="val 48881"/>
              <a:gd name="adj2" fmla="val 402"/>
              <a:gd name="adj3" fmla="val 97774"/>
              <a:gd name="adj4" fmla="val -21046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Evidence against hypothesis becomes increasingly informative as P(X|T) increases</a:t>
            </a:r>
            <a:endParaRPr lang="en-GB" dirty="0"/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4E298BC8-431E-486B-84F8-ABF49EB9CD72}"/>
              </a:ext>
            </a:extLst>
          </p:cNvPr>
          <p:cNvSpPr/>
          <p:nvPr/>
        </p:nvSpPr>
        <p:spPr>
          <a:xfrm>
            <a:off x="5488267" y="4741932"/>
            <a:ext cx="2235413" cy="1189530"/>
          </a:xfrm>
          <a:prstGeom prst="borderCallout1">
            <a:avLst>
              <a:gd name="adj1" fmla="val 48881"/>
              <a:gd name="adj2" fmla="val 402"/>
              <a:gd name="adj3" fmla="val -63717"/>
              <a:gd name="adj4" fmla="val -59055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Intolerable false positive rate in discovery-oriented research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366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1E904BE2-4FA4-4774-B64D-9FAC43428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728" y="1680856"/>
            <a:ext cx="3324783" cy="46436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7E150F-791C-460E-87B5-E33B543ED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155" y="1818045"/>
            <a:ext cx="3017274" cy="3035672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F978D72-1D4B-4015-A07D-1DF98F6C7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the Shiny App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44087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34A6E-3F56-4925-98CC-846490C1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Interim Summary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3FA07-2595-42B6-B088-916433DFB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replicability can arise in methodologically flawless research without publication bias or questionable standards …</a:t>
            </a:r>
          </a:p>
          <a:p>
            <a:r>
              <a:rPr lang="en-US" dirty="0"/>
              <a:t>… by conducting discovery-oriented research without adequate safeguards</a:t>
            </a:r>
          </a:p>
        </p:txBody>
      </p:sp>
    </p:spTree>
    <p:extLst>
      <p:ext uri="{BB962C8B-B14F-4D97-AF65-F5344CB8AC3E}">
        <p14:creationId xmlns:p14="http://schemas.microsoft.com/office/powerpoint/2010/main" val="303680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“Replication Crisis”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8614"/>
          </a:xfrm>
        </p:spPr>
        <p:txBody>
          <a:bodyPr>
            <a:normAutofit/>
          </a:bodyPr>
          <a:lstStyle/>
          <a:p>
            <a:r>
              <a:rPr lang="en-US" dirty="0"/>
              <a:t>Replicability of psychological results </a:t>
            </a:r>
            <a:r>
              <a:rPr lang="en-US" sz="1600" dirty="0"/>
              <a:t>(Open Science Collaboration, 2015)</a:t>
            </a:r>
            <a:endParaRPr lang="en-US" dirty="0"/>
          </a:p>
          <a:p>
            <a:pPr lvl="1"/>
            <a:r>
              <a:rPr lang="en-US" dirty="0"/>
              <a:t>25% in social psychology</a:t>
            </a:r>
          </a:p>
          <a:p>
            <a:pPr lvl="1"/>
            <a:r>
              <a:rPr lang="en-US" dirty="0"/>
              <a:t>50% in cognitive psychology 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US" dirty="0"/>
              <a:t>Concerns about replicability are widespread</a:t>
            </a:r>
          </a:p>
          <a:p>
            <a:pPr lvl="1"/>
            <a:r>
              <a:rPr lang="en-US" dirty="0"/>
              <a:t>psychology</a:t>
            </a:r>
          </a:p>
          <a:p>
            <a:pPr lvl="1"/>
            <a:r>
              <a:rPr lang="en-US" dirty="0"/>
              <a:t>linguistics</a:t>
            </a:r>
          </a:p>
          <a:p>
            <a:pPr lvl="1"/>
            <a:r>
              <a:rPr lang="en-US" dirty="0"/>
              <a:t>genetics</a:t>
            </a:r>
          </a:p>
          <a:p>
            <a:pPr lvl="1"/>
            <a:r>
              <a:rPr lang="en-US" dirty="0"/>
              <a:t>medicine and neuroscience</a:t>
            </a:r>
          </a:p>
          <a:p>
            <a:pPr lvl="1"/>
            <a:r>
              <a:rPr lang="en-US" dirty="0"/>
              <a:t>economics </a:t>
            </a:r>
          </a:p>
        </p:txBody>
      </p:sp>
    </p:spTree>
    <p:extLst>
      <p:ext uri="{BB962C8B-B14F-4D97-AF65-F5344CB8AC3E}">
        <p14:creationId xmlns:p14="http://schemas.microsoft.com/office/powerpoint/2010/main" val="409166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769AA-08CC-4069-B6A5-388A502E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Incomplete Solutions: Lower </a:t>
            </a:r>
            <a:r>
              <a:rPr lang="en-US" i="1" dirty="0"/>
              <a:t>p</a:t>
            </a:r>
            <a:endParaRPr lang="en-GB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648FD-F996-4E18-AC24-C47503246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0810"/>
            <a:ext cx="10515600" cy="4351338"/>
          </a:xfrm>
        </p:spPr>
        <p:txBody>
          <a:bodyPr/>
          <a:lstStyle/>
          <a:p>
            <a:r>
              <a:rPr lang="en-GB" dirty="0"/>
              <a:t>Re‐define statistical significance as </a:t>
            </a:r>
            <a:r>
              <a:rPr lang="fr-FR" i="1" dirty="0"/>
              <a:t>p </a:t>
            </a:r>
            <a:r>
              <a:rPr lang="fr-FR" dirty="0"/>
              <a:t>&lt; 0.005 </a:t>
            </a:r>
            <a:r>
              <a:rPr lang="fr-FR" sz="2000" dirty="0"/>
              <a:t>(Benjamin et al., 2018)</a:t>
            </a:r>
          </a:p>
          <a:p>
            <a:r>
              <a:rPr lang="fr-FR" dirty="0" err="1"/>
              <a:t>Typical</a:t>
            </a:r>
            <a:r>
              <a:rPr lang="fr-FR" dirty="0"/>
              <a:t> </a:t>
            </a:r>
            <a:r>
              <a:rPr lang="fr-FR" dirty="0" err="1"/>
              <a:t>increase</a:t>
            </a:r>
            <a:r>
              <a:rPr lang="fr-FR" dirty="0"/>
              <a:t> in </a:t>
            </a:r>
            <a:r>
              <a:rPr lang="fr-FR" dirty="0" err="1"/>
              <a:t>required</a:t>
            </a:r>
            <a:r>
              <a:rPr lang="fr-FR" dirty="0"/>
              <a:t> </a:t>
            </a:r>
            <a:r>
              <a:rPr lang="fr-FR" dirty="0" err="1"/>
              <a:t>sample</a:t>
            </a:r>
            <a:r>
              <a:rPr lang="fr-FR" dirty="0"/>
              <a:t> size </a:t>
            </a:r>
            <a:r>
              <a:rPr lang="fr-FR" dirty="0" err="1"/>
              <a:t>is</a:t>
            </a:r>
            <a:r>
              <a:rPr lang="fr-FR" dirty="0"/>
              <a:t> 70%</a:t>
            </a:r>
            <a:endParaRPr lang="en-GB" sz="36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67CB00-B7BE-4470-9229-CD868FFD6E13}"/>
              </a:ext>
            </a:extLst>
          </p:cNvPr>
          <p:cNvGrpSpPr/>
          <p:nvPr/>
        </p:nvGrpSpPr>
        <p:grpSpPr>
          <a:xfrm>
            <a:off x="2988804" y="2924611"/>
            <a:ext cx="6214393" cy="3807962"/>
            <a:chOff x="1464803" y="2924611"/>
            <a:chExt cx="6214393" cy="380796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3166464-6F1D-4AF4-B831-1A9A463BD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4803" y="2924611"/>
              <a:ext cx="6214393" cy="374322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F62BFCF-651C-4DCB-80ED-1DCFA616B881}"/>
                </a:ext>
              </a:extLst>
            </p:cNvPr>
            <p:cNvSpPr/>
            <p:nvPr/>
          </p:nvSpPr>
          <p:spPr>
            <a:xfrm>
              <a:off x="6263235" y="6427723"/>
              <a:ext cx="172461" cy="1914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C3B1E2D-85D0-49A9-8E7C-E73217B22010}"/>
                </a:ext>
              </a:extLst>
            </p:cNvPr>
            <p:cNvSpPr txBox="1"/>
            <p:nvPr/>
          </p:nvSpPr>
          <p:spPr>
            <a:xfrm>
              <a:off x="6145900" y="6253534"/>
              <a:ext cx="4071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l-GR" sz="2400" dirty="0"/>
                <a:t>α</a:t>
              </a:r>
              <a:endParaRPr lang="en-GB" sz="2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E2DA09-6A77-4DB2-8A92-44600E37FA06}"/>
                </a:ext>
              </a:extLst>
            </p:cNvPr>
            <p:cNvSpPr/>
            <p:nvPr/>
          </p:nvSpPr>
          <p:spPr>
            <a:xfrm>
              <a:off x="3069412" y="6437005"/>
              <a:ext cx="172461" cy="1914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F08A67-7501-4C6F-AC60-885164905EA0}"/>
                </a:ext>
              </a:extLst>
            </p:cNvPr>
            <p:cNvSpPr txBox="1"/>
            <p:nvPr/>
          </p:nvSpPr>
          <p:spPr>
            <a:xfrm>
              <a:off x="2952077" y="6270908"/>
              <a:ext cx="4071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l-GR" sz="2400" dirty="0"/>
                <a:t>α</a:t>
              </a:r>
              <a:endParaRPr lang="en-GB" sz="2400" dirty="0"/>
            </a:p>
          </p:txBody>
        </p:sp>
      </p:grp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BFC0B46E-35C9-40AA-9BB8-A7D3B64DCB21}"/>
              </a:ext>
            </a:extLst>
          </p:cNvPr>
          <p:cNvSpPr/>
          <p:nvPr/>
        </p:nvSpPr>
        <p:spPr>
          <a:xfrm>
            <a:off x="6268155" y="5258952"/>
            <a:ext cx="2235413" cy="551810"/>
          </a:xfrm>
          <a:prstGeom prst="borderCallout1">
            <a:avLst>
              <a:gd name="adj1" fmla="val 48881"/>
              <a:gd name="adj2" fmla="val 402"/>
              <a:gd name="adj3" fmla="val -70183"/>
              <a:gd name="adj4" fmla="val -80412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Massive gain for discovery-oriented</a:t>
            </a:r>
            <a:endParaRPr lang="en-GB" dirty="0"/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7AC9BE03-4223-4D48-AEC7-B735EA750B8E}"/>
              </a:ext>
            </a:extLst>
          </p:cNvPr>
          <p:cNvSpPr/>
          <p:nvPr/>
        </p:nvSpPr>
        <p:spPr>
          <a:xfrm>
            <a:off x="1662438" y="3995246"/>
            <a:ext cx="2022136" cy="551810"/>
          </a:xfrm>
          <a:prstGeom prst="borderCallout1">
            <a:avLst>
              <a:gd name="adj1" fmla="val 48881"/>
              <a:gd name="adj2" fmla="val 402"/>
              <a:gd name="adj3" fmla="val -136979"/>
              <a:gd name="adj4" fmla="val 110191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Worth 70% larger samples?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27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803C29-5E3E-4E03-BFA0-3FA8E1552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Incomplete Solutions: Replications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31898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What Evidence Would You Prefer?</a:t>
            </a:r>
            <a:endParaRPr lang="de-CH" sz="2100" dirty="0"/>
          </a:p>
        </p:txBody>
      </p:sp>
      <p:sp>
        <p:nvSpPr>
          <p:cNvPr id="4" name="TextBox 3"/>
          <p:cNvSpPr txBox="1"/>
          <p:nvPr/>
        </p:nvSpPr>
        <p:spPr>
          <a:xfrm>
            <a:off x="5212842" y="2368809"/>
            <a:ext cx="17764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2100" dirty="0"/>
              <a:t>Exp. 1 (N=25): </a:t>
            </a:r>
          </a:p>
          <a:p>
            <a:pPr algn="ctr"/>
            <a:r>
              <a:rPr lang="de-CH" sz="2100" dirty="0"/>
              <a:t>Observed "x"</a:t>
            </a:r>
          </a:p>
        </p:txBody>
      </p:sp>
      <p:cxnSp>
        <p:nvCxnSpPr>
          <p:cNvPr id="6" name="Elbow Connector 5"/>
          <p:cNvCxnSpPr>
            <a:stCxn id="4" idx="3"/>
            <a:endCxn id="8" idx="0"/>
          </p:cNvCxnSpPr>
          <p:nvPr/>
        </p:nvCxnSpPr>
        <p:spPr>
          <a:xfrm>
            <a:off x="6989291" y="2738142"/>
            <a:ext cx="1362991" cy="5917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30582" y="3329862"/>
            <a:ext cx="16433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100" dirty="0"/>
              <a:t>Exp. 2 (N=50)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97320" y="4010996"/>
            <a:ext cx="65594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100" dirty="0"/>
              <a:t>"~y"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46453" y="4020328"/>
            <a:ext cx="5212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100" dirty="0"/>
              <a:t>"y"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01273" y="4780772"/>
            <a:ext cx="19757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100" dirty="0"/>
              <a:t>Evidence: +/++ on 2 predictions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33926" y="4762113"/>
            <a:ext cx="192677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100" dirty="0"/>
              <a:t>Evidence: +/-- </a:t>
            </a:r>
          </a:p>
          <a:p>
            <a:r>
              <a:rPr lang="de-CH" sz="2100" dirty="0"/>
              <a:t>on 2 predictions</a:t>
            </a:r>
          </a:p>
        </p:txBody>
      </p:sp>
      <p:cxnSp>
        <p:nvCxnSpPr>
          <p:cNvPr id="20" name="Elbow Connector 19"/>
          <p:cNvCxnSpPr>
            <a:stCxn id="8" idx="2"/>
            <a:endCxn id="11" idx="0"/>
          </p:cNvCxnSpPr>
          <p:nvPr/>
        </p:nvCxnSpPr>
        <p:spPr>
          <a:xfrm rot="5400000">
            <a:off x="7692207" y="3360254"/>
            <a:ext cx="274968" cy="104518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8" idx="2"/>
            <a:endCxn id="10" idx="0"/>
          </p:cNvCxnSpPr>
          <p:nvPr/>
        </p:nvCxnSpPr>
        <p:spPr>
          <a:xfrm rot="16200000" flipH="1">
            <a:off x="8855969" y="3241672"/>
            <a:ext cx="265636" cy="127301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  <a:endCxn id="12" idx="0"/>
          </p:cNvCxnSpPr>
          <p:nvPr/>
        </p:nvCxnSpPr>
        <p:spPr>
          <a:xfrm flipH="1">
            <a:off x="7289151" y="4435826"/>
            <a:ext cx="17950" cy="344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13" idx="0"/>
          </p:cNvCxnSpPr>
          <p:nvPr/>
        </p:nvCxnSpPr>
        <p:spPr>
          <a:xfrm flipH="1">
            <a:off x="9597312" y="4426494"/>
            <a:ext cx="27983" cy="335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00264" y="3346191"/>
            <a:ext cx="17892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100" dirty="0"/>
              <a:t>Exp. 1R (N=50)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653146" y="4027325"/>
            <a:ext cx="65114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100" dirty="0"/>
              <a:t>"~x"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29992" y="4036657"/>
            <a:ext cx="5164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100" dirty="0"/>
              <a:t>"x"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698949" y="4797101"/>
            <a:ext cx="19267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100" dirty="0"/>
              <a:t>Evidence: +++ on 1 prediction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003610" y="4778441"/>
            <a:ext cx="19267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100" dirty="0"/>
              <a:t>Evidence: - </a:t>
            </a:r>
          </a:p>
          <a:p>
            <a:r>
              <a:rPr lang="de-CH" sz="2100" dirty="0"/>
              <a:t>on 1 prediction</a:t>
            </a:r>
          </a:p>
        </p:txBody>
      </p:sp>
      <p:cxnSp>
        <p:nvCxnSpPr>
          <p:cNvPr id="42" name="Elbow Connector 41"/>
          <p:cNvCxnSpPr>
            <a:stCxn id="37" idx="2"/>
            <a:endCxn id="39" idx="0"/>
          </p:cNvCxnSpPr>
          <p:nvPr/>
        </p:nvCxnSpPr>
        <p:spPr>
          <a:xfrm rot="5400000">
            <a:off x="3104084" y="3345841"/>
            <a:ext cx="274968" cy="11066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7" idx="2"/>
            <a:endCxn id="38" idx="0"/>
          </p:cNvCxnSpPr>
          <p:nvPr/>
        </p:nvCxnSpPr>
        <p:spPr>
          <a:xfrm rot="16200000" flipH="1">
            <a:off x="4253990" y="3302599"/>
            <a:ext cx="265636" cy="118381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2"/>
            <a:endCxn id="40" idx="0"/>
          </p:cNvCxnSpPr>
          <p:nvPr/>
        </p:nvCxnSpPr>
        <p:spPr>
          <a:xfrm flipH="1">
            <a:off x="2662334" y="4452155"/>
            <a:ext cx="25902" cy="344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41" idx="0"/>
          </p:cNvCxnSpPr>
          <p:nvPr/>
        </p:nvCxnSpPr>
        <p:spPr>
          <a:xfrm flipH="1">
            <a:off x="4966996" y="4442823"/>
            <a:ext cx="11721" cy="335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" idx="1"/>
            <a:endCxn id="37" idx="0"/>
          </p:cNvCxnSpPr>
          <p:nvPr/>
        </p:nvCxnSpPr>
        <p:spPr>
          <a:xfrm rot="10800000" flipV="1">
            <a:off x="3794900" y="2738141"/>
            <a:ext cx="1417942" cy="6080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416F14B4-06F4-43D7-BB11-823E1F5EBC72}"/>
              </a:ext>
            </a:extLst>
          </p:cNvPr>
          <p:cNvGrpSpPr/>
          <p:nvPr/>
        </p:nvGrpSpPr>
        <p:grpSpPr>
          <a:xfrm>
            <a:off x="1524001" y="4447204"/>
            <a:ext cx="6802017" cy="1455575"/>
            <a:chOff x="0" y="4447203"/>
            <a:chExt cx="6802017" cy="1455575"/>
          </a:xfrm>
        </p:grpSpPr>
        <p:sp>
          <p:nvSpPr>
            <p:cNvPr id="3" name="Oval 2"/>
            <p:cNvSpPr/>
            <p:nvPr/>
          </p:nvSpPr>
          <p:spPr>
            <a:xfrm>
              <a:off x="0" y="4447203"/>
              <a:ext cx="2197359" cy="14135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350"/>
            </a:p>
          </p:txBody>
        </p:sp>
        <p:sp>
          <p:nvSpPr>
            <p:cNvPr id="25" name="Oval 24"/>
            <p:cNvSpPr/>
            <p:nvPr/>
          </p:nvSpPr>
          <p:spPr>
            <a:xfrm>
              <a:off x="4520683" y="4454201"/>
              <a:ext cx="2281334" cy="144857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35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4F6EAC0-EE9F-41F3-B747-364CD82B1DA8}"/>
              </a:ext>
            </a:extLst>
          </p:cNvPr>
          <p:cNvSpPr txBox="1"/>
          <p:nvPr/>
        </p:nvSpPr>
        <p:spPr>
          <a:xfrm>
            <a:off x="2871858" y="1766785"/>
            <a:ext cx="2263505" cy="646331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Replication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C259EF-BED3-4276-9B3B-5DFAC47C3211}"/>
              </a:ext>
            </a:extLst>
          </p:cNvPr>
          <p:cNvSpPr txBox="1"/>
          <p:nvPr/>
        </p:nvSpPr>
        <p:spPr>
          <a:xfrm>
            <a:off x="6926238" y="1770676"/>
            <a:ext cx="3058530" cy="646331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New prediction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002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A7B2C-1A84-4D0E-AEC1-18B2D478B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Incomplete Solutions: Replications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8D7E9-9B53-42C8-B2B0-A1ADE745D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Discovery-oriented research benefits from replication: 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		</a:t>
            </a:r>
            <a:r>
              <a:rPr lang="en-GB" sz="3200" dirty="0">
                <a:solidFill>
                  <a:srgbClr val="002060"/>
                </a:solidFill>
              </a:rPr>
              <a:t>P(</a:t>
            </a:r>
            <a:r>
              <a:rPr lang="en-GB" sz="3200" dirty="0" err="1">
                <a:solidFill>
                  <a:srgbClr val="002060"/>
                </a:solidFill>
              </a:rPr>
              <a:t>X|"x</a:t>
            </a:r>
            <a:r>
              <a:rPr lang="en-GB" sz="3200" dirty="0">
                <a:solidFill>
                  <a:srgbClr val="002060"/>
                </a:solidFill>
              </a:rPr>
              <a:t>" ) = 0.51, P(X|”x</a:t>
            </a:r>
            <a:r>
              <a:rPr lang="en-GB" sz="3200" baseline="-25000" dirty="0">
                <a:solidFill>
                  <a:srgbClr val="002060"/>
                </a:solidFill>
              </a:rPr>
              <a:t>1</a:t>
            </a:r>
            <a:r>
              <a:rPr lang="en-GB" sz="3200" dirty="0">
                <a:solidFill>
                  <a:srgbClr val="002060"/>
                </a:solidFill>
              </a:rPr>
              <a:t>”+”x</a:t>
            </a:r>
            <a:r>
              <a:rPr lang="en-GB" sz="3200" baseline="-25000" dirty="0">
                <a:solidFill>
                  <a:srgbClr val="002060"/>
                </a:solidFill>
              </a:rPr>
              <a:t>2</a:t>
            </a:r>
            <a:r>
              <a:rPr lang="en-GB" sz="3200" dirty="0">
                <a:solidFill>
                  <a:srgbClr val="002060"/>
                </a:solidFill>
              </a:rPr>
              <a:t>”) = 0.94</a:t>
            </a:r>
            <a:br>
              <a:rPr lang="en-GB" sz="3200" dirty="0">
                <a:solidFill>
                  <a:srgbClr val="002060"/>
                </a:solidFill>
              </a:rPr>
            </a:br>
            <a:endParaRPr lang="en-GB" sz="3200" dirty="0">
              <a:solidFill>
                <a:srgbClr val="002060"/>
              </a:solidFill>
            </a:endParaRPr>
          </a:p>
          <a:p>
            <a:r>
              <a:rPr lang="en-GB" sz="3200" dirty="0"/>
              <a:t>Theory-testing research, not so much: </a:t>
            </a:r>
            <a:br>
              <a:rPr lang="en-GB" sz="3200" dirty="0"/>
            </a:br>
            <a:br>
              <a:rPr lang="en-GB" sz="3200" dirty="0"/>
            </a:br>
            <a:r>
              <a:rPr lang="en-GB" sz="3200" dirty="0"/>
              <a:t>		</a:t>
            </a:r>
            <a:r>
              <a:rPr lang="en-GB" sz="3200" dirty="0">
                <a:solidFill>
                  <a:srgbClr val="002060"/>
                </a:solidFill>
              </a:rPr>
              <a:t>P(</a:t>
            </a:r>
            <a:r>
              <a:rPr lang="en-GB" sz="3200" dirty="0" err="1">
                <a:solidFill>
                  <a:srgbClr val="002060"/>
                </a:solidFill>
              </a:rPr>
              <a:t>X|"x</a:t>
            </a:r>
            <a:r>
              <a:rPr lang="en-GB" sz="3200" dirty="0">
                <a:solidFill>
                  <a:srgbClr val="002060"/>
                </a:solidFill>
              </a:rPr>
              <a:t>" ) = 0.96, P(X|”x</a:t>
            </a:r>
            <a:r>
              <a:rPr lang="en-GB" sz="3200" baseline="-25000" dirty="0">
                <a:solidFill>
                  <a:srgbClr val="002060"/>
                </a:solidFill>
              </a:rPr>
              <a:t>1</a:t>
            </a:r>
            <a:r>
              <a:rPr lang="en-GB" sz="3200" dirty="0">
                <a:solidFill>
                  <a:srgbClr val="002060"/>
                </a:solidFill>
              </a:rPr>
              <a:t>”+”x</a:t>
            </a:r>
            <a:r>
              <a:rPr lang="en-GB" sz="3200" baseline="-25000" dirty="0">
                <a:solidFill>
                  <a:srgbClr val="002060"/>
                </a:solidFill>
              </a:rPr>
              <a:t>2</a:t>
            </a:r>
            <a:r>
              <a:rPr lang="en-GB" sz="3200" dirty="0">
                <a:solidFill>
                  <a:srgbClr val="002060"/>
                </a:solidFill>
              </a:rPr>
              <a:t>”) </a:t>
            </a:r>
            <a:r>
              <a:rPr lang="en-GB" sz="3200" dirty="0">
                <a:solidFill>
                  <a:srgbClr val="002060"/>
                </a:solidFill>
                <a:sym typeface="Symbol" panose="05050102010706020507" pitchFamily="18" charset="2"/>
              </a:rPr>
              <a:t> </a:t>
            </a:r>
            <a:r>
              <a:rPr lang="en-GB" sz="3200" dirty="0">
                <a:solidFill>
                  <a:srgbClr val="002060"/>
                </a:solidFill>
              </a:rPr>
              <a:t>1.00</a:t>
            </a:r>
          </a:p>
        </p:txBody>
      </p:sp>
    </p:spTree>
    <p:extLst>
      <p:ext uri="{BB962C8B-B14F-4D97-AF65-F5344CB8AC3E}">
        <p14:creationId xmlns:p14="http://schemas.microsoft.com/office/powerpoint/2010/main" val="325541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AD592-9A98-4BA8-B201-7062FDB8F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3DB1D0-2130-4CC2-A342-148C8D931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848" y="107092"/>
            <a:ext cx="6428341" cy="664381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353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A7B2C-1A84-4D0E-AEC1-18B2D478B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Incomplete Solutions: Replications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8D7E9-9B53-42C8-B2B0-A1ADE745D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Test a new prediction, </a:t>
            </a:r>
            <a:r>
              <a:rPr lang="en-GB" sz="3200" i="1" dirty="0"/>
              <a:t>Y</a:t>
            </a:r>
            <a:r>
              <a:rPr lang="en-GB" sz="3200" dirty="0"/>
              <a:t>, instead?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AEB0A5-76AD-4562-B242-A0B271435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681610"/>
              </p:ext>
            </p:extLst>
          </p:nvPr>
        </p:nvGraphicFramePr>
        <p:xfrm>
          <a:off x="2522880" y="2711490"/>
          <a:ext cx="7269180" cy="335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405844">
                  <a:extLst>
                    <a:ext uri="{9D8B030D-6E8A-4147-A177-3AD203B41FA5}">
                      <a16:colId xmlns:a16="http://schemas.microsoft.com/office/drawing/2014/main" val="2318719912"/>
                    </a:ext>
                  </a:extLst>
                </a:gridCol>
                <a:gridCol w="2431668">
                  <a:extLst>
                    <a:ext uri="{9D8B030D-6E8A-4147-A177-3AD203B41FA5}">
                      <a16:colId xmlns:a16="http://schemas.microsoft.com/office/drawing/2014/main" val="2348200344"/>
                    </a:ext>
                  </a:extLst>
                </a:gridCol>
                <a:gridCol w="2431668">
                  <a:extLst>
                    <a:ext uri="{9D8B030D-6E8A-4147-A177-3AD203B41FA5}">
                      <a16:colId xmlns:a16="http://schemas.microsoft.com/office/drawing/2014/main" val="4239522561"/>
                    </a:ext>
                  </a:extLst>
                </a:gridCol>
              </a:tblGrid>
              <a:tr h="560652"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Discovery-oriented</a:t>
                      </a:r>
                      <a:endParaRPr lang="en-GB" sz="24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Theory-testing</a:t>
                      </a:r>
                      <a:endParaRPr lang="en-GB" sz="24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2532"/>
                  </a:ext>
                </a:extLst>
              </a:tr>
              <a:tr h="560652">
                <a:tc>
                  <a:txBody>
                    <a:bodyPr/>
                    <a:lstStyle/>
                    <a:p>
                      <a:r>
                        <a:rPr lang="en-US" sz="2000" dirty="0"/>
                        <a:t>Initial study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P(</a:t>
                      </a:r>
                      <a:r>
                        <a:rPr lang="en-US" sz="2400" dirty="0" err="1"/>
                        <a:t>T|”x</a:t>
                      </a:r>
                      <a:r>
                        <a:rPr lang="en-US" sz="2400" dirty="0"/>
                        <a:t>”) = 0.66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P(</a:t>
                      </a:r>
                      <a:r>
                        <a:rPr lang="en-US" sz="2400" dirty="0" err="1"/>
                        <a:t>T|”x</a:t>
                      </a:r>
                      <a:r>
                        <a:rPr lang="en-US" sz="2400" dirty="0"/>
                        <a:t>”) = 0.80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594857"/>
                  </a:ext>
                </a:extLst>
              </a:tr>
              <a:tr h="9677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After (successful) direct replication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P(T|”</a:t>
                      </a:r>
                      <a:r>
                        <a:rPr lang="en-US" sz="2400" dirty="0" err="1"/>
                        <a:t>x+x</a:t>
                      </a:r>
                      <a:r>
                        <a:rPr lang="en-US" sz="2400" dirty="0"/>
                        <a:t>”) = 0.81</a:t>
                      </a:r>
                      <a:endParaRPr lang="en-GB" sz="2400" dirty="0"/>
                    </a:p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P(T|”</a:t>
                      </a:r>
                      <a:r>
                        <a:rPr lang="en-US" sz="2400" dirty="0" err="1"/>
                        <a:t>x+x</a:t>
                      </a:r>
                      <a:r>
                        <a:rPr lang="en-US" sz="2400" dirty="0"/>
                        <a:t>”) = 0.83</a:t>
                      </a:r>
                      <a:endParaRPr lang="en-GB" sz="2400" dirty="0"/>
                    </a:p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219444"/>
                  </a:ext>
                </a:extLst>
              </a:tr>
              <a:tr h="9677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After (successful) test of new prediction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P(T|”</a:t>
                      </a:r>
                      <a:r>
                        <a:rPr lang="en-US" sz="2400" dirty="0" err="1"/>
                        <a:t>x+y</a:t>
                      </a:r>
                      <a:r>
                        <a:rPr lang="en-US" sz="2400" dirty="0"/>
                        <a:t>”) = 0.79</a:t>
                      </a:r>
                      <a:endParaRPr lang="en-GB" sz="2400" dirty="0"/>
                    </a:p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P(T|”</a:t>
                      </a:r>
                      <a:r>
                        <a:rPr lang="en-US" sz="2400" dirty="0" err="1"/>
                        <a:t>x+y</a:t>
                      </a:r>
                      <a:r>
                        <a:rPr lang="en-US" sz="2400" dirty="0"/>
                        <a:t>”) = 0.94</a:t>
                      </a:r>
                      <a:endParaRPr lang="en-GB" sz="2400" dirty="0"/>
                    </a:p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285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86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B578-BDC0-4FC4-944C-080F6F90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 (Dis-)advantage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94BA0C-FF3D-4341-9A52-209C0598A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82" y="1569855"/>
            <a:ext cx="8148569" cy="458315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C2AE5194-E51C-42C2-8AFF-F4F246F6959C}"/>
              </a:ext>
            </a:extLst>
          </p:cNvPr>
          <p:cNvSpPr/>
          <p:nvPr/>
        </p:nvSpPr>
        <p:spPr>
          <a:xfrm>
            <a:off x="3400849" y="3157628"/>
            <a:ext cx="5390302" cy="1662239"/>
          </a:xfrm>
          <a:prstGeom prst="borderCallout1">
            <a:avLst>
              <a:gd name="adj1" fmla="val 48881"/>
              <a:gd name="adj2" fmla="val 402"/>
              <a:gd name="adj3" fmla="val 72460"/>
              <a:gd name="adj4" fmla="val 10005"/>
            </a:avLst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Direct replications preferable to new hypothesis tests only for “counterintuitive” hypotheses motivated by discovery-oriented theories</a:t>
            </a:r>
            <a:endParaRPr lang="en-GB" sz="2400" dirty="0"/>
          </a:p>
        </p:txBody>
      </p:sp>
      <p:sp>
        <p:nvSpPr>
          <p:cNvPr id="3" name="Callout: Line 4">
            <a:extLst>
              <a:ext uri="{FF2B5EF4-FFF2-40B4-BE49-F238E27FC236}">
                <a16:creationId xmlns:a16="http://schemas.microsoft.com/office/drawing/2014/main" id="{5756ED77-ED60-FC34-81A8-F96541A9024D}"/>
              </a:ext>
            </a:extLst>
          </p:cNvPr>
          <p:cNvSpPr/>
          <p:nvPr/>
        </p:nvSpPr>
        <p:spPr>
          <a:xfrm>
            <a:off x="3400849" y="4939043"/>
            <a:ext cx="5390302" cy="585777"/>
          </a:xfrm>
          <a:prstGeom prst="borderCallout1">
            <a:avLst>
              <a:gd name="adj1" fmla="val 48881"/>
              <a:gd name="adj2" fmla="val 402"/>
              <a:gd name="adj3" fmla="val 72460"/>
              <a:gd name="adj4" fmla="val 10005"/>
            </a:avLst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Not every replication is a good thing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045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55B7-CFBB-4CA9-9F22-A9D4C9FB4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 vs. New Prediction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8D1732-0EDE-446C-9A7E-2E1E6E742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827" y="1507809"/>
            <a:ext cx="5814923" cy="516731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C798CD07-CAC8-46C3-93D5-EFC0F5F49723}"/>
              </a:ext>
            </a:extLst>
          </p:cNvPr>
          <p:cNvSpPr/>
          <p:nvPr/>
        </p:nvSpPr>
        <p:spPr>
          <a:xfrm>
            <a:off x="1663904" y="3992880"/>
            <a:ext cx="1765097" cy="1036320"/>
          </a:xfrm>
          <a:prstGeom prst="borderCallout1">
            <a:avLst>
              <a:gd name="adj1" fmla="val 48881"/>
              <a:gd name="adj2" fmla="val 402"/>
              <a:gd name="adj3" fmla="val -551"/>
              <a:gd name="adj4" fmla="val 157347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Confirmatory </a:t>
            </a:r>
            <a:r>
              <a:rPr lang="en-US" dirty="0" err="1"/>
              <a:t>diagnosticity</a:t>
            </a:r>
            <a:endParaRPr lang="en-US" dirty="0"/>
          </a:p>
          <a:p>
            <a:pPr algn="ctr"/>
            <a:r>
              <a:rPr lang="en-GB" dirty="0"/>
              <a:t>P(X|T)/P(X|~T)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DCD1855F-F045-4D8E-84FF-1536682C6AA0}"/>
              </a:ext>
            </a:extLst>
          </p:cNvPr>
          <p:cNvSpPr/>
          <p:nvPr/>
        </p:nvSpPr>
        <p:spPr>
          <a:xfrm>
            <a:off x="1679964" y="1507808"/>
            <a:ext cx="1047775" cy="610552"/>
          </a:xfrm>
          <a:prstGeom prst="borderCallout1">
            <a:avLst>
              <a:gd name="adj1" fmla="val 48881"/>
              <a:gd name="adj2" fmla="val 402"/>
              <a:gd name="adj3" fmla="val 71381"/>
              <a:gd name="adj4" fmla="val 215102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P(X|T)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C17426A6-4942-4C49-B181-3365875C22ED}"/>
              </a:ext>
            </a:extLst>
          </p:cNvPr>
          <p:cNvSpPr/>
          <p:nvPr/>
        </p:nvSpPr>
        <p:spPr>
          <a:xfrm>
            <a:off x="8503921" y="2833371"/>
            <a:ext cx="2024177" cy="1569720"/>
          </a:xfrm>
          <a:prstGeom prst="borderCallout1">
            <a:avLst>
              <a:gd name="adj1" fmla="val 48881"/>
              <a:gd name="adj2" fmla="val 402"/>
              <a:gd name="adj3" fmla="val 132194"/>
              <a:gd name="adj4" fmla="val -13708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Highly counterintuitive hypotheses (small P(X|~T)) benefit from replication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42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79169-B19D-41A9-B3A5-46B1AA813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2A9E6-7B13-49B3-82E8-631E1E80F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24038"/>
            <a:ext cx="10915650" cy="4816475"/>
          </a:xfrm>
        </p:spPr>
        <p:txBody>
          <a:bodyPr>
            <a:noAutofit/>
          </a:bodyPr>
          <a:lstStyle/>
          <a:p>
            <a:r>
              <a:rPr lang="en-US" dirty="0"/>
              <a:t>Methodological soundness alone cannot resolve replication crisis (to the extent there is a crisis)</a:t>
            </a:r>
          </a:p>
          <a:p>
            <a:r>
              <a:rPr lang="en-US" dirty="0"/>
              <a:t>Replication crisis can be ameliorated by developing strong theories</a:t>
            </a:r>
          </a:p>
          <a:p>
            <a:r>
              <a:rPr lang="en-US" dirty="0"/>
              <a:t>Tight link between theory and hypotheses</a:t>
            </a:r>
          </a:p>
          <a:p>
            <a:pPr lvl="1"/>
            <a:r>
              <a:rPr lang="en-US" dirty="0"/>
              <a:t>specify that X </a:t>
            </a:r>
            <a:r>
              <a:rPr lang="en-US" i="1" dirty="0"/>
              <a:t>must</a:t>
            </a:r>
            <a:r>
              <a:rPr lang="en-US" dirty="0"/>
              <a:t> follow from </a:t>
            </a:r>
            <a:r>
              <a:rPr lang="en-US" i="1" dirty="0"/>
              <a:t>T</a:t>
            </a:r>
          </a:p>
          <a:p>
            <a:pPr lvl="1"/>
            <a:r>
              <a:rPr lang="en-US" dirty="0"/>
              <a:t>hence “~x” strongly disconfirms theory </a:t>
            </a:r>
            <a:r>
              <a:rPr lang="en-US" i="1" dirty="0"/>
              <a:t>T</a:t>
            </a:r>
          </a:p>
          <a:p>
            <a:r>
              <a:rPr lang="en-US" dirty="0"/>
              <a:t>Conduct successive tests of </a:t>
            </a:r>
            <a:r>
              <a:rPr lang="en-US" i="1" dirty="0"/>
              <a:t>different </a:t>
            </a:r>
            <a:r>
              <a:rPr lang="en-US" dirty="0"/>
              <a:t>hypotheses in preference to direct replications</a:t>
            </a:r>
          </a:p>
          <a:p>
            <a:r>
              <a:rPr lang="en-US" dirty="0"/>
              <a:t>For discovery-oriented research, use large samples and replications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884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  <a:endParaRPr lang="en-GB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133BC32-7CCA-520C-4CAD-C1729761D69E}"/>
              </a:ext>
            </a:extLst>
          </p:cNvPr>
          <p:cNvSpPr txBox="1">
            <a:spLocks/>
          </p:cNvSpPr>
          <p:nvPr/>
        </p:nvSpPr>
        <p:spPr>
          <a:xfrm>
            <a:off x="540719" y="3429000"/>
            <a:ext cx="11513107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GB" dirty="0"/>
            </a:br>
            <a:r>
              <a:rPr lang="en-GB" sz="2400" dirty="0"/>
              <a:t>            @lewan.bsky.social</a:t>
            </a:r>
            <a:r>
              <a:rPr lang="en-US" sz="2400" dirty="0"/>
              <a:t>     w: </a:t>
            </a:r>
            <a:r>
              <a:rPr lang="en-US" sz="2400" dirty="0">
                <a:hlinkClick r:id="rId2"/>
              </a:rPr>
              <a:t>www.lewan.uk</a:t>
            </a:r>
            <a:r>
              <a:rPr lang="en-US" sz="2400" dirty="0"/>
              <a:t>     e: </a:t>
            </a:r>
            <a:r>
              <a:rPr lang="en-US" sz="2400" dirty="0">
                <a:hlinkClick r:id="rId3"/>
              </a:rPr>
              <a:t>stephan.lewandowsky@bristol.ac.uk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0EB173-1586-C7D7-B5C9-0FB04FCFD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781" y="3763120"/>
            <a:ext cx="740869" cy="64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Why is There a </a:t>
            </a:r>
            <a:r>
              <a:rPr lang="en-US" dirty="0"/>
              <a:t>“</a:t>
            </a:r>
            <a:r>
              <a:rPr lang="de-CH" dirty="0"/>
              <a:t>Replication Crisis</a:t>
            </a:r>
            <a:r>
              <a:rPr lang="en-US" dirty="0"/>
              <a:t>”</a:t>
            </a:r>
            <a:r>
              <a:rPr lang="de-CH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21387"/>
          </a:xfrm>
        </p:spPr>
        <p:txBody>
          <a:bodyPr>
            <a:noAutofit/>
          </a:bodyPr>
          <a:lstStyle/>
          <a:p>
            <a:r>
              <a:rPr lang="de-CH" dirty="0"/>
              <a:t>Researcher degrees of freedom </a:t>
            </a:r>
          </a:p>
          <a:p>
            <a:r>
              <a:rPr lang="de-CH" dirty="0"/>
              <a:t>Questionable research practices (QRPs)</a:t>
            </a:r>
          </a:p>
          <a:p>
            <a:pPr lvl="1"/>
            <a:r>
              <a:rPr lang="de-CH" dirty="0"/>
              <a:t>underpowered studies </a:t>
            </a:r>
            <a:r>
              <a:rPr lang="de-CH" sz="1800" dirty="0"/>
              <a:t>(Button et al., 2013)</a:t>
            </a:r>
            <a:endParaRPr lang="de-CH" dirty="0"/>
          </a:p>
          <a:p>
            <a:pPr lvl="1"/>
            <a:r>
              <a:rPr lang="de-CH" dirty="0"/>
              <a:t>p-hacking </a:t>
            </a:r>
            <a:r>
              <a:rPr lang="de-CH" sz="1800" dirty="0"/>
              <a:t>(Jennison &amp; Turnbull, 1990)</a:t>
            </a:r>
          </a:p>
          <a:p>
            <a:pPr lvl="1"/>
            <a:r>
              <a:rPr lang="de-CH" dirty="0"/>
              <a:t>HARKing </a:t>
            </a:r>
            <a:r>
              <a:rPr lang="de-CH" sz="1800" dirty="0"/>
              <a:t>(Kerr, 1998)</a:t>
            </a:r>
          </a:p>
          <a:p>
            <a:pPr lvl="1"/>
            <a:r>
              <a:rPr lang="de-CH" dirty="0"/>
              <a:t>publication bias </a:t>
            </a:r>
            <a:r>
              <a:rPr lang="de-CH" sz="1800" dirty="0"/>
              <a:t>(Ioannidis, 2005)</a:t>
            </a:r>
          </a:p>
          <a:p>
            <a:r>
              <a:rPr lang="de-CH" dirty="0"/>
              <a:t>Reasons unrelated to quality of research(er) and methodology</a:t>
            </a:r>
          </a:p>
          <a:p>
            <a:pPr lvl="1"/>
            <a:r>
              <a:rPr lang="de-CH" dirty="0"/>
              <a:t>heterogeneity of context </a:t>
            </a:r>
            <a:r>
              <a:rPr lang="de-CH" sz="1800" dirty="0"/>
              <a:t>(Bryan et al., 2021)</a:t>
            </a:r>
          </a:p>
          <a:p>
            <a:pPr lvl="1"/>
            <a:r>
              <a:rPr lang="de-CH" dirty="0"/>
              <a:t>low replicability can be observed absent the existence of any false positives </a:t>
            </a:r>
            <a:r>
              <a:rPr lang="de-CH" sz="1800" dirty="0"/>
              <a:t>(Bak-Coleman et al., 2024)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7103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56CB6-8FC9-4311-A2A9-789813D7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Solve the Crisis?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D2D02-8670-4532-BAB1-B0C27055E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Numerous recommendations to date</a:t>
            </a:r>
          </a:p>
          <a:p>
            <a:pPr lvl="1"/>
            <a:r>
              <a:rPr lang="en-US" dirty="0"/>
              <a:t>preregistration of method and analysis</a:t>
            </a:r>
          </a:p>
          <a:p>
            <a:pPr lvl="1"/>
            <a:r>
              <a:rPr lang="en-GB" dirty="0"/>
              <a:t>large(r) samples </a:t>
            </a:r>
          </a:p>
          <a:p>
            <a:pPr lvl="1"/>
            <a:r>
              <a:rPr lang="en-GB" dirty="0"/>
              <a:t>large collaborations</a:t>
            </a:r>
          </a:p>
          <a:p>
            <a:pPr lvl="1"/>
            <a:r>
              <a:rPr lang="en-GB" dirty="0"/>
              <a:t>avoid publication bias</a:t>
            </a:r>
          </a:p>
          <a:p>
            <a:pPr lvl="1"/>
            <a:r>
              <a:rPr lang="en-GB" dirty="0"/>
              <a:t>Bayesian statistics</a:t>
            </a:r>
          </a:p>
          <a:p>
            <a:r>
              <a:rPr lang="en-GB" dirty="0"/>
              <a:t>All pertain to methods of data collection, analysis, and publication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711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56CB6-8FC9-4311-A2A9-789813D7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Crisis Solved By Enhanced Rigor?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D2D02-8670-4532-BAB1-B0C27055E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At first glance, avoiding QRPs and maximizing rigor enhances prospective replicability (86%) </a:t>
            </a:r>
            <a:r>
              <a:rPr lang="en-GB" sz="1800" dirty="0">
                <a:solidFill>
                  <a:prstClr val="black"/>
                </a:solidFill>
              </a:rPr>
              <a:t>(</a:t>
            </a:r>
            <a:r>
              <a:rPr lang="en-GB" sz="1800" dirty="0" err="1">
                <a:solidFill>
                  <a:prstClr val="black"/>
                </a:solidFill>
              </a:rPr>
              <a:t>Protzko</a:t>
            </a:r>
            <a:r>
              <a:rPr lang="en-GB" sz="1800" dirty="0">
                <a:solidFill>
                  <a:prstClr val="black"/>
                </a:solidFill>
              </a:rPr>
              <a:t> et al., 2023)</a:t>
            </a:r>
          </a:p>
          <a:p>
            <a:r>
              <a:rPr lang="en-GB" dirty="0"/>
              <a:t>But a single simple model can capture general literature (replicability 50%) and enhanced rigor (86%), pointing to replication sample size as the crucial factor  </a:t>
            </a:r>
            <a:r>
              <a:rPr lang="de-CH" sz="1800" dirty="0">
                <a:solidFill>
                  <a:prstClr val="black"/>
                </a:solidFill>
              </a:rPr>
              <a:t>(Bak-Coleman et al., 2024)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445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56CB6-8FC9-4311-A2A9-789813D7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Crisis Solved By Enhanced Rigor?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D2D02-8670-4532-BAB1-B0C27055E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At first glance, avoiding QRPs and maximizing rigor enhances prospective replicability (86%) </a:t>
            </a:r>
            <a:r>
              <a:rPr lang="en-GB" sz="1800" dirty="0">
                <a:solidFill>
                  <a:prstClr val="black"/>
                </a:solidFill>
              </a:rPr>
              <a:t>(</a:t>
            </a:r>
            <a:r>
              <a:rPr lang="en-GB" sz="1800" dirty="0" err="1">
                <a:solidFill>
                  <a:prstClr val="black"/>
                </a:solidFill>
              </a:rPr>
              <a:t>Protzko</a:t>
            </a:r>
            <a:r>
              <a:rPr lang="en-GB" sz="1800" dirty="0">
                <a:solidFill>
                  <a:prstClr val="black"/>
                </a:solidFill>
              </a:rPr>
              <a:t> et al., 2023)</a:t>
            </a:r>
          </a:p>
          <a:p>
            <a:r>
              <a:rPr lang="en-GB" dirty="0"/>
              <a:t> But the same simple model captures general literature (replicability 50%) and enhanced rigor (86%), identifying replication sample size as the crucial factor  </a:t>
            </a:r>
            <a:r>
              <a:rPr lang="de-CH" sz="1800" dirty="0">
                <a:solidFill>
                  <a:prstClr val="black"/>
                </a:solidFill>
              </a:rPr>
              <a:t>(Bak-Coleman et al., 2024)</a:t>
            </a:r>
            <a:endParaRPr lang="en-GB" dirty="0"/>
          </a:p>
          <a:p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0D579F-DF50-98DF-253C-F77714B35751}"/>
              </a:ext>
            </a:extLst>
          </p:cNvPr>
          <p:cNvSpPr/>
          <p:nvPr/>
        </p:nvSpPr>
        <p:spPr>
          <a:xfrm>
            <a:off x="745351" y="1690688"/>
            <a:ext cx="10919012" cy="2789104"/>
          </a:xfrm>
          <a:prstGeom prst="rect">
            <a:avLst/>
          </a:prstGeom>
          <a:solidFill>
            <a:srgbClr val="FFFFFF">
              <a:alpha val="8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54C1D6-363E-0491-A759-7FBF2F37F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463" y="1553665"/>
            <a:ext cx="5253587" cy="493921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" name="Callout: Line 8">
            <a:extLst>
              <a:ext uri="{FF2B5EF4-FFF2-40B4-BE49-F238E27FC236}">
                <a16:creationId xmlns:a16="http://schemas.microsoft.com/office/drawing/2014/main" id="{5E0A6A6E-7648-3987-5999-4D5D1EAE2B9B}"/>
              </a:ext>
            </a:extLst>
          </p:cNvPr>
          <p:cNvSpPr/>
          <p:nvPr/>
        </p:nvSpPr>
        <p:spPr>
          <a:xfrm>
            <a:off x="1152714" y="4542997"/>
            <a:ext cx="1842398" cy="1262358"/>
          </a:xfrm>
          <a:prstGeom prst="borderCallout1">
            <a:avLst>
              <a:gd name="adj1" fmla="val 51507"/>
              <a:gd name="adj2" fmla="val 99188"/>
              <a:gd name="adj3" fmla="val -19627"/>
              <a:gd name="adj4" fmla="val 240847"/>
            </a:avLst>
          </a:prstGeom>
          <a:solidFill>
            <a:srgbClr val="00206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“replication crisis”</a:t>
            </a:r>
            <a:endParaRPr lang="en-GB" sz="2400" dirty="0"/>
          </a:p>
        </p:txBody>
      </p:sp>
      <p:sp>
        <p:nvSpPr>
          <p:cNvPr id="8" name="Callout: Line 8">
            <a:extLst>
              <a:ext uri="{FF2B5EF4-FFF2-40B4-BE49-F238E27FC236}">
                <a16:creationId xmlns:a16="http://schemas.microsoft.com/office/drawing/2014/main" id="{C53677AD-FF9F-43CB-830D-A4C48A7BFFDE}"/>
              </a:ext>
            </a:extLst>
          </p:cNvPr>
          <p:cNvSpPr/>
          <p:nvPr/>
        </p:nvSpPr>
        <p:spPr>
          <a:xfrm>
            <a:off x="8590202" y="3734893"/>
            <a:ext cx="1842398" cy="1262358"/>
          </a:xfrm>
          <a:prstGeom prst="borderCallout1">
            <a:avLst>
              <a:gd name="adj1" fmla="val 53333"/>
              <a:gd name="adj2" fmla="val 1594"/>
              <a:gd name="adj3" fmla="val -112759"/>
              <a:gd name="adj4" fmla="val -71953"/>
            </a:avLst>
          </a:prstGeom>
          <a:solidFill>
            <a:srgbClr val="00206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Replicability and rigor (or sample size)</a:t>
            </a:r>
            <a:endParaRPr lang="en-GB" sz="2400" dirty="0"/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EAA7CC88-1894-F6E5-532E-71AFC0BB42B6}"/>
              </a:ext>
            </a:extLst>
          </p:cNvPr>
          <p:cNvSpPr/>
          <p:nvPr/>
        </p:nvSpPr>
        <p:spPr>
          <a:xfrm>
            <a:off x="1152713" y="2697095"/>
            <a:ext cx="1842398" cy="491353"/>
          </a:xfrm>
          <a:prstGeom prst="borderCallout1">
            <a:avLst>
              <a:gd name="adj1" fmla="val 51507"/>
              <a:gd name="adj2" fmla="val 99188"/>
              <a:gd name="adj3" fmla="val -32426"/>
              <a:gd name="adj4" fmla="val 270459"/>
            </a:avLst>
          </a:prstGeom>
          <a:solidFill>
            <a:srgbClr val="00206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!?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0354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2C0FF-9C7A-4E49-95FC-23D616C7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Must Focus on Role of Theorizing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Oberauer</a:t>
            </a:r>
            <a:r>
              <a:rPr lang="en-US" dirty="0"/>
              <a:t> &amp; Lewandowsky, 2019)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DD72D6-E702-4B23-BF4D-DAA36A9FB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835" y="2225873"/>
            <a:ext cx="6101395" cy="376672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8" name="Callout: Line 7">
            <a:extLst>
              <a:ext uri="{FF2B5EF4-FFF2-40B4-BE49-F238E27FC236}">
                <a16:creationId xmlns:a16="http://schemas.microsoft.com/office/drawing/2014/main" id="{A63BBF6B-BFDB-4148-835F-506E76E71D7B}"/>
              </a:ext>
            </a:extLst>
          </p:cNvPr>
          <p:cNvSpPr/>
          <p:nvPr/>
        </p:nvSpPr>
        <p:spPr>
          <a:xfrm>
            <a:off x="8046182" y="1737710"/>
            <a:ext cx="1618407" cy="1262358"/>
          </a:xfrm>
          <a:prstGeom prst="borderCallout1">
            <a:avLst>
              <a:gd name="adj1" fmla="val 52724"/>
              <a:gd name="adj2" fmla="val 432"/>
              <a:gd name="adj3" fmla="val 75961"/>
              <a:gd name="adj4" fmla="val -51004"/>
            </a:avLst>
          </a:prstGeom>
          <a:solidFill>
            <a:srgbClr val="00206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happens here …</a:t>
            </a:r>
            <a:endParaRPr lang="en-GB" dirty="0"/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969E3A36-18F2-452D-AB0D-33DCB5D660DC}"/>
              </a:ext>
            </a:extLst>
          </p:cNvPr>
          <p:cNvSpPr/>
          <p:nvPr/>
        </p:nvSpPr>
        <p:spPr>
          <a:xfrm>
            <a:off x="8046182" y="5218405"/>
            <a:ext cx="1618407" cy="1262358"/>
          </a:xfrm>
          <a:prstGeom prst="borderCallout1">
            <a:avLst>
              <a:gd name="adj1" fmla="val 52724"/>
              <a:gd name="adj2" fmla="val 432"/>
              <a:gd name="adj3" fmla="val 27243"/>
              <a:gd name="adj4" fmla="val -33504"/>
            </a:avLst>
          </a:prstGeom>
          <a:solidFill>
            <a:srgbClr val="00206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 affects replicability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487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F3F41-F7C0-42E6-A137-76CF243AA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966369"/>
          </a:xfrm>
        </p:spPr>
        <p:txBody>
          <a:bodyPr/>
          <a:lstStyle/>
          <a:p>
            <a:r>
              <a:rPr lang="en-US" dirty="0"/>
              <a:t>Theoretical Backbone: Bayes' Rule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122251" y="3502037"/>
            <a:ext cx="17734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/>
              <a:t>Theory Level</a:t>
            </a:r>
          </a:p>
          <a:p>
            <a:endParaRPr lang="de-CH" sz="2400" dirty="0"/>
          </a:p>
          <a:p>
            <a:endParaRPr lang="de-CH" sz="2400" dirty="0"/>
          </a:p>
          <a:p>
            <a:endParaRPr lang="de-CH" sz="2400" dirty="0"/>
          </a:p>
          <a:p>
            <a:endParaRPr lang="de-CH" sz="2400" dirty="0"/>
          </a:p>
          <a:p>
            <a:r>
              <a:rPr lang="de-CH" sz="2400" dirty="0"/>
              <a:t>Data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7"/>
              <p:cNvSpPr txBox="1"/>
              <p:nvPr/>
            </p:nvSpPr>
            <p:spPr>
              <a:xfrm>
                <a:off x="4131871" y="3281364"/>
                <a:ext cx="5816599" cy="865187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24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|~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(~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8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871" y="3281364"/>
                <a:ext cx="5816599" cy="8651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8"/>
              <p:cNvSpPr txBox="1"/>
              <p:nvPr/>
            </p:nvSpPr>
            <p:spPr>
              <a:xfrm>
                <a:off x="4131869" y="5151621"/>
                <a:ext cx="6401217" cy="866775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|"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")=</m:t>
                      </m:r>
                      <m:f>
                        <m:f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("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"|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("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"|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("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"|~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(~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9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869" y="5151621"/>
                <a:ext cx="6401217" cy="866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152650" y="1706265"/>
            <a:ext cx="65173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i="1" dirty="0"/>
              <a:t>T</a:t>
            </a:r>
            <a:r>
              <a:rPr lang="de-CH" sz="2400" dirty="0"/>
              <a:t> 	= Theory</a:t>
            </a:r>
          </a:p>
          <a:p>
            <a:r>
              <a:rPr lang="de-CH" sz="2400" i="1" dirty="0"/>
              <a:t>X</a:t>
            </a:r>
            <a:r>
              <a:rPr lang="de-CH" sz="2400" dirty="0"/>
              <a:t> 	= Hypothesis (motivated or mandated by </a:t>
            </a:r>
            <a:r>
              <a:rPr lang="de-CH" sz="2400" i="1" dirty="0"/>
              <a:t>T</a:t>
            </a:r>
            <a:r>
              <a:rPr lang="de-CH" sz="2400" dirty="0"/>
              <a:t>)</a:t>
            </a:r>
          </a:p>
          <a:p>
            <a:r>
              <a:rPr lang="de-CH" sz="2400" i="1" dirty="0"/>
              <a:t>"x" 	</a:t>
            </a:r>
            <a:r>
              <a:rPr lang="de-CH" sz="2400" dirty="0"/>
              <a:t>= Finding supporting </a:t>
            </a:r>
            <a:r>
              <a:rPr lang="de-CH" sz="2400" i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623745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cf90a847-ce66-48c2-996b-e78aacb0757d"/>
  <p:tag name="TPVERSION" val="8"/>
  <p:tag name="TPFULLVERSION" val="8.9.1.2"/>
  <p:tag name="PPTVERSION" val="16"/>
  <p:tag name="TPOS" val="2"/>
  <p:tag name="TPLASTSAVEVERSION" val="6.4 PC"/>
</p:tagLst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14770</TotalTime>
  <Words>2075</Words>
  <Application>Microsoft Office PowerPoint</Application>
  <PresentationFormat>Widescreen</PresentationFormat>
  <Paragraphs>242</Paragraphs>
  <Slides>39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Aptos</vt:lpstr>
      <vt:lpstr>Arial</vt:lpstr>
      <vt:lpstr>Calibri</vt:lpstr>
      <vt:lpstr>Calibri Light</vt:lpstr>
      <vt:lpstr>Cambria Math</vt:lpstr>
      <vt:lpstr>Marjan's handwriting</vt:lpstr>
      <vt:lpstr>Symbol</vt:lpstr>
      <vt:lpstr>Office 2013 - 2022 Theme</vt:lpstr>
      <vt:lpstr>Addressing the Theory Crisis in Psychology</vt:lpstr>
      <vt:lpstr>Replicability is Fundamental to Science</vt:lpstr>
      <vt:lpstr>The “Replication Crisis”</vt:lpstr>
      <vt:lpstr>Why is There a “Replication Crisis”?</vt:lpstr>
      <vt:lpstr>How Do We Solve the Crisis?</vt:lpstr>
      <vt:lpstr>Crisis Solved By Enhanced Rigor?</vt:lpstr>
      <vt:lpstr>Crisis Solved By Enhanced Rigor?</vt:lpstr>
      <vt:lpstr>We Must Focus on Role of Theorizing (Oberauer &amp; Lewandowsky, 2019)</vt:lpstr>
      <vt:lpstr>Theoretical Backbone: Bayes' Rule</vt:lpstr>
      <vt:lpstr>Today’s Talk  (in its Entirety)</vt:lpstr>
      <vt:lpstr>Discovery-Oriented Research</vt:lpstr>
      <vt:lpstr>Discovery-Oriented Research Is Like Mushroom Hunting</vt:lpstr>
      <vt:lpstr>PowerPoint Presentation</vt:lpstr>
      <vt:lpstr>Is this Wrong?</vt:lpstr>
      <vt:lpstr>Disovery-Oriented Research and Replicability</vt:lpstr>
      <vt:lpstr>Discovery-Oriented Research and Replicability</vt:lpstr>
      <vt:lpstr>Discovery-Oriented Research and Replicability</vt:lpstr>
      <vt:lpstr>Discovery-Oriented Research and Replicability</vt:lpstr>
      <vt:lpstr>Disovery-Oriented Research and Replicability</vt:lpstr>
      <vt:lpstr>Disovery-Oriented Research and Replicability</vt:lpstr>
      <vt:lpstr>Disovery-Oriented Research and Replicability</vt:lpstr>
      <vt:lpstr>Theory-Testing Research and Replicability</vt:lpstr>
      <vt:lpstr>Temporal Distinctiveness (e.g., SIMPLE)</vt:lpstr>
      <vt:lpstr>Theory-Testing Research and Replicability</vt:lpstr>
      <vt:lpstr>Discovery Oriented vs.  Theory Testing</vt:lpstr>
      <vt:lpstr>Discovery-Oriented vs.  Theory-Testing Research</vt:lpstr>
      <vt:lpstr>Discovery-Oriented vs.  Theory-Testing Research</vt:lpstr>
      <vt:lpstr>Try the Shiny App</vt:lpstr>
      <vt:lpstr>Interim Summary</vt:lpstr>
      <vt:lpstr>Incomplete Solutions: Lower p</vt:lpstr>
      <vt:lpstr>Incomplete Solutions: Replications</vt:lpstr>
      <vt:lpstr>What Evidence Would You Prefer?</vt:lpstr>
      <vt:lpstr>Incomplete Solutions: Replications</vt:lpstr>
      <vt:lpstr>Why?</vt:lpstr>
      <vt:lpstr>Incomplete Solutions: Replications</vt:lpstr>
      <vt:lpstr>Replication (Dis-)advantage</vt:lpstr>
      <vt:lpstr>Replication vs. New Prediction</vt:lpstr>
      <vt:lpstr>Conclusions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Removing Information from WM</dc:title>
  <dc:creator>Klaus Oberauer</dc:creator>
  <cp:lastModifiedBy>Stephan Lewandowsky</cp:lastModifiedBy>
  <cp:revision>475</cp:revision>
  <dcterms:created xsi:type="dcterms:W3CDTF">2017-06-01T10:08:37Z</dcterms:created>
  <dcterms:modified xsi:type="dcterms:W3CDTF">2024-09-10T14:04:17Z</dcterms:modified>
</cp:coreProperties>
</file>