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61" r:id="rId6"/>
    <p:sldId id="260" r:id="rId7"/>
    <p:sldId id="262" r:id="rId8"/>
    <p:sldId id="265" r:id="rId9"/>
    <p:sldId id="266" r:id="rId10"/>
    <p:sldId id="275" r:id="rId11"/>
    <p:sldId id="267" r:id="rId12"/>
    <p:sldId id="269" r:id="rId13"/>
    <p:sldId id="276" r:id="rId14"/>
    <p:sldId id="268" r:id="rId15"/>
    <p:sldId id="272" r:id="rId16"/>
    <p:sldId id="273" r:id="rId17"/>
    <p:sldId id="270" r:id="rId18"/>
    <p:sldId id="278" r:id="rId19"/>
    <p:sldId id="271" r:id="rId20"/>
    <p:sldId id="277" r:id="rId21"/>
    <p:sldId id="274" r:id="rId22"/>
    <p:sldId id="279" r:id="rId23"/>
    <p:sldId id="281" r:id="rId24"/>
    <p:sldId id="283" r:id="rId25"/>
    <p:sldId id="282" r:id="rId26"/>
    <p:sldId id="284" r:id="rId27"/>
    <p:sldId id="286" r:id="rId28"/>
    <p:sldId id="289" r:id="rId29"/>
    <p:sldId id="292" r:id="rId30"/>
    <p:sldId id="293" r:id="rId31"/>
    <p:sldId id="259" r:id="rId32"/>
  </p:sldIdLst>
  <p:sldSz cx="12192000" cy="6858000"/>
  <p:notesSz cx="6858000" cy="9144000"/>
  <p:embeddedFontLst>
    <p:embeddedFont>
      <p:font typeface="Calibri" panose="020F0502020204030204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Book Antiqua" panose="02040602050305030304" charset="0"/>
      <p:regular r:id="rId41"/>
      <p:bold r:id="rId42"/>
      <p:italic r:id="rId43"/>
      <p:boldItalic r:id="rId44"/>
    </p:embeddedFont>
    <p:embeddedFont>
      <p:font typeface="Algerian" panose="04020705040A02060702" pitchFamily="82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5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10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font" Target="fonts/font10.fntdata"/><Relationship Id="rId44" Type="http://schemas.openxmlformats.org/officeDocument/2006/relationships/font" Target="fonts/font9.fntdata"/><Relationship Id="rId43" Type="http://schemas.openxmlformats.org/officeDocument/2006/relationships/font" Target="fonts/font8.fntdata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117" y="1905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295923" y="3685162"/>
            <a:ext cx="724618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Price Analysis of Washing Machine using </a:t>
            </a:r>
            <a:r>
              <a:rPr lang="en-IN" sz="36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FlipKart</a:t>
            </a:r>
            <a:endParaRPr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93025" y="4975225"/>
            <a:ext cx="2788285" cy="1637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Presented by :</a:t>
            </a:r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IN" altLang="en-US" sz="1800" b="1" dirty="0">
                <a:latin typeface="Book Antiqua" panose="02040602050305030304" charset="0"/>
                <a:cs typeface="Book Antiqua" panose="02040602050305030304" charset="0"/>
              </a:rPr>
              <a:t> </a:t>
            </a:r>
            <a:r>
              <a:rPr lang="en-IN" altLang="en-US" sz="1800" b="1" i="1" dirty="0">
                <a:latin typeface="Book Antiqua" panose="02040602050305030304" charset="0"/>
                <a:cs typeface="Book Antiqua" panose="02040602050305030304" charset="0"/>
              </a:rPr>
              <a:t>Vasist</a:t>
            </a:r>
            <a:endParaRPr lang="en-IN" altLang="en-US" sz="1800" b="1" i="1" dirty="0">
              <a:latin typeface="Book Antiqua" panose="02040602050305030304" charset="0"/>
              <a:cs typeface="Book Antiqua" panose="02040602050305030304" charset="0"/>
            </a:endParaRPr>
          </a:p>
          <a:p>
            <a:r>
              <a:rPr lang="en-IN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IN" altLang="en-US" sz="1800" b="1" dirty="0">
                <a:latin typeface="Book Antiqua" panose="02040602050305030304" charset="0"/>
                <a:cs typeface="Book Antiqua" panose="02040602050305030304" charset="0"/>
              </a:rPr>
              <a:t> </a:t>
            </a:r>
            <a:r>
              <a:rPr lang="en-IN" altLang="en-US" sz="1800" b="1" i="1" dirty="0">
                <a:latin typeface="Book Antiqua" panose="02040602050305030304" charset="0"/>
                <a:cs typeface="Book Antiqua" panose="02040602050305030304" charset="0"/>
              </a:rPr>
              <a:t>Ravi kumar</a:t>
            </a:r>
            <a:endParaRPr lang="en-IN" altLang="en-US" sz="1800" b="1" i="1" dirty="0">
              <a:latin typeface="Book Antiqua" panose="02040602050305030304" charset="0"/>
              <a:cs typeface="Book Antiqua" panose="0204060205030503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66182" cy="1027577"/>
          </a:xfrm>
        </p:spPr>
        <p:txBody>
          <a:bodyPr>
            <a:normAutofit/>
          </a:bodyPr>
          <a:lstStyle/>
          <a:p>
            <a:r>
              <a:rPr lang="en-US" sz="2800" b="1" dirty="0"/>
              <a:t>Raw data: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289452"/>
            <a:ext cx="10515600" cy="9284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raw data the data types of all the columns is object and type casting will be done in Data Cleaning</a:t>
            </a:r>
            <a:endParaRPr lang="en-US" dirty="0"/>
          </a:p>
        </p:txBody>
      </p:sp>
      <p:pic>
        <p:nvPicPr>
          <p:cNvPr id="4" name="Picture 3" descr="p2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357" y="1252025"/>
            <a:ext cx="6808763" cy="3840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An Overview of Data Profiling and Data Cleansi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640"/>
            <a:ext cx="3255498" cy="928468"/>
          </a:xfrm>
        </p:spPr>
        <p:txBody>
          <a:bodyPr>
            <a:normAutofit/>
          </a:bodyPr>
          <a:lstStyle/>
          <a:p>
            <a:r>
              <a:rPr lang="en-US" sz="2800" b="1" dirty="0"/>
              <a:t>Data Cleaning: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8000"/>
            <a:ext cx="10515600" cy="2535360"/>
          </a:xfrm>
        </p:spPr>
        <p:txBody>
          <a:bodyPr>
            <a:normAutofit/>
          </a:bodyPr>
          <a:lstStyle/>
          <a:p>
            <a:r>
              <a:rPr lang="en-US" dirty="0"/>
              <a:t>Handle Missing Values</a:t>
            </a:r>
            <a:endParaRPr lang="en-US" dirty="0"/>
          </a:p>
          <a:p>
            <a:r>
              <a:rPr lang="en-US" dirty="0"/>
              <a:t>Remove Duplicate Entries</a:t>
            </a:r>
            <a:endParaRPr lang="en-US" dirty="0"/>
          </a:p>
          <a:p>
            <a:r>
              <a:rPr lang="en-US" dirty="0"/>
              <a:t>Correct Data Types</a:t>
            </a:r>
            <a:endParaRPr lang="en-US" dirty="0"/>
          </a:p>
          <a:p>
            <a:r>
              <a:rPr lang="en-US" dirty="0"/>
              <a:t>Handle Outliers</a:t>
            </a:r>
            <a:endParaRPr lang="en-US" dirty="0"/>
          </a:p>
        </p:txBody>
      </p:sp>
      <p:pic>
        <p:nvPicPr>
          <p:cNvPr id="28674" name="Picture 2" descr="What is Data Cleansing – From Chaos to Clarity"/>
          <p:cNvPicPr>
            <a:picLocks noChangeAspect="1" noChangeArrowheads="1"/>
          </p:cNvPicPr>
          <p:nvPr/>
        </p:nvPicPr>
        <p:blipFill>
          <a:blip r:embed="rId1"/>
          <a:srcRect b="7802"/>
          <a:stretch>
            <a:fillRect/>
          </a:stretch>
        </p:blipFill>
        <p:spPr bwMode="auto">
          <a:xfrm>
            <a:off x="5424624" y="1623180"/>
            <a:ext cx="6128748" cy="297784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262"/>
            <a:ext cx="4732606" cy="1097914"/>
          </a:xfrm>
        </p:spPr>
        <p:txBody>
          <a:bodyPr>
            <a:normAutofit/>
          </a:bodyPr>
          <a:lstStyle/>
          <a:p>
            <a:r>
              <a:rPr lang="en-US" sz="2800" b="1" dirty="0"/>
              <a:t>Missing Value Treatment:</a:t>
            </a:r>
            <a:endParaRPr lang="en-US" sz="2800" b="1" dirty="0"/>
          </a:p>
        </p:txBody>
      </p:sp>
      <p:pic>
        <p:nvPicPr>
          <p:cNvPr id="4" name="Picture 3" descr="p2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536" y="1364566"/>
            <a:ext cx="4628270" cy="3685736"/>
          </a:xfrm>
          <a:prstGeom prst="rect">
            <a:avLst/>
          </a:prstGeom>
        </p:spPr>
      </p:pic>
      <p:pic>
        <p:nvPicPr>
          <p:cNvPr id="5" name="Picture 4" descr="p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072" y="1350499"/>
            <a:ext cx="4670472" cy="3685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2024" y="5373859"/>
            <a:ext cx="43047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Missing Values before Missing Value Treatment</a:t>
            </a:r>
            <a:endParaRPr lang="en-US" sz="26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5883" y="5275384"/>
            <a:ext cx="42625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Missing Values before Missing Value Treatment</a:t>
            </a:r>
            <a:endParaRPr lang="en-US" sz="26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4572"/>
            <a:ext cx="3142957" cy="956604"/>
          </a:xfrm>
        </p:spPr>
        <p:txBody>
          <a:bodyPr>
            <a:normAutofit/>
          </a:bodyPr>
          <a:lstStyle/>
          <a:p>
            <a:r>
              <a:rPr lang="en-US" sz="2800" b="1" dirty="0"/>
              <a:t>Type Casting:</a:t>
            </a:r>
            <a:endParaRPr lang="en-US" sz="2800" b="1" dirty="0"/>
          </a:p>
        </p:txBody>
      </p:sp>
      <p:pic>
        <p:nvPicPr>
          <p:cNvPr id="6" name="Picture 5" descr="p3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6425" y="1448973"/>
            <a:ext cx="8510954" cy="39530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5582" y="5781822"/>
            <a:ext cx="88569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Data Types of columns after converting it to correct Data Types</a:t>
            </a:r>
            <a:endParaRPr lang="en-US" sz="26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39375" cy="999441"/>
          </a:xfrm>
        </p:spPr>
        <p:txBody>
          <a:bodyPr>
            <a:normAutofit/>
          </a:bodyPr>
          <a:lstStyle/>
          <a:p>
            <a:r>
              <a:rPr lang="en-US" sz="2800" b="1" dirty="0"/>
              <a:t>Structured Data After Data Cleaning:</a:t>
            </a:r>
            <a:endParaRPr lang="en-US" sz="2800" b="1" dirty="0"/>
          </a:p>
        </p:txBody>
      </p:sp>
      <p:pic>
        <p:nvPicPr>
          <p:cNvPr id="4" name="Picture 3" descr="p2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010" y="1336431"/>
            <a:ext cx="9931790" cy="4065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9822" y="5444197"/>
            <a:ext cx="10572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This is the complete structured data after treating missing values, removing   duplicates, type casting and handling outliers</a:t>
            </a:r>
            <a:endParaRPr lang="en-US" sz="26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Data Analysis Techniques: Trend Analysis and Time Series Analysi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6774"/>
            <a:ext cx="3579055" cy="928469"/>
          </a:xfrm>
        </p:spPr>
        <p:txBody>
          <a:bodyPr>
            <a:normAutofit/>
          </a:bodyPr>
          <a:lstStyle/>
          <a:p>
            <a:r>
              <a:rPr lang="en-US" sz="2800" b="1" dirty="0"/>
              <a:t>Data Analysis:</a:t>
            </a:r>
            <a:endParaRPr lang="en-US" sz="28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502068"/>
            <a:ext cx="10515600" cy="480025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In order to understand the basic patterns, relationships, and distributions of data, a variety of methods and techniques are included into the field of exploratory data analysis, or EDA. Some types of exploratory data analysis methods include the following:</a:t>
            </a:r>
            <a:endParaRPr lang="en-US" sz="2400" dirty="0"/>
          </a:p>
          <a:p>
            <a:pPr marL="571500" indent="-457200" algn="just">
              <a:buFont typeface="+mj-lt"/>
              <a:buAutoNum type="arabicPeriod"/>
            </a:pPr>
            <a:r>
              <a:rPr lang="en-US" sz="2400" b="1" dirty="0" err="1"/>
              <a:t>Univariate</a:t>
            </a:r>
            <a:r>
              <a:rPr lang="en-US" sz="2400" b="1" dirty="0"/>
              <a:t> Analysis: </a:t>
            </a:r>
            <a:r>
              <a:rPr lang="en-US" sz="2400" dirty="0"/>
              <a:t>This analysis focuses on analyzing individual variables in data. It includes techniques such as histograms, density plots, box plots, and bar charts to visualize the distribution of a single variable.</a:t>
            </a:r>
            <a:endParaRPr lang="en-US" sz="2400" dirty="0"/>
          </a:p>
          <a:p>
            <a:pPr marL="571500" indent="-457200" algn="just">
              <a:buFont typeface="+mj-lt"/>
              <a:buAutoNum type="arabicPeriod"/>
            </a:pPr>
            <a:r>
              <a:rPr lang="en-US" sz="2400" b="1" dirty="0" err="1"/>
              <a:t>Bivariate</a:t>
            </a:r>
            <a:r>
              <a:rPr lang="en-US" sz="2400" b="1" dirty="0"/>
              <a:t> Analysis: </a:t>
            </a:r>
            <a:r>
              <a:rPr lang="en-US" sz="2400" dirty="0"/>
              <a:t>This analysis examines the relationship between two variables. Scatter plots, line plots, and </a:t>
            </a:r>
            <a:r>
              <a:rPr lang="en-US" sz="2400" dirty="0" err="1"/>
              <a:t>Arae</a:t>
            </a:r>
            <a:r>
              <a:rPr lang="en-US" sz="2400" dirty="0"/>
              <a:t> plots are commonly used techniques to visualize the association between two variables.</a:t>
            </a:r>
            <a:endParaRPr lang="en-US" sz="2400" dirty="0"/>
          </a:p>
          <a:p>
            <a:pPr marL="571500" indent="-457200" algn="just">
              <a:buFont typeface="+mj-lt"/>
              <a:buAutoNum type="arabicPeriod"/>
            </a:pPr>
            <a:r>
              <a:rPr lang="en-US" sz="2400" b="1" dirty="0"/>
              <a:t>Multivariate Analysis : </a:t>
            </a:r>
            <a:r>
              <a:rPr lang="en-US" sz="2400" dirty="0"/>
              <a:t>This analysis explores relationships between three or more variables simultaneously. Techniques such as </a:t>
            </a:r>
            <a:r>
              <a:rPr lang="en-US" sz="2400" dirty="0" err="1"/>
              <a:t>heatmaps</a:t>
            </a:r>
            <a:r>
              <a:rPr lang="en-US" sz="2400" dirty="0"/>
              <a:t> and  pair plots visualize interactions and correlations between multiple variables.   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Avoiding Manipulation by Data Visualisation: A Quick Guide | by Rob Somers  | DataSoc | Medium"/>
          <p:cNvPicPr>
            <a:picLocks noChangeAspect="1" noChangeArrowheads="1"/>
          </p:cNvPicPr>
          <p:nvPr/>
        </p:nvPicPr>
        <p:blipFill>
          <a:blip r:embed="rId1"/>
          <a:srcRect l="-217" b="10436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335" y="1392701"/>
            <a:ext cx="5267178" cy="4979964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Barplot</a:t>
            </a:r>
            <a:endParaRPr lang="en-US" sz="2400" b="1" dirty="0"/>
          </a:p>
          <a:p>
            <a:r>
              <a:rPr lang="en-US" sz="2400" b="1" dirty="0" smtClean="0"/>
              <a:t>Description</a:t>
            </a:r>
            <a:r>
              <a:rPr lang="en-US" sz="2400" b="1" dirty="0"/>
              <a:t>: 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dirty="0"/>
              <a:t>     		</a:t>
            </a:r>
            <a:endParaRPr lang="en-US" dirty="0"/>
          </a:p>
        </p:txBody>
      </p:sp>
      <p:pic>
        <p:nvPicPr>
          <p:cNvPr id="4" name="Picture 3" descr="p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248" y="1209822"/>
            <a:ext cx="5586546" cy="5275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0836" y="2489981"/>
            <a:ext cx="40092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Here </a:t>
            </a:r>
            <a:r>
              <a:rPr lang="en-US" sz="1800" dirty="0" err="1"/>
              <a:t>Barplot</a:t>
            </a:r>
            <a:r>
              <a:rPr lang="en-US" sz="1800" dirty="0"/>
              <a:t> is used to represent the count of Brands that are available in </a:t>
            </a:r>
            <a:r>
              <a:rPr lang="en-US" sz="1800" dirty="0" err="1"/>
              <a:t>Flipkart</a:t>
            </a:r>
            <a:r>
              <a:rPr lang="en-US" sz="1800" dirty="0"/>
              <a:t> website.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From the plot we can observe that Samsung brand is the highest available brand.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Through this insight consumers will be able to know the availability of brands in </a:t>
            </a:r>
            <a:r>
              <a:rPr lang="en-US" sz="1800" dirty="0" err="1"/>
              <a:t>Flipkart</a:t>
            </a:r>
            <a:r>
              <a:rPr lang="en-US" sz="1800" dirty="0"/>
              <a:t>.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181686" y="576775"/>
            <a:ext cx="3567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Univariate</a:t>
            </a:r>
            <a:r>
              <a:rPr lang="en-US" sz="3200" b="1" dirty="0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Analysis:</a:t>
            </a:r>
            <a:endParaRPr lang="en-US" sz="3200" b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gh-End Washing Machine Market Offers Provide Insightful Data for the Time  Period from 2024 t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4068"/>
            <a:ext cx="12191999" cy="68579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6776" y="675250"/>
            <a:ext cx="11000935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PRICE ANALYSIS OF WASHING MACHINES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17452"/>
            <a:ext cx="5379720" cy="5459511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Countplot</a:t>
            </a:r>
            <a:endParaRPr lang="en-US" sz="2400" b="1" dirty="0"/>
          </a:p>
          <a:p>
            <a:r>
              <a:rPr lang="en-US" sz="2400" b="1" dirty="0" smtClean="0"/>
              <a:t>Description</a:t>
            </a:r>
            <a:r>
              <a:rPr lang="en-US" sz="2400" b="1" dirty="0"/>
              <a:t>:</a:t>
            </a:r>
            <a:endParaRPr lang="en-US" sz="2400" b="1" dirty="0"/>
          </a:p>
        </p:txBody>
      </p:sp>
      <p:pic>
        <p:nvPicPr>
          <p:cNvPr id="4" name="Picture 3" descr="p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4695" y="548640"/>
            <a:ext cx="5447421" cy="5655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0498" y="1800663"/>
            <a:ext cx="4712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Here </a:t>
            </a:r>
            <a:r>
              <a:rPr lang="en-US" sz="1800" dirty="0" err="1"/>
              <a:t>Countplot</a:t>
            </a:r>
            <a:r>
              <a:rPr lang="en-US" sz="1800" dirty="0"/>
              <a:t> is used to represent the washing machines with different loads/Capacities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From the </a:t>
            </a:r>
            <a:r>
              <a:rPr lang="en-US" sz="1800" dirty="0" err="1"/>
              <a:t>countplot</a:t>
            </a:r>
            <a:r>
              <a:rPr lang="en-US" sz="1800" dirty="0"/>
              <a:t> we observe that the washing machines with 7kg load is the mostly available followed by 8kg and 9kg where as 2kg, 4kg are the least available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44062"/>
            <a:ext cx="5562600" cy="5332901"/>
          </a:xfrm>
        </p:spPr>
        <p:txBody>
          <a:bodyPr/>
          <a:lstStyle/>
          <a:p>
            <a:r>
              <a:rPr lang="en-US" sz="2400" b="1" dirty="0" err="1"/>
              <a:t>Piechart</a:t>
            </a:r>
            <a:r>
              <a:rPr lang="en-US" sz="2400" b="1" dirty="0"/>
              <a:t>:</a:t>
            </a:r>
            <a:endParaRPr lang="en-US" sz="2400" b="1" dirty="0"/>
          </a:p>
          <a:p>
            <a:r>
              <a:rPr lang="en-US" sz="2400" b="1" dirty="0" smtClean="0"/>
              <a:t>Description</a:t>
            </a:r>
            <a:r>
              <a:rPr lang="en-US" sz="2400" b="1" dirty="0"/>
              <a:t>: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</p:txBody>
      </p:sp>
      <p:pic>
        <p:nvPicPr>
          <p:cNvPr id="4" name="Picture 3" descr="p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580" y="900332"/>
            <a:ext cx="4775266" cy="5331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2701" y="1969476"/>
            <a:ext cx="4445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Here </a:t>
            </a:r>
            <a:r>
              <a:rPr lang="en-US" sz="1800" dirty="0" err="1"/>
              <a:t>Piechart</a:t>
            </a:r>
            <a:r>
              <a:rPr lang="en-US" sz="1800" dirty="0"/>
              <a:t> is used to represent the Automation types of Washing Machines.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From the </a:t>
            </a:r>
            <a:r>
              <a:rPr lang="en-US" sz="1800" dirty="0" err="1"/>
              <a:t>piechart</a:t>
            </a:r>
            <a:r>
              <a:rPr lang="en-US" sz="1800" dirty="0"/>
              <a:t> there are </a:t>
            </a:r>
            <a:r>
              <a:rPr lang="en-US" sz="1800" dirty="0" err="1"/>
              <a:t>twoTypes</a:t>
            </a:r>
            <a:r>
              <a:rPr lang="en-US" sz="1800" dirty="0"/>
              <a:t> in washing machines.</a:t>
            </a:r>
            <a:endParaRPr lang="en-US" sz="1800" dirty="0"/>
          </a:p>
          <a:p>
            <a:pPr algn="just"/>
            <a:r>
              <a:rPr lang="en-US" sz="1800" dirty="0"/>
              <a:t>    1) Fully Automated</a:t>
            </a:r>
            <a:endParaRPr lang="en-US" sz="1800" dirty="0"/>
          </a:p>
          <a:p>
            <a:pPr algn="just"/>
            <a:r>
              <a:rPr lang="en-US" sz="1800" dirty="0"/>
              <a:t>         - 66%</a:t>
            </a:r>
            <a:endParaRPr lang="en-US" sz="1800" dirty="0"/>
          </a:p>
          <a:p>
            <a:pPr algn="just"/>
            <a:r>
              <a:rPr lang="en-US" sz="1800" dirty="0"/>
              <a:t>    2) Semi Automated</a:t>
            </a:r>
            <a:endParaRPr lang="en-US" sz="1800" dirty="0"/>
          </a:p>
          <a:p>
            <a:pPr algn="just"/>
            <a:r>
              <a:rPr lang="en-US" sz="1800" dirty="0"/>
              <a:t>         - 34%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Here fully automated washing machines are more in number than semi automated washing machines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00332"/>
            <a:ext cx="5731412" cy="5276631"/>
          </a:xfrm>
        </p:spPr>
        <p:txBody>
          <a:bodyPr/>
          <a:lstStyle/>
          <a:p>
            <a:r>
              <a:rPr lang="en-US" b="1" dirty="0" err="1"/>
              <a:t>Piechart</a:t>
            </a:r>
            <a:r>
              <a:rPr lang="en-US" b="1" dirty="0"/>
              <a:t>:</a:t>
            </a:r>
            <a:endParaRPr lang="en-US" b="1" dirty="0"/>
          </a:p>
          <a:p>
            <a:r>
              <a:rPr lang="en-US" b="1" dirty="0" smtClean="0"/>
              <a:t>Description</a:t>
            </a:r>
            <a:r>
              <a:rPr lang="en-US" b="1" dirty="0"/>
              <a:t>:</a:t>
            </a:r>
            <a:endParaRPr lang="en-US" dirty="0"/>
          </a:p>
        </p:txBody>
      </p:sp>
      <p:pic>
        <p:nvPicPr>
          <p:cNvPr id="4" name="Picture 3" descr="p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8763" y="844062"/>
            <a:ext cx="4979963" cy="50784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8635" y="2152357"/>
            <a:ext cx="464233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Here </a:t>
            </a:r>
            <a:r>
              <a:rPr lang="en-US" sz="1800" dirty="0" err="1"/>
              <a:t>Piechart</a:t>
            </a:r>
            <a:r>
              <a:rPr lang="en-US" sz="1800" dirty="0"/>
              <a:t> is used to represent the Load types of Washing Machines.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From the </a:t>
            </a:r>
            <a:r>
              <a:rPr lang="en-US" sz="1800" dirty="0" err="1"/>
              <a:t>piechart</a:t>
            </a:r>
            <a:r>
              <a:rPr lang="en-US" sz="1800" dirty="0"/>
              <a:t> there are two Types in washing machines.</a:t>
            </a:r>
            <a:endParaRPr lang="en-US" sz="1800" dirty="0"/>
          </a:p>
          <a:p>
            <a:pPr algn="just"/>
            <a:r>
              <a:rPr lang="en-US" sz="1800" dirty="0"/>
              <a:t>    1) Top Load</a:t>
            </a:r>
            <a:endParaRPr lang="en-US" sz="1800" dirty="0"/>
          </a:p>
          <a:p>
            <a:pPr algn="just"/>
            <a:r>
              <a:rPr lang="en-US" sz="1800" dirty="0"/>
              <a:t>         - 77%</a:t>
            </a:r>
            <a:endParaRPr lang="en-US" sz="1800" dirty="0"/>
          </a:p>
          <a:p>
            <a:pPr algn="just"/>
            <a:r>
              <a:rPr lang="en-US" sz="1800" dirty="0"/>
              <a:t>    2) Front Load</a:t>
            </a:r>
            <a:endParaRPr lang="en-US" sz="1800" dirty="0"/>
          </a:p>
          <a:p>
            <a:pPr algn="just"/>
            <a:r>
              <a:rPr lang="en-US" sz="1800" dirty="0"/>
              <a:t>         -23%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Here Top load washing machines are more in number than Front load washing machines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219"/>
            <a:ext cx="10515600" cy="1800664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Comparision</a:t>
            </a:r>
            <a:r>
              <a:rPr lang="en-US" sz="2000" b="1" dirty="0"/>
              <a:t> of Prices with respect to the Load Type</a:t>
            </a:r>
            <a:br>
              <a:rPr lang="en-US" sz="2000" b="1" dirty="0"/>
            </a:br>
            <a:r>
              <a:rPr lang="en-US" sz="2000" b="1" dirty="0"/>
              <a:t>Density </a:t>
            </a:r>
            <a:r>
              <a:rPr lang="en-US" sz="2000" b="1" dirty="0" smtClean="0"/>
              <a:t>plot</a:t>
            </a:r>
            <a:br>
              <a:rPr lang="en-US" sz="2000" dirty="0"/>
            </a:br>
            <a:r>
              <a:rPr lang="en-US" sz="2000" b="1" dirty="0"/>
              <a:t>Description:</a:t>
            </a:r>
            <a:r>
              <a:rPr lang="en-US" sz="2000" dirty="0"/>
              <a:t> Price is compared and we can observe that the Front Load washing machines are costlier than Top Load washing machines.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p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424" y="1818490"/>
            <a:ext cx="5020376" cy="4343159"/>
          </a:xfrm>
          <a:prstGeom prst="rect">
            <a:avLst/>
          </a:prstGeom>
        </p:spPr>
      </p:pic>
      <p:pic>
        <p:nvPicPr>
          <p:cNvPr id="4" name="Picture 3" descr="p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376" y="1761776"/>
            <a:ext cx="5163271" cy="4385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1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092" y="1501775"/>
            <a:ext cx="7779433" cy="4715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3213" y="217714"/>
            <a:ext cx="10658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BoxPlot</a:t>
            </a:r>
            <a:r>
              <a:rPr lang="en-US" sz="1800" b="1" dirty="0"/>
              <a:t>:</a:t>
            </a:r>
            <a:endParaRPr lang="en-US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Boxplots</a:t>
            </a:r>
            <a:r>
              <a:rPr lang="en-US" sz="1800" dirty="0" smtClean="0"/>
              <a:t> are useful for identifying outliers, comparing distributions, and understanding the </a:t>
            </a:r>
            <a:r>
              <a:rPr lang="en-US" sz="1800" dirty="0" smtClean="0"/>
              <a:t>spread.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Here </a:t>
            </a:r>
            <a:r>
              <a:rPr lang="en-US" sz="1800" dirty="0" err="1" smtClean="0"/>
              <a:t>Boxplot</a:t>
            </a:r>
            <a:r>
              <a:rPr lang="en-US" sz="1800" dirty="0" smtClean="0"/>
              <a:t> is used to understand the distribution of Prices with respect to load.    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2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206" y="2968282"/>
            <a:ext cx="7413674" cy="3889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1170" y="1143719"/>
            <a:ext cx="10009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Line plot</a:t>
            </a:r>
            <a:r>
              <a:rPr lang="en-US" sz="1800" b="1" dirty="0" smtClean="0"/>
              <a:t>:</a:t>
            </a:r>
            <a:endParaRPr lang="en-US" sz="18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A line plot, also known as a line graph, </a:t>
            </a:r>
            <a:r>
              <a:rPr lang="en-US" sz="1800" dirty="0" smtClean="0"/>
              <a:t>that </a:t>
            </a:r>
            <a:r>
              <a:rPr lang="en-US" sz="1800" dirty="0" smtClean="0"/>
              <a:t>displays data points connected by straight line segments. It is commonly used to visualize trends over time or to show the relationship between two </a:t>
            </a:r>
            <a:r>
              <a:rPr lang="en-US" sz="1800" dirty="0" smtClean="0"/>
              <a:t>variables</a:t>
            </a:r>
            <a:r>
              <a:rPr lang="en-US" sz="1800" dirty="0" smtClean="0"/>
              <a:t>.</a:t>
            </a:r>
            <a:endParaRPr lang="en-US" sz="18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Here Average price of each brand is represented.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From the data Electrolux and Siemens have highest average price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08295" y="450166"/>
            <a:ext cx="3850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Bivariate</a:t>
            </a:r>
            <a:r>
              <a:rPr lang="en-US" sz="3200" b="1" dirty="0" smtClean="0"/>
              <a:t> Analysis:</a:t>
            </a:r>
            <a:endParaRPr lang="en-US" sz="32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211" y="304801"/>
            <a:ext cx="9548031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Scatter Plot</a:t>
            </a:r>
            <a:r>
              <a:rPr lang="en-IN" dirty="0" smtClean="0"/>
              <a:t>:-</a:t>
            </a: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700" dirty="0" smtClean="0"/>
              <a:t>A scatter plot </a:t>
            </a:r>
            <a:r>
              <a:rPr lang="en-US" sz="1700" dirty="0" smtClean="0"/>
              <a:t>displays </a:t>
            </a:r>
            <a:r>
              <a:rPr lang="en-US" sz="1700" dirty="0" smtClean="0"/>
              <a:t>values of two continuous variables as points on a two-dimensional </a:t>
            </a:r>
            <a:r>
              <a:rPr lang="en-US" sz="1700" dirty="0" smtClean="0"/>
              <a:t>plane.</a:t>
            </a:r>
            <a:endParaRPr lang="en-US" sz="17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700" dirty="0" smtClean="0"/>
              <a:t>Each </a:t>
            </a:r>
            <a:r>
              <a:rPr lang="en-US" sz="1700" dirty="0" smtClean="0"/>
              <a:t>point on the plot represents the value of one variable against the value of another variable. Scatter plots are commonly used to examine the relationship between two </a:t>
            </a:r>
            <a:r>
              <a:rPr lang="en-US" sz="1700" dirty="0" smtClean="0"/>
              <a:t>variable.</a:t>
            </a:r>
            <a:endParaRPr lang="en-IN" sz="17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700" dirty="0" smtClean="0"/>
              <a:t>The below Scatter </a:t>
            </a:r>
            <a:r>
              <a:rPr lang="en-IN" sz="1700" dirty="0"/>
              <a:t>plot </a:t>
            </a:r>
            <a:r>
              <a:rPr lang="en-IN" sz="1700" dirty="0" smtClean="0"/>
              <a:t>displays the </a:t>
            </a:r>
            <a:r>
              <a:rPr lang="en-IN" sz="1700" dirty="0"/>
              <a:t>variation of price </a:t>
            </a:r>
            <a:r>
              <a:rPr lang="en-IN" sz="1700" dirty="0" smtClean="0"/>
              <a:t>according to load. </a:t>
            </a: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 descr="p3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1673860"/>
            <a:ext cx="8828405" cy="4404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887" y="1257335"/>
            <a:ext cx="5506219" cy="36962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6955" y="1388012"/>
            <a:ext cx="51226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HeatMap</a:t>
            </a:r>
            <a:r>
              <a:rPr lang="en-IN" sz="2000" b="1" dirty="0"/>
              <a:t> :-</a:t>
            </a:r>
            <a:endParaRPr lang="en-IN" sz="2000" b="1" dirty="0"/>
          </a:p>
          <a:p>
            <a:endParaRPr lang="en-IN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Here we are using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to represent the correlation between each column in the dataset. </a:t>
            </a:r>
            <a:endParaRPr lang="en-US" sz="1800" b="0" i="0" dirty="0" smtClean="0">
              <a:solidFill>
                <a:srgbClr val="273239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multivariate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are a powerful visualization technique for gaining insights into complex relationships and patterns across multiple variables in multivariate datasets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A </a:t>
            </a:r>
            <a:r>
              <a:rPr lang="en-US" sz="1800" dirty="0" err="1" smtClean="0"/>
              <a:t>heatmap</a:t>
            </a:r>
            <a:r>
              <a:rPr lang="en-US" sz="1800" dirty="0" smtClean="0"/>
              <a:t> contains values representing various shades of the same </a:t>
            </a:r>
            <a:r>
              <a:rPr lang="en-US" sz="1800" dirty="0" err="1" smtClean="0"/>
              <a:t>colour</a:t>
            </a:r>
            <a:r>
              <a:rPr lang="en-US" sz="1800" dirty="0" smtClean="0"/>
              <a:t> for each value to be plotted. Usually the darker shades of the chart represent higher values than the lighter shade.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843" y="647114"/>
            <a:ext cx="4395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Multivariate Analysis:</a:t>
            </a:r>
            <a:endParaRPr lang="en-US" sz="3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58127" y="887474"/>
            <a:ext cx="56633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CONCLUSION :</a:t>
            </a:r>
            <a:endParaRPr lang="en-US" sz="2800" b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2536" y="1688123"/>
            <a:ext cx="10396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Prices of the Washing Machines is analyzed using  Data Analysis and Visualization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Variations in the prices are compared by taking different brands and features of Washing Machines.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From the analysis and visualization we can conclude that the price of the Washing Machine varies according to its Features and Brands.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The price of Washing Machine with Fully Automated and Front load has higher price than the Washing Machine with Semi Automated and Top Load.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Through this insights it will be easy in the process of decision making for Consumers as we also included the Ratings and Reviews of the products.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227651" y="1811420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560070" y="2997200"/>
            <a:ext cx="4346575" cy="14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      </a:t>
            </a:r>
            <a:endParaRPr lang="en-IN" sz="4400" b="0" i="0" u="none" strike="noStrike" cap="none" dirty="0">
              <a:solidFill>
                <a:srgbClr val="C00000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dirty="0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   </a:t>
            </a: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          YOU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465" y="337624"/>
            <a:ext cx="3821723" cy="949643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/>
              <a:t>Web Scraping – Details: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667" y="1505952"/>
            <a:ext cx="8759484" cy="1655762"/>
          </a:xfrm>
        </p:spPr>
        <p:txBody>
          <a:bodyPr/>
          <a:lstStyle/>
          <a:p>
            <a:pPr algn="l"/>
            <a:r>
              <a:rPr lang="en-US" b="1" dirty="0"/>
              <a:t>Website: </a:t>
            </a:r>
            <a:r>
              <a:rPr lang="en-US" dirty="0"/>
              <a:t>Flipkart</a:t>
            </a:r>
            <a:endParaRPr lang="en-US" dirty="0"/>
          </a:p>
          <a:p>
            <a:pPr algn="l"/>
            <a:r>
              <a:rPr lang="en-US" b="1" dirty="0"/>
              <a:t>Problem Statement: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4" name="Picture 3" descr="p2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39" y="3080824"/>
            <a:ext cx="6611816" cy="3249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7772" y="2067951"/>
            <a:ext cx="658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Analysis on prices of the Washing Machines available in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Flipkart</a:t>
            </a:r>
            <a:r>
              <a:rPr lang="en-US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US" sz="24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103" y="806246"/>
            <a:ext cx="3805084" cy="1042220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Objective of the Project: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017" y="1388012"/>
            <a:ext cx="7148958" cy="4675163"/>
          </a:xfrm>
        </p:spPr>
        <p:txBody>
          <a:bodyPr>
            <a:noAutofit/>
          </a:bodyPr>
          <a:lstStyle/>
          <a:p>
            <a:pPr indent="-342900" algn="just">
              <a:buSzPts val="1800"/>
              <a:buFont typeface="Arial" panose="020B0604020202020204"/>
              <a:buChar char="•"/>
            </a:pPr>
            <a:r>
              <a:rPr lang="en-US" dirty="0"/>
              <a:t>The objective of this project is to perform a descriptive analysis and Visualization of the prices of washing machines available in </a:t>
            </a:r>
            <a:r>
              <a:rPr lang="en-US" dirty="0" err="1"/>
              <a:t>Flipkart</a:t>
            </a:r>
            <a:r>
              <a:rPr lang="en-US" dirty="0"/>
              <a:t> and is to understand the factors that influence pricing. </a:t>
            </a:r>
            <a:endParaRPr lang="en-US" dirty="0"/>
          </a:p>
          <a:p>
            <a:pPr indent="-342900" algn="just">
              <a:buSzPts val="1800"/>
              <a:buFont typeface="Arial" panose="020B0604020202020204"/>
              <a:buChar char="•"/>
            </a:pPr>
            <a:r>
              <a:rPr lang="en-US" dirty="0"/>
              <a:t>It is done by analyzing various factors that are influencing washing machine prices. These factors include Brand, Speed,  Capacity, Automation Type and Load Type.</a:t>
            </a:r>
            <a:endParaRPr lang="en-US" dirty="0"/>
          </a:p>
          <a:p>
            <a:pPr indent="-342900" algn="just">
              <a:buSzPts val="1800"/>
              <a:buFont typeface="Arial" panose="020B0604020202020204"/>
              <a:buChar char="•"/>
            </a:pPr>
            <a:r>
              <a:rPr lang="en-US" dirty="0"/>
              <a:t>This project aims to provide insights that can inform consumers, retailers, and manufacturers in their decision-making processes.</a:t>
            </a:r>
            <a:endParaRPr lang="en-IN" dirty="0"/>
          </a:p>
        </p:txBody>
      </p:sp>
      <p:pic>
        <p:nvPicPr>
          <p:cNvPr id="5" name="Picture 4" descr="p2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4232" y="1505242"/>
            <a:ext cx="3756075" cy="3460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7791" y="858129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Required Libraries:</a:t>
            </a:r>
            <a:endParaRPr lang="en-US" sz="2800" b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196" y="1519311"/>
            <a:ext cx="3418449" cy="357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requests</a:t>
            </a:r>
            <a:endParaRPr lang="en-US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BeautifulSoup</a:t>
            </a:r>
            <a:endParaRPr lang="en-US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Regex</a:t>
            </a:r>
            <a:r>
              <a:rPr 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(re)</a:t>
            </a:r>
            <a:endParaRPr lang="en-US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Pandas</a:t>
            </a:r>
            <a:endParaRPr lang="en-US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Numpy</a:t>
            </a:r>
            <a:endParaRPr lang="en-US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matplotlib.pyplot</a:t>
            </a:r>
            <a:endParaRPr lang="en-US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seaborn</a:t>
            </a:r>
            <a:endParaRPr lang="en-US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8443" y="1049968"/>
            <a:ext cx="2725271" cy="2591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682" y="1167160"/>
            <a:ext cx="2232210" cy="1682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602" y="3082472"/>
            <a:ext cx="2186268" cy="207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024" y="3555830"/>
            <a:ext cx="2364721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20065" cy="1013509"/>
          </a:xfrm>
        </p:spPr>
        <p:txBody>
          <a:bodyPr>
            <a:normAutofit/>
          </a:bodyPr>
          <a:lstStyle/>
          <a:p>
            <a:r>
              <a:rPr lang="en-US" sz="2800" b="1" dirty="0"/>
              <a:t>Steps Involved in EDA: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3256"/>
            <a:ext cx="10515600" cy="2999593"/>
          </a:xfrm>
        </p:spPr>
        <p:txBody>
          <a:bodyPr/>
          <a:lstStyle/>
          <a:p>
            <a:r>
              <a:rPr lang="en-US" dirty="0"/>
              <a:t>Business Understanding/Problem Statement</a:t>
            </a:r>
            <a:endParaRPr lang="en-US" dirty="0"/>
          </a:p>
          <a:p>
            <a:r>
              <a:rPr lang="en-US" dirty="0"/>
              <a:t>Data Collection/Data Mining</a:t>
            </a:r>
            <a:endParaRPr lang="en-US" dirty="0"/>
          </a:p>
          <a:p>
            <a:r>
              <a:rPr lang="en-US" dirty="0"/>
              <a:t>Data Cleaning</a:t>
            </a:r>
            <a:endParaRPr lang="en-US" dirty="0"/>
          </a:p>
          <a:p>
            <a:r>
              <a:rPr lang="en-US" dirty="0"/>
              <a:t>Data Analysis</a:t>
            </a:r>
            <a:endParaRPr lang="en-US" dirty="0"/>
          </a:p>
          <a:p>
            <a:r>
              <a:rPr lang="en-US" dirty="0"/>
              <a:t>Data Visualization</a:t>
            </a:r>
            <a:endParaRPr lang="en-US" dirty="0"/>
          </a:p>
        </p:txBody>
      </p:sp>
      <p:pic>
        <p:nvPicPr>
          <p:cNvPr id="26626" name="Picture 2" descr="Steps of EDA.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02688" y="3987922"/>
            <a:ext cx="7905213" cy="28700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2031"/>
            <a:ext cx="6673948" cy="956603"/>
          </a:xfrm>
        </p:spPr>
        <p:txBody>
          <a:bodyPr>
            <a:normAutofit/>
          </a:bodyPr>
          <a:lstStyle/>
          <a:p>
            <a:r>
              <a:rPr lang="en-US" sz="2800" b="1" dirty="0"/>
              <a:t>DATA FROM FLIPKART WEBSITE: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335" y="5345723"/>
            <a:ext cx="10515600" cy="929713"/>
          </a:xfrm>
        </p:spPr>
        <p:txBody>
          <a:bodyPr>
            <a:normAutofit/>
          </a:bodyPr>
          <a:lstStyle/>
          <a:p>
            <a:r>
              <a:rPr lang="en-US" sz="2400" dirty="0"/>
              <a:t>Here data is taken from </a:t>
            </a:r>
            <a:r>
              <a:rPr lang="en-US" sz="2400" dirty="0" err="1"/>
              <a:t>Flipkart</a:t>
            </a:r>
            <a:r>
              <a:rPr lang="en-US" sz="2400" dirty="0"/>
              <a:t> website using HTML</a:t>
            </a:r>
            <a:endParaRPr lang="en-US" sz="2400" dirty="0"/>
          </a:p>
        </p:txBody>
      </p:sp>
      <p:pic>
        <p:nvPicPr>
          <p:cNvPr id="4" name="Picture 3" descr="P2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670" y="1125415"/>
            <a:ext cx="10367889" cy="384048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Data Collection &amp; Its Methods - GeeksforGeek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832274" cy="1055712"/>
          </a:xfrm>
        </p:spPr>
        <p:txBody>
          <a:bodyPr>
            <a:normAutofit/>
          </a:bodyPr>
          <a:lstStyle/>
          <a:p>
            <a:r>
              <a:rPr lang="en-US" sz="2800" b="1" dirty="0"/>
              <a:t>Data Collection: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133" y="5655211"/>
            <a:ext cx="10515600" cy="5205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data is collected from the website and structured it to a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25414" y="1209822"/>
            <a:ext cx="9945859" cy="400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6076</Words>
  <Application>WPS Presentation</Application>
  <PresentationFormat>Custom</PresentationFormat>
  <Paragraphs>162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Arial</vt:lpstr>
      <vt:lpstr>Calibri</vt:lpstr>
      <vt:lpstr>Calibri</vt:lpstr>
      <vt:lpstr>Book Antiqua</vt:lpstr>
      <vt:lpstr>Algerian</vt:lpstr>
      <vt:lpstr>Microsoft YaHei</vt:lpstr>
      <vt:lpstr>Arial Unicode MS</vt:lpstr>
      <vt:lpstr>Libre Baskerville</vt:lpstr>
      <vt:lpstr>Wide Latin</vt:lpstr>
      <vt:lpstr>Office Theme</vt:lpstr>
      <vt:lpstr>PowerPoint 演示文稿</vt:lpstr>
      <vt:lpstr>PowerPoint 演示文稿</vt:lpstr>
      <vt:lpstr>Web Scraping – Details:</vt:lpstr>
      <vt:lpstr>Objective of the Project: </vt:lpstr>
      <vt:lpstr>PowerPoint 演示文稿</vt:lpstr>
      <vt:lpstr>Steps Involved in EDA:</vt:lpstr>
      <vt:lpstr>DATA FROM FLIPKART WEBSITE:</vt:lpstr>
      <vt:lpstr>PowerPoint 演示文稿</vt:lpstr>
      <vt:lpstr>Data Collection:</vt:lpstr>
      <vt:lpstr>Raw data:</vt:lpstr>
      <vt:lpstr>PowerPoint 演示文稿</vt:lpstr>
      <vt:lpstr>Data Cleaning:</vt:lpstr>
      <vt:lpstr>Missing Value Treatment:</vt:lpstr>
      <vt:lpstr>Type Casting:</vt:lpstr>
      <vt:lpstr>Structured Data After Data Cleaning:</vt:lpstr>
      <vt:lpstr>PowerPoint 演示文稿</vt:lpstr>
      <vt:lpstr>Data Analysis: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Comparision of Prices with respect to the Load Type Density plot Description: Price is compared and we can observe that the Front Load washing machines are costlier than Top Load washing machines.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91630</cp:lastModifiedBy>
  <cp:revision>53</cp:revision>
  <dcterms:created xsi:type="dcterms:W3CDTF">2021-02-16T05:19:00Z</dcterms:created>
  <dcterms:modified xsi:type="dcterms:W3CDTF">2024-07-19T10:58:28Z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E1607D8AD1D44F5FA7BB7A05E7988C64_12</vt:lpwstr>
  </property>
  <property fmtid="{D5CDD505-2E9C-101B-9397-08002B2CF9AE}" pid="3" name="KSOProductBuildVer">
    <vt:lpwstr>1033-12.2.0.17153</vt:lpwstr>
  </property>
</Properties>
</file>