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sldIdLst>
    <p:sldId id="263" r:id="rId2"/>
    <p:sldId id="257" r:id="rId3"/>
    <p:sldId id="260" r:id="rId4"/>
    <p:sldId id="258" r:id="rId5"/>
    <p:sldId id="259"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16AD9-24DA-44D1-B45C-8E4658835CFB}" type="datetimeFigureOut">
              <a:rPr lang="en-US" smtClean="0"/>
              <a:t>4/18/2017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ECEC10-605F-42B5-9471-16CB74256475}" type="slidenum">
              <a:rPr lang="en-US" smtClean="0"/>
              <a:t>‹#›</a:t>
            </a:fld>
            <a:endParaRPr lang="en-US"/>
          </a:p>
        </p:txBody>
      </p:sp>
    </p:spTree>
    <p:extLst>
      <p:ext uri="{BB962C8B-B14F-4D97-AF65-F5344CB8AC3E}">
        <p14:creationId xmlns:p14="http://schemas.microsoft.com/office/powerpoint/2010/main" val="169970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4ECEC10-605F-42B5-9471-16CB74256475}"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4/18/2017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4/18/2017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0"/>
            <a:ext cx="8229600" cy="1143000"/>
          </a:xfrm>
        </p:spPr>
        <p:txBody>
          <a:bodyPr>
            <a:normAutofit/>
          </a:bodyPr>
          <a:lstStyle/>
          <a:p>
            <a:pPr marL="109728" algn="ctr">
              <a:spcBef>
                <a:spcPts val="400"/>
              </a:spcBef>
              <a:buClr>
                <a:schemeClr val="accent1"/>
              </a:buClr>
              <a:buSzPct val="68000"/>
            </a:pPr>
            <a:r>
              <a:rPr lang="en-US" sz="4000" dirty="0" smtClean="0">
                <a:solidFill>
                  <a:schemeClr val="tx1"/>
                </a:solidFill>
                <a:latin typeface="Andalus" panose="02020603050405020304" pitchFamily="18" charset="-78"/>
                <a:ea typeface="+mn-ea"/>
                <a:cs typeface="Andalus" panose="02020603050405020304" pitchFamily="18" charset="-78"/>
              </a:rPr>
              <a:t>CARDLESS </a:t>
            </a:r>
            <a:r>
              <a:rPr lang="en-US" sz="4000" dirty="0">
                <a:solidFill>
                  <a:schemeClr val="tx1"/>
                </a:solidFill>
                <a:latin typeface="Andalus" panose="02020603050405020304" pitchFamily="18" charset="-78"/>
                <a:ea typeface="+mn-ea"/>
                <a:cs typeface="Andalus" panose="02020603050405020304" pitchFamily="18" charset="-78"/>
              </a:rPr>
              <a:t>ATM TRANSACTION</a:t>
            </a:r>
          </a:p>
        </p:txBody>
      </p:sp>
      <p:sp>
        <p:nvSpPr>
          <p:cNvPr id="2" name="Content Placeholder 1"/>
          <p:cNvSpPr>
            <a:spLocks noGrp="1"/>
          </p:cNvSpPr>
          <p:nvPr>
            <p:ph idx="1"/>
          </p:nvPr>
        </p:nvSpPr>
        <p:spPr>
          <a:xfrm>
            <a:off x="457200" y="2057400"/>
            <a:ext cx="8229600" cy="4389120"/>
          </a:xfrm>
        </p:spPr>
        <p:txBody>
          <a:bodyPr/>
          <a:lstStyle/>
          <a:p>
            <a:pPr marL="109728" indent="0">
              <a:buNone/>
            </a:pPr>
            <a:r>
              <a:rPr lang="en-US" dirty="0" smtClean="0">
                <a:latin typeface="Andalus" panose="02020603050405020304" pitchFamily="18" charset="-78"/>
                <a:cs typeface="Andalus" panose="02020603050405020304" pitchFamily="18" charset="-78"/>
              </a:rPr>
              <a:t>		</a:t>
            </a:r>
            <a:r>
              <a:rPr lang="en-US" b="1" dirty="0" smtClean="0">
                <a:latin typeface="Andalus" panose="02020603050405020304" pitchFamily="18" charset="-78"/>
                <a:cs typeface="Andalus" panose="02020603050405020304" pitchFamily="18" charset="-78"/>
              </a:rPr>
              <a:t>Team Name : </a:t>
            </a:r>
            <a:r>
              <a:rPr lang="en-US" dirty="0" smtClean="0">
                <a:latin typeface="Andalus" panose="02020603050405020304" pitchFamily="18" charset="-78"/>
                <a:cs typeface="Andalus" panose="02020603050405020304" pitchFamily="18" charset="-78"/>
              </a:rPr>
              <a:t>Ignitors</a:t>
            </a:r>
          </a:p>
          <a:p>
            <a:pPr marL="109728" indent="0">
              <a:buNone/>
            </a:pPr>
            <a:endParaRPr lang="en-US" dirty="0" smtClean="0">
              <a:latin typeface="Andalus" panose="02020603050405020304" pitchFamily="18" charset="-78"/>
              <a:cs typeface="Andalus" panose="02020603050405020304" pitchFamily="18" charset="-78"/>
            </a:endParaRPr>
          </a:p>
          <a:p>
            <a:pPr marL="109728" indent="0" algn="just">
              <a:buNone/>
            </a:pPr>
            <a:r>
              <a:rPr lang="en-US" sz="2400" b="1" dirty="0" smtClean="0">
                <a:latin typeface="Andalus" panose="02020603050405020304" pitchFamily="18" charset="-78"/>
                <a:cs typeface="Andalus" panose="02020603050405020304" pitchFamily="18" charset="-78"/>
              </a:rPr>
              <a:t>Team Members:</a:t>
            </a:r>
          </a:p>
          <a:p>
            <a:pPr marL="109728" indent="0" algn="just">
              <a:buNone/>
            </a:pPr>
            <a:r>
              <a:rPr lang="en-US" sz="2400" dirty="0">
                <a:latin typeface="Andalus" panose="02020603050405020304" pitchFamily="18" charset="-78"/>
                <a:cs typeface="Andalus" panose="02020603050405020304" pitchFamily="18" charset="-78"/>
              </a:rPr>
              <a:t>	</a:t>
            </a:r>
            <a:r>
              <a:rPr lang="en-US" sz="1800" dirty="0">
                <a:latin typeface="Andalus" panose="02020603050405020304" pitchFamily="18" charset="-78"/>
                <a:cs typeface="Andalus" panose="02020603050405020304" pitchFamily="18" charset="-78"/>
              </a:rPr>
              <a:t>Ganesh </a:t>
            </a:r>
            <a:r>
              <a:rPr lang="en-US" sz="1800" dirty="0" smtClean="0">
                <a:latin typeface="Andalus" panose="02020603050405020304" pitchFamily="18" charset="-78"/>
                <a:cs typeface="Andalus" panose="02020603050405020304" pitchFamily="18" charset="-78"/>
              </a:rPr>
              <a:t>Thangaraj</a:t>
            </a:r>
          </a:p>
          <a:p>
            <a:pPr marL="109728" indent="0" algn="just">
              <a:buNone/>
            </a:pPr>
            <a:r>
              <a:rPr lang="en-US" sz="1800" dirty="0">
                <a:latin typeface="Andalus" panose="02020603050405020304" pitchFamily="18" charset="-78"/>
                <a:cs typeface="Andalus" panose="02020603050405020304" pitchFamily="18" charset="-78"/>
              </a:rPr>
              <a:t>	</a:t>
            </a:r>
            <a:r>
              <a:rPr lang="en-US" sz="1800" dirty="0" smtClean="0">
                <a:latin typeface="Andalus" panose="02020603050405020304" pitchFamily="18" charset="-78"/>
                <a:cs typeface="Andalus" panose="02020603050405020304" pitchFamily="18" charset="-78"/>
              </a:rPr>
              <a:t>Mythili Devaraj</a:t>
            </a:r>
          </a:p>
          <a:p>
            <a:pPr marL="109728" indent="0" algn="just">
              <a:buNone/>
            </a:pPr>
            <a:r>
              <a:rPr lang="en-US" sz="1800" dirty="0">
                <a:latin typeface="Andalus" panose="02020603050405020304" pitchFamily="18" charset="-78"/>
                <a:cs typeface="Andalus" panose="02020603050405020304" pitchFamily="18" charset="-78"/>
              </a:rPr>
              <a:t>	</a:t>
            </a:r>
            <a:r>
              <a:rPr lang="en-US" sz="1800" dirty="0" smtClean="0">
                <a:latin typeface="Andalus" panose="02020603050405020304" pitchFamily="18" charset="-78"/>
                <a:cs typeface="Andalus" panose="02020603050405020304" pitchFamily="18" charset="-78"/>
              </a:rPr>
              <a:t>Ranjith Kumar</a:t>
            </a:r>
          </a:p>
          <a:p>
            <a:pPr marL="109728" indent="0" algn="just">
              <a:buNone/>
            </a:pPr>
            <a:r>
              <a:rPr lang="en-US" sz="1800" dirty="0" smtClean="0">
                <a:latin typeface="Andalus" panose="02020603050405020304" pitchFamily="18" charset="-78"/>
                <a:cs typeface="Andalus" panose="02020603050405020304" pitchFamily="18" charset="-78"/>
              </a:rPr>
              <a:t>	Anusuya </a:t>
            </a:r>
            <a:r>
              <a:rPr lang="en-US" sz="1800" dirty="0">
                <a:latin typeface="Andalus" panose="02020603050405020304" pitchFamily="18" charset="-78"/>
                <a:cs typeface="Andalus" panose="02020603050405020304" pitchFamily="18" charset="-78"/>
              </a:rPr>
              <a:t>Manoharan</a:t>
            </a:r>
          </a:p>
          <a:p>
            <a:pPr marL="109728" indent="0" algn="just">
              <a:buNone/>
            </a:pPr>
            <a:r>
              <a:rPr lang="en-US" sz="1800" dirty="0">
                <a:latin typeface="Andalus" panose="02020603050405020304" pitchFamily="18" charset="-78"/>
                <a:cs typeface="Andalus" panose="02020603050405020304" pitchFamily="18" charset="-78"/>
              </a:rPr>
              <a:t>	Vasista Gutta</a:t>
            </a:r>
            <a:endParaRPr lang="en-US" sz="1800" dirty="0" smtClean="0">
              <a:latin typeface="Andalus" panose="02020603050405020304" pitchFamily="18" charset="-78"/>
              <a:cs typeface="Andalus" panose="02020603050405020304" pitchFamily="18" charset="-78"/>
            </a:endParaRPr>
          </a:p>
          <a:p>
            <a:pPr algn="just"/>
            <a:endParaRPr lang="en-US" dirty="0"/>
          </a:p>
        </p:txBody>
      </p:sp>
    </p:spTree>
    <p:extLst>
      <p:ext uri="{BB962C8B-B14F-4D97-AF65-F5344CB8AC3E}">
        <p14:creationId xmlns:p14="http://schemas.microsoft.com/office/powerpoint/2010/main" val="317887354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latin typeface="Andalus" panose="02020603050405020304" pitchFamily="18" charset="-78"/>
                <a:cs typeface="Andalus" panose="02020603050405020304" pitchFamily="18" charset="-78"/>
              </a:rPr>
              <a:t>Targeted Users</a:t>
            </a:r>
            <a:endParaRPr lang="en-US" sz="40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normAutofit/>
          </a:bodyPr>
          <a:lstStyle/>
          <a:p>
            <a:pPr>
              <a:buNone/>
            </a:pPr>
            <a:r>
              <a:rPr lang="en-US" sz="3000" dirty="0" smtClean="0">
                <a:latin typeface="Angsana New" pitchFamily="18" charset="-34"/>
                <a:cs typeface="Angsana New" pitchFamily="18" charset="-34"/>
              </a:rPr>
              <a:t>	</a:t>
            </a:r>
            <a:r>
              <a:rPr lang="en-US" sz="1800" dirty="0" smtClean="0">
                <a:latin typeface="Andalus" panose="02020603050405020304" pitchFamily="18" charset="-78"/>
                <a:cs typeface="Andalus" panose="02020603050405020304" pitchFamily="18" charset="-78"/>
              </a:rPr>
              <a:t>CardLess Transaction will be useful for all the customers who hold debit card and use the same for any mode of transaction that use physical card transaction.  This feature can mainly be opted by ICICI customers who have mobile application installed.</a:t>
            </a:r>
          </a:p>
          <a:p>
            <a:pPr>
              <a:buNone/>
            </a:pPr>
            <a:endParaRPr lang="en-US" sz="1800" dirty="0" smtClean="0">
              <a:latin typeface="Andalus" panose="02020603050405020304" pitchFamily="18" charset="-78"/>
              <a:cs typeface="Andalus" panose="02020603050405020304" pitchFamily="18" charset="-78"/>
            </a:endParaRPr>
          </a:p>
          <a:p>
            <a:pPr>
              <a:buNone/>
            </a:pPr>
            <a:r>
              <a:rPr lang="en-US" sz="1800" b="1" dirty="0" smtClean="0">
                <a:latin typeface="Andalus" panose="02020603050405020304" pitchFamily="18" charset="-78"/>
                <a:cs typeface="Andalus" panose="02020603050405020304" pitchFamily="18" charset="-78"/>
              </a:rPr>
              <a:t>	</a:t>
            </a:r>
            <a:r>
              <a:rPr lang="en-US" sz="2200" b="1" dirty="0">
                <a:latin typeface="Andalus" panose="02020603050405020304" pitchFamily="18" charset="-78"/>
                <a:cs typeface="Andalus" panose="02020603050405020304" pitchFamily="18" charset="-78"/>
              </a:rPr>
              <a:t>Can be </a:t>
            </a:r>
            <a:r>
              <a:rPr lang="en-US" sz="2200" b="1" dirty="0" smtClean="0">
                <a:latin typeface="Andalus" panose="02020603050405020304" pitchFamily="18" charset="-78"/>
                <a:cs typeface="Andalus" panose="02020603050405020304" pitchFamily="18" charset="-78"/>
              </a:rPr>
              <a:t>Extended to :</a:t>
            </a:r>
            <a:endParaRPr lang="en-US" sz="2200" b="1" dirty="0">
              <a:latin typeface="Andalus" panose="02020603050405020304" pitchFamily="18" charset="-78"/>
              <a:cs typeface="Andalus" panose="02020603050405020304" pitchFamily="18" charset="-78"/>
            </a:endParaRPr>
          </a:p>
          <a:p>
            <a:pPr>
              <a:buNone/>
            </a:pPr>
            <a:r>
              <a:rPr lang="en-US" sz="1800" b="1" dirty="0" smtClean="0">
                <a:latin typeface="Andalus" panose="02020603050405020304" pitchFamily="18" charset="-78"/>
                <a:cs typeface="Andalus" panose="02020603050405020304" pitchFamily="18" charset="-78"/>
              </a:rPr>
              <a:t/>
            </a:r>
            <a:br>
              <a:rPr lang="en-US" sz="1800" b="1" dirty="0" smtClean="0">
                <a:latin typeface="Andalus" panose="02020603050405020304" pitchFamily="18" charset="-78"/>
                <a:cs typeface="Andalus" panose="02020603050405020304" pitchFamily="18" charset="-78"/>
              </a:rPr>
            </a:br>
            <a:r>
              <a:rPr lang="en-US" sz="1800" dirty="0" smtClean="0">
                <a:latin typeface="Andalus" panose="02020603050405020304" pitchFamily="18" charset="-78"/>
                <a:cs typeface="Andalus" panose="02020603050405020304" pitchFamily="18" charset="-78"/>
              </a:rPr>
              <a:t>Credit card users</a:t>
            </a:r>
          </a:p>
          <a:p>
            <a:pPr>
              <a:buNone/>
            </a:pPr>
            <a:r>
              <a:rPr lang="en-US" sz="1800" dirty="0" smtClean="0">
                <a:latin typeface="Andalus" panose="02020603050405020304" pitchFamily="18" charset="-78"/>
                <a:cs typeface="Andalus" panose="02020603050405020304" pitchFamily="18" charset="-78"/>
              </a:rPr>
              <a:t>     Food cards users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Andalus" panose="02020603050405020304" pitchFamily="18" charset="-78"/>
                <a:cs typeface="Andalus" panose="02020603050405020304" pitchFamily="18" charset="-78"/>
              </a:rPr>
              <a:t>Business Problem and Solution</a:t>
            </a:r>
            <a:endParaRPr lang="en-US" sz="40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normAutofit lnSpcReduction="10000"/>
          </a:bodyPr>
          <a:lstStyle/>
          <a:p>
            <a:pPr marL="109728" indent="0">
              <a:buNone/>
            </a:pPr>
            <a:endParaRPr lang="en-US" sz="1400" b="1" dirty="0" smtClean="0"/>
          </a:p>
          <a:p>
            <a:pPr marL="109728" indent="0">
              <a:buNone/>
            </a:pPr>
            <a:r>
              <a:rPr lang="en-US" sz="1800" b="1" dirty="0" smtClean="0">
                <a:latin typeface="Andalus" panose="02020603050405020304" pitchFamily="18" charset="-78"/>
                <a:cs typeface="Andalus" panose="02020603050405020304" pitchFamily="18" charset="-78"/>
              </a:rPr>
              <a:t>Problems of carrying a physical card :</a:t>
            </a:r>
          </a:p>
          <a:p>
            <a:pPr marL="109728" indent="0">
              <a:buNone/>
            </a:pPr>
            <a:endParaRPr lang="en-US" sz="1800" b="1" dirty="0" smtClean="0">
              <a:latin typeface="Andalus" panose="02020603050405020304" pitchFamily="18" charset="-78"/>
              <a:cs typeface="Andalus" panose="02020603050405020304" pitchFamily="18" charset="-78"/>
            </a:endParaRPr>
          </a:p>
          <a:p>
            <a:r>
              <a:rPr lang="en-US" sz="1800" dirty="0" smtClean="0">
                <a:latin typeface="Andalus" panose="02020603050405020304" pitchFamily="18" charset="-78"/>
                <a:cs typeface="Andalus" panose="02020603050405020304" pitchFamily="18" charset="-78"/>
              </a:rPr>
              <a:t>Need to carry all the cards everywhere</a:t>
            </a:r>
          </a:p>
          <a:p>
            <a:r>
              <a:rPr lang="en-US" sz="1800" dirty="0" smtClean="0">
                <a:latin typeface="Andalus" panose="02020603050405020304" pitchFamily="18" charset="-78"/>
                <a:cs typeface="Andalus" panose="02020603050405020304" pitchFamily="18" charset="-78"/>
              </a:rPr>
              <a:t>Risk of card lost/stolen</a:t>
            </a:r>
          </a:p>
          <a:p>
            <a:r>
              <a:rPr lang="en-US" sz="1800" dirty="0" smtClean="0">
                <a:latin typeface="Andalus" panose="02020603050405020304" pitchFamily="18" charset="-78"/>
                <a:cs typeface="Andalus" panose="02020603050405020304" pitchFamily="18" charset="-78"/>
              </a:rPr>
              <a:t>Card </a:t>
            </a:r>
            <a:r>
              <a:rPr lang="en-US" sz="1800" dirty="0" smtClean="0">
                <a:latin typeface="Andalus" panose="02020603050405020304" pitchFamily="18" charset="-78"/>
                <a:cs typeface="Andalus" panose="02020603050405020304" pitchFamily="18" charset="-78"/>
              </a:rPr>
              <a:t>reissuance issue</a:t>
            </a:r>
            <a:endParaRPr lang="en-US" sz="1800" dirty="0" smtClean="0">
              <a:latin typeface="Andalus" panose="02020603050405020304" pitchFamily="18" charset="-78"/>
              <a:cs typeface="Andalus" panose="02020603050405020304" pitchFamily="18" charset="-78"/>
            </a:endParaRPr>
          </a:p>
          <a:p>
            <a:r>
              <a:rPr lang="en-US" sz="1800" dirty="0" smtClean="0">
                <a:latin typeface="Andalus" panose="02020603050405020304" pitchFamily="18" charset="-78"/>
                <a:cs typeface="Andalus" panose="02020603050405020304" pitchFamily="18" charset="-78"/>
              </a:rPr>
              <a:t>Possibility of card damage</a:t>
            </a:r>
          </a:p>
          <a:p>
            <a:endParaRPr lang="en-US" sz="1800" dirty="0" smtClean="0">
              <a:latin typeface="Andalus" panose="02020603050405020304" pitchFamily="18" charset="-78"/>
              <a:cs typeface="Andalus" panose="02020603050405020304" pitchFamily="18" charset="-78"/>
            </a:endParaRPr>
          </a:p>
          <a:p>
            <a:pPr marL="109728" indent="0">
              <a:buNone/>
            </a:pPr>
            <a:r>
              <a:rPr lang="en-US" sz="1800" b="1" dirty="0" smtClean="0">
                <a:latin typeface="Andalus" panose="02020603050405020304" pitchFamily="18" charset="-78"/>
                <a:cs typeface="Andalus" panose="02020603050405020304" pitchFamily="18" charset="-78"/>
              </a:rPr>
              <a:t>Solution to overcome the above issue :</a:t>
            </a:r>
          </a:p>
          <a:p>
            <a:pPr marL="109728" indent="0">
              <a:buNone/>
            </a:pPr>
            <a:endParaRPr lang="en-US" sz="1800" dirty="0" smtClean="0">
              <a:latin typeface="Andalus" panose="02020603050405020304" pitchFamily="18" charset="-78"/>
              <a:cs typeface="Andalus" panose="02020603050405020304" pitchFamily="18" charset="-78"/>
            </a:endParaRPr>
          </a:p>
          <a:p>
            <a:r>
              <a:rPr lang="en-US" sz="1800" dirty="0" smtClean="0">
                <a:latin typeface="Andalus" panose="02020603050405020304" pitchFamily="18" charset="-78"/>
                <a:cs typeface="Andalus" panose="02020603050405020304" pitchFamily="18" charset="-78"/>
              </a:rPr>
              <a:t>We propose Card Less Transaction for more secure and easy transaction for ICICI customers by using their ICICI android app which can be used in all ATMs  for authentication and handshake purposes. This proposal brings in a Digital card that can replace the physical card.</a:t>
            </a:r>
            <a:endParaRPr lang="en-US" sz="1400" dirty="0"/>
          </a:p>
          <a:p>
            <a:pPr marL="109728" indent="0">
              <a:buNone/>
            </a:pPr>
            <a:endParaRPr lang="en-US" sz="14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pPr algn="ctr"/>
            <a:r>
              <a:rPr lang="en-US" sz="4000" b="1" dirty="0" smtClean="0">
                <a:solidFill>
                  <a:schemeClr val="tx1"/>
                </a:solidFill>
                <a:latin typeface="Andalus" panose="02020603050405020304" pitchFamily="18" charset="-78"/>
                <a:cs typeface="Andalus" panose="02020603050405020304" pitchFamily="18" charset="-78"/>
              </a:rPr>
              <a:t>Functionality</a:t>
            </a:r>
            <a:endParaRPr lang="en-US" sz="4000" b="1"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a:xfrm>
            <a:off x="457200" y="1524000"/>
            <a:ext cx="8229600" cy="5181600"/>
          </a:xfrm>
        </p:spPr>
        <p:txBody>
          <a:bodyPr>
            <a:normAutofit fontScale="62500" lnSpcReduction="20000"/>
          </a:bodyPr>
          <a:lstStyle/>
          <a:p>
            <a:endParaRPr lang="en-US" sz="1800" dirty="0" smtClean="0"/>
          </a:p>
          <a:p>
            <a:r>
              <a:rPr lang="en-US" dirty="0" smtClean="0">
                <a:latin typeface="Andalus" panose="02020603050405020304" pitchFamily="18" charset="-78"/>
                <a:cs typeface="Andalus" panose="02020603050405020304" pitchFamily="18" charset="-78"/>
              </a:rPr>
              <a:t>Using Cardless Transaction </a:t>
            </a:r>
            <a:r>
              <a:rPr lang="en-US" dirty="0">
                <a:latin typeface="Andalus" panose="02020603050405020304" pitchFamily="18" charset="-78"/>
                <a:cs typeface="Andalus" panose="02020603050405020304" pitchFamily="18" charset="-78"/>
              </a:rPr>
              <a:t>A</a:t>
            </a:r>
            <a:r>
              <a:rPr lang="en-US" dirty="0" smtClean="0">
                <a:latin typeface="Andalus" panose="02020603050405020304" pitchFamily="18" charset="-78"/>
                <a:cs typeface="Andalus" panose="02020603050405020304" pitchFamily="18" charset="-78"/>
              </a:rPr>
              <a:t>pp, customers will be able to with draw from ATM without inserting the card or keying in any authentication details and hence reducing the risk due to physical card and also enhancing the user experience in current ATM transaction process. </a:t>
            </a:r>
          </a:p>
          <a:p>
            <a:endParaRPr lang="en-US" dirty="0" smtClean="0">
              <a:latin typeface="Andalus" panose="02020603050405020304" pitchFamily="18" charset="-78"/>
              <a:cs typeface="Andalus" panose="02020603050405020304" pitchFamily="18" charset="-78"/>
            </a:endParaRPr>
          </a:p>
          <a:p>
            <a:r>
              <a:rPr lang="en-US" dirty="0" smtClean="0">
                <a:latin typeface="Andalus" panose="02020603050405020304" pitchFamily="18" charset="-78"/>
                <a:cs typeface="Andalus" panose="02020603050405020304" pitchFamily="18" charset="-78"/>
              </a:rPr>
              <a:t>Herein all the processes are embedded into the App which results in hassle free transaction. </a:t>
            </a:r>
          </a:p>
          <a:p>
            <a:endParaRPr lang="en-US" dirty="0" smtClean="0">
              <a:latin typeface="Andalus" panose="02020603050405020304" pitchFamily="18" charset="-78"/>
              <a:cs typeface="Andalus" panose="02020603050405020304" pitchFamily="18" charset="-78"/>
            </a:endParaRPr>
          </a:p>
          <a:p>
            <a:r>
              <a:rPr lang="en-US" dirty="0" smtClean="0">
                <a:latin typeface="Andalus" panose="02020603050405020304" pitchFamily="18" charset="-78"/>
                <a:cs typeface="Andalus" panose="02020603050405020304" pitchFamily="18" charset="-78"/>
              </a:rPr>
              <a:t>QR code is used to create handshake between mobile App and ATM. </a:t>
            </a:r>
          </a:p>
          <a:p>
            <a:endParaRPr lang="en-US" dirty="0" smtClean="0">
              <a:latin typeface="Andalus" panose="02020603050405020304" pitchFamily="18" charset="-78"/>
              <a:cs typeface="Andalus" panose="02020603050405020304" pitchFamily="18" charset="-78"/>
            </a:endParaRPr>
          </a:p>
          <a:p>
            <a:r>
              <a:rPr lang="en-US" dirty="0" smtClean="0">
                <a:latin typeface="Andalus" panose="02020603050405020304" pitchFamily="18" charset="-78"/>
                <a:cs typeface="Andalus" panose="02020603050405020304" pitchFamily="18" charset="-78"/>
              </a:rPr>
              <a:t>Post this process, all functionalities carried out by host accesor will remain BAU which results in minimal software changes and helps to speed up time to market. </a:t>
            </a:r>
          </a:p>
          <a:p>
            <a:endParaRPr lang="en-US" dirty="0">
              <a:latin typeface="Andalus" panose="02020603050405020304" pitchFamily="18" charset="-78"/>
              <a:cs typeface="Andalus" panose="02020603050405020304" pitchFamily="18" charset="-78"/>
            </a:endParaRPr>
          </a:p>
          <a:p>
            <a:r>
              <a:rPr lang="en-US" dirty="0" smtClean="0">
                <a:latin typeface="Andalus" panose="02020603050405020304" pitchFamily="18" charset="-78"/>
                <a:cs typeface="Andalus" panose="02020603050405020304" pitchFamily="18" charset="-78"/>
              </a:rPr>
              <a:t>Also, offers and promotions can be added to card image to increase the reach of on going offers.</a:t>
            </a:r>
          </a:p>
          <a:p>
            <a:pPr marL="109728" indent="0">
              <a:buNone/>
            </a:pPr>
            <a:endParaRPr lang="en-US" dirty="0" smtClean="0">
              <a:latin typeface="Andalus" panose="02020603050405020304" pitchFamily="18" charset="-78"/>
              <a:cs typeface="Andalus" panose="02020603050405020304" pitchFamily="18" charset="-78"/>
            </a:endParaRPr>
          </a:p>
          <a:p>
            <a:pPr marL="109728" indent="0">
              <a:buNone/>
            </a:pPr>
            <a:endParaRPr lang="en-US" dirty="0">
              <a:latin typeface="Andalus" panose="02020603050405020304" pitchFamily="18" charset="-78"/>
              <a:cs typeface="Andalus" panose="02020603050405020304" pitchFamily="18" charset="-78"/>
            </a:endParaRPr>
          </a:p>
          <a:p>
            <a:pPr marL="109728" indent="0">
              <a:buNone/>
            </a:pPr>
            <a:r>
              <a:rPr lang="en-US" b="1" dirty="0" smtClean="0">
                <a:latin typeface="Andalus" panose="02020603050405020304" pitchFamily="18" charset="-78"/>
                <a:cs typeface="Andalus" panose="02020603050405020304" pitchFamily="18" charset="-78"/>
              </a:rPr>
              <a:t>Future enhancement :</a:t>
            </a:r>
          </a:p>
          <a:p>
            <a:pPr marL="109728" indent="0">
              <a:buNone/>
            </a:pPr>
            <a:endParaRPr lang="en-US" dirty="0">
              <a:latin typeface="Andalus" panose="02020603050405020304" pitchFamily="18" charset="-78"/>
              <a:cs typeface="Andalus" panose="02020603050405020304" pitchFamily="18" charset="-78"/>
            </a:endParaRPr>
          </a:p>
          <a:p>
            <a:pPr marL="109728" indent="0">
              <a:buNone/>
            </a:pPr>
            <a:r>
              <a:rPr lang="en-US" dirty="0" smtClean="0">
                <a:latin typeface="Andalus" panose="02020603050405020304" pitchFamily="18" charset="-78"/>
                <a:cs typeface="Andalus" panose="02020603050405020304" pitchFamily="18" charset="-78"/>
              </a:rPr>
              <a:t>Can be added in Point Of Sale (POS)</a:t>
            </a:r>
          </a:p>
          <a:p>
            <a:pPr marL="109728" indent="0">
              <a:buNone/>
            </a:pPr>
            <a:endParaRPr lang="en-US" sz="1800" dirty="0">
              <a:latin typeface="Andalus" panose="02020603050405020304" pitchFamily="18" charset="-78"/>
              <a:cs typeface="Andalus" panose="02020603050405020304" pitchFamily="18" charset="-78"/>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Andalus" panose="02020603050405020304" pitchFamily="18" charset="-78"/>
                <a:cs typeface="Andalus" panose="02020603050405020304" pitchFamily="18" charset="-78"/>
              </a:rPr>
              <a:t>Features of proposed solution</a:t>
            </a:r>
            <a:endParaRPr lang="en-US" sz="40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normAutofit/>
          </a:bodyPr>
          <a:lstStyle/>
          <a:p>
            <a:endParaRPr lang="en-US" sz="1800" dirty="0" smtClean="0">
              <a:latin typeface="Andalus" panose="02020603050405020304" pitchFamily="18" charset="-78"/>
              <a:cs typeface="Andalus" panose="02020603050405020304" pitchFamily="18" charset="-78"/>
            </a:endParaRPr>
          </a:p>
          <a:p>
            <a:endParaRPr lang="en-US" sz="1800" dirty="0">
              <a:latin typeface="Andalus" panose="02020603050405020304" pitchFamily="18" charset="-78"/>
              <a:cs typeface="Andalus" panose="02020603050405020304" pitchFamily="18" charset="-78"/>
            </a:endParaRPr>
          </a:p>
          <a:p>
            <a:r>
              <a:rPr lang="en-US" sz="1800" dirty="0" smtClean="0">
                <a:latin typeface="Andalus" panose="02020603050405020304" pitchFamily="18" charset="-78"/>
                <a:cs typeface="Andalus" panose="02020603050405020304" pitchFamily="18" charset="-78"/>
              </a:rPr>
              <a:t>Easy to use anywhere any time without carrying physical card.</a:t>
            </a:r>
          </a:p>
          <a:p>
            <a:r>
              <a:rPr lang="en-US" sz="1800" dirty="0" smtClean="0">
                <a:latin typeface="Andalus" panose="02020603050405020304" pitchFamily="18" charset="-78"/>
                <a:cs typeface="Andalus" panose="02020603050405020304" pitchFamily="18" charset="-78"/>
              </a:rPr>
              <a:t>Safe, Secure transaction </a:t>
            </a:r>
            <a:endParaRPr lang="en-US" sz="1800" dirty="0">
              <a:latin typeface="Andalus" panose="02020603050405020304" pitchFamily="18" charset="-78"/>
              <a:cs typeface="Andalus" panose="02020603050405020304" pitchFamily="18" charset="-78"/>
            </a:endParaRPr>
          </a:p>
          <a:p>
            <a:r>
              <a:rPr lang="en-US" sz="1800" dirty="0" smtClean="0">
                <a:latin typeface="Andalus" panose="02020603050405020304" pitchFamily="18" charset="-78"/>
                <a:cs typeface="Andalus" panose="02020603050405020304" pitchFamily="18" charset="-78"/>
              </a:rPr>
              <a:t>Simpler </a:t>
            </a:r>
            <a:r>
              <a:rPr lang="en-US" sz="1800" dirty="0" smtClean="0">
                <a:latin typeface="Andalus" panose="02020603050405020304" pitchFamily="18" charset="-78"/>
                <a:cs typeface="Andalus" panose="02020603050405020304" pitchFamily="18" charset="-78"/>
              </a:rPr>
              <a:t>UI that enriches user friendly approach.</a:t>
            </a:r>
          </a:p>
          <a:p>
            <a:r>
              <a:rPr lang="en-US" sz="1800" dirty="0">
                <a:latin typeface="Andalus" panose="02020603050405020304" pitchFamily="18" charset="-78"/>
                <a:cs typeface="Andalus" panose="02020603050405020304" pitchFamily="18" charset="-78"/>
              </a:rPr>
              <a:t>Time efficient.</a:t>
            </a:r>
          </a:p>
          <a:p>
            <a:r>
              <a:rPr lang="en-US" sz="1800" dirty="0" smtClean="0">
                <a:latin typeface="Andalus" panose="02020603050405020304" pitchFamily="18" charset="-78"/>
                <a:cs typeface="Andalus" panose="02020603050405020304" pitchFamily="18" charset="-78"/>
              </a:rPr>
              <a:t>Reduce the risk of card stolen/lost.</a:t>
            </a:r>
          </a:p>
          <a:p>
            <a:r>
              <a:rPr lang="en-US" sz="1800" dirty="0" smtClean="0">
                <a:latin typeface="Andalus" panose="02020603050405020304" pitchFamily="18" charset="-78"/>
                <a:cs typeface="Andalus" panose="02020603050405020304" pitchFamily="18" charset="-78"/>
              </a:rPr>
              <a:t>Reduce the risk of card reissue problem / card damage </a:t>
            </a:r>
            <a:r>
              <a:rPr lang="en-US" sz="1800" dirty="0" smtClean="0">
                <a:latin typeface="Andalus" panose="02020603050405020304" pitchFamily="18" charset="-78"/>
                <a:cs typeface="Andalus" panose="02020603050405020304" pitchFamily="18" charset="-78"/>
              </a:rPr>
              <a:t>.</a:t>
            </a:r>
            <a:endParaRPr lang="en-US" sz="1800" dirty="0" smtClean="0">
              <a:latin typeface="Andalus" panose="02020603050405020304" pitchFamily="18" charset="-78"/>
              <a:cs typeface="Andalus" panose="02020603050405020304" pitchFamily="18" charset="-78"/>
            </a:endParaRPr>
          </a:p>
          <a:p>
            <a:pPr marL="109728" indent="0">
              <a:buNone/>
            </a:pPr>
            <a:endParaRPr lang="en-US" sz="3000" dirty="0" smtClean="0">
              <a:latin typeface="Angsana New" pitchFamily="18" charset="-34"/>
              <a:cs typeface="Angsana New" pitchFamily="18" charset="-34"/>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solidFill>
                  <a:schemeClr val="tx1"/>
                </a:solidFill>
                <a:latin typeface="Andalus" panose="02020603050405020304" pitchFamily="18" charset="-78"/>
                <a:cs typeface="Andalus" panose="02020603050405020304" pitchFamily="18" charset="-78"/>
              </a:rPr>
              <a:t>Tech Stack</a:t>
            </a:r>
            <a:endParaRPr lang="en-US" sz="40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normAutofit/>
          </a:bodyPr>
          <a:lstStyle/>
          <a:p>
            <a:endParaRPr lang="en-US" sz="1800" dirty="0" smtClean="0">
              <a:latin typeface="Andalus" panose="02020603050405020304" pitchFamily="18" charset="-78"/>
              <a:cs typeface="Andalus" panose="02020603050405020304" pitchFamily="18" charset="-78"/>
            </a:endParaRPr>
          </a:p>
          <a:p>
            <a:endParaRPr lang="en-US" sz="1800" dirty="0">
              <a:latin typeface="Andalus" panose="02020603050405020304" pitchFamily="18" charset="-78"/>
              <a:cs typeface="Andalus" panose="02020603050405020304" pitchFamily="18" charset="-78"/>
            </a:endParaRPr>
          </a:p>
          <a:p>
            <a:r>
              <a:rPr lang="en-US" sz="1800" dirty="0" smtClean="0">
                <a:latin typeface="Andalus" panose="02020603050405020304" pitchFamily="18" charset="-78"/>
                <a:cs typeface="Andalus" panose="02020603050405020304" pitchFamily="18" charset="-78"/>
              </a:rPr>
              <a:t>MicroServices</a:t>
            </a:r>
          </a:p>
          <a:p>
            <a:r>
              <a:rPr lang="en-US" sz="1800" dirty="0" smtClean="0">
                <a:latin typeface="Andalus" panose="02020603050405020304" pitchFamily="18" charset="-78"/>
                <a:cs typeface="Andalus" panose="02020603050405020304" pitchFamily="18" charset="-78"/>
              </a:rPr>
              <a:t>Bootstrap</a:t>
            </a:r>
          </a:p>
          <a:p>
            <a:r>
              <a:rPr lang="en-US" sz="1800" dirty="0" smtClean="0">
                <a:latin typeface="Andalus" panose="02020603050405020304" pitchFamily="18" charset="-78"/>
                <a:cs typeface="Andalus" panose="02020603050405020304" pitchFamily="18" charset="-78"/>
              </a:rPr>
              <a:t>CSS3</a:t>
            </a:r>
          </a:p>
          <a:p>
            <a:r>
              <a:rPr lang="en-US" sz="1800" dirty="0" smtClean="0">
                <a:latin typeface="Andalus" panose="02020603050405020304" pitchFamily="18" charset="-78"/>
                <a:cs typeface="Andalus" panose="02020603050405020304" pitchFamily="18" charset="-78"/>
              </a:rPr>
              <a:t>JavaScript, jQuery</a:t>
            </a:r>
          </a:p>
          <a:p>
            <a:r>
              <a:rPr lang="en-US" sz="1800" dirty="0" smtClean="0">
                <a:latin typeface="Andalus" panose="02020603050405020304" pitchFamily="18" charset="-78"/>
                <a:cs typeface="Andalus" panose="02020603050405020304" pitchFamily="18" charset="-78"/>
              </a:rPr>
              <a:t>HTML5</a:t>
            </a:r>
          </a:p>
          <a:p>
            <a:r>
              <a:rPr lang="en-US" sz="1800" dirty="0" smtClean="0">
                <a:latin typeface="Andalus" panose="02020603050405020304" pitchFamily="18" charset="-78"/>
                <a:cs typeface="Andalus" panose="02020603050405020304" pitchFamily="18" charset="-78"/>
              </a:rPr>
              <a:t>Android SDK</a:t>
            </a:r>
          </a:p>
          <a:p>
            <a:r>
              <a:rPr lang="en-US" sz="1800" dirty="0" smtClean="0">
                <a:latin typeface="Andalus" panose="02020603050405020304" pitchFamily="18" charset="-78"/>
                <a:cs typeface="Andalus" panose="02020603050405020304" pitchFamily="18" charset="-78"/>
              </a:rPr>
              <a:t>PhoneGap</a:t>
            </a:r>
          </a:p>
          <a:p>
            <a:r>
              <a:rPr lang="en-US" sz="1800" dirty="0">
                <a:latin typeface="Andalus" panose="02020603050405020304" pitchFamily="18" charset="-78"/>
                <a:cs typeface="Andalus" panose="02020603050405020304" pitchFamily="18" charset="-78"/>
              </a:rPr>
              <a:t>IBM Bluemix Cloud for code deployment</a:t>
            </a:r>
          </a:p>
          <a:p>
            <a:pPr marL="109728" indent="0">
              <a:buNone/>
            </a:pPr>
            <a:endParaRPr lang="en-US" sz="1800" dirty="0" smtClean="0">
              <a:latin typeface="Andalus" panose="02020603050405020304" pitchFamily="18" charset="-78"/>
              <a:cs typeface="Andalus" panose="02020603050405020304" pitchFamily="18" charset="-78"/>
            </a:endParaRPr>
          </a:p>
          <a:p>
            <a:endParaRPr lang="en-US" sz="3000" dirty="0">
              <a:latin typeface="Angsana New" pitchFamily="18" charset="-34"/>
              <a:cs typeface="Angsana New" pitchFamily="18" charset="-34"/>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Andalus" panose="02020603050405020304" pitchFamily="18" charset="-78"/>
                <a:cs typeface="Andalus" panose="02020603050405020304" pitchFamily="18" charset="-78"/>
              </a:rPr>
              <a:t>ICICI API’s Used</a:t>
            </a:r>
            <a:endParaRPr lang="en-US" sz="4000" dirty="0">
              <a:solidFill>
                <a:schemeClr val="tx1"/>
              </a:solidFill>
              <a:latin typeface="Andalus" panose="02020603050405020304" pitchFamily="18" charset="-78"/>
              <a:cs typeface="Andalus" panose="02020603050405020304" pitchFamily="18" charset="-78"/>
            </a:endParaRPr>
          </a:p>
        </p:txBody>
      </p:sp>
      <p:sp>
        <p:nvSpPr>
          <p:cNvPr id="3" name="Content Placeholder 2"/>
          <p:cNvSpPr>
            <a:spLocks noGrp="1"/>
          </p:cNvSpPr>
          <p:nvPr>
            <p:ph idx="1"/>
          </p:nvPr>
        </p:nvSpPr>
        <p:spPr/>
        <p:txBody>
          <a:bodyPr>
            <a:normAutofit/>
          </a:bodyPr>
          <a:lstStyle/>
          <a:p>
            <a:endParaRPr lang="en-US" dirty="0" smtClean="0">
              <a:latin typeface="Angsana New" pitchFamily="18" charset="-34"/>
              <a:cs typeface="Angsana New" pitchFamily="18" charset="-34"/>
            </a:endParaRPr>
          </a:p>
          <a:p>
            <a:r>
              <a:rPr lang="en-US" sz="1800" dirty="0" smtClean="0">
                <a:latin typeface="Andalus" panose="02020603050405020304" pitchFamily="18" charset="-78"/>
                <a:cs typeface="Andalus" panose="02020603050405020304" pitchFamily="18" charset="-78"/>
              </a:rPr>
              <a:t>Authentication Service</a:t>
            </a:r>
          </a:p>
          <a:p>
            <a:r>
              <a:rPr lang="en-US" sz="1800" dirty="0">
                <a:latin typeface="Andalus" panose="02020603050405020304" pitchFamily="18" charset="-78"/>
                <a:cs typeface="Andalus" panose="02020603050405020304" pitchFamily="18" charset="-78"/>
              </a:rPr>
              <a:t>Get Debit card </a:t>
            </a:r>
            <a:r>
              <a:rPr lang="en-US" sz="1800" dirty="0" smtClean="0">
                <a:latin typeface="Andalus" panose="02020603050405020304" pitchFamily="18" charset="-78"/>
                <a:cs typeface="Andalus" panose="02020603050405020304" pitchFamily="18" charset="-78"/>
              </a:rPr>
              <a:t>Details</a:t>
            </a:r>
          </a:p>
          <a:p>
            <a:r>
              <a:rPr lang="en-US" sz="1800" dirty="0">
                <a:latin typeface="Andalus" panose="02020603050405020304" pitchFamily="18" charset="-78"/>
                <a:cs typeface="Andalus" panose="02020603050405020304" pitchFamily="18" charset="-78"/>
              </a:rPr>
              <a:t>Balance Enquiry</a:t>
            </a:r>
            <a:endParaRPr lang="en-US" sz="1800" dirty="0" smtClean="0">
              <a:latin typeface="Andalus" panose="02020603050405020304" pitchFamily="18" charset="-78"/>
              <a:cs typeface="Andalus" panose="02020603050405020304" pitchFamily="18" charset="-78"/>
            </a:endParaRPr>
          </a:p>
          <a:p>
            <a:pPr marL="109728" indent="0">
              <a:buNone/>
            </a:pPr>
            <a:endParaRPr lang="en-US" sz="2000" dirty="0" smtClean="0">
              <a:latin typeface="Andalus" panose="02020603050405020304" pitchFamily="18" charset="-78"/>
              <a:cs typeface="Andalus" panose="02020603050405020304" pitchFamily="18" charset="-78"/>
            </a:endParaRPr>
          </a:p>
          <a:p>
            <a:pPr marL="109728" indent="0">
              <a:buNone/>
            </a:pPr>
            <a:r>
              <a:rPr lang="en-US" sz="2000" b="1" dirty="0" smtClean="0">
                <a:latin typeface="Andalus" panose="02020603050405020304" pitchFamily="18" charset="-78"/>
                <a:cs typeface="Andalus" panose="02020603050405020304" pitchFamily="18" charset="-78"/>
              </a:rPr>
              <a:t>Ease of Usage :</a:t>
            </a:r>
          </a:p>
          <a:p>
            <a:pPr marL="109728" indent="0">
              <a:buNone/>
            </a:pPr>
            <a:endParaRPr lang="en-US" sz="2000" b="1" dirty="0">
              <a:latin typeface="Andalus" panose="02020603050405020304" pitchFamily="18" charset="-78"/>
              <a:cs typeface="Andalus" panose="02020603050405020304" pitchFamily="18" charset="-78"/>
            </a:endParaRPr>
          </a:p>
          <a:p>
            <a:r>
              <a:rPr lang="en-US" sz="1800" dirty="0">
                <a:latin typeface="Andalus" panose="02020603050405020304" pitchFamily="18" charset="-78"/>
                <a:cs typeface="Andalus" panose="02020603050405020304" pitchFamily="18" charset="-78"/>
              </a:rPr>
              <a:t>The use/installation of this application will be easy as there is no physical change to the ATM machines.</a:t>
            </a:r>
          </a:p>
          <a:p>
            <a:r>
              <a:rPr lang="en-US" sz="1800" dirty="0">
                <a:latin typeface="Andalus" panose="02020603050405020304" pitchFamily="18" charset="-78"/>
                <a:cs typeface="Andalus" panose="02020603050405020304" pitchFamily="18" charset="-78"/>
              </a:rPr>
              <a:t>Only software upgrade would be required for generating the QR code</a:t>
            </a:r>
          </a:p>
          <a:p>
            <a:r>
              <a:rPr lang="en-US" sz="1800" dirty="0">
                <a:latin typeface="Andalus" panose="02020603050405020304" pitchFamily="18" charset="-78"/>
                <a:cs typeface="Andalus" panose="02020603050405020304" pitchFamily="18" charset="-78"/>
              </a:rPr>
              <a:t>For customers this change can be provided through a single app upgrade.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432</TotalTime>
  <Words>350</Words>
  <Application>Microsoft Office PowerPoint</Application>
  <PresentationFormat>On-screen Show (4:3)</PresentationFormat>
  <Paragraphs>75</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CARDLESS ATM TRANSACTION</vt:lpstr>
      <vt:lpstr>Targeted Users</vt:lpstr>
      <vt:lpstr>Business Problem and Solution</vt:lpstr>
      <vt:lpstr>Functionality</vt:lpstr>
      <vt:lpstr>Features of proposed solution</vt:lpstr>
      <vt:lpstr>Tech Stack</vt:lpstr>
      <vt:lpstr>ICICI API’s Used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CARDLESS ATM TRANSACTION</dc:title>
  <dc:creator>Kathir</dc:creator>
  <cp:lastModifiedBy>E, Ranjith Kumar [GCB-OT NE]</cp:lastModifiedBy>
  <cp:revision>94</cp:revision>
  <dcterms:created xsi:type="dcterms:W3CDTF">2006-08-16T00:00:00Z</dcterms:created>
  <dcterms:modified xsi:type="dcterms:W3CDTF">2017-04-18T12:30:40Z</dcterms:modified>
</cp:coreProperties>
</file>