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64" r:id="rId7"/>
    <p:sldId id="265" r:id="rId8"/>
    <p:sldId id="268" r:id="rId9"/>
    <p:sldId id="269" r:id="rId10"/>
    <p:sldId id="271" r:id="rId11"/>
    <p:sldId id="270" r:id="rId12"/>
    <p:sldId id="272" r:id="rId13"/>
    <p:sldId id="273" r:id="rId14"/>
    <p:sldId id="274" r:id="rId15"/>
    <p:sldId id="275" r:id="rId16"/>
    <p:sldId id="276" r:id="rId17"/>
    <p:sldId id="277"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CFE305-B088-4D5C-9BB1-45D676982C4D}" v="1379" dt="2020-08-10T14:37:20.643"/>
    <p1510:client id="{A8524A5D-DD72-4095-829A-683110D80A1C}" v="849" dt="2020-08-03T06:36:58.138"/>
    <p1510:client id="{BED51FDC-DF5B-4E77-B258-6BB43DA3FD5D}" v="1215" dt="2020-08-03T09:57:29.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localhost/8080/h2-conso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8080/studentmanager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8080/studentmanag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Calibri Light"/>
              </a:rPr>
              <a:t>Basic CRUD Application using Spring-Boot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B2FD-2FC6-4FBA-B114-3E36C8AC1551}"/>
              </a:ext>
            </a:extLst>
          </p:cNvPr>
          <p:cNvSpPr>
            <a:spLocks noGrp="1"/>
          </p:cNvSpPr>
          <p:nvPr>
            <p:ph type="title"/>
          </p:nvPr>
        </p:nvSpPr>
        <p:spPr>
          <a:xfrm>
            <a:off x="4313" y="-368120"/>
            <a:ext cx="10515600" cy="1325563"/>
          </a:xfrm>
        </p:spPr>
        <p:txBody>
          <a:bodyPr/>
          <a:lstStyle/>
          <a:p>
            <a:r>
              <a:rPr lang="en-US">
                <a:cs typeface="Calibri Light"/>
              </a:rPr>
              <a:t>Creating a Service</a:t>
            </a:r>
            <a:endParaRPr lang="en-US"/>
          </a:p>
        </p:txBody>
      </p:sp>
      <p:pic>
        <p:nvPicPr>
          <p:cNvPr id="4" name="Picture 4" descr="A screenshot of a social media post&#10;&#10;Description automatically generated">
            <a:extLst>
              <a:ext uri="{FF2B5EF4-FFF2-40B4-BE49-F238E27FC236}">
                <a16:creationId xmlns:a16="http://schemas.microsoft.com/office/drawing/2014/main" id="{E7C23211-2260-46DF-A882-F0B7BE149B8B}"/>
              </a:ext>
            </a:extLst>
          </p:cNvPr>
          <p:cNvPicPr>
            <a:picLocks noGrp="1" noChangeAspect="1"/>
          </p:cNvPicPr>
          <p:nvPr>
            <p:ph idx="1"/>
          </p:nvPr>
        </p:nvPicPr>
        <p:blipFill>
          <a:blip r:embed="rId2"/>
          <a:stretch>
            <a:fillRect/>
          </a:stretch>
        </p:blipFill>
        <p:spPr>
          <a:xfrm>
            <a:off x="2646" y="603551"/>
            <a:ext cx="11395952" cy="6249147"/>
          </a:xfrm>
        </p:spPr>
      </p:pic>
    </p:spTree>
    <p:extLst>
      <p:ext uri="{BB962C8B-B14F-4D97-AF65-F5344CB8AC3E}">
        <p14:creationId xmlns:p14="http://schemas.microsoft.com/office/powerpoint/2010/main" val="300937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6228-B891-400B-8E8C-C34573493F78}"/>
              </a:ext>
            </a:extLst>
          </p:cNvPr>
          <p:cNvSpPr>
            <a:spLocks noGrp="1"/>
          </p:cNvSpPr>
          <p:nvPr>
            <p:ph type="title"/>
          </p:nvPr>
        </p:nvSpPr>
        <p:spPr>
          <a:xfrm>
            <a:off x="47445" y="-238724"/>
            <a:ext cx="10515600" cy="1325563"/>
          </a:xfrm>
        </p:spPr>
        <p:txBody>
          <a:bodyPr/>
          <a:lstStyle/>
          <a:p>
            <a:r>
              <a:rPr lang="en-US">
                <a:cs typeface="Calibri Light"/>
              </a:rPr>
              <a:t>Creating a Controller</a:t>
            </a:r>
            <a:endParaRPr lang="en-US"/>
          </a:p>
        </p:txBody>
      </p:sp>
      <p:pic>
        <p:nvPicPr>
          <p:cNvPr id="4" name="Picture 4" descr="A screenshot of a cell phone&#10;&#10;Description automatically generated">
            <a:extLst>
              <a:ext uri="{FF2B5EF4-FFF2-40B4-BE49-F238E27FC236}">
                <a16:creationId xmlns:a16="http://schemas.microsoft.com/office/drawing/2014/main" id="{33ED26B9-A0F5-4BD8-A054-001654F46746}"/>
              </a:ext>
            </a:extLst>
          </p:cNvPr>
          <p:cNvPicPr>
            <a:picLocks noGrp="1" noChangeAspect="1"/>
          </p:cNvPicPr>
          <p:nvPr>
            <p:ph idx="1"/>
          </p:nvPr>
        </p:nvPicPr>
        <p:blipFill>
          <a:blip r:embed="rId2"/>
          <a:stretch>
            <a:fillRect/>
          </a:stretch>
        </p:blipFill>
        <p:spPr>
          <a:xfrm>
            <a:off x="1780" y="790455"/>
            <a:ext cx="12404099" cy="6004733"/>
          </a:xfrm>
        </p:spPr>
      </p:pic>
    </p:spTree>
    <p:extLst>
      <p:ext uri="{BB962C8B-B14F-4D97-AF65-F5344CB8AC3E}">
        <p14:creationId xmlns:p14="http://schemas.microsoft.com/office/powerpoint/2010/main" val="311263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F1CA-A8DC-46CB-8EE2-552BE3049EB2}"/>
              </a:ext>
            </a:extLst>
          </p:cNvPr>
          <p:cNvSpPr>
            <a:spLocks noGrp="1"/>
          </p:cNvSpPr>
          <p:nvPr>
            <p:ph type="title"/>
          </p:nvPr>
        </p:nvSpPr>
        <p:spPr>
          <a:xfrm>
            <a:off x="4313" y="-324988"/>
            <a:ext cx="10515600" cy="1325563"/>
          </a:xfrm>
        </p:spPr>
        <p:txBody>
          <a:bodyPr/>
          <a:lstStyle/>
          <a:p>
            <a:r>
              <a:rPr lang="en-US">
                <a:cs typeface="Calibri Light"/>
              </a:rPr>
              <a:t>Spring-Boot Main File</a:t>
            </a:r>
            <a:endParaRPr lang="en-US"/>
          </a:p>
        </p:txBody>
      </p:sp>
      <p:pic>
        <p:nvPicPr>
          <p:cNvPr id="4" name="Picture 4" descr="A screenshot of a cell phone&#10;&#10;Description automatically generated">
            <a:extLst>
              <a:ext uri="{FF2B5EF4-FFF2-40B4-BE49-F238E27FC236}">
                <a16:creationId xmlns:a16="http://schemas.microsoft.com/office/drawing/2014/main" id="{96BDBC8C-B295-410E-9F2E-1DCAA786C7CE}"/>
              </a:ext>
            </a:extLst>
          </p:cNvPr>
          <p:cNvPicPr>
            <a:picLocks noGrp="1" noChangeAspect="1"/>
          </p:cNvPicPr>
          <p:nvPr>
            <p:ph idx="1"/>
          </p:nvPr>
        </p:nvPicPr>
        <p:blipFill>
          <a:blip r:embed="rId2"/>
          <a:stretch>
            <a:fillRect/>
          </a:stretch>
        </p:blipFill>
        <p:spPr>
          <a:xfrm>
            <a:off x="168305" y="1094192"/>
            <a:ext cx="11294673" cy="3844505"/>
          </a:xfrm>
        </p:spPr>
      </p:pic>
    </p:spTree>
    <p:extLst>
      <p:ext uri="{BB962C8B-B14F-4D97-AF65-F5344CB8AC3E}">
        <p14:creationId xmlns:p14="http://schemas.microsoft.com/office/powerpoint/2010/main" val="186091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8779-021A-4F19-9B60-72492411628E}"/>
              </a:ext>
            </a:extLst>
          </p:cNvPr>
          <p:cNvSpPr>
            <a:spLocks noGrp="1"/>
          </p:cNvSpPr>
          <p:nvPr>
            <p:ph type="title"/>
          </p:nvPr>
        </p:nvSpPr>
        <p:spPr/>
        <p:txBody>
          <a:bodyPr/>
          <a:lstStyle/>
          <a:p>
            <a:r>
              <a:rPr lang="en-US" dirty="0">
                <a:cs typeface="Calibri Light"/>
              </a:rPr>
              <a:t>@SpringBootApplication does the following work in the application</a:t>
            </a:r>
            <a:endParaRPr lang="en-US" dirty="0"/>
          </a:p>
        </p:txBody>
      </p:sp>
      <p:sp>
        <p:nvSpPr>
          <p:cNvPr id="3" name="Content Placeholder 2">
            <a:extLst>
              <a:ext uri="{FF2B5EF4-FFF2-40B4-BE49-F238E27FC236}">
                <a16:creationId xmlns:a16="http://schemas.microsoft.com/office/drawing/2014/main" id="{BBD13F39-8496-4075-AA7A-D34C8F4111D3}"/>
              </a:ext>
            </a:extLst>
          </p:cNvPr>
          <p:cNvSpPr>
            <a:spLocks noGrp="1"/>
          </p:cNvSpPr>
          <p:nvPr>
            <p:ph idx="1"/>
          </p:nvPr>
        </p:nvSpPr>
        <p:spPr/>
        <p:txBody>
          <a:bodyPr vert="horz" lIns="91440" tIns="45720" rIns="91440" bIns="45720" rtlCol="0" anchor="t">
            <a:noAutofit/>
          </a:bodyPr>
          <a:lstStyle/>
          <a:p>
            <a:r>
              <a:rPr lang="en-US" sz="2400" b="1" dirty="0">
                <a:ea typeface="+mn-lt"/>
                <a:cs typeface="+mn-lt"/>
              </a:rPr>
              <a:t>@Configuration</a:t>
            </a:r>
            <a:r>
              <a:rPr lang="en-US" sz="2400" dirty="0">
                <a:ea typeface="+mn-lt"/>
                <a:cs typeface="+mn-lt"/>
              </a:rPr>
              <a:t> makes the class as a source of bean definitions for the application context.</a:t>
            </a:r>
            <a:endParaRPr lang="en-US" sz="2400">
              <a:cs typeface="Calibri" panose="020F0502020204030204"/>
            </a:endParaRPr>
          </a:p>
          <a:p>
            <a:r>
              <a:rPr lang="en-US" sz="2400" b="1" dirty="0">
                <a:ea typeface="+mn-lt"/>
                <a:cs typeface="+mn-lt"/>
              </a:rPr>
              <a:t>@EnableAutoConfiguration</a:t>
            </a:r>
            <a:r>
              <a:rPr lang="en-US" sz="2400" dirty="0">
                <a:ea typeface="+mn-lt"/>
                <a:cs typeface="+mn-lt"/>
              </a:rPr>
              <a:t> enables Spring boot to add beans present in </a:t>
            </a:r>
            <a:r>
              <a:rPr lang="en-US" sz="2400" dirty="0" err="1">
                <a:ea typeface="+mn-lt"/>
                <a:cs typeface="+mn-lt"/>
              </a:rPr>
              <a:t>classpath</a:t>
            </a:r>
            <a:r>
              <a:rPr lang="en-US" sz="2400" dirty="0">
                <a:ea typeface="+mn-lt"/>
                <a:cs typeface="+mn-lt"/>
              </a:rPr>
              <a:t> setting and various property setting.</a:t>
            </a:r>
            <a:endParaRPr lang="en-US" sz="2400">
              <a:cs typeface="Calibri"/>
            </a:endParaRPr>
          </a:p>
          <a:p>
            <a:pPr algn="just"/>
            <a:r>
              <a:rPr lang="en-US" sz="2400" dirty="0">
                <a:ea typeface="+mn-lt"/>
                <a:cs typeface="+mn-lt"/>
              </a:rPr>
              <a:t>Normally you would add </a:t>
            </a:r>
            <a:r>
              <a:rPr lang="en-US" sz="2400" b="1" dirty="0">
                <a:ea typeface="+mn-lt"/>
                <a:cs typeface="+mn-lt"/>
              </a:rPr>
              <a:t>@EnableWebMvc</a:t>
            </a:r>
            <a:r>
              <a:rPr lang="en-US" sz="2400" dirty="0">
                <a:ea typeface="+mn-lt"/>
                <a:cs typeface="+mn-lt"/>
              </a:rPr>
              <a:t> for a Spring MVC application, but Spring Boot adds it automatically when it sees spring-</a:t>
            </a:r>
            <a:r>
              <a:rPr lang="en-US" sz="2400" dirty="0" err="1">
                <a:ea typeface="+mn-lt"/>
                <a:cs typeface="+mn-lt"/>
              </a:rPr>
              <a:t>webmvc</a:t>
            </a:r>
            <a:r>
              <a:rPr lang="en-US" sz="2400" dirty="0">
                <a:ea typeface="+mn-lt"/>
                <a:cs typeface="+mn-lt"/>
              </a:rPr>
              <a:t> on the </a:t>
            </a:r>
            <a:r>
              <a:rPr lang="en-US" sz="2400" dirty="0" err="1">
                <a:ea typeface="+mn-lt"/>
                <a:cs typeface="+mn-lt"/>
              </a:rPr>
              <a:t>classpath</a:t>
            </a:r>
            <a:r>
              <a:rPr lang="en-US" sz="2400" dirty="0">
                <a:ea typeface="+mn-lt"/>
                <a:cs typeface="+mn-lt"/>
              </a:rPr>
              <a:t>.</a:t>
            </a:r>
            <a:br>
              <a:rPr lang="en-US" sz="2400" dirty="0">
                <a:ea typeface="+mn-lt"/>
                <a:cs typeface="+mn-lt"/>
              </a:rPr>
            </a:br>
            <a:r>
              <a:rPr lang="en-US" sz="2400" dirty="0">
                <a:ea typeface="+mn-lt"/>
                <a:cs typeface="+mn-lt"/>
              </a:rPr>
              <a:t>This flags the application as a web application and activates key behaviors such as setting up a </a:t>
            </a:r>
            <a:r>
              <a:rPr lang="en-US" sz="2400" dirty="0" err="1">
                <a:ea typeface="+mn-lt"/>
                <a:cs typeface="+mn-lt"/>
              </a:rPr>
              <a:t>DispatcherServlet</a:t>
            </a:r>
            <a:r>
              <a:rPr lang="en-US" sz="2400" dirty="0">
                <a:ea typeface="+mn-lt"/>
                <a:cs typeface="+mn-lt"/>
              </a:rPr>
              <a:t>.</a:t>
            </a:r>
            <a:endParaRPr lang="en-US" sz="2400">
              <a:cs typeface="Calibri"/>
            </a:endParaRPr>
          </a:p>
          <a:p>
            <a:r>
              <a:rPr lang="en-US" sz="2400" b="1" dirty="0">
                <a:ea typeface="+mn-lt"/>
                <a:cs typeface="+mn-lt"/>
              </a:rPr>
              <a:t>@ComponentScan </a:t>
            </a:r>
            <a:r>
              <a:rPr lang="en-US" sz="2400" dirty="0">
                <a:ea typeface="+mn-lt"/>
                <a:cs typeface="+mn-lt"/>
              </a:rPr>
              <a:t>tells Spring to look for other components, configurations, and services in the default package, allowing it to find the controllers.</a:t>
            </a:r>
            <a:br>
              <a:rPr lang="en-US" sz="2400" dirty="0">
                <a:ea typeface="+mn-lt"/>
                <a:cs typeface="+mn-lt"/>
              </a:rPr>
            </a:br>
            <a:r>
              <a:rPr lang="en-US" sz="2400" dirty="0">
                <a:ea typeface="+mn-lt"/>
                <a:cs typeface="+mn-lt"/>
              </a:rPr>
              <a:t>If specific packages are not defined, scanning will occur from the package of the class that declares this annotation.</a:t>
            </a:r>
            <a:endParaRPr lang="en-US" sz="2400">
              <a:cs typeface="Calibri"/>
            </a:endParaRPr>
          </a:p>
          <a:p>
            <a:endParaRPr lang="en-US" dirty="0">
              <a:cs typeface="Calibri"/>
            </a:endParaRPr>
          </a:p>
        </p:txBody>
      </p:sp>
    </p:spTree>
    <p:extLst>
      <p:ext uri="{BB962C8B-B14F-4D97-AF65-F5344CB8AC3E}">
        <p14:creationId xmlns:p14="http://schemas.microsoft.com/office/powerpoint/2010/main" val="3210710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74C2-3568-42B8-9F3E-B19041A285EB}"/>
              </a:ext>
            </a:extLst>
          </p:cNvPr>
          <p:cNvSpPr>
            <a:spLocks noGrp="1"/>
          </p:cNvSpPr>
          <p:nvPr>
            <p:ph type="title"/>
          </p:nvPr>
        </p:nvSpPr>
        <p:spPr/>
        <p:txBody>
          <a:bodyPr/>
          <a:lstStyle/>
          <a:p>
            <a:r>
              <a:rPr lang="en-US" dirty="0">
                <a:cs typeface="Calibri Light"/>
              </a:rPr>
              <a:t>Running the Application</a:t>
            </a:r>
            <a:endParaRPr lang="en-US" dirty="0"/>
          </a:p>
        </p:txBody>
      </p:sp>
      <p:sp>
        <p:nvSpPr>
          <p:cNvPr id="3" name="Content Placeholder 2">
            <a:extLst>
              <a:ext uri="{FF2B5EF4-FFF2-40B4-BE49-F238E27FC236}">
                <a16:creationId xmlns:a16="http://schemas.microsoft.com/office/drawing/2014/main" id="{F41F81B2-D4CE-4798-9031-1424254CA19D}"/>
              </a:ext>
            </a:extLst>
          </p:cNvPr>
          <p:cNvSpPr>
            <a:spLocks noGrp="1"/>
          </p:cNvSpPr>
          <p:nvPr>
            <p:ph idx="1"/>
          </p:nvPr>
        </p:nvSpPr>
        <p:spPr/>
        <p:txBody>
          <a:bodyPr vert="horz" lIns="91440" tIns="45720" rIns="91440" bIns="45720" rtlCol="0" anchor="t">
            <a:normAutofit/>
          </a:bodyPr>
          <a:lstStyle/>
          <a:p>
            <a:r>
              <a:rPr lang="en-US" dirty="0">
                <a:cs typeface="Calibri"/>
              </a:rPr>
              <a:t>Starting the </a:t>
            </a:r>
            <a:r>
              <a:rPr lang="en-US" dirty="0" err="1">
                <a:cs typeface="Calibri"/>
              </a:rPr>
              <a:t>url</a:t>
            </a:r>
            <a:r>
              <a:rPr lang="en-US" dirty="0">
                <a:cs typeface="Calibri"/>
              </a:rPr>
              <a:t>: </a:t>
            </a:r>
            <a:r>
              <a:rPr lang="en-US" dirty="0">
                <a:cs typeface="Calibri"/>
                <a:hlinkClick r:id="rId2"/>
              </a:rPr>
              <a:t>http://localhost/8080/h2-console</a:t>
            </a:r>
            <a:r>
              <a:rPr lang="en-US" dirty="0">
                <a:cs typeface="Calibri"/>
              </a:rPr>
              <a:t> in the web browser allows us to go to the local h2 server's console hosted by the application.</a:t>
            </a:r>
          </a:p>
          <a:p>
            <a:r>
              <a:rPr lang="en-US" dirty="0">
                <a:cs typeface="Calibri"/>
              </a:rPr>
              <a:t>Here we connect to the database and we can find the table created by us in the model.java class.</a:t>
            </a:r>
          </a:p>
          <a:p>
            <a:endParaRPr lang="en-US" dirty="0">
              <a:cs typeface="Calibri"/>
            </a:endParaRPr>
          </a:p>
        </p:txBody>
      </p:sp>
    </p:spTree>
    <p:extLst>
      <p:ext uri="{BB962C8B-B14F-4D97-AF65-F5344CB8AC3E}">
        <p14:creationId xmlns:p14="http://schemas.microsoft.com/office/powerpoint/2010/main" val="141893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2E36-8170-4A4D-AC16-3A38CC6E6562}"/>
              </a:ext>
            </a:extLst>
          </p:cNvPr>
          <p:cNvSpPr>
            <a:spLocks noGrp="1"/>
          </p:cNvSpPr>
          <p:nvPr>
            <p:ph type="title"/>
          </p:nvPr>
        </p:nvSpPr>
        <p:spPr/>
        <p:txBody>
          <a:bodyPr/>
          <a:lstStyle/>
          <a:p>
            <a:r>
              <a:rPr lang="en-US" dirty="0">
                <a:cs typeface="Calibri Light"/>
              </a:rPr>
              <a:t>Using Postman to send the requests</a:t>
            </a:r>
            <a:endParaRPr lang="en-US" dirty="0"/>
          </a:p>
        </p:txBody>
      </p:sp>
      <p:sp>
        <p:nvSpPr>
          <p:cNvPr id="3" name="Content Placeholder 2">
            <a:extLst>
              <a:ext uri="{FF2B5EF4-FFF2-40B4-BE49-F238E27FC236}">
                <a16:creationId xmlns:a16="http://schemas.microsoft.com/office/drawing/2014/main" id="{53F77FF8-BD1F-409C-A849-EC854693A2ED}"/>
              </a:ext>
            </a:extLst>
          </p:cNvPr>
          <p:cNvSpPr>
            <a:spLocks noGrp="1"/>
          </p:cNvSpPr>
          <p:nvPr>
            <p:ph idx="1"/>
          </p:nvPr>
        </p:nvSpPr>
        <p:spPr/>
        <p:txBody>
          <a:bodyPr vert="horz" lIns="91440" tIns="45720" rIns="91440" bIns="45720" rtlCol="0" anchor="t">
            <a:normAutofit/>
          </a:bodyPr>
          <a:lstStyle/>
          <a:p>
            <a:r>
              <a:rPr lang="en-US" dirty="0">
                <a:ea typeface="+mn-lt"/>
                <a:cs typeface="+mn-lt"/>
              </a:rPr>
              <a:t>The application can be tested using postman , UI based client for testing restful web applications. It is chrome plugin. Launch postman. </a:t>
            </a:r>
          </a:p>
          <a:p>
            <a:pPr marL="457200" indent="-457200"/>
            <a:r>
              <a:rPr lang="en-US" dirty="0">
                <a:ea typeface="+mn-lt"/>
                <a:cs typeface="+mn-lt"/>
              </a:rPr>
              <a:t>A java based client, then you can also use how to send get or post request in java.</a:t>
            </a:r>
            <a:endParaRPr lang="en-US">
              <a:cs typeface="Calibri"/>
            </a:endParaRPr>
          </a:p>
        </p:txBody>
      </p:sp>
    </p:spTree>
    <p:extLst>
      <p:ext uri="{BB962C8B-B14F-4D97-AF65-F5344CB8AC3E}">
        <p14:creationId xmlns:p14="http://schemas.microsoft.com/office/powerpoint/2010/main" val="1448872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948E-74E3-48B4-B679-E2E691A008C7}"/>
              </a:ext>
            </a:extLst>
          </p:cNvPr>
          <p:cNvSpPr>
            <a:spLocks noGrp="1"/>
          </p:cNvSpPr>
          <p:nvPr>
            <p:ph type="title"/>
          </p:nvPr>
        </p:nvSpPr>
        <p:spPr/>
        <p:txBody>
          <a:bodyPr/>
          <a:lstStyle/>
          <a:p>
            <a:r>
              <a:rPr lang="en-US" dirty="0">
                <a:cs typeface="Calibri Light"/>
              </a:rPr>
              <a:t>Post a request</a:t>
            </a:r>
            <a:endParaRPr lang="en-US" dirty="0"/>
          </a:p>
        </p:txBody>
      </p:sp>
      <p:sp>
        <p:nvSpPr>
          <p:cNvPr id="3" name="Content Placeholder 2">
            <a:extLst>
              <a:ext uri="{FF2B5EF4-FFF2-40B4-BE49-F238E27FC236}">
                <a16:creationId xmlns:a16="http://schemas.microsoft.com/office/drawing/2014/main" id="{18279AF1-C636-4073-9523-4C572330E1A1}"/>
              </a:ext>
            </a:extLst>
          </p:cNvPr>
          <p:cNvSpPr>
            <a:spLocks noGrp="1"/>
          </p:cNvSpPr>
          <p:nvPr>
            <p:ph idx="1"/>
          </p:nvPr>
        </p:nvSpPr>
        <p:spPr/>
        <p:txBody>
          <a:bodyPr vert="horz" lIns="91440" tIns="45720" rIns="91440" bIns="45720" rtlCol="0" anchor="t">
            <a:normAutofit lnSpcReduction="10000"/>
          </a:bodyPr>
          <a:lstStyle/>
          <a:p>
            <a:pPr marL="514350" indent="-514350" algn="just">
              <a:buAutoNum type="arabicPeriod"/>
            </a:pPr>
            <a:r>
              <a:rPr lang="en-US" dirty="0">
                <a:ea typeface="+mn-lt"/>
                <a:cs typeface="+mn-lt"/>
              </a:rPr>
              <a:t>Launch postman</a:t>
            </a:r>
            <a:endParaRPr lang="en-US" dirty="0">
              <a:cs typeface="Calibri" panose="020F0502020204030204"/>
            </a:endParaRPr>
          </a:p>
          <a:p>
            <a:pPr marL="514350" indent="-514350" algn="just">
              <a:buAutoNum type="arabicPeriod"/>
            </a:pPr>
            <a:r>
              <a:rPr lang="en-US" dirty="0">
                <a:cs typeface="Calibri" panose="020F0502020204030204"/>
              </a:rPr>
              <a:t>Post is selected as the request type.</a:t>
            </a:r>
          </a:p>
          <a:p>
            <a:pPr marL="514350" indent="-514350" algn="just">
              <a:buAutoNum type="arabicPeriod"/>
            </a:pPr>
            <a:r>
              <a:rPr lang="en-US" dirty="0">
                <a:ea typeface="+mn-lt"/>
                <a:cs typeface="+mn-lt"/>
              </a:rPr>
              <a:t>Set URL as http:</a:t>
            </a:r>
            <a:r>
              <a:rPr lang="en-US" i="1" dirty="0">
                <a:ea typeface="+mn-lt"/>
                <a:cs typeface="+mn-lt"/>
              </a:rPr>
              <a:t>//localhost:8080/studentmanagers</a:t>
            </a:r>
            <a:endParaRPr lang="en-US" dirty="0">
              <a:cs typeface="Calibri" panose="020F0502020204030204"/>
            </a:endParaRPr>
          </a:p>
          <a:p>
            <a:pPr marL="514350" indent="-514350" algn="just">
              <a:buAutoNum type="arabicPeriod"/>
            </a:pPr>
            <a:r>
              <a:rPr lang="en-US" dirty="0">
                <a:ea typeface="+mn-lt"/>
                <a:cs typeface="+mn-lt"/>
              </a:rPr>
              <a:t>In header  content-type is given and application/json as key value.</a:t>
            </a:r>
            <a:endParaRPr lang="en-US" dirty="0">
              <a:cs typeface="Calibri" panose="020F0502020204030204"/>
            </a:endParaRPr>
          </a:p>
          <a:p>
            <a:pPr marL="514350" indent="-514350" algn="just">
              <a:buAutoNum type="arabicPeriod"/>
            </a:pPr>
            <a:r>
              <a:rPr lang="en-US" dirty="0">
                <a:ea typeface="+mn-lt"/>
                <a:cs typeface="+mn-lt"/>
              </a:rPr>
              <a:t>In  Body, select raw and paste </a:t>
            </a:r>
          </a:p>
          <a:p>
            <a:pPr marL="0" indent="0" algn="just">
              <a:buNone/>
            </a:pPr>
            <a:r>
              <a:rPr lang="en-US" dirty="0">
                <a:ea typeface="+mn-lt"/>
                <a:cs typeface="+mn-lt"/>
              </a:rPr>
              <a:t>{</a:t>
            </a:r>
            <a:br>
              <a:rPr lang="en-US" dirty="0">
                <a:ea typeface="+mn-lt"/>
                <a:cs typeface="+mn-lt"/>
              </a:rPr>
            </a:br>
            <a:r>
              <a:rPr lang="en-US" dirty="0">
                <a:ea typeface="+mn-lt"/>
                <a:cs typeface="+mn-lt"/>
              </a:rPr>
              <a:t>“name”: “Raju”,</a:t>
            </a:r>
            <a:br>
              <a:rPr lang="en-US" dirty="0">
                <a:ea typeface="+mn-lt"/>
                <a:cs typeface="+mn-lt"/>
              </a:rPr>
            </a:br>
            <a:r>
              <a:rPr lang="en-US" dirty="0">
                <a:ea typeface="+mn-lt"/>
                <a:cs typeface="+mn-lt"/>
              </a:rPr>
              <a:t>“</a:t>
            </a:r>
            <a:r>
              <a:rPr lang="en-US" dirty="0" err="1">
                <a:ea typeface="+mn-lt"/>
                <a:cs typeface="+mn-lt"/>
              </a:rPr>
              <a:t>discription</a:t>
            </a:r>
            <a:r>
              <a:rPr lang="en-US" dirty="0">
                <a:ea typeface="+mn-lt"/>
                <a:cs typeface="+mn-lt"/>
              </a:rPr>
              <a:t>”: “A student with good grades”</a:t>
            </a:r>
            <a:br>
              <a:rPr lang="en-US" dirty="0">
                <a:ea typeface="+mn-lt"/>
                <a:cs typeface="+mn-lt"/>
              </a:rPr>
            </a:br>
            <a:r>
              <a:rPr lang="en-US" dirty="0">
                <a:ea typeface="+mn-lt"/>
                <a:cs typeface="+mn-lt"/>
              </a:rPr>
              <a:t>}</a:t>
            </a:r>
            <a:endParaRPr lang="en-US">
              <a:cs typeface="Calibri" panose="020F0502020204030204"/>
            </a:endParaRPr>
          </a:p>
          <a:p>
            <a:pPr marL="0" indent="0" algn="just">
              <a:buNone/>
            </a:pPr>
            <a:r>
              <a:rPr lang="en-US" dirty="0">
                <a:ea typeface="+mn-lt"/>
                <a:cs typeface="+mn-lt"/>
              </a:rPr>
              <a:t>6. Click on send</a:t>
            </a:r>
            <a:endParaRPr lang="en-US" dirty="0">
              <a:cs typeface="Calibri"/>
            </a:endParaRPr>
          </a:p>
          <a:p>
            <a:endParaRPr lang="en-US" dirty="0">
              <a:cs typeface="Calibri"/>
            </a:endParaRPr>
          </a:p>
        </p:txBody>
      </p:sp>
    </p:spTree>
    <p:extLst>
      <p:ext uri="{BB962C8B-B14F-4D97-AF65-F5344CB8AC3E}">
        <p14:creationId xmlns:p14="http://schemas.microsoft.com/office/powerpoint/2010/main" val="2223945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4380-0160-41EB-8563-32240C874E7A}"/>
              </a:ext>
            </a:extLst>
          </p:cNvPr>
          <p:cNvSpPr>
            <a:spLocks noGrp="1"/>
          </p:cNvSpPr>
          <p:nvPr>
            <p:ph type="title"/>
          </p:nvPr>
        </p:nvSpPr>
        <p:spPr/>
        <p:txBody>
          <a:bodyPr/>
          <a:lstStyle/>
          <a:p>
            <a:r>
              <a:rPr lang="en-US" dirty="0">
                <a:cs typeface="Calibri Light"/>
              </a:rPr>
              <a:t>Get a request</a:t>
            </a:r>
            <a:endParaRPr lang="en-US" dirty="0"/>
          </a:p>
        </p:txBody>
      </p:sp>
      <p:sp>
        <p:nvSpPr>
          <p:cNvPr id="3" name="Content Placeholder 2">
            <a:extLst>
              <a:ext uri="{FF2B5EF4-FFF2-40B4-BE49-F238E27FC236}">
                <a16:creationId xmlns:a16="http://schemas.microsoft.com/office/drawing/2014/main" id="{02251CB1-E170-4BFB-90E1-A2BBFDC24391}"/>
              </a:ext>
            </a:extLst>
          </p:cNvPr>
          <p:cNvSpPr>
            <a:spLocks noGrp="1"/>
          </p:cNvSpPr>
          <p:nvPr>
            <p:ph idx="1"/>
          </p:nvPr>
        </p:nvSpPr>
        <p:spPr/>
        <p:txBody>
          <a:bodyPr vert="horz" lIns="91440" tIns="45720" rIns="91440" bIns="45720" rtlCol="0" anchor="t">
            <a:normAutofit lnSpcReduction="10000"/>
          </a:bodyPr>
          <a:lstStyle/>
          <a:p>
            <a:pPr marL="514350" indent="-514350" algn="just">
              <a:buAutoNum type="arabicPeriod"/>
            </a:pPr>
            <a:r>
              <a:rPr lang="en-US" dirty="0">
                <a:ea typeface="+mn-lt"/>
                <a:cs typeface="+mn-lt"/>
              </a:rPr>
              <a:t>Get is selected as the request type.</a:t>
            </a:r>
          </a:p>
          <a:p>
            <a:pPr marL="514350" indent="-514350" algn="just">
              <a:buAutoNum type="arabicPeriod"/>
            </a:pPr>
            <a:r>
              <a:rPr lang="en-US" dirty="0">
                <a:cs typeface="Calibri"/>
              </a:rPr>
              <a:t>Set URL as </a:t>
            </a:r>
            <a:r>
              <a:rPr lang="en-US" dirty="0">
                <a:cs typeface="Calibri"/>
                <a:hlinkClick r:id="rId2"/>
              </a:rPr>
              <a:t>http:</a:t>
            </a:r>
            <a:r>
              <a:rPr lang="en-US" i="1" dirty="0">
                <a:cs typeface="Calibri"/>
                <a:hlinkClick r:id="rId2"/>
              </a:rPr>
              <a:t>//localhost:8080/studentmanagers</a:t>
            </a:r>
            <a:r>
              <a:rPr lang="en-US" dirty="0">
                <a:cs typeface="Calibri"/>
              </a:rPr>
              <a:t>/{id}</a:t>
            </a:r>
            <a:endParaRPr lang="en-US" dirty="0">
              <a:ea typeface="+mn-lt"/>
              <a:cs typeface="+mn-lt"/>
            </a:endParaRPr>
          </a:p>
          <a:p>
            <a:pPr marL="514350" indent="-514350" algn="just">
              <a:buAutoNum type="arabicPeriod"/>
            </a:pPr>
            <a:r>
              <a:rPr lang="en-US" dirty="0">
                <a:cs typeface="Calibri"/>
              </a:rPr>
              <a:t>In header  content-type is given and application/json as key value.</a:t>
            </a:r>
            <a:endParaRPr lang="en-US" dirty="0">
              <a:ea typeface="+mn-lt"/>
              <a:cs typeface="+mn-lt"/>
            </a:endParaRPr>
          </a:p>
          <a:p>
            <a:pPr marL="514350" indent="-514350" algn="just">
              <a:buAutoNum type="arabicPeriod"/>
            </a:pPr>
            <a:r>
              <a:rPr lang="en-US" dirty="0">
                <a:cs typeface="Calibri"/>
              </a:rPr>
              <a:t>In  Body, select raw and paste </a:t>
            </a:r>
            <a:endParaRPr lang="en-US" dirty="0">
              <a:ea typeface="+mn-lt"/>
              <a:cs typeface="+mn-lt"/>
            </a:endParaRPr>
          </a:p>
          <a:p>
            <a:pPr marL="0" indent="0" algn="just">
              <a:buNone/>
            </a:pPr>
            <a:r>
              <a:rPr lang="en-US" dirty="0">
                <a:cs typeface="Calibri"/>
              </a:rPr>
              <a:t>{</a:t>
            </a:r>
          </a:p>
          <a:p>
            <a:pPr marL="0" indent="0" algn="just">
              <a:buNone/>
            </a:pPr>
            <a:r>
              <a:rPr lang="en-US" dirty="0">
                <a:cs typeface="Calibri"/>
              </a:rPr>
              <a:t>"id" : "1",</a:t>
            </a:r>
            <a:br>
              <a:rPr lang="en-US" dirty="0">
                <a:cs typeface="Calibri"/>
              </a:rPr>
            </a:br>
            <a:r>
              <a:rPr lang="en-US" dirty="0">
                <a:cs typeface="Calibri"/>
              </a:rPr>
              <a:t>"name": "Raju",</a:t>
            </a:r>
            <a:br>
              <a:rPr lang="en-US" dirty="0">
                <a:cs typeface="Calibri"/>
              </a:rPr>
            </a:br>
            <a:r>
              <a:rPr lang="en-US" dirty="0">
                <a:cs typeface="Calibri"/>
              </a:rPr>
              <a:t>"description": “A student with good grades”</a:t>
            </a:r>
            <a:br>
              <a:rPr lang="en-US" dirty="0">
                <a:cs typeface="Calibri"/>
              </a:rPr>
            </a:br>
            <a:r>
              <a:rPr lang="en-US" dirty="0">
                <a:cs typeface="Calibri"/>
              </a:rPr>
              <a:t>}</a:t>
            </a:r>
            <a:endParaRPr lang="en-US">
              <a:ea typeface="+mn-lt"/>
              <a:cs typeface="+mn-lt"/>
            </a:endParaRPr>
          </a:p>
          <a:p>
            <a:pPr marL="0" indent="0" algn="just">
              <a:buNone/>
            </a:pPr>
            <a:r>
              <a:rPr lang="en-US" dirty="0">
                <a:cs typeface="Calibri"/>
              </a:rPr>
              <a:t>5. Click on send</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2818523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60A0-6974-41F8-9EA9-22BAB5E8A5C6}"/>
              </a:ext>
            </a:extLst>
          </p:cNvPr>
          <p:cNvSpPr>
            <a:spLocks noGrp="1"/>
          </p:cNvSpPr>
          <p:nvPr>
            <p:ph type="title"/>
          </p:nvPr>
        </p:nvSpPr>
        <p:spPr/>
        <p:txBody>
          <a:bodyPr/>
          <a:lstStyle/>
          <a:p>
            <a:r>
              <a:rPr lang="en-US" dirty="0">
                <a:cs typeface="Calibri Light"/>
              </a:rPr>
              <a:t>Delete a request</a:t>
            </a:r>
            <a:endParaRPr lang="en-US" dirty="0"/>
          </a:p>
        </p:txBody>
      </p:sp>
      <p:sp>
        <p:nvSpPr>
          <p:cNvPr id="3" name="Content Placeholder 2">
            <a:extLst>
              <a:ext uri="{FF2B5EF4-FFF2-40B4-BE49-F238E27FC236}">
                <a16:creationId xmlns:a16="http://schemas.microsoft.com/office/drawing/2014/main" id="{78A6DA84-3809-42A6-9619-E8E1EE9A21DB}"/>
              </a:ext>
            </a:extLst>
          </p:cNvPr>
          <p:cNvSpPr>
            <a:spLocks noGrp="1"/>
          </p:cNvSpPr>
          <p:nvPr>
            <p:ph idx="1"/>
          </p:nvPr>
        </p:nvSpPr>
        <p:spPr/>
        <p:txBody>
          <a:bodyPr vert="horz" lIns="91440" tIns="45720" rIns="91440" bIns="45720" rtlCol="0" anchor="t">
            <a:normAutofit fontScale="92500" lnSpcReduction="10000"/>
          </a:bodyPr>
          <a:lstStyle/>
          <a:p>
            <a:pPr marL="514350" indent="-514350" algn="just">
              <a:buAutoNum type="arabicPeriod"/>
            </a:pPr>
            <a:r>
              <a:rPr lang="en-US" dirty="0">
                <a:cs typeface="Calibri"/>
              </a:rPr>
              <a:t>Delete is selected as the request type.</a:t>
            </a:r>
            <a:endParaRPr lang="en-US" dirty="0">
              <a:ea typeface="+mn-lt"/>
              <a:cs typeface="+mn-lt"/>
            </a:endParaRPr>
          </a:p>
          <a:p>
            <a:pPr marL="514350" indent="-514350" algn="just">
              <a:buAutoNum type="arabicPeriod"/>
            </a:pPr>
            <a:r>
              <a:rPr lang="en-US" dirty="0">
                <a:ea typeface="+mn-lt"/>
                <a:cs typeface="+mn-lt"/>
              </a:rPr>
              <a:t>Set URL as </a:t>
            </a:r>
            <a:r>
              <a:rPr lang="en-US" dirty="0">
                <a:ea typeface="+mn-lt"/>
                <a:cs typeface="+mn-lt"/>
                <a:hlinkClick r:id="rId2"/>
              </a:rPr>
              <a:t>http:</a:t>
            </a:r>
            <a:r>
              <a:rPr lang="en-US" i="1" dirty="0">
                <a:ea typeface="+mn-lt"/>
                <a:cs typeface="+mn-lt"/>
                <a:hlinkClick r:id="rId2"/>
              </a:rPr>
              <a:t>//localhost:8080/studentmanagers</a:t>
            </a:r>
            <a:r>
              <a:rPr lang="en-US" dirty="0">
                <a:ea typeface="+mn-lt"/>
                <a:cs typeface="+mn-lt"/>
              </a:rPr>
              <a:t>/{id}</a:t>
            </a:r>
          </a:p>
          <a:p>
            <a:pPr marL="514350" indent="-514350" algn="just">
              <a:buAutoNum type="arabicPeriod"/>
            </a:pPr>
            <a:r>
              <a:rPr lang="en-US" dirty="0">
                <a:ea typeface="+mn-lt"/>
                <a:cs typeface="+mn-lt"/>
              </a:rPr>
              <a:t>In header  content-type is given and application/json as key value.</a:t>
            </a:r>
          </a:p>
          <a:p>
            <a:pPr marL="514350" indent="-514350" algn="just">
              <a:buAutoNum type="arabicPeriod"/>
            </a:pPr>
            <a:r>
              <a:rPr lang="en-US" dirty="0">
                <a:ea typeface="+mn-lt"/>
                <a:cs typeface="+mn-lt"/>
              </a:rPr>
              <a:t>In  Body, select raw and paste </a:t>
            </a:r>
          </a:p>
          <a:p>
            <a:pPr marL="0" indent="0" algn="just">
              <a:buNone/>
            </a:pPr>
            <a:r>
              <a:rPr lang="en-US" dirty="0">
                <a:ea typeface="+mn-lt"/>
                <a:cs typeface="+mn-lt"/>
              </a:rPr>
              <a:t>{</a:t>
            </a:r>
          </a:p>
          <a:p>
            <a:pPr marL="0" indent="0" algn="just">
              <a:buNone/>
            </a:pPr>
            <a:r>
              <a:rPr lang="en-US" dirty="0">
                <a:ea typeface="+mn-lt"/>
                <a:cs typeface="+mn-lt"/>
              </a:rPr>
              <a:t>"id" : "1",</a:t>
            </a:r>
            <a:br>
              <a:rPr lang="en-US" dirty="0">
                <a:ea typeface="+mn-lt"/>
                <a:cs typeface="+mn-lt"/>
              </a:rPr>
            </a:br>
            <a:r>
              <a:rPr lang="en-US" dirty="0">
                <a:ea typeface="+mn-lt"/>
                <a:cs typeface="+mn-lt"/>
              </a:rPr>
              <a:t>"name": "Raju",</a:t>
            </a:r>
            <a:br>
              <a:rPr lang="en-US" dirty="0">
                <a:ea typeface="+mn-lt"/>
                <a:cs typeface="+mn-lt"/>
              </a:rPr>
            </a:br>
            <a:r>
              <a:rPr lang="en-US" dirty="0">
                <a:ea typeface="+mn-lt"/>
                <a:cs typeface="+mn-lt"/>
              </a:rPr>
              <a:t>"description": “A student with good grades”</a:t>
            </a:r>
            <a:br>
              <a:rPr lang="en-US" dirty="0">
                <a:ea typeface="+mn-lt"/>
                <a:cs typeface="+mn-lt"/>
              </a:rPr>
            </a:br>
            <a:r>
              <a:rPr lang="en-US" dirty="0">
                <a:ea typeface="+mn-lt"/>
                <a:cs typeface="+mn-lt"/>
              </a:rPr>
              <a:t>}</a:t>
            </a:r>
            <a:endParaRPr lang="en-US" dirty="0"/>
          </a:p>
          <a:p>
            <a:pPr marL="0" indent="0" algn="just">
              <a:buNone/>
            </a:pPr>
            <a:r>
              <a:rPr lang="en-US" dirty="0">
                <a:ea typeface="+mn-lt"/>
                <a:cs typeface="+mn-lt"/>
              </a:rPr>
              <a:t>5. Click on send</a:t>
            </a:r>
          </a:p>
          <a:p>
            <a:endParaRPr lang="en-US" dirty="0">
              <a:cs typeface="Calibri"/>
            </a:endParaRPr>
          </a:p>
        </p:txBody>
      </p:sp>
    </p:spTree>
    <p:extLst>
      <p:ext uri="{BB962C8B-B14F-4D97-AF65-F5344CB8AC3E}">
        <p14:creationId xmlns:p14="http://schemas.microsoft.com/office/powerpoint/2010/main" val="54970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22ACA-D223-488B-B761-F57E763C23DC}"/>
              </a:ext>
            </a:extLst>
          </p:cNvPr>
          <p:cNvSpPr>
            <a:spLocks noGrp="1"/>
          </p:cNvSpPr>
          <p:nvPr>
            <p:ph idx="1"/>
          </p:nvPr>
        </p:nvSpPr>
        <p:spPr>
          <a:xfrm>
            <a:off x="838200" y="632305"/>
            <a:ext cx="10515600" cy="5544658"/>
          </a:xfrm>
        </p:spPr>
        <p:txBody>
          <a:bodyPr vert="horz" lIns="91440" tIns="45720" rIns="91440" bIns="45720" rtlCol="0" anchor="t">
            <a:normAutofit/>
          </a:bodyPr>
          <a:lstStyle/>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r>
              <a:rPr lang="en-US" dirty="0">
                <a:cs typeface="Calibri"/>
              </a:rPr>
              <a:t>                                        </a:t>
            </a:r>
            <a:r>
              <a:rPr lang="en-US" sz="6000" dirty="0">
                <a:cs typeface="Calibri"/>
              </a:rPr>
              <a:t>THANK YOU</a:t>
            </a:r>
            <a:endParaRPr lang="en-US" sz="6000" dirty="0"/>
          </a:p>
        </p:txBody>
      </p:sp>
    </p:spTree>
    <p:extLst>
      <p:ext uri="{BB962C8B-B14F-4D97-AF65-F5344CB8AC3E}">
        <p14:creationId xmlns:p14="http://schemas.microsoft.com/office/powerpoint/2010/main" val="140226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B0A3-7C30-4F12-B13B-C9A340A4FDC2}"/>
              </a:ext>
            </a:extLst>
          </p:cNvPr>
          <p:cNvSpPr>
            <a:spLocks noGrp="1"/>
          </p:cNvSpPr>
          <p:nvPr>
            <p:ph type="title"/>
          </p:nvPr>
        </p:nvSpPr>
        <p:spPr/>
        <p:txBody>
          <a:bodyPr/>
          <a:lstStyle/>
          <a:p>
            <a:r>
              <a:rPr lang="en-US" dirty="0">
                <a:cs typeface="Calibri Light"/>
              </a:rPr>
              <a:t>What is Spring-Boot and Why use Spring-Boot?</a:t>
            </a:r>
            <a:endParaRPr lang="en-US" dirty="0"/>
          </a:p>
        </p:txBody>
      </p:sp>
      <p:sp>
        <p:nvSpPr>
          <p:cNvPr id="3" name="Content Placeholder 2">
            <a:extLst>
              <a:ext uri="{FF2B5EF4-FFF2-40B4-BE49-F238E27FC236}">
                <a16:creationId xmlns:a16="http://schemas.microsoft.com/office/drawing/2014/main" id="{D79EB924-D329-4FEC-8A18-D57077EE0742}"/>
              </a:ext>
            </a:extLst>
          </p:cNvPr>
          <p:cNvSpPr>
            <a:spLocks noGrp="1"/>
          </p:cNvSpPr>
          <p:nvPr>
            <p:ph idx="1"/>
          </p:nvPr>
        </p:nvSpPr>
        <p:spPr/>
        <p:txBody>
          <a:bodyPr vert="horz" lIns="91440" tIns="45720" rIns="91440" bIns="45720" rtlCol="0" anchor="t">
            <a:normAutofit/>
          </a:bodyPr>
          <a:lstStyle/>
          <a:p>
            <a:r>
              <a:rPr lang="en-US" b="1" dirty="0">
                <a:ea typeface="+mn-lt"/>
                <a:cs typeface="+mn-lt"/>
              </a:rPr>
              <a:t>Spring Boot</a:t>
            </a:r>
            <a:r>
              <a:rPr lang="en-US" dirty="0">
                <a:ea typeface="+mn-lt"/>
                <a:cs typeface="+mn-lt"/>
              </a:rPr>
              <a:t> is an open source Java-based framework used to create a micro Service.</a:t>
            </a:r>
          </a:p>
          <a:p>
            <a:r>
              <a:rPr lang="en-US" dirty="0">
                <a:cs typeface="Calibri"/>
              </a:rPr>
              <a:t>The following are the reasons why we use spring-boot:</a:t>
            </a:r>
          </a:p>
          <a:p>
            <a:pPr marL="514350" indent="-514350">
              <a:buAutoNum type="arabicPeriod"/>
            </a:pPr>
            <a:r>
              <a:rPr lang="en-US" b="1" dirty="0">
                <a:ea typeface="+mn-lt"/>
                <a:cs typeface="+mn-lt"/>
              </a:rPr>
              <a:t>Easy dependency Management.</a:t>
            </a:r>
          </a:p>
          <a:p>
            <a:pPr marL="514350" indent="-514350">
              <a:buAutoNum type="arabicPeriod"/>
            </a:pPr>
            <a:r>
              <a:rPr lang="en-US" b="1" dirty="0">
                <a:ea typeface="+mn-lt"/>
                <a:cs typeface="+mn-lt"/>
              </a:rPr>
              <a:t>Auto Configuration.</a:t>
            </a:r>
          </a:p>
          <a:p>
            <a:pPr marL="514350" indent="-514350">
              <a:buAutoNum type="arabicPeriod"/>
            </a:pPr>
            <a:r>
              <a:rPr lang="en-US" b="1" dirty="0">
                <a:ea typeface="+mn-lt"/>
                <a:cs typeface="+mn-lt"/>
              </a:rPr>
              <a:t>Embedded Servlet Container Support.</a:t>
            </a:r>
            <a:endParaRPr lang="en-US" b="1" dirty="0">
              <a:cs typeface="Calibri"/>
            </a:endParaRPr>
          </a:p>
          <a:p>
            <a:pPr marL="0" indent="0">
              <a:buNone/>
            </a:pPr>
            <a:endParaRPr lang="en-US" b="1" dirty="0">
              <a:cs typeface="Calibri"/>
            </a:endParaRPr>
          </a:p>
        </p:txBody>
      </p:sp>
    </p:spTree>
    <p:extLst>
      <p:ext uri="{BB962C8B-B14F-4D97-AF65-F5344CB8AC3E}">
        <p14:creationId xmlns:p14="http://schemas.microsoft.com/office/powerpoint/2010/main" val="397415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7439-F1B5-4A6E-BD1D-280E124D08D2}"/>
              </a:ext>
            </a:extLst>
          </p:cNvPr>
          <p:cNvSpPr>
            <a:spLocks noGrp="1"/>
          </p:cNvSpPr>
          <p:nvPr>
            <p:ph type="title"/>
          </p:nvPr>
        </p:nvSpPr>
        <p:spPr/>
        <p:txBody>
          <a:bodyPr/>
          <a:lstStyle/>
          <a:p>
            <a:r>
              <a:rPr lang="en-US" dirty="0">
                <a:cs typeface="Calibri Light"/>
              </a:rPr>
              <a:t>Structure of the Project</a:t>
            </a:r>
            <a:endParaRPr lang="en-US" dirty="0"/>
          </a:p>
        </p:txBody>
      </p:sp>
      <p:pic>
        <p:nvPicPr>
          <p:cNvPr id="7" name="Picture 7" descr="A screenshot of a cell phone&#10;&#10;Description automatically generated">
            <a:extLst>
              <a:ext uri="{FF2B5EF4-FFF2-40B4-BE49-F238E27FC236}">
                <a16:creationId xmlns:a16="http://schemas.microsoft.com/office/drawing/2014/main" id="{C859640D-4578-4136-AA82-5BF49518A51D}"/>
              </a:ext>
            </a:extLst>
          </p:cNvPr>
          <p:cNvPicPr>
            <a:picLocks noGrp="1" noChangeAspect="1"/>
          </p:cNvPicPr>
          <p:nvPr>
            <p:ph idx="1"/>
          </p:nvPr>
        </p:nvPicPr>
        <p:blipFill>
          <a:blip r:embed="rId2"/>
          <a:stretch>
            <a:fillRect/>
          </a:stretch>
        </p:blipFill>
        <p:spPr>
          <a:xfrm>
            <a:off x="1092208" y="1365550"/>
            <a:ext cx="6341360" cy="5659676"/>
          </a:xfrm>
        </p:spPr>
      </p:pic>
    </p:spTree>
    <p:extLst>
      <p:ext uri="{BB962C8B-B14F-4D97-AF65-F5344CB8AC3E}">
        <p14:creationId xmlns:p14="http://schemas.microsoft.com/office/powerpoint/2010/main" val="197885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36A5-3B41-44CA-9B29-07ADB756F1C5}"/>
              </a:ext>
            </a:extLst>
          </p:cNvPr>
          <p:cNvSpPr>
            <a:spLocks noGrp="1"/>
          </p:cNvSpPr>
          <p:nvPr>
            <p:ph type="title"/>
          </p:nvPr>
        </p:nvSpPr>
        <p:spPr/>
        <p:txBody>
          <a:bodyPr/>
          <a:lstStyle/>
          <a:p>
            <a:r>
              <a:rPr lang="en-US" dirty="0">
                <a:cs typeface="Calibri Light"/>
              </a:rPr>
              <a:t>Creation Of the Spring-Boot project</a:t>
            </a:r>
            <a:endParaRPr lang="en-US" dirty="0"/>
          </a:p>
        </p:txBody>
      </p:sp>
      <p:sp>
        <p:nvSpPr>
          <p:cNvPr id="3" name="Content Placeholder 2">
            <a:extLst>
              <a:ext uri="{FF2B5EF4-FFF2-40B4-BE49-F238E27FC236}">
                <a16:creationId xmlns:a16="http://schemas.microsoft.com/office/drawing/2014/main" id="{15B9F49E-5670-455C-9CEE-5E38D645675E}"/>
              </a:ext>
            </a:extLst>
          </p:cNvPr>
          <p:cNvSpPr>
            <a:spLocks noGrp="1"/>
          </p:cNvSpPr>
          <p:nvPr>
            <p:ph idx="1"/>
          </p:nvPr>
        </p:nvSpPr>
        <p:spPr/>
        <p:txBody>
          <a:bodyPr vert="horz" lIns="91440" tIns="45720" rIns="91440" bIns="45720" rtlCol="0" anchor="t">
            <a:normAutofit/>
          </a:bodyPr>
          <a:lstStyle/>
          <a:p>
            <a:r>
              <a:rPr lang="en-US" dirty="0">
                <a:cs typeface="Calibri"/>
              </a:rPr>
              <a:t>The Spring Boot project is created in the </a:t>
            </a:r>
            <a:r>
              <a:rPr lang="en-US" dirty="0">
                <a:ea typeface="+mn-lt"/>
                <a:cs typeface="+mn-lt"/>
              </a:rPr>
              <a:t>start.spring.io and the </a:t>
            </a:r>
            <a:r>
              <a:rPr lang="en-US">
                <a:ea typeface="+mn-lt"/>
                <a:cs typeface="+mn-lt"/>
              </a:rPr>
              <a:t>following dependencies are added :</a:t>
            </a:r>
          </a:p>
          <a:p>
            <a:pPr algn="just"/>
            <a:r>
              <a:rPr lang="en-US">
                <a:ea typeface="+mn-lt"/>
                <a:cs typeface="+mn-lt"/>
              </a:rPr>
              <a:t>Spring web</a:t>
            </a:r>
            <a:endParaRPr lang="en-US" dirty="0">
              <a:cs typeface="Calibri"/>
            </a:endParaRPr>
          </a:p>
          <a:p>
            <a:pPr algn="just"/>
            <a:r>
              <a:rPr lang="en-US">
                <a:ea typeface="+mn-lt"/>
                <a:cs typeface="+mn-lt"/>
              </a:rPr>
              <a:t>H2 database</a:t>
            </a:r>
            <a:endParaRPr lang="en-US"/>
          </a:p>
          <a:p>
            <a:pPr algn="just"/>
            <a:r>
              <a:rPr lang="en-US">
                <a:ea typeface="+mn-lt"/>
                <a:cs typeface="+mn-lt"/>
              </a:rPr>
              <a:t>Spring data jpa</a:t>
            </a:r>
            <a:endParaRPr lang="en-US"/>
          </a:p>
          <a:p>
            <a:pPr algn="just"/>
            <a:r>
              <a:rPr lang="en-US">
                <a:cs typeface="Calibri"/>
              </a:rPr>
              <a:t>After the project is generated a pom.xml file will be created which can be used to import the spring boot project into the IDE.</a:t>
            </a:r>
            <a:endParaRPr lang="en-US" dirty="0">
              <a:cs typeface="Calibri"/>
            </a:endParaRPr>
          </a:p>
          <a:p>
            <a:endParaRPr lang="en-US" dirty="0">
              <a:cs typeface="Calibri"/>
            </a:endParaRPr>
          </a:p>
        </p:txBody>
      </p:sp>
    </p:spTree>
    <p:extLst>
      <p:ext uri="{BB962C8B-B14F-4D97-AF65-F5344CB8AC3E}">
        <p14:creationId xmlns:p14="http://schemas.microsoft.com/office/powerpoint/2010/main" val="88079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2A9F5-6F99-4C78-88FE-90618F41BBEF}"/>
              </a:ext>
            </a:extLst>
          </p:cNvPr>
          <p:cNvSpPr>
            <a:spLocks noGrp="1"/>
          </p:cNvSpPr>
          <p:nvPr>
            <p:ph type="title"/>
          </p:nvPr>
        </p:nvSpPr>
        <p:spPr/>
        <p:txBody>
          <a:bodyPr/>
          <a:lstStyle/>
          <a:p>
            <a:pPr algn="just"/>
            <a:r>
              <a:rPr lang="en-US" b="1"/>
              <a:t>H2 database configuration</a:t>
            </a:r>
            <a:endParaRPr lang="en-US"/>
          </a:p>
          <a:p>
            <a:endParaRPr lang="en-US" dirty="0">
              <a:cs typeface="Calibri Light"/>
            </a:endParaRPr>
          </a:p>
        </p:txBody>
      </p:sp>
      <p:sp>
        <p:nvSpPr>
          <p:cNvPr id="3" name="Content Placeholder 2">
            <a:extLst>
              <a:ext uri="{FF2B5EF4-FFF2-40B4-BE49-F238E27FC236}">
                <a16:creationId xmlns:a16="http://schemas.microsoft.com/office/drawing/2014/main" id="{EAEBC169-1B15-48CA-96A5-10788755BCED}"/>
              </a:ext>
            </a:extLst>
          </p:cNvPr>
          <p:cNvSpPr>
            <a:spLocks noGrp="1"/>
          </p:cNvSpPr>
          <p:nvPr>
            <p:ph idx="1"/>
          </p:nvPr>
        </p:nvSpPr>
        <p:spPr/>
        <p:txBody>
          <a:bodyPr vert="horz" lIns="91440" tIns="45720" rIns="91440" bIns="45720" rtlCol="0" anchor="t">
            <a:normAutofit/>
          </a:bodyPr>
          <a:lstStyle/>
          <a:p>
            <a:r>
              <a:rPr lang="en-US">
                <a:ea typeface="+mn-lt"/>
                <a:cs typeface="+mn-lt"/>
              </a:rPr>
              <a:t>As we already know Spring boot is opinionated framework and it will do lots of autoconfigurations based on dependencies available in class path.</a:t>
            </a:r>
          </a:p>
          <a:p>
            <a:r>
              <a:rPr lang="en-US">
                <a:ea typeface="+mn-lt"/>
                <a:cs typeface="+mn-lt"/>
              </a:rPr>
              <a:t>We don’t have to configure anything in case if it is fine with the defaults. It uses schema name as testdb.</a:t>
            </a:r>
          </a:p>
          <a:p>
            <a:r>
              <a:rPr lang="en-US">
                <a:cs typeface="Calibri"/>
              </a:rPr>
              <a:t>To override the defaults there is a property which can be implemented in the application.properties file.</a:t>
            </a:r>
          </a:p>
          <a:p>
            <a:pPr marL="0" indent="0">
              <a:buNone/>
            </a:pPr>
            <a:r>
              <a:rPr lang="en-US" dirty="0">
                <a:ea typeface="+mn-lt"/>
                <a:cs typeface="+mn-lt"/>
              </a:rPr>
              <a:t>                                 </a:t>
            </a:r>
          </a:p>
          <a:p>
            <a:pPr marL="0" indent="0">
              <a:buNone/>
            </a:pPr>
            <a:r>
              <a:rPr lang="en-US">
                <a:ea typeface="+mn-lt"/>
                <a:cs typeface="+mn-lt"/>
              </a:rPr>
              <a:t>                              spring.h2.console.enable=</a:t>
            </a:r>
            <a:r>
              <a:rPr lang="en-US" b="1" dirty="0">
                <a:ea typeface="+mn-lt"/>
                <a:cs typeface="+mn-lt"/>
              </a:rPr>
              <a:t>true</a:t>
            </a:r>
            <a:endParaRPr lang="en-US" dirty="0">
              <a:cs typeface="Calibri"/>
            </a:endParaRPr>
          </a:p>
        </p:txBody>
      </p:sp>
    </p:spTree>
    <p:extLst>
      <p:ext uri="{BB962C8B-B14F-4D97-AF65-F5344CB8AC3E}">
        <p14:creationId xmlns:p14="http://schemas.microsoft.com/office/powerpoint/2010/main" val="119533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5F2E-39D9-4C37-8EB8-FCA0091B7BAC}"/>
              </a:ext>
            </a:extLst>
          </p:cNvPr>
          <p:cNvSpPr>
            <a:spLocks noGrp="1"/>
          </p:cNvSpPr>
          <p:nvPr>
            <p:ph type="title"/>
          </p:nvPr>
        </p:nvSpPr>
        <p:spPr/>
        <p:txBody>
          <a:bodyPr/>
          <a:lstStyle/>
          <a:p>
            <a:pPr algn="just"/>
            <a:r>
              <a:rPr lang="en-US" b="1">
                <a:cs typeface="Calibri Light"/>
              </a:rPr>
              <a:t>Configuration of the REST API</a:t>
            </a:r>
            <a:endParaRPr lang="en-US" b="1" dirty="0">
              <a:cs typeface="Calibri Light"/>
            </a:endParaRPr>
          </a:p>
        </p:txBody>
      </p:sp>
      <p:sp>
        <p:nvSpPr>
          <p:cNvPr id="3" name="Content Placeholder 2">
            <a:extLst>
              <a:ext uri="{FF2B5EF4-FFF2-40B4-BE49-F238E27FC236}">
                <a16:creationId xmlns:a16="http://schemas.microsoft.com/office/drawing/2014/main" id="{4C5622CC-9ADF-42C6-B418-12CE1246C703}"/>
              </a:ext>
            </a:extLst>
          </p:cNvPr>
          <p:cNvSpPr>
            <a:spLocks noGrp="1"/>
          </p:cNvSpPr>
          <p:nvPr>
            <p:ph idx="1"/>
          </p:nvPr>
        </p:nvSpPr>
        <p:spPr/>
        <p:txBody>
          <a:bodyPr vert="horz" lIns="91440" tIns="45720" rIns="91440" bIns="45720" rtlCol="0" anchor="t">
            <a:normAutofit/>
          </a:bodyPr>
          <a:lstStyle/>
          <a:p>
            <a:r>
              <a:rPr lang="en-US">
                <a:cs typeface="Calibri"/>
              </a:rPr>
              <a:t>According to the structure the packages created are model, controller, service and the DAO.</a:t>
            </a:r>
            <a:endParaRPr lang="en-US" dirty="0">
              <a:cs typeface="Calibri"/>
            </a:endParaRPr>
          </a:p>
          <a:p>
            <a:r>
              <a:rPr lang="en-US">
                <a:cs typeface="Calibri"/>
              </a:rPr>
              <a:t>The flow of</a:t>
            </a:r>
            <a:r>
              <a:rPr lang="en-US" dirty="0">
                <a:cs typeface="Calibri"/>
              </a:rPr>
              <a:t> </a:t>
            </a:r>
            <a:r>
              <a:rPr lang="en-US">
                <a:cs typeface="Calibri"/>
              </a:rPr>
              <a:t>control for a spring-boot application is depicted in the bellow image.</a:t>
            </a:r>
            <a:endParaRPr lang="en-US" dirty="0">
              <a:cs typeface="Calibri"/>
            </a:endParaRPr>
          </a:p>
          <a:p>
            <a:endParaRPr lang="en-US" dirty="0">
              <a:cs typeface="Calibri"/>
            </a:endParaRPr>
          </a:p>
          <a:p>
            <a:endParaRPr lang="en-US" dirty="0">
              <a:cs typeface="Calibri"/>
            </a:endParaRPr>
          </a:p>
        </p:txBody>
      </p:sp>
      <p:pic>
        <p:nvPicPr>
          <p:cNvPr id="4" name="Picture 4" descr="A person posing for the camera&#10;&#10;Description automatically generated">
            <a:extLst>
              <a:ext uri="{FF2B5EF4-FFF2-40B4-BE49-F238E27FC236}">
                <a16:creationId xmlns:a16="http://schemas.microsoft.com/office/drawing/2014/main" id="{0BCCB76D-AF50-420B-B82B-269C247DAD1C}"/>
              </a:ext>
            </a:extLst>
          </p:cNvPr>
          <p:cNvPicPr>
            <a:picLocks noChangeAspect="1"/>
          </p:cNvPicPr>
          <p:nvPr/>
        </p:nvPicPr>
        <p:blipFill>
          <a:blip r:embed="rId2"/>
          <a:stretch>
            <a:fillRect/>
          </a:stretch>
        </p:blipFill>
        <p:spPr>
          <a:xfrm>
            <a:off x="1403231" y="3714737"/>
            <a:ext cx="9270520" cy="1800792"/>
          </a:xfrm>
          <a:prstGeom prst="rect">
            <a:avLst/>
          </a:prstGeom>
        </p:spPr>
      </p:pic>
    </p:spTree>
    <p:extLst>
      <p:ext uri="{BB962C8B-B14F-4D97-AF65-F5344CB8AC3E}">
        <p14:creationId xmlns:p14="http://schemas.microsoft.com/office/powerpoint/2010/main" val="307865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37261-F40A-466A-9FA0-7471FBE53BAC}"/>
              </a:ext>
            </a:extLst>
          </p:cNvPr>
          <p:cNvSpPr>
            <a:spLocks noGrp="1"/>
          </p:cNvSpPr>
          <p:nvPr>
            <p:ph idx="1"/>
          </p:nvPr>
        </p:nvSpPr>
        <p:spPr>
          <a:xfrm>
            <a:off x="838200" y="42833"/>
            <a:ext cx="10515600" cy="6134130"/>
          </a:xfrm>
        </p:spPr>
        <p:txBody>
          <a:bodyPr vert="horz" lIns="91440" tIns="45720" rIns="91440" bIns="45720" rtlCol="0" anchor="t">
            <a:normAutofit/>
          </a:bodyPr>
          <a:lstStyle/>
          <a:p>
            <a:pPr algn="just"/>
            <a:r>
              <a:rPr lang="en-US" sz="3600" b="1" u="sng">
                <a:ea typeface="+mn-lt"/>
                <a:cs typeface="+mn-lt"/>
              </a:rPr>
              <a:t>Contoller: </a:t>
            </a:r>
            <a:endParaRPr lang="en-US"/>
          </a:p>
          <a:p>
            <a:pPr marL="0" indent="0" algn="just">
              <a:buNone/>
            </a:pPr>
            <a:r>
              <a:rPr lang="en-US">
                <a:ea typeface="+mn-lt"/>
                <a:cs typeface="+mn-lt"/>
              </a:rPr>
              <a:t>Contoller is the interface that interacts with the outside world. It handles incoming HTTP requests and send response back to the caller. Based on the incoming request URL and HTTP verb (GET/POST/PUT/PATCH/DELETE), API decides which controller and action method to execute.</a:t>
            </a:r>
            <a:endParaRPr lang="en-US">
              <a:cs typeface="Calibri"/>
            </a:endParaRPr>
          </a:p>
          <a:p>
            <a:pPr algn="just"/>
            <a:r>
              <a:rPr lang="en-US" sz="3600" b="1" u="sng">
                <a:ea typeface="+mn-lt"/>
                <a:cs typeface="+mn-lt"/>
              </a:rPr>
              <a:t>Service:</a:t>
            </a:r>
          </a:p>
          <a:p>
            <a:pPr marL="0" indent="0" algn="just">
              <a:buNone/>
            </a:pPr>
            <a:r>
              <a:rPr lang="en-US">
                <a:ea typeface="+mn-lt"/>
                <a:cs typeface="+mn-lt"/>
              </a:rPr>
              <a:t> Service is the utility that defines the business logic of the application</a:t>
            </a:r>
            <a:r>
              <a:rPr lang="en-US" sz="3600">
                <a:ea typeface="+mn-lt"/>
                <a:cs typeface="+mn-lt"/>
              </a:rPr>
              <a:t>.</a:t>
            </a:r>
          </a:p>
          <a:p>
            <a:pPr algn="just"/>
            <a:r>
              <a:rPr lang="en-US" sz="3600" b="1" u="sng">
                <a:ea typeface="+mn-lt"/>
                <a:cs typeface="+mn-lt"/>
              </a:rPr>
              <a:t>DAO(DATA ACCESS OBJECT):</a:t>
            </a:r>
          </a:p>
          <a:p>
            <a:pPr marL="0" indent="0" algn="just">
              <a:buNone/>
            </a:pPr>
            <a:r>
              <a:rPr lang="en-US">
                <a:ea typeface="+mn-lt"/>
                <a:cs typeface="+mn-lt"/>
              </a:rPr>
              <a:t>DAO or Data Access Object is used to interact with the database directly.</a:t>
            </a:r>
            <a:endParaRPr lang="en-US">
              <a:cs typeface="Calibri" panose="020F0502020204030204"/>
            </a:endParaRPr>
          </a:p>
        </p:txBody>
      </p:sp>
    </p:spTree>
    <p:extLst>
      <p:ext uri="{BB962C8B-B14F-4D97-AF65-F5344CB8AC3E}">
        <p14:creationId xmlns:p14="http://schemas.microsoft.com/office/powerpoint/2010/main" val="191087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56B5-3120-4731-A12A-7D853D1DD4A0}"/>
              </a:ext>
            </a:extLst>
          </p:cNvPr>
          <p:cNvSpPr>
            <a:spLocks noGrp="1"/>
          </p:cNvSpPr>
          <p:nvPr>
            <p:ph type="title"/>
          </p:nvPr>
        </p:nvSpPr>
        <p:spPr>
          <a:xfrm>
            <a:off x="838200" y="-353743"/>
            <a:ext cx="10515600" cy="1325563"/>
          </a:xfrm>
        </p:spPr>
        <p:txBody>
          <a:bodyPr/>
          <a:lstStyle/>
          <a:p>
            <a:r>
              <a:rPr lang="en-US">
                <a:cs typeface="Calibri Light"/>
              </a:rPr>
              <a:t>Creating DAO(Studentmanager.java)</a:t>
            </a:r>
            <a:endParaRPr lang="en-US"/>
          </a:p>
        </p:txBody>
      </p:sp>
      <p:pic>
        <p:nvPicPr>
          <p:cNvPr id="4" name="Picture 4" descr="A screenshot of a cell phone&#10;&#10;Description automatically generated">
            <a:extLst>
              <a:ext uri="{FF2B5EF4-FFF2-40B4-BE49-F238E27FC236}">
                <a16:creationId xmlns:a16="http://schemas.microsoft.com/office/drawing/2014/main" id="{09E154D0-7B7B-4121-B14D-8468F26D88F0}"/>
              </a:ext>
            </a:extLst>
          </p:cNvPr>
          <p:cNvPicPr>
            <a:picLocks noGrp="1" noChangeAspect="1"/>
          </p:cNvPicPr>
          <p:nvPr>
            <p:ph idx="1"/>
          </p:nvPr>
        </p:nvPicPr>
        <p:blipFill>
          <a:blip r:embed="rId2"/>
          <a:stretch>
            <a:fillRect/>
          </a:stretch>
        </p:blipFill>
        <p:spPr>
          <a:xfrm>
            <a:off x="832670" y="546041"/>
            <a:ext cx="9218321" cy="6263527"/>
          </a:xfrm>
        </p:spPr>
      </p:pic>
    </p:spTree>
    <p:extLst>
      <p:ext uri="{BB962C8B-B14F-4D97-AF65-F5344CB8AC3E}">
        <p14:creationId xmlns:p14="http://schemas.microsoft.com/office/powerpoint/2010/main" val="154432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373E-A269-4FBD-B791-1D37776E9CD8}"/>
              </a:ext>
            </a:extLst>
          </p:cNvPr>
          <p:cNvSpPr>
            <a:spLocks noGrp="1"/>
          </p:cNvSpPr>
          <p:nvPr>
            <p:ph type="title"/>
          </p:nvPr>
        </p:nvSpPr>
        <p:spPr/>
        <p:txBody>
          <a:bodyPr/>
          <a:lstStyle/>
          <a:p>
            <a:r>
              <a:rPr lang="en-US">
                <a:cs typeface="Calibri Light"/>
              </a:rPr>
              <a:t>Creating a Repository</a:t>
            </a:r>
            <a:endParaRPr lang="en-US"/>
          </a:p>
        </p:txBody>
      </p:sp>
      <p:pic>
        <p:nvPicPr>
          <p:cNvPr id="4" name="Picture 4" descr="A picture containing bird&#10;&#10;Description automatically generated">
            <a:extLst>
              <a:ext uri="{FF2B5EF4-FFF2-40B4-BE49-F238E27FC236}">
                <a16:creationId xmlns:a16="http://schemas.microsoft.com/office/drawing/2014/main" id="{75617869-A373-4683-B396-2D2B40054124}"/>
              </a:ext>
            </a:extLst>
          </p:cNvPr>
          <p:cNvPicPr>
            <a:picLocks noGrp="1" noChangeAspect="1"/>
          </p:cNvPicPr>
          <p:nvPr>
            <p:ph idx="1"/>
          </p:nvPr>
        </p:nvPicPr>
        <p:blipFill>
          <a:blip r:embed="rId2"/>
          <a:stretch>
            <a:fillRect/>
          </a:stretch>
        </p:blipFill>
        <p:spPr>
          <a:xfrm>
            <a:off x="482359" y="1710261"/>
            <a:ext cx="11730487" cy="3316856"/>
          </a:xfrm>
        </p:spPr>
      </p:pic>
    </p:spTree>
    <p:extLst>
      <p:ext uri="{BB962C8B-B14F-4D97-AF65-F5344CB8AC3E}">
        <p14:creationId xmlns:p14="http://schemas.microsoft.com/office/powerpoint/2010/main" val="34418937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Basic CRUD Application using Spring-Boot</vt:lpstr>
      <vt:lpstr>What is Spring-Boot and Why use Spring-Boot?</vt:lpstr>
      <vt:lpstr>Structure of the Project</vt:lpstr>
      <vt:lpstr>Creation Of the Spring-Boot project</vt:lpstr>
      <vt:lpstr>H2 database configuration </vt:lpstr>
      <vt:lpstr>Configuration of the REST API</vt:lpstr>
      <vt:lpstr>PowerPoint Presentation</vt:lpstr>
      <vt:lpstr>Creating DAO(Studentmanager.java)</vt:lpstr>
      <vt:lpstr>Creating a Repository</vt:lpstr>
      <vt:lpstr>Creating a Service</vt:lpstr>
      <vt:lpstr>Creating a Controller</vt:lpstr>
      <vt:lpstr>Spring-Boot Main File</vt:lpstr>
      <vt:lpstr>@SpringBootApplication does the following work in the application</vt:lpstr>
      <vt:lpstr>Running the Application</vt:lpstr>
      <vt:lpstr>Using Postman to send the requests</vt:lpstr>
      <vt:lpstr>Post a request</vt:lpstr>
      <vt:lpstr>Get a request</vt:lpstr>
      <vt:lpstr>Delete a request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526</cp:revision>
  <dcterms:created xsi:type="dcterms:W3CDTF">2020-08-03T05:46:10Z</dcterms:created>
  <dcterms:modified xsi:type="dcterms:W3CDTF">2020-08-10T14:39:19Z</dcterms:modified>
</cp:coreProperties>
</file>