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9" r:id="rId5"/>
    <p:sldId id="266" r:id="rId6"/>
    <p:sldId id="259" r:id="rId7"/>
    <p:sldId id="260" r:id="rId8"/>
    <p:sldId id="261" r:id="rId9"/>
    <p:sldId id="262" r:id="rId10"/>
    <p:sldId id="264" r:id="rId11"/>
    <p:sldId id="270" r:id="rId12"/>
    <p:sldId id="271" r:id="rId13"/>
    <p:sldId id="272" r:id="rId14"/>
    <p:sldId id="273" r:id="rId15"/>
    <p:sldId id="267" r:id="rId16"/>
    <p:sldId id="268" r:id="rId17"/>
    <p:sldId id="263"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81" d="100"/>
          <a:sy n="81" d="100"/>
        </p:scale>
        <p:origin x="90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7:00:12.294"/>
    </inkml:context>
    <inkml:brush xml:id="br0">
      <inkml:brushProperty name="width" value="0.35" units="cm"/>
      <inkml:brushProperty name="height" value="0.35" units="cm"/>
    </inkml:brush>
  </inkml:definitions>
  <inkml:trace contextRef="#ctx0" brushRef="#br0">477 190 24575,'-1'65'0,"-2"-1"0,-14 75 0,1-30 0,-2 147 0,18 114 0,3-144 0,-3-225 0,-1 86 0,4 0 0,15 89 0,49 274 0,-57-365 0,-5 161 0,-3-34 0,2-180 0,1 1 0,12 40 0,-8-36 0,6 45 0,-2 16 0,-5-44 0,1 82 0,-9-107 0,0-1 0,2 1 0,1-1 0,12 47 0,-6-43 0,60 269 0,-46-142 0,-22-148 0,1 0 0,0 0 0,0 0 0,1 0 0,5 11 0,-8-21 0,1 0 0,-1 0 0,0 0 0,1 0 0,-1 0 0,1 0 0,-1 0 0,1 0 0,-1 0 0,1 0 0,0 0 0,0 0 0,-1-1 0,1 1 0,0 0 0,0-1 0,0 1 0,0 0 0,0-1 0,0 1 0,0-1 0,0 1 0,0-1 0,0 0 0,0 1 0,0-1 0,0 0 0,0 0 0,0 0 0,0 0 0,0 0 0,0 0 0,0 0 0,1 0 0,-1 0 0,0 0 0,0-1 0,0 1 0,0 0 0,0-1 0,0 1 0,0-1 0,0 1 0,0-1 0,0 0 0,-1 1 0,1-1 0,0 0 0,0 0 0,0 1 0,-1-1 0,2-1 0,0-1 0,1 0 0,-1 0 0,0 0 0,0-1 0,0 1 0,-1 0 0,1-1 0,-1 1 0,1-1 0,-1 1 0,0-1 0,0-6 0,3-52 0,-4 33 0,11-74 0,2-58 0,-13 140 0,-1-13 0,1 0 0,2 1 0,1-1 0,2 0 0,10-38 0,13-32 0,16-115 0,-1-112 0,43-222 0,35 28 0,-98 414 0,7-30 0,-6 40 0,4-16 0,-22 93 0,0 0 0,-2 0 0,3-48 0,-8-77 0,-2 53 0,4 41 0,-3-77 0,1 114 0,-1 0 0,-2 0 0,1 0 0,-2 1 0,-7-21 0,9 32 0,0-1 0,-1 1 0,0 0 0,0 0 0,0 0 0,0 0 0,-1 0 0,0 1 0,0 0 0,-1 0 0,0 1 0,1-1 0,-1 1 0,-1 1 0,1-1 0,0 1 0,-1 0 0,0 0 0,0 1 0,0 0 0,-9-2 0,-12 0 0,-1 1 0,0 1 0,0 2 0,-32 3 0,-1 0 0,-83-5 0,-104 5 0,244-3 0,0 1 0,0 0 0,1 0 0,-1 0 0,0 1 0,1-1 0,-1 1 0,1 0 0,0 0 0,0 1 0,-1-1 0,2 1 0,-1 0 0,0 0 0,0 0 0,1 1 0,0-1 0,0 1 0,0 0 0,0 0 0,0 0 0,1 0 0,0 0 0,0 1 0,0-1 0,0 1 0,1-1 0,-1 1 0,1 0 0,0 6 0,-2 13 0,1-1 0,1 1 0,1-1 0,6 46 0,-2-51 0,0-1 0,1 1 0,1-1 0,10 22 0,4 9 0,-2-3 0,40 69 0,5 13 0,-39-59 0,-3 1 0,-4 1 0,10 73 0,-12-61 0,8 54 0,-9-43 0,30 98 0,-33-148 0,-1 0 0,-3 1 0,4 57 0,-9 133 0,-2-188 0,13 136 0,0-27 0,-14 106 0,2-254 0,1-7 0,4-15 0,6-27 0,245-925 0,-213 823 0,93-320 0,-64 217 0,-66 212 0,0-1 0,-2 1 0,-2-1 0,-2 0 0,-4-56 0,2 10 0,1 76 0,0-1 0,-1 0 0,0 1 0,0-1 0,0 1 0,0 0 0,-1-1 0,0 1 0,-1 0 0,1 0 0,-1 0 0,-4-6 0,4 8 0,0 1 0,-1-1 0,1 1 0,-1 0 0,1 0 0,-1 0 0,0 0 0,0 1 0,0-1 0,0 1 0,-1 0 0,1 1 0,0-1 0,-1 1 0,0 0 0,1 0 0,-8-1 0,-37-1 0,-94 4 0,43 3 0,69-6 0,20 1 0,-1 1 0,0 0 0,0 0 0,-20 4 0,30-3 0,-1 0 0,1-1 0,-1 1 0,1 0 0,-1 0 0,1 0 0,0 1 0,0-1 0,-1 1 0,1-1 0,0 1 0,0-1 0,1 1 0,-1 0 0,0 0 0,1 0 0,-1 0 0,1 0 0,-1 1 0,1-1 0,0 0 0,0 1 0,0-1 0,0 1 0,0-1 0,0 5 0,-1 5 0,1 0 0,1 1 0,-1-1 0,2 1 0,0-1 0,2 14 0,22 73 0,-17-72 0,0 0 0,-3 0 0,4 35 0,-7 300 0,-5-174 0,2-158 0,-1-1 0,-2 1 0,-1 0 0,-1-1 0,-11 30 0,-60 137 0,24-68 0,43-100 0,-81 199 0,36-91 0,51-123 0,0 1 0,0 0 0,1-1 0,1 1 0,1 0 0,0 17 0,-2 6 0,2-28 0,-2 0 0,1-1 0,-1 1 0,0 0 0,-1-1 0,0 0 0,0 0 0,-9 13 0,7-12 0,1 0 0,-1 1 0,2-1 0,-1 1 0,-4 17 0,1 4 0,-2-1 0,-1 0 0,-20 37 0,-12 30 0,36-77 0,0 0 0,2 0 0,0 1 0,1 0 0,1 0 0,0 41 0,5 21 0,-3 96 0,-1-166 0,-1 0 0,-1-1 0,0 1 0,0-1 0,-1 0 0,-13 22 0,9-17 0,1 0 0,-8 23 0,-20 118 0,35-154 0,0 1 0,0-1 0,-1 0 0,1 0 0,-1 0 0,0 1 0,0-2 0,-1 1 0,1 0 0,-1 0 0,0-1 0,0 0 0,0 1 0,0-1 0,0 0 0,-5 3 0,3-4 0,0 1 0,0-1 0,0 0 0,0-1 0,-1 1 0,1-1 0,-1 0 0,1 0 0,-1-1 0,1 1 0,-1-1 0,1-1 0,-6 0 0,5 1 0,0-1 0,0 0 0,0 0 0,1-1 0,-1 0 0,0 0 0,1 0 0,0 0 0,-1-1 0,1 0 0,0 0 0,0-1 0,1 1 0,-1-1 0,1 0 0,0 0 0,0-1 0,0 1 0,-6-10 0,5 6 0,1-1 0,0 0 0,0 0 0,1 0 0,0-1 0,1 1 0,0-1 0,0 0 0,1 1 0,0-1 0,1-11 0,0-6 0,1-38 0,-1 62 0,0-1 0,1 0 0,-1 1 0,1-1 0,0 1 0,0-1 0,1 1 0,-1-1 0,1 1 0,-1 0 0,1-1 0,0 1 0,3-3 0,-3 4 0,0 1 0,1-1 0,-1 1 0,0 0 0,1 0 0,-1 0 0,1 0 0,-1 0 0,1 0 0,-1 1 0,1-1 0,0 1 0,-1 0 0,1 0 0,0 0 0,-1 0 0,4 0 0,53 12 0,-26-5 0,47 0 0,140-6 0,-98-3 0,-104 1 0,0-1 0,-1-1 0,1 0 0,-1-1 0,0-1 0,0 0 0,26-13 0,6-7 0,53-35 0,-86 47 0,0-1 0,0 0 0,-2-1 0,1-1 0,-2 0 0,16-25 0,-3 5 0,-15 21 0,0-1 0,-1-1 0,0 0 0,-2 0 0,0 0 0,0-1 0,-2 0 0,7-33 0,-6 23 0,14-32 0,0-3 0,4-2 0,-18 51 0,-1-1 0,-1 1 0,0-1 0,4-22 0,-2 1 0,12-39 0,-2 9 0,-2-28 0,-12 65 0,1 1 0,10-36 0,4 4 0,19-116 0,-13 54 0,-16 86 0,0-1 0,-3 0 0,2-45 0,-5 53 0,1 0 0,1 0 0,13-44 0,-9 43 0,-2 1 0,-1-1 0,2-34 0,-7-411 0,-1 216 0,0 244 0,0 1 0,-1-1 0,-1 1 0,0 0 0,-1 0 0,0 0 0,-1 1 0,-1 0 0,-12-22 0,-7-6 0,-47-58 0,47 67 0,22 27 0,-1 1 0,0-1 0,-1 0 0,1 1 0,-1 0 0,0 0 0,0 0 0,0 1 0,0 0 0,-1-1 0,-6-1 0,3 2 0,-1 0 0,1 1 0,-1 1 0,0 0 0,1 0 0,-15 1 0,-96 3 0,-103-4 0,201-3 0,-1-1 0,1 0 0,0-2 0,0-1 0,1 0 0,-39-22 0,57 28 0,0 0 0,0 0 0,0 0 0,1-1 0,-1 1 0,1 0 0,-1-1 0,1 0 0,0 0 0,0 0 0,0 0 0,0 0 0,1 0 0,-1 0 0,1 0 0,0-1 0,0 1 0,0 0 0,0-1 0,0 1 0,1-7 0,-11-30 0,-1 23 0,12 17 0,0 0 0,-1-1 0,1 1 0,-1 0 0,1 0 0,-1 0 0,1 0 0,-1-1 0,1 1 0,-1 0 0,1 0 0,-1 0 0,1 0 0,-1 0 0,1 0 0,-1 0 0,1 0 0,0 0 0,-1 1 0,1-1 0,-1 0 0,1 0 0,-1 0 0,0 1 0,0 0 0,-1 1 0,1-1 0,-1 0 0,1 1 0,0 0 0,0-1 0,0 1 0,0 0 0,0-1 0,0 1 0,0 0 0,1 0 0,-1 0 0,0 0 0,1 0 0,-1 3 0,-4 51 0,2 1 0,6 73 0,0-21 0,-3 435 0,-1-530 0,0 0 0,-1 0 0,0 0 0,-2-1 0,-6 22 0,-34 67 0,20-47 0,14-30 0,0 0 0,2 1 0,1 0 0,-3 29 0,-1 2 0,6-34 0,1 0 0,-1 31 0,4 712 0,3-366 0,-2 269 0,0-656 0,0 0 0,2-1 0,-1 1 0,1-1 0,1 1 0,1-1 0,5 15 0,-7-23 0,-1 0 0,1 0 0,1 0 0,-1 0 0,1 0 0,-1-1 0,1 1 0,0-1 0,0 1 0,0-1 0,1 0 0,-1 0 0,1-1 0,0 1 0,0-1 0,0 0 0,0 0 0,0 0 0,0 0 0,0-1 0,1 1 0,8 0 0,-1 0 0,1-2 0,-1 0 0,1 0 0,-1-1 0,0 0 0,1-2 0,-1 1 0,13-5 0,-2-2 0,-1 0 0,-1-2 0,26-16 0,-23 15 0,1 1 0,1 2 0,-1 0 0,1 1 0,36-5 0,-10 1 0,4 3 0,0 2 0,0 2 0,0 3 0,64 6 0,-17-2 0,-33 0 0,90-4 0,-126-6 0,-29 7 0,0-1 0,0 1 0,0 0 0,0 0 0,0 1 0,9-1 0,-14 1 0,0 0 0,1 0 0,-1 0 0,0 0 0,0 0 0,1 0 0,-1 0 0,0 0 0,0 0 0,1 0 0,-1 0 0,0 0 0,0 0 0,1 0 0,-1 0 0,0 0 0,0 0 0,0 0 0,1 0 0,-1 0 0,0 1 0,0-1 0,1 0 0,-1 0 0,0 0 0,0 0 0,0 1 0,0-1 0,1 0 0,-1 0 0,0 0 0,0 1 0,0-1 0,0 0 0,0 0 0,0 1 0,1-1 0,-1 0 0,0 0 0,0 1 0,0-1 0,0 0 0,-9 9 0,-18 5 0,-65 24 0,-132 72 0,207-99 0,1 1 0,-22 21 0,26-22 0,-1 0 0,0-1 0,0 0 0,-22 11 0,-24 12 0,-12 6 0,64-36 0,0 0 0,0-1 0,-1 0 0,0 0 0,1-1 0,-1 1 0,0-2 0,-10 1 0,17-1 0,-1 0 0,0 0 0,0 0 0,1 0 0,-1 0 0,0 0 0,0 0 0,0-1 0,1 1 0,-1 0 0,0-1 0,1 0 0,-1 1 0,0-1 0,1 0 0,-1 0 0,1 0 0,-1 0 0,1 0 0,0 0 0,-1 0 0,1-1 0,0 1 0,0-1 0,0 1 0,0 0 0,0-1 0,0 0 0,0 1 0,0-1 0,1 1 0,-1-1 0,1 0 0,-1 0 0,1 1 0,-1-1 0,1 0 0,0 0 0,0 1 0,0-1 0,0 0 0,0 0 0,1 0 0,-1 1 0,0-1 0,2-2 0,2-9 0,0-1 0,1 1 0,1 1 0,13-22 0,-13 22 0,10-18 0,-3 4 0,2 1 0,30-40 0,-3 8 0,42-74 0,24-32 0,-53 78 0,-21 30 0,9-17 0,47-108 0,-24 43 0,-59 125 0,0 0 0,-1-1 0,-1 0 0,0 1 0,-1-2 0,0 1 0,-1 0 0,-1-1 0,0 0 0,0-14 0,-4-288 0,0 296 0,-1 0 0,-1-1 0,0 1 0,-2 1 0,0-1 0,-11-23 0,-2-9 0,2 0 0,2 0 0,3-1 0,2 0 0,2 0 0,-1-100 0,12 5 0,-5-165 0,-11 232 0,0-5 0,0-26 0,0-25 0,12 68 0,1 20 0,-2 1 0,-11-70 0,6 82 0,6 23 0,-2 0 0,0-1 0,0 1 0,-1 0 0,-7-14 0,-8-17 0,2-2 0,-21-89 0,22 30 0,1 1 0,14 101 0,0 0 0,1 0 0,-1 1 0,-1-1 0,1 0 0,0 0 0,-1 1 0,1-1 0,-1 1 0,0-1 0,1 1 0,-1 0 0,-1 0 0,1 0 0,0 0 0,0 0 0,-1 0 0,-2-1 0,1 1 0,-1 0 0,1 1 0,0-1 0,-1 1 0,1 0 0,-1 1 0,1-1 0,-1 1 0,1 0 0,-9 1 0,-6 2 0,0 0 0,0 2 0,0 1 0,-24 10 0,39-15 0,-55 25 0,-61 37 0,72-36 0,0-2 0,-71 25 0,111-48 57,1 0 0,0 1 0,-1 0 0,1 1 0,-7 4 0,12-6-158,-1 0 1,1 0-1,0 0 1,0 1 0,0-1-1,0 1 1,0-1-1,0 1 1,1-1 0,-1 1-1,1 0 1,0 0 0,0 0-1,0-1 1,0 1-1,0 3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7:01:00.062"/>
    </inkml:context>
    <inkml:brush xml:id="br0">
      <inkml:brushProperty name="width" value="0.35" units="cm"/>
      <inkml:brushProperty name="height" value="0.35" units="cm"/>
    </inkml:brush>
  </inkml:definitions>
  <inkml:trace contextRef="#ctx0" brushRef="#br0">311 0 24575,'0'1065'0,"0"-1065"0,0 0 0,0 0 0,0 0 0,0 0 0,0 0 0,0 0 0,0-1 0,0 1 0,0 0 0,0 0 0,0 0 0,0 0 0,0 0 0,0 0 0,0 0 0,0 0 0,0 0 0,0 0 0,0 0 0,1 0 0,-1 0 0,0 0 0,0 0 0,0 0 0,0 0 0,0 0 0,0 0 0,0 0 0,0 0 0,0 0 0,0 0 0,0 0 0,0 0 0,0 0 0,0 0 0,0 0 0,0 0 0,0 0 0,0 0 0,1 0 0,-1 0 0,0 0 0,0 0 0,0 1 0,0-1 0,0 0 0,0 0 0,0 0 0,5-10 0,3-15 0,0-25 0,-3 1 0,-3-1 0,-4-76 0,0 25 0,3 39 0,0 25 0,-1 0 0,-2 0 0,-9-52 0,5 53 0,5 25 0,-1 0 0,-1 0 0,1 0 0,-2 1 0,-5-16 0,7 23 0,0 0 0,0 1 0,0-1 0,0 0 0,0 0 0,-1 1 0,1 0 0,-1-1 0,1 1 0,-1 0 0,0 0 0,0 0 0,0 1 0,0-1 0,0 1 0,-1 0 0,1 0 0,0 0 0,-1 0 0,1 0 0,0 1 0,-4-1 0,-2 1 0,1 1 0,0 0 0,-1 1 0,1-1 0,0 2 0,0-1 0,0 1 0,0 0 0,1 1 0,-1-1 0,1 2 0,0-1 0,-9 8 0,-23 12 0,34-22 0,0 1 0,0 0 0,0 0 0,0 1 0,1 0 0,0 0 0,0 0 0,0 0 0,0 0 0,1 1 0,-1 0 0,1-1 0,1 1 0,-1 0 0,0 1 0,1-1 0,0 0 0,1 1 0,-1-1 0,1 1 0,0 0 0,0-1 0,1 1 0,-1 0 0,1 0 0,2 8 0,1 11 0,2 0 0,0 0 0,2 0 0,16 39 0,-11-32 0,4 19 0,11 54 0,-25-100 0,-1 0 0,1 0 0,0 0 0,1 0 0,-1 0 0,1-1 0,0 1 0,0-1 0,0 0 0,1 0 0,0 0 0,0 0 0,0-1 0,0 1 0,0-1 0,0 0 0,1 0 0,0-1 0,-1 1 0,1-1 0,0 0 0,0-1 0,0 1 0,6 0 0,10 3 0,1-1 0,0-1 0,0-1 0,30-1 0,-23-1 0,-14 1 0,-1-2 0,1 1 0,18-4 0,-29 3 0,1-1 0,0 1 0,0-1 0,-1 0 0,1 0 0,-1 0 0,0 0 0,1-1 0,-1 0 0,0 0 0,-1 0 0,1 0 0,5-7 0,9-15 0,-1-2 0,0 0 0,-2-1 0,16-42 0,-28 63 0,1-5 0,0 0 0,0 0 0,-1-1 0,-1 1 0,0-1 0,0-15 0,-4-80 0,0 44 0,4-45 0,-5-95 0,3 201-57,0 1 0,0 0 1,-1-1-1,1 1 0,-1 0 0,0-1 0,0 1 0,0 0 0,0 0 0,0 0 0,0 0 1,0 0-1,0 0 0,-1 0 0,1 0 0,-1 0 0,0 1 0,1-1 0,-1 1 1,0-1-1,0 1 0,0 0 0,-2-2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7:01:40.564"/>
    </inkml:context>
    <inkml:brush xml:id="br0">
      <inkml:brushProperty name="width" value="0.35" units="cm"/>
      <inkml:brushProperty name="height" value="0.35" units="cm"/>
    </inkml:brush>
  </inkml:definitions>
  <inkml:trace contextRef="#ctx0" brushRef="#br0">1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1DA606-30B8-4972-BD88-9BA24140767B}"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637215-25AF-41B3-AD89-055CCEC756FA}" type="slidenum">
              <a:rPr lang="en-IN" smtClean="0"/>
              <a:t>‹#›</a:t>
            </a:fld>
            <a:endParaRPr lang="en-IN"/>
          </a:p>
        </p:txBody>
      </p:sp>
    </p:spTree>
    <p:extLst>
      <p:ext uri="{BB962C8B-B14F-4D97-AF65-F5344CB8AC3E}">
        <p14:creationId xmlns:p14="http://schemas.microsoft.com/office/powerpoint/2010/main" val="3199875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1DA606-30B8-4972-BD88-9BA24140767B}"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637215-25AF-41B3-AD89-055CCEC756FA}" type="slidenum">
              <a:rPr lang="en-IN" smtClean="0"/>
              <a:t>‹#›</a:t>
            </a:fld>
            <a:endParaRPr lang="en-IN"/>
          </a:p>
        </p:txBody>
      </p:sp>
    </p:spTree>
    <p:extLst>
      <p:ext uri="{BB962C8B-B14F-4D97-AF65-F5344CB8AC3E}">
        <p14:creationId xmlns:p14="http://schemas.microsoft.com/office/powerpoint/2010/main" val="682720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1DA606-30B8-4972-BD88-9BA24140767B}"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637215-25AF-41B3-AD89-055CCEC756F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12342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1DA606-30B8-4972-BD88-9BA24140767B}"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637215-25AF-41B3-AD89-055CCEC756FA}" type="slidenum">
              <a:rPr lang="en-IN" smtClean="0"/>
              <a:t>‹#›</a:t>
            </a:fld>
            <a:endParaRPr lang="en-IN"/>
          </a:p>
        </p:txBody>
      </p:sp>
    </p:spTree>
    <p:extLst>
      <p:ext uri="{BB962C8B-B14F-4D97-AF65-F5344CB8AC3E}">
        <p14:creationId xmlns:p14="http://schemas.microsoft.com/office/powerpoint/2010/main" val="347394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1DA606-30B8-4972-BD88-9BA24140767B}"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637215-25AF-41B3-AD89-055CCEC756F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54358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1DA606-30B8-4972-BD88-9BA24140767B}"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637215-25AF-41B3-AD89-055CCEC756FA}" type="slidenum">
              <a:rPr lang="en-IN" smtClean="0"/>
              <a:t>‹#›</a:t>
            </a:fld>
            <a:endParaRPr lang="en-IN"/>
          </a:p>
        </p:txBody>
      </p:sp>
    </p:spTree>
    <p:extLst>
      <p:ext uri="{BB962C8B-B14F-4D97-AF65-F5344CB8AC3E}">
        <p14:creationId xmlns:p14="http://schemas.microsoft.com/office/powerpoint/2010/main" val="4633841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1DA606-30B8-4972-BD88-9BA24140767B}"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637215-25AF-41B3-AD89-055CCEC756FA}" type="slidenum">
              <a:rPr lang="en-IN" smtClean="0"/>
              <a:t>‹#›</a:t>
            </a:fld>
            <a:endParaRPr lang="en-IN"/>
          </a:p>
        </p:txBody>
      </p:sp>
    </p:spTree>
    <p:extLst>
      <p:ext uri="{BB962C8B-B14F-4D97-AF65-F5344CB8AC3E}">
        <p14:creationId xmlns:p14="http://schemas.microsoft.com/office/powerpoint/2010/main" val="5188903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1DA606-30B8-4972-BD88-9BA24140767B}"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637215-25AF-41B3-AD89-055CCEC756FA}" type="slidenum">
              <a:rPr lang="en-IN" smtClean="0"/>
              <a:t>‹#›</a:t>
            </a:fld>
            <a:endParaRPr lang="en-IN"/>
          </a:p>
        </p:txBody>
      </p:sp>
    </p:spTree>
    <p:extLst>
      <p:ext uri="{BB962C8B-B14F-4D97-AF65-F5344CB8AC3E}">
        <p14:creationId xmlns:p14="http://schemas.microsoft.com/office/powerpoint/2010/main" val="1560593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1DA606-30B8-4972-BD88-9BA24140767B}"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637215-25AF-41B3-AD89-055CCEC756FA}" type="slidenum">
              <a:rPr lang="en-IN" smtClean="0"/>
              <a:t>‹#›</a:t>
            </a:fld>
            <a:endParaRPr lang="en-IN"/>
          </a:p>
        </p:txBody>
      </p:sp>
    </p:spTree>
    <p:extLst>
      <p:ext uri="{BB962C8B-B14F-4D97-AF65-F5344CB8AC3E}">
        <p14:creationId xmlns:p14="http://schemas.microsoft.com/office/powerpoint/2010/main" val="1312360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1DA606-30B8-4972-BD88-9BA24140767B}"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637215-25AF-41B3-AD89-055CCEC756FA}" type="slidenum">
              <a:rPr lang="en-IN" smtClean="0"/>
              <a:t>‹#›</a:t>
            </a:fld>
            <a:endParaRPr lang="en-IN"/>
          </a:p>
        </p:txBody>
      </p:sp>
    </p:spTree>
    <p:extLst>
      <p:ext uri="{BB962C8B-B14F-4D97-AF65-F5344CB8AC3E}">
        <p14:creationId xmlns:p14="http://schemas.microsoft.com/office/powerpoint/2010/main" val="1349775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1DA606-30B8-4972-BD88-9BA24140767B}" type="datetimeFigureOut">
              <a:rPr lang="en-IN" smtClean="0"/>
              <a:t>04-12-2024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637215-25AF-41B3-AD89-055CCEC756FA}" type="slidenum">
              <a:rPr lang="en-IN" smtClean="0"/>
              <a:t>‹#›</a:t>
            </a:fld>
            <a:endParaRPr lang="en-IN"/>
          </a:p>
        </p:txBody>
      </p:sp>
    </p:spTree>
    <p:extLst>
      <p:ext uri="{BB962C8B-B14F-4D97-AF65-F5344CB8AC3E}">
        <p14:creationId xmlns:p14="http://schemas.microsoft.com/office/powerpoint/2010/main" val="387766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1DA606-30B8-4972-BD88-9BA24140767B}" type="datetimeFigureOut">
              <a:rPr lang="en-IN" smtClean="0"/>
              <a:t>04-12-2024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637215-25AF-41B3-AD89-055CCEC756FA}" type="slidenum">
              <a:rPr lang="en-IN" smtClean="0"/>
              <a:t>‹#›</a:t>
            </a:fld>
            <a:endParaRPr lang="en-IN"/>
          </a:p>
        </p:txBody>
      </p:sp>
    </p:spTree>
    <p:extLst>
      <p:ext uri="{BB962C8B-B14F-4D97-AF65-F5344CB8AC3E}">
        <p14:creationId xmlns:p14="http://schemas.microsoft.com/office/powerpoint/2010/main" val="2468898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1DA606-30B8-4972-BD88-9BA24140767B}" type="datetimeFigureOut">
              <a:rPr lang="en-IN" smtClean="0"/>
              <a:t>04-12-2024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637215-25AF-41B3-AD89-055CCEC756FA}" type="slidenum">
              <a:rPr lang="en-IN" smtClean="0"/>
              <a:t>‹#›</a:t>
            </a:fld>
            <a:endParaRPr lang="en-IN"/>
          </a:p>
        </p:txBody>
      </p:sp>
    </p:spTree>
    <p:extLst>
      <p:ext uri="{BB962C8B-B14F-4D97-AF65-F5344CB8AC3E}">
        <p14:creationId xmlns:p14="http://schemas.microsoft.com/office/powerpoint/2010/main" val="2310415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1DA606-30B8-4972-BD88-9BA24140767B}" type="datetimeFigureOut">
              <a:rPr lang="en-IN" smtClean="0"/>
              <a:t>04-12-2024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637215-25AF-41B3-AD89-055CCEC756FA}" type="slidenum">
              <a:rPr lang="en-IN" smtClean="0"/>
              <a:t>‹#›</a:t>
            </a:fld>
            <a:endParaRPr lang="en-IN"/>
          </a:p>
        </p:txBody>
      </p:sp>
    </p:spTree>
    <p:extLst>
      <p:ext uri="{BB962C8B-B14F-4D97-AF65-F5344CB8AC3E}">
        <p14:creationId xmlns:p14="http://schemas.microsoft.com/office/powerpoint/2010/main" val="149311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1DA606-30B8-4972-BD88-9BA24140767B}" type="datetimeFigureOut">
              <a:rPr lang="en-IN" smtClean="0"/>
              <a:t>04-12-2024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637215-25AF-41B3-AD89-055CCEC756FA}" type="slidenum">
              <a:rPr lang="en-IN" smtClean="0"/>
              <a:t>‹#›</a:t>
            </a:fld>
            <a:endParaRPr lang="en-IN"/>
          </a:p>
        </p:txBody>
      </p:sp>
    </p:spTree>
    <p:extLst>
      <p:ext uri="{BB962C8B-B14F-4D97-AF65-F5344CB8AC3E}">
        <p14:creationId xmlns:p14="http://schemas.microsoft.com/office/powerpoint/2010/main" val="3454224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1DA606-30B8-4972-BD88-9BA24140767B}" type="datetimeFigureOut">
              <a:rPr lang="en-IN" smtClean="0"/>
              <a:t>04-12-2024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637215-25AF-41B3-AD89-055CCEC756FA}" type="slidenum">
              <a:rPr lang="en-IN" smtClean="0"/>
              <a:t>‹#›</a:t>
            </a:fld>
            <a:endParaRPr lang="en-IN"/>
          </a:p>
        </p:txBody>
      </p:sp>
    </p:spTree>
    <p:extLst>
      <p:ext uri="{BB962C8B-B14F-4D97-AF65-F5344CB8AC3E}">
        <p14:creationId xmlns:p14="http://schemas.microsoft.com/office/powerpoint/2010/main" val="914157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61DA606-30B8-4972-BD88-9BA24140767B}" type="datetimeFigureOut">
              <a:rPr lang="en-IN" smtClean="0"/>
              <a:t>04-12-2024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6637215-25AF-41B3-AD89-055CCEC756FA}" type="slidenum">
              <a:rPr lang="en-IN" smtClean="0"/>
              <a:t>‹#›</a:t>
            </a:fld>
            <a:endParaRPr lang="en-IN"/>
          </a:p>
        </p:txBody>
      </p:sp>
    </p:spTree>
    <p:extLst>
      <p:ext uri="{BB962C8B-B14F-4D97-AF65-F5344CB8AC3E}">
        <p14:creationId xmlns:p14="http://schemas.microsoft.com/office/powerpoint/2010/main" val="16043201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veranki2@illinois.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2.xml"/><Relationship Id="rId4" Type="http://schemas.openxmlformats.org/officeDocument/2006/relationships/image" Target="../media/image4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C0CF6-E796-3B28-9307-3EB610480329}"/>
              </a:ext>
            </a:extLst>
          </p:cNvPr>
          <p:cNvSpPr>
            <a:spLocks noGrp="1"/>
          </p:cNvSpPr>
          <p:nvPr>
            <p:ph type="ctrTitle"/>
          </p:nvPr>
        </p:nvSpPr>
        <p:spPr>
          <a:xfrm>
            <a:off x="355076" y="651598"/>
            <a:ext cx="9144000" cy="2387600"/>
          </a:xfrm>
        </p:spPr>
        <p:txBody>
          <a:bodyPr>
            <a:normAutofit/>
          </a:bodyPr>
          <a:lstStyle/>
          <a:p>
            <a:r>
              <a:rPr lang="en-IN" sz="4800" b="1" dirty="0">
                <a:latin typeface="Times New Roman" panose="02020603050405020304" pitchFamily="18" charset="0"/>
                <a:cs typeface="Times New Roman" panose="02020603050405020304" pitchFamily="18" charset="0"/>
              </a:rPr>
              <a:t>Comparative Study of different text classification methods for Hate Speech Detection</a:t>
            </a:r>
          </a:p>
        </p:txBody>
      </p:sp>
      <p:sp>
        <p:nvSpPr>
          <p:cNvPr id="3" name="Subtitle 2">
            <a:extLst>
              <a:ext uri="{FF2B5EF4-FFF2-40B4-BE49-F238E27FC236}">
                <a16:creationId xmlns:a16="http://schemas.microsoft.com/office/drawing/2014/main" id="{7C10D5B1-FA26-ED0B-FA81-385F3D59B88F}"/>
              </a:ext>
            </a:extLst>
          </p:cNvPr>
          <p:cNvSpPr>
            <a:spLocks noGrp="1"/>
          </p:cNvSpPr>
          <p:nvPr>
            <p:ph type="subTitle" idx="1"/>
          </p:nvPr>
        </p:nvSpPr>
        <p:spPr>
          <a:xfrm>
            <a:off x="1599415" y="4388601"/>
            <a:ext cx="9144000" cy="1837229"/>
          </a:xfrm>
        </p:spPr>
        <p:txBody>
          <a:bodyPr>
            <a:normAutofit/>
          </a:bodyPr>
          <a:lstStyle/>
          <a:p>
            <a:pPr algn="r"/>
            <a:r>
              <a:rPr lang="en-IN" dirty="0">
                <a:latin typeface="Times New Roman" panose="02020603050405020304" pitchFamily="18" charset="0"/>
                <a:cs typeface="Times New Roman" panose="02020603050405020304" pitchFamily="18" charset="0"/>
              </a:rPr>
              <a:t>By </a:t>
            </a:r>
          </a:p>
          <a:p>
            <a:pPr algn="r"/>
            <a:r>
              <a:rPr lang="en-IN" dirty="0" err="1">
                <a:latin typeface="Times New Roman" panose="02020603050405020304" pitchFamily="18" charset="0"/>
                <a:cs typeface="Times New Roman" panose="02020603050405020304" pitchFamily="18" charset="0"/>
              </a:rPr>
              <a:t>Eranki</a:t>
            </a:r>
            <a:r>
              <a:rPr lang="en-IN" dirty="0">
                <a:latin typeface="Times New Roman" panose="02020603050405020304" pitchFamily="18" charset="0"/>
                <a:cs typeface="Times New Roman" panose="02020603050405020304" pitchFamily="18" charset="0"/>
              </a:rPr>
              <a:t> Vasistha </a:t>
            </a:r>
          </a:p>
          <a:p>
            <a:pPr algn="r"/>
            <a:r>
              <a:rPr lang="en-IN" dirty="0">
                <a:latin typeface="Times New Roman" panose="02020603050405020304" pitchFamily="18" charset="0"/>
                <a:cs typeface="Times New Roman" panose="02020603050405020304" pitchFamily="18" charset="0"/>
              </a:rPr>
              <a:t>MSIM First Year </a:t>
            </a:r>
          </a:p>
          <a:p>
            <a:pPr algn="r"/>
            <a:r>
              <a:rPr lang="en-IN" dirty="0">
                <a:latin typeface="Times New Roman" panose="02020603050405020304" pitchFamily="18" charset="0"/>
                <a:cs typeface="Times New Roman" panose="02020603050405020304" pitchFamily="18" charset="0"/>
                <a:hlinkClick r:id="rId2"/>
              </a:rPr>
              <a:t>veranki2@illinois.edu</a:t>
            </a:r>
            <a:endParaRPr lang="en-IN" dirty="0">
              <a:latin typeface="Times New Roman" panose="02020603050405020304" pitchFamily="18" charset="0"/>
              <a:cs typeface="Times New Roman" panose="02020603050405020304" pitchFamily="18" charset="0"/>
            </a:endParaRPr>
          </a:p>
          <a:p>
            <a:pPr algn="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6729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00117-7DD8-3F0A-83BB-A8540950233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Results and Evaluations so far</a:t>
            </a:r>
          </a:p>
        </p:txBody>
      </p:sp>
      <p:sp>
        <p:nvSpPr>
          <p:cNvPr id="3" name="Content Placeholder 2">
            <a:extLst>
              <a:ext uri="{FF2B5EF4-FFF2-40B4-BE49-F238E27FC236}">
                <a16:creationId xmlns:a16="http://schemas.microsoft.com/office/drawing/2014/main" id="{3BFD0BF9-6E87-8533-C2F8-48258E7F25E3}"/>
              </a:ext>
            </a:extLst>
          </p:cNvPr>
          <p:cNvSpPr>
            <a:spLocks noGrp="1"/>
          </p:cNvSpPr>
          <p:nvPr>
            <p:ph idx="1"/>
          </p:nvPr>
        </p:nvSpPr>
        <p:spPr>
          <a:xfrm>
            <a:off x="677334" y="1561197"/>
            <a:ext cx="8596668" cy="3880773"/>
          </a:xfrm>
        </p:spPr>
        <p:txBody>
          <a:bodyPr>
            <a:normAutofit/>
          </a:bodyPr>
          <a:lstStyle/>
          <a:p>
            <a:r>
              <a:rPr lang="en-IN" sz="2400" dirty="0">
                <a:latin typeface="Times New Roman" panose="02020603050405020304" pitchFamily="18" charset="0"/>
                <a:cs typeface="Times New Roman" panose="02020603050405020304" pitchFamily="18" charset="0"/>
              </a:rPr>
              <a:t>These are the results after training data and testing it on testing dataset. The main evaluation metrics used were precision, f1_score, recall and overall accuracy.</a:t>
            </a:r>
          </a:p>
          <a:p>
            <a:r>
              <a:rPr lang="en-IN" sz="2400" dirty="0">
                <a:latin typeface="Times New Roman" panose="02020603050405020304" pitchFamily="18" charset="0"/>
                <a:cs typeface="Times New Roman" panose="02020603050405020304" pitchFamily="18" charset="0"/>
              </a:rPr>
              <a:t>The graphs on the next slides show the label wise comparison of the f1 metric scores when compared to one another and the overall comparison of each evaluation metrics</a:t>
            </a:r>
          </a:p>
          <a:p>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3286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AB2B9-52B7-ECD6-1B9C-EC2754BCD631}"/>
              </a:ext>
            </a:extLst>
          </p:cNvPr>
          <p:cNvSpPr>
            <a:spLocks noGrp="1"/>
          </p:cNvSpPr>
          <p:nvPr>
            <p:ph type="title"/>
          </p:nvPr>
        </p:nvSpPr>
        <p:spPr/>
        <p:txBody>
          <a:bodyPr/>
          <a:lstStyle/>
          <a:p>
            <a:r>
              <a:rPr lang="en-IN" dirty="0"/>
              <a:t>Overall Comparison</a:t>
            </a:r>
          </a:p>
        </p:txBody>
      </p:sp>
      <p:pic>
        <p:nvPicPr>
          <p:cNvPr id="5" name="Content Placeholder 4">
            <a:extLst>
              <a:ext uri="{FF2B5EF4-FFF2-40B4-BE49-F238E27FC236}">
                <a16:creationId xmlns:a16="http://schemas.microsoft.com/office/drawing/2014/main" id="{FC3FF30C-F0A2-1972-1491-5FE40DCB7C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7179" y="1557273"/>
            <a:ext cx="7863600" cy="4691127"/>
          </a:xfrm>
        </p:spPr>
      </p:pic>
    </p:spTree>
    <p:extLst>
      <p:ext uri="{BB962C8B-B14F-4D97-AF65-F5344CB8AC3E}">
        <p14:creationId xmlns:p14="http://schemas.microsoft.com/office/powerpoint/2010/main" val="3769099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7073B-5F8C-40E7-F4EA-66EF0F3C223C}"/>
              </a:ext>
            </a:extLst>
          </p:cNvPr>
          <p:cNvSpPr>
            <a:spLocks noGrp="1"/>
          </p:cNvSpPr>
          <p:nvPr>
            <p:ph type="title"/>
          </p:nvPr>
        </p:nvSpPr>
        <p:spPr/>
        <p:txBody>
          <a:bodyPr/>
          <a:lstStyle/>
          <a:p>
            <a:r>
              <a:rPr lang="en-IN" dirty="0"/>
              <a:t>Label Wise Comparison- Precision</a:t>
            </a:r>
          </a:p>
        </p:txBody>
      </p:sp>
      <p:pic>
        <p:nvPicPr>
          <p:cNvPr id="5" name="Content Placeholder 4">
            <a:extLst>
              <a:ext uri="{FF2B5EF4-FFF2-40B4-BE49-F238E27FC236}">
                <a16:creationId xmlns:a16="http://schemas.microsoft.com/office/drawing/2014/main" id="{E7504427-8B36-C7E5-5207-214DD36742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2498" y="1858930"/>
            <a:ext cx="6506340" cy="3881437"/>
          </a:xfrm>
        </p:spPr>
      </p:pic>
    </p:spTree>
    <p:extLst>
      <p:ext uri="{BB962C8B-B14F-4D97-AF65-F5344CB8AC3E}">
        <p14:creationId xmlns:p14="http://schemas.microsoft.com/office/powerpoint/2010/main" val="1066737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D1482-C1BF-00E1-B76C-F1FABABFB870}"/>
              </a:ext>
            </a:extLst>
          </p:cNvPr>
          <p:cNvSpPr>
            <a:spLocks noGrp="1"/>
          </p:cNvSpPr>
          <p:nvPr>
            <p:ph type="title"/>
          </p:nvPr>
        </p:nvSpPr>
        <p:spPr/>
        <p:txBody>
          <a:bodyPr/>
          <a:lstStyle/>
          <a:p>
            <a:r>
              <a:rPr lang="en-IN" dirty="0"/>
              <a:t>Label Wise Comparison – Recall</a:t>
            </a:r>
          </a:p>
        </p:txBody>
      </p:sp>
      <p:pic>
        <p:nvPicPr>
          <p:cNvPr id="5" name="Content Placeholder 4">
            <a:extLst>
              <a:ext uri="{FF2B5EF4-FFF2-40B4-BE49-F238E27FC236}">
                <a16:creationId xmlns:a16="http://schemas.microsoft.com/office/drawing/2014/main" id="{80A319DD-B330-473D-4E90-AD8C4E50D8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2849" y="2160588"/>
            <a:ext cx="6506340" cy="3881437"/>
          </a:xfrm>
        </p:spPr>
      </p:pic>
    </p:spTree>
    <p:extLst>
      <p:ext uri="{BB962C8B-B14F-4D97-AF65-F5344CB8AC3E}">
        <p14:creationId xmlns:p14="http://schemas.microsoft.com/office/powerpoint/2010/main" val="749643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45ACB-A14A-727D-D35E-0E323B405078}"/>
              </a:ext>
            </a:extLst>
          </p:cNvPr>
          <p:cNvSpPr>
            <a:spLocks noGrp="1"/>
          </p:cNvSpPr>
          <p:nvPr>
            <p:ph type="title"/>
          </p:nvPr>
        </p:nvSpPr>
        <p:spPr/>
        <p:txBody>
          <a:bodyPr/>
          <a:lstStyle/>
          <a:p>
            <a:r>
              <a:rPr lang="en-IN" dirty="0"/>
              <a:t>Label Wise Comparison – F1 score</a:t>
            </a:r>
          </a:p>
        </p:txBody>
      </p:sp>
      <p:pic>
        <p:nvPicPr>
          <p:cNvPr id="5" name="Content Placeholder 4">
            <a:extLst>
              <a:ext uri="{FF2B5EF4-FFF2-40B4-BE49-F238E27FC236}">
                <a16:creationId xmlns:a16="http://schemas.microsoft.com/office/drawing/2014/main" id="{1B08AD2F-63AB-CC47-78D4-17A2D33910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2849" y="2160588"/>
            <a:ext cx="6506340" cy="3881437"/>
          </a:xfrm>
        </p:spPr>
      </p:pic>
    </p:spTree>
    <p:extLst>
      <p:ext uri="{BB962C8B-B14F-4D97-AF65-F5344CB8AC3E}">
        <p14:creationId xmlns:p14="http://schemas.microsoft.com/office/powerpoint/2010/main" val="3156065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30BA8-F1FF-9E52-6509-5ABA92EF399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K-fold cross validation</a:t>
            </a:r>
          </a:p>
        </p:txBody>
      </p:sp>
      <p:sp>
        <p:nvSpPr>
          <p:cNvPr id="3" name="Content Placeholder 2">
            <a:extLst>
              <a:ext uri="{FF2B5EF4-FFF2-40B4-BE49-F238E27FC236}">
                <a16:creationId xmlns:a16="http://schemas.microsoft.com/office/drawing/2014/main" id="{F0A06CC6-EC83-79A5-529B-BA1668627940}"/>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Used k- fold cross validation for training the model. Used 5 folds in total for training the model.</a:t>
            </a:r>
          </a:p>
          <a:p>
            <a:r>
              <a:rPr lang="en-IN" dirty="0">
                <a:latin typeface="Times New Roman" panose="02020603050405020304" pitchFamily="18" charset="0"/>
                <a:cs typeface="Times New Roman" panose="02020603050405020304" pitchFamily="18" charset="0"/>
              </a:rPr>
              <a:t>Implemented this using naïve bayes and logistic regression having l1 norm of regularization in order to compare the performances between each of the two models. Again this was done with and without feature selection respectively.</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figure above is a sample output of the k-fold cross validation for naïve bayes using 2000 best features.</a:t>
            </a:r>
          </a:p>
        </p:txBody>
      </p:sp>
      <p:pic>
        <p:nvPicPr>
          <p:cNvPr id="7" name="Picture 6">
            <a:extLst>
              <a:ext uri="{FF2B5EF4-FFF2-40B4-BE49-F238E27FC236}">
                <a16:creationId xmlns:a16="http://schemas.microsoft.com/office/drawing/2014/main" id="{10072930-FA44-A649-F4C9-7A28F6A5BBE1}"/>
              </a:ext>
            </a:extLst>
          </p:cNvPr>
          <p:cNvPicPr>
            <a:picLocks noChangeAspect="1"/>
          </p:cNvPicPr>
          <p:nvPr/>
        </p:nvPicPr>
        <p:blipFill>
          <a:blip r:embed="rId2"/>
          <a:stretch>
            <a:fillRect/>
          </a:stretch>
        </p:blipFill>
        <p:spPr>
          <a:xfrm>
            <a:off x="1010895" y="3843779"/>
            <a:ext cx="8397968" cy="1280271"/>
          </a:xfrm>
          <a:prstGeom prst="rect">
            <a:avLst/>
          </a:prstGeom>
        </p:spPr>
      </p:pic>
    </p:spTree>
    <p:extLst>
      <p:ext uri="{BB962C8B-B14F-4D97-AF65-F5344CB8AC3E}">
        <p14:creationId xmlns:p14="http://schemas.microsoft.com/office/powerpoint/2010/main" val="908779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31C1-BCF5-350D-9EA6-6D608244D8C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Graph showing performances of k-fold validation</a:t>
            </a:r>
          </a:p>
        </p:txBody>
      </p:sp>
      <p:pic>
        <p:nvPicPr>
          <p:cNvPr id="5" name="Content Placeholder 4">
            <a:extLst>
              <a:ext uri="{FF2B5EF4-FFF2-40B4-BE49-F238E27FC236}">
                <a16:creationId xmlns:a16="http://schemas.microsoft.com/office/drawing/2014/main" id="{09189807-9C49-97C3-4340-345E238902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0519" y="1855690"/>
            <a:ext cx="7748834" cy="4461904"/>
          </a:xfrm>
          <a:prstGeom prst="rect">
            <a:avLst/>
          </a:prstGeom>
        </p:spPr>
      </p:pic>
    </p:spTree>
    <p:extLst>
      <p:ext uri="{BB962C8B-B14F-4D97-AF65-F5344CB8AC3E}">
        <p14:creationId xmlns:p14="http://schemas.microsoft.com/office/powerpoint/2010/main" val="4192819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F1E8B-20B4-1623-4D61-92F1331E185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An insight before I leave - Precision vs Fast </a:t>
            </a:r>
          </a:p>
        </p:txBody>
      </p:sp>
      <p:sp>
        <p:nvSpPr>
          <p:cNvPr id="3" name="Content Placeholder 2">
            <a:extLst>
              <a:ext uri="{FF2B5EF4-FFF2-40B4-BE49-F238E27FC236}">
                <a16:creationId xmlns:a16="http://schemas.microsoft.com/office/drawing/2014/main" id="{55D7110F-582C-46E8-D2B4-366B30F1C269}"/>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According to google, 350,000 tweets are generated every minute. In order to detect hate speech text in all of them is a big task. </a:t>
            </a:r>
          </a:p>
          <a:p>
            <a:r>
              <a:rPr lang="en-IN" dirty="0">
                <a:latin typeface="Times New Roman" panose="02020603050405020304" pitchFamily="18" charset="0"/>
                <a:cs typeface="Times New Roman" panose="02020603050405020304" pitchFamily="18" charset="0"/>
              </a:rPr>
              <a:t>If we use NER or Neural networks, we might be able to get a more precise or better hate speech detector. But it is computationally very expensive and time taking in this scenario.</a:t>
            </a:r>
          </a:p>
          <a:p>
            <a:r>
              <a:rPr lang="en-IN" dirty="0">
                <a:latin typeface="Times New Roman" panose="02020603050405020304" pitchFamily="18" charset="0"/>
                <a:cs typeface="Times New Roman" panose="02020603050405020304" pitchFamily="18" charset="0"/>
              </a:rPr>
              <a:t>Using supervised learning algorithms seems a good option but it would probably give a lesser precision.</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8171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5A274-4E35-0775-AC82-82C91F42534E}"/>
              </a:ext>
            </a:extLst>
          </p:cNvPr>
          <p:cNvSpPr>
            <a:spLocks noGrp="1"/>
          </p:cNvSpPr>
          <p:nvPr>
            <p:ph type="title"/>
          </p:nvPr>
        </p:nvSpPr>
        <p:spPr>
          <a:xfrm>
            <a:off x="1276390" y="2379353"/>
            <a:ext cx="10058400" cy="1450757"/>
          </a:xfrm>
        </p:spPr>
        <p:txBody>
          <a:bodyPr/>
          <a:lstStyle/>
          <a:p>
            <a:pPr algn="ctr"/>
            <a:r>
              <a:rPr lang="en-IN"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533175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36F87-F244-5985-3374-7D5AE093511B}"/>
              </a:ext>
            </a:extLst>
          </p:cNvPr>
          <p:cNvSpPr>
            <a:spLocks noGrp="1"/>
          </p:cNvSpPr>
          <p:nvPr>
            <p:ph type="title"/>
          </p:nvPr>
        </p:nvSpPr>
        <p:spPr>
          <a:xfrm>
            <a:off x="1066800" y="135774"/>
            <a:ext cx="10058400" cy="1450757"/>
          </a:xfrm>
        </p:spPr>
        <p:txBody>
          <a:bodyPr/>
          <a:lstStyle/>
          <a:p>
            <a:r>
              <a:rPr lang="en-IN" dirty="0">
                <a:latin typeface="Times New Roman" panose="02020603050405020304" pitchFamily="18" charset="0"/>
                <a:cs typeface="Times New Roman" panose="02020603050405020304" pitchFamily="18" charset="0"/>
              </a:rPr>
              <a:t>Motivation for the topic 		</a:t>
            </a:r>
          </a:p>
        </p:txBody>
      </p:sp>
      <p:pic>
        <p:nvPicPr>
          <p:cNvPr id="5" name="Content Placeholder 4">
            <a:extLst>
              <a:ext uri="{FF2B5EF4-FFF2-40B4-BE49-F238E27FC236}">
                <a16:creationId xmlns:a16="http://schemas.microsoft.com/office/drawing/2014/main" id="{7F057233-9F3F-5034-17B7-45FC16A39C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3097" y="1759512"/>
            <a:ext cx="3887888" cy="4560379"/>
          </a:xfrm>
        </p:spPr>
      </p:pic>
      <p:pic>
        <p:nvPicPr>
          <p:cNvPr id="7" name="Picture 6">
            <a:extLst>
              <a:ext uri="{FF2B5EF4-FFF2-40B4-BE49-F238E27FC236}">
                <a16:creationId xmlns:a16="http://schemas.microsoft.com/office/drawing/2014/main" id="{5C72A7A5-2AAC-EEE4-F46D-2DC215514F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2334" y="1470580"/>
            <a:ext cx="3991466" cy="5022293"/>
          </a:xfrm>
          <a:prstGeom prst="rect">
            <a:avLst/>
          </a:prstGeom>
        </p:spPr>
      </p:pic>
    </p:spTree>
    <p:extLst>
      <p:ext uri="{BB962C8B-B14F-4D97-AF65-F5344CB8AC3E}">
        <p14:creationId xmlns:p14="http://schemas.microsoft.com/office/powerpoint/2010/main" val="868124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EB2C-190D-9775-0878-36553FC8FE3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Dataset </a:t>
            </a:r>
          </a:p>
        </p:txBody>
      </p:sp>
      <p:sp>
        <p:nvSpPr>
          <p:cNvPr id="3" name="Content Placeholder 2">
            <a:extLst>
              <a:ext uri="{FF2B5EF4-FFF2-40B4-BE49-F238E27FC236}">
                <a16:creationId xmlns:a16="http://schemas.microsoft.com/office/drawing/2014/main" id="{DBEC965C-4FB9-14BD-2615-9BC63DF06038}"/>
              </a:ext>
            </a:extLst>
          </p:cNvPr>
          <p:cNvSpPr>
            <a:spLocks noGrp="1"/>
          </p:cNvSpPr>
          <p:nvPr>
            <p:ph idx="1"/>
          </p:nvPr>
        </p:nvSpPr>
        <p:spPr/>
        <p:txBody>
          <a:bodyPr>
            <a:normAutofit fontScale="77500" lnSpcReduction="20000"/>
          </a:bodyPr>
          <a:lstStyle/>
          <a:p>
            <a:r>
              <a:rPr lang="en-US" sz="2400" b="1" u="sng" kern="800" spc="-10" dirty="0">
                <a:effectLst/>
                <a:latin typeface="Times New Roman" panose="02020603050405020304" pitchFamily="18" charset="0"/>
                <a:ea typeface="Times New Roman" panose="02020603050405020304" pitchFamily="18" charset="0"/>
              </a:rPr>
              <a:t>https://www.kaggle.com/datasets/mrmorj/hate-speech-and-offensive-language-dataset </a:t>
            </a:r>
            <a:endParaRPr lang="en-IN" sz="2400" kern="800" spc="-10" dirty="0">
              <a:effectLst/>
              <a:latin typeface="Times New Roman" panose="02020603050405020304" pitchFamily="18" charset="0"/>
              <a:ea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This dataset has been taken from Kaggle website which contains of various tweets and retweets on X/twitter. The dataset is classified into three main types:</a:t>
            </a:r>
          </a:p>
          <a:p>
            <a:pPr marL="0" indent="0">
              <a:buNone/>
            </a:pPr>
            <a:r>
              <a:rPr lang="en-IN" sz="2400" dirty="0">
                <a:latin typeface="Times New Roman" panose="02020603050405020304" pitchFamily="18" charset="0"/>
                <a:cs typeface="Times New Roman" panose="02020603050405020304" pitchFamily="18" charset="0"/>
              </a:rPr>
              <a:t>                 Offensive tweets, </a:t>
            </a:r>
          </a:p>
          <a:p>
            <a:pPr marL="0" indent="0">
              <a:buNone/>
            </a:pPr>
            <a:r>
              <a:rPr lang="en-IN" sz="2400" dirty="0">
                <a:latin typeface="Times New Roman" panose="02020603050405020304" pitchFamily="18" charset="0"/>
                <a:cs typeface="Times New Roman" panose="02020603050405020304" pitchFamily="18" charset="0"/>
              </a:rPr>
              <a:t>                 Abusive tweets and </a:t>
            </a:r>
          </a:p>
          <a:p>
            <a:pPr marL="0" indent="0">
              <a:buNone/>
            </a:pPr>
            <a:r>
              <a:rPr lang="en-IN" sz="2400" dirty="0">
                <a:latin typeface="Times New Roman" panose="02020603050405020304" pitchFamily="18" charset="0"/>
                <a:cs typeface="Times New Roman" panose="02020603050405020304" pitchFamily="18" charset="0"/>
              </a:rPr>
              <a:t>                 normal tweets</a:t>
            </a:r>
          </a:p>
          <a:p>
            <a:r>
              <a:rPr lang="en-IN" sz="2400" dirty="0">
                <a:latin typeface="Times New Roman" panose="02020603050405020304" pitchFamily="18" charset="0"/>
                <a:cs typeface="Times New Roman" panose="02020603050405020304" pitchFamily="18" charset="0"/>
              </a:rPr>
              <a:t>One major problem with the  dataset is that it was highly skewed, </a:t>
            </a:r>
            <a:r>
              <a:rPr lang="en-IN" sz="2400" dirty="0" err="1">
                <a:latin typeface="Times New Roman" panose="02020603050405020304" pitchFamily="18" charset="0"/>
                <a:cs typeface="Times New Roman" panose="02020603050405020304" pitchFamily="18" charset="0"/>
              </a:rPr>
              <a:t>i.e</a:t>
            </a:r>
            <a:r>
              <a:rPr lang="en-IN" sz="2400" dirty="0">
                <a:latin typeface="Times New Roman" panose="02020603050405020304" pitchFamily="18" charset="0"/>
                <a:cs typeface="Times New Roman" panose="02020603050405020304" pitchFamily="18" charset="0"/>
              </a:rPr>
              <a:t>, the amount of tweets which were  categorized were way more than that of the other two categories.</a:t>
            </a:r>
          </a:p>
          <a:p>
            <a:r>
              <a:rPr lang="en-IN" sz="2400" dirty="0">
                <a:latin typeface="Times New Roman" panose="02020603050405020304" pitchFamily="18" charset="0"/>
                <a:cs typeface="Times New Roman" panose="02020603050405020304" pitchFamily="18" charset="0"/>
              </a:rPr>
              <a:t>The graph in the next slide depicts the distribution of the dataset according to the labels :</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6771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4AF22-CFA5-18B4-217C-5B4721E337AE}"/>
              </a:ext>
            </a:extLst>
          </p:cNvPr>
          <p:cNvSpPr>
            <a:spLocks noGrp="1"/>
          </p:cNvSpPr>
          <p:nvPr>
            <p:ph type="title"/>
          </p:nvPr>
        </p:nvSpPr>
        <p:spPr>
          <a:xfrm>
            <a:off x="1066800" y="107495"/>
            <a:ext cx="9566635" cy="1344234"/>
          </a:xfrm>
        </p:spPr>
        <p:txBody>
          <a:bodyPr/>
          <a:lstStyle/>
          <a:p>
            <a:r>
              <a:rPr lang="en-IN" dirty="0">
                <a:latin typeface="Times New Roman" panose="02020603050405020304" pitchFamily="18" charset="0"/>
                <a:cs typeface="Times New Roman" panose="02020603050405020304" pitchFamily="18" charset="0"/>
              </a:rPr>
              <a:t>Dataset Distribution</a:t>
            </a:r>
          </a:p>
        </p:txBody>
      </p:sp>
      <p:pic>
        <p:nvPicPr>
          <p:cNvPr id="5" name="Content Placeholder 4">
            <a:extLst>
              <a:ext uri="{FF2B5EF4-FFF2-40B4-BE49-F238E27FC236}">
                <a16:creationId xmlns:a16="http://schemas.microsoft.com/office/drawing/2014/main" id="{FAB46EBE-6259-2FE9-07E3-B2EE4120FB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0450" y="1629447"/>
            <a:ext cx="8729220" cy="4320828"/>
          </a:xfrm>
        </p:spPr>
      </p:pic>
    </p:spTree>
    <p:extLst>
      <p:ext uri="{BB962C8B-B14F-4D97-AF65-F5344CB8AC3E}">
        <p14:creationId xmlns:p14="http://schemas.microsoft.com/office/powerpoint/2010/main" val="3824601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BDBCA-2A0A-80EE-60D0-455953EB2DC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Word cloud generated from the dataset</a:t>
            </a:r>
          </a:p>
        </p:txBody>
      </p:sp>
      <p:pic>
        <p:nvPicPr>
          <p:cNvPr id="5" name="Content Placeholder 4">
            <a:extLst>
              <a:ext uri="{FF2B5EF4-FFF2-40B4-BE49-F238E27FC236}">
                <a16:creationId xmlns:a16="http://schemas.microsoft.com/office/drawing/2014/main" id="{AEE0AC18-0D21-39D7-860F-302D5F4DA0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1543" y="2185634"/>
            <a:ext cx="7488951" cy="3831344"/>
          </a:xfr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3C06B159-DE22-ED35-3B46-43ECCED0D572}"/>
                  </a:ext>
                </a:extLst>
              </p14:cNvPr>
              <p14:cNvContentPartPr/>
              <p14:nvPr/>
            </p14:nvContentPartPr>
            <p14:xfrm>
              <a:off x="9151512" y="2203545"/>
              <a:ext cx="618120" cy="1470960"/>
            </p14:xfrm>
          </p:contentPart>
        </mc:Choice>
        <mc:Fallback xmlns="">
          <p:pic>
            <p:nvPicPr>
              <p:cNvPr id="6" name="Ink 5">
                <a:extLst>
                  <a:ext uri="{FF2B5EF4-FFF2-40B4-BE49-F238E27FC236}">
                    <a16:creationId xmlns:a16="http://schemas.microsoft.com/office/drawing/2014/main" id="{3C06B159-DE22-ED35-3B46-43ECCED0D572}"/>
                  </a:ext>
                </a:extLst>
              </p:cNvPr>
              <p:cNvPicPr/>
              <p:nvPr/>
            </p:nvPicPr>
            <p:blipFill>
              <a:blip r:embed="rId4"/>
              <a:stretch>
                <a:fillRect/>
              </a:stretch>
            </p:blipFill>
            <p:spPr>
              <a:xfrm>
                <a:off x="9088872" y="2140905"/>
                <a:ext cx="743760" cy="1596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5864B2F9-6EC4-C0C9-8A2B-A551B0C3E3BE}"/>
                  </a:ext>
                </a:extLst>
              </p14:cNvPr>
              <p14:cNvContentPartPr/>
              <p14:nvPr/>
            </p14:nvContentPartPr>
            <p14:xfrm>
              <a:off x="4102152" y="3893025"/>
              <a:ext cx="226800" cy="383760"/>
            </p14:xfrm>
          </p:contentPart>
        </mc:Choice>
        <mc:Fallback xmlns="">
          <p:pic>
            <p:nvPicPr>
              <p:cNvPr id="7" name="Ink 6">
                <a:extLst>
                  <a:ext uri="{FF2B5EF4-FFF2-40B4-BE49-F238E27FC236}">
                    <a16:creationId xmlns:a16="http://schemas.microsoft.com/office/drawing/2014/main" id="{5864B2F9-6EC4-C0C9-8A2B-A551B0C3E3BE}"/>
                  </a:ext>
                </a:extLst>
              </p:cNvPr>
              <p:cNvPicPr/>
              <p:nvPr/>
            </p:nvPicPr>
            <p:blipFill>
              <a:blip r:embed="rId6"/>
              <a:stretch>
                <a:fillRect/>
              </a:stretch>
            </p:blipFill>
            <p:spPr>
              <a:xfrm>
                <a:off x="4039152" y="3830025"/>
                <a:ext cx="352440" cy="509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B4070D23-797B-13D2-2172-29B25F8A9ADC}"/>
                  </a:ext>
                </a:extLst>
              </p14:cNvPr>
              <p14:cNvContentPartPr/>
              <p14:nvPr/>
            </p14:nvContentPartPr>
            <p14:xfrm>
              <a:off x="4345512" y="3817785"/>
              <a:ext cx="360" cy="360"/>
            </p14:xfrm>
          </p:contentPart>
        </mc:Choice>
        <mc:Fallback xmlns="">
          <p:pic>
            <p:nvPicPr>
              <p:cNvPr id="9" name="Ink 8">
                <a:extLst>
                  <a:ext uri="{FF2B5EF4-FFF2-40B4-BE49-F238E27FC236}">
                    <a16:creationId xmlns:a16="http://schemas.microsoft.com/office/drawing/2014/main" id="{B4070D23-797B-13D2-2172-29B25F8A9ADC}"/>
                  </a:ext>
                </a:extLst>
              </p:cNvPr>
              <p:cNvPicPr/>
              <p:nvPr/>
            </p:nvPicPr>
            <p:blipFill>
              <a:blip r:embed="rId8"/>
              <a:stretch>
                <a:fillRect/>
              </a:stretch>
            </p:blipFill>
            <p:spPr>
              <a:xfrm>
                <a:off x="4282872" y="3754785"/>
                <a:ext cx="126000" cy="126000"/>
              </a:xfrm>
              <a:prstGeom prst="rect">
                <a:avLst/>
              </a:prstGeom>
            </p:spPr>
          </p:pic>
        </mc:Fallback>
      </mc:AlternateContent>
    </p:spTree>
    <p:extLst>
      <p:ext uri="{BB962C8B-B14F-4D97-AF65-F5344CB8AC3E}">
        <p14:creationId xmlns:p14="http://schemas.microsoft.com/office/powerpoint/2010/main" val="1277402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747D5-61D0-0040-C46D-7D077FFC556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Preprocessing techniques</a:t>
            </a:r>
          </a:p>
        </p:txBody>
      </p:sp>
      <p:sp>
        <p:nvSpPr>
          <p:cNvPr id="3" name="Content Placeholder 2">
            <a:extLst>
              <a:ext uri="{FF2B5EF4-FFF2-40B4-BE49-F238E27FC236}">
                <a16:creationId xmlns:a16="http://schemas.microsoft.com/office/drawing/2014/main" id="{BBEA03F4-54A7-EA45-713C-51FE5E6F06C7}"/>
              </a:ext>
            </a:extLst>
          </p:cNvPr>
          <p:cNvSpPr>
            <a:spLocks noGrp="1"/>
          </p:cNvSpPr>
          <p:nvPr>
            <p:ph idx="1"/>
          </p:nvPr>
        </p:nvSpPr>
        <p:spPr/>
        <p:txBody>
          <a:bodyPr>
            <a:normAutofit lnSpcReduction="10000"/>
          </a:bodyPr>
          <a:lstStyle/>
          <a:p>
            <a:r>
              <a:rPr lang="en-US" sz="2400" dirty="0">
                <a:effectLst/>
                <a:latin typeface="Times New Roman" panose="02020603050405020304" pitchFamily="18" charset="0"/>
                <a:ea typeface="SimSun" panose="02010600030101010101" pitchFamily="2" charset="-122"/>
                <a:cs typeface="Times New Roman" panose="02020603050405020304" pitchFamily="18" charset="0"/>
              </a:rPr>
              <a:t>The dataset underwent several preprocessing techniques to prepare it for modeling. URLs, special characters (@, !, &amp;, etc.), and hashtags phrases were removed completely for simpler implementations model training like naïve bayes. </a:t>
            </a:r>
          </a:p>
          <a:p>
            <a:r>
              <a:rPr lang="en-US" sz="2400" dirty="0">
                <a:latin typeface="Times New Roman" panose="02020603050405020304" pitchFamily="18" charset="0"/>
                <a:ea typeface="SimSun" panose="02010600030101010101" pitchFamily="2" charset="-122"/>
                <a:cs typeface="Times New Roman" panose="02020603050405020304" pitchFamily="18" charset="0"/>
              </a:rPr>
              <a:t>Implementing the decomposition hashtags phrases from the tweet as they provide more context to the topic being talked about. This will be helpful in implementing complex models like Neural networks and NER.</a:t>
            </a:r>
          </a:p>
          <a:p>
            <a:r>
              <a:rPr lang="en-US" sz="2400" dirty="0">
                <a:latin typeface="Times New Roman" panose="02020603050405020304" pitchFamily="18" charset="0"/>
                <a:ea typeface="SimSun" panose="02010600030101010101" pitchFamily="2" charset="-122"/>
                <a:cs typeface="Times New Roman" panose="02020603050405020304" pitchFamily="18" charset="0"/>
              </a:rPr>
              <a:t>The text was also converted into lower cases ( this is not necessary for all columns and tweets)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5612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3FB48-343E-2709-B96A-56ADF1A193C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Feature Selection </a:t>
            </a:r>
          </a:p>
        </p:txBody>
      </p:sp>
      <p:sp>
        <p:nvSpPr>
          <p:cNvPr id="3" name="Content Placeholder 2">
            <a:extLst>
              <a:ext uri="{FF2B5EF4-FFF2-40B4-BE49-F238E27FC236}">
                <a16:creationId xmlns:a16="http://schemas.microsoft.com/office/drawing/2014/main" id="{C1C71A97-B9CB-D7BA-6DD3-91E3EF23FB5C}"/>
              </a:ext>
            </a:extLst>
          </p:cNvPr>
          <p:cNvSpPr>
            <a:spLocks noGrp="1"/>
          </p:cNvSpPr>
          <p:nvPr>
            <p:ph idx="1"/>
          </p:nvPr>
        </p:nvSpPr>
        <p:spPr/>
        <p:txBody>
          <a:bodyPr>
            <a:normAutofit fontScale="92500" lnSpcReduction="10000"/>
          </a:bodyPr>
          <a:lstStyle/>
          <a:p>
            <a:r>
              <a:rPr lang="en-US" sz="2400" dirty="0">
                <a:effectLst/>
                <a:latin typeface="Times New Roman" panose="02020603050405020304" pitchFamily="18" charset="0"/>
                <a:ea typeface="SimSun" panose="02010600030101010101" pitchFamily="2" charset="-122"/>
                <a:cs typeface="Times New Roman" panose="02020603050405020304" pitchFamily="18" charset="0"/>
              </a:rPr>
              <a:t>Unigram bag of words features space representation was used to extract the features from the cleaned tweets columns for naïve bayes model. This has statistically proven to work better </a:t>
            </a:r>
            <a:r>
              <a:rPr lang="en-US" sz="2400" dirty="0">
                <a:latin typeface="Times New Roman" panose="02020603050405020304" pitchFamily="18" charset="0"/>
                <a:ea typeface="SimSun" panose="02010600030101010101" pitchFamily="2" charset="-122"/>
                <a:cs typeface="Times New Roman" panose="02020603050405020304" pitchFamily="18" charset="0"/>
              </a:rPr>
              <a:t>when the task at hand is simple text classification.</a:t>
            </a:r>
          </a:p>
          <a:p>
            <a:r>
              <a:rPr lang="en-US" sz="2400" dirty="0">
                <a:effectLst/>
                <a:latin typeface="Times New Roman" panose="02020603050405020304" pitchFamily="18" charset="0"/>
                <a:ea typeface="SimSun" panose="02010600030101010101" pitchFamily="2" charset="-122"/>
                <a:cs typeface="Times New Roman" panose="02020603050405020304" pitchFamily="18" charset="0"/>
              </a:rPr>
              <a:t>There was a total of 15344 unigram features extracted from the entire training dataset.</a:t>
            </a:r>
          </a:p>
          <a:p>
            <a:r>
              <a:rPr lang="en-US" sz="2400" dirty="0">
                <a:latin typeface="Times New Roman" panose="02020603050405020304" pitchFamily="18" charset="0"/>
                <a:ea typeface="SimSun" panose="02010600030101010101" pitchFamily="2" charset="-122"/>
                <a:cs typeface="Times New Roman" panose="02020603050405020304" pitchFamily="18" charset="0"/>
              </a:rPr>
              <a:t>Among these, best 2000 features were selected on the basis of value of information gain of each feature. </a:t>
            </a:r>
          </a:p>
          <a:p>
            <a:r>
              <a:rPr lang="en-US" sz="2400" dirty="0">
                <a:effectLst/>
                <a:latin typeface="Times New Roman" panose="02020603050405020304" pitchFamily="18" charset="0"/>
                <a:ea typeface="SimSun" panose="02010600030101010101" pitchFamily="2" charset="-122"/>
                <a:cs typeface="Times New Roman" panose="02020603050405020304" pitchFamily="18" charset="0"/>
              </a:rPr>
              <a:t>Information gain was used because it pro</a:t>
            </a:r>
            <a:r>
              <a:rPr lang="en-US" sz="2400" dirty="0">
                <a:latin typeface="Times New Roman" panose="02020603050405020304" pitchFamily="18" charset="0"/>
                <a:ea typeface="SimSun" panose="02010600030101010101" pitchFamily="2" charset="-122"/>
                <a:cs typeface="Times New Roman" panose="02020603050405020304" pitchFamily="18" charset="0"/>
              </a:rPr>
              <a:t>ved to be the most effective feature selection method when compared to frequency count, low variance etc.</a:t>
            </a: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3503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D85A9-9697-9BEA-17D9-21337CA264C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Machine Learning algorithms used</a:t>
            </a:r>
          </a:p>
        </p:txBody>
      </p:sp>
      <p:sp>
        <p:nvSpPr>
          <p:cNvPr id="3" name="Content Placeholder 2">
            <a:extLst>
              <a:ext uri="{FF2B5EF4-FFF2-40B4-BE49-F238E27FC236}">
                <a16:creationId xmlns:a16="http://schemas.microsoft.com/office/drawing/2014/main" id="{89C970AC-4F95-54B3-DE30-4A5ECF842E05}"/>
              </a:ext>
            </a:extLst>
          </p:cNvPr>
          <p:cNvSpPr>
            <a:spLocks noGrp="1"/>
          </p:cNvSpPr>
          <p:nvPr>
            <p:ph idx="1"/>
          </p:nvPr>
        </p:nvSpPr>
        <p:spPr>
          <a:xfrm>
            <a:off x="965305" y="2034270"/>
            <a:ext cx="10058400" cy="4023360"/>
          </a:xfrm>
        </p:spPr>
        <p:txBody>
          <a:bodyPr/>
          <a:lstStyle/>
          <a:p>
            <a:r>
              <a:rPr lang="en-IN" sz="2800" dirty="0">
                <a:latin typeface="Times New Roman" panose="02020603050405020304" pitchFamily="18" charset="0"/>
                <a:cs typeface="Times New Roman" panose="02020603050405020304" pitchFamily="18" charset="0"/>
              </a:rPr>
              <a:t>Implemented naïve bayes model initially along with supervised machine learning algorithms like logistic regression and support vector machines.</a:t>
            </a:r>
          </a:p>
          <a:p>
            <a:r>
              <a:rPr lang="en-IN" sz="2800" dirty="0">
                <a:latin typeface="Times New Roman" panose="02020603050405020304" pitchFamily="18" charset="0"/>
                <a:cs typeface="Times New Roman" panose="02020603050405020304" pitchFamily="18" charset="0"/>
              </a:rPr>
              <a:t>Implemented the models with various feature selection sizes and methods so in order to understand which model with which feature selection and what size in order to get better results.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7293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A1090-9553-68C5-F08B-DD5FC5D7DB6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The Challenges ahead</a:t>
            </a:r>
          </a:p>
        </p:txBody>
      </p:sp>
      <p:sp>
        <p:nvSpPr>
          <p:cNvPr id="3" name="Content Placeholder 2">
            <a:extLst>
              <a:ext uri="{FF2B5EF4-FFF2-40B4-BE49-F238E27FC236}">
                <a16:creationId xmlns:a16="http://schemas.microsoft.com/office/drawing/2014/main" id="{F6DB0851-9163-FB02-5C5E-6F853A107D84}"/>
              </a:ext>
            </a:extLst>
          </p:cNvPr>
          <p:cNvSpPr>
            <a:spLocks noGrp="1"/>
          </p:cNvSpPr>
          <p:nvPr>
            <p:ph idx="1"/>
          </p:nvPr>
        </p:nvSpPr>
        <p:spPr/>
        <p:txBody>
          <a:bodyPr>
            <a:normAutofit lnSpcReduction="10000"/>
          </a:bodyPr>
          <a:lstStyle/>
          <a:p>
            <a:r>
              <a:rPr lang="en-IN" sz="2400" dirty="0">
                <a:latin typeface="Times New Roman" panose="02020603050405020304" pitchFamily="18" charset="0"/>
                <a:cs typeface="Times New Roman" panose="02020603050405020304" pitchFamily="18" charset="0"/>
              </a:rPr>
              <a:t>As, hate speech and offensive speech is not just using abusive and in- appropriate language. People are clever and have a better understanding how language than machines, so they can produce a hate tweet without using abusive and hate words.</a:t>
            </a:r>
          </a:p>
          <a:p>
            <a:r>
              <a:rPr lang="en-IN" sz="2400" dirty="0">
                <a:latin typeface="Times New Roman" panose="02020603050405020304" pitchFamily="18" charset="0"/>
                <a:cs typeface="Times New Roman" panose="02020603050405020304" pitchFamily="18" charset="0"/>
              </a:rPr>
              <a:t> It becomes important that some context or semantics behind a given tweet has to be understood first.</a:t>
            </a:r>
          </a:p>
          <a:p>
            <a:r>
              <a:rPr lang="en-IN" sz="2400" dirty="0">
                <a:latin typeface="Times New Roman" panose="02020603050405020304" pitchFamily="18" charset="0"/>
                <a:cs typeface="Times New Roman" panose="02020603050405020304" pitchFamily="18" charset="0"/>
              </a:rPr>
              <a:t>This will ultimately yield better results and will work more effectively than most of the supervised learning models when it comes exclusively to detecting whether a new given tweet is offensive or abusive or a normal tweet.</a:t>
            </a:r>
          </a:p>
        </p:txBody>
      </p:sp>
    </p:spTree>
    <p:extLst>
      <p:ext uri="{BB962C8B-B14F-4D97-AF65-F5344CB8AC3E}">
        <p14:creationId xmlns:p14="http://schemas.microsoft.com/office/powerpoint/2010/main" val="4255697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18987</TotalTime>
  <Words>753</Words>
  <Application>Microsoft Office PowerPoint</Application>
  <PresentationFormat>Widescreen</PresentationFormat>
  <Paragraphs>68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Times New Roman</vt:lpstr>
      <vt:lpstr>Trebuchet MS</vt:lpstr>
      <vt:lpstr>Wingdings 3</vt:lpstr>
      <vt:lpstr>Facet</vt:lpstr>
      <vt:lpstr>Comparative Study of different text classification methods for Hate Speech Detection</vt:lpstr>
      <vt:lpstr>Motivation for the topic   </vt:lpstr>
      <vt:lpstr>Dataset </vt:lpstr>
      <vt:lpstr>Dataset Distribution</vt:lpstr>
      <vt:lpstr>Word cloud generated from the dataset</vt:lpstr>
      <vt:lpstr>Preprocessing techniques</vt:lpstr>
      <vt:lpstr>Feature Selection </vt:lpstr>
      <vt:lpstr>Machine Learning algorithms used</vt:lpstr>
      <vt:lpstr>The Challenges ahead</vt:lpstr>
      <vt:lpstr>Results and Evaluations so far</vt:lpstr>
      <vt:lpstr>Overall Comparison</vt:lpstr>
      <vt:lpstr>Label Wise Comparison- Precision</vt:lpstr>
      <vt:lpstr>Label Wise Comparison – Recall</vt:lpstr>
      <vt:lpstr>Label Wise Comparison – F1 score</vt:lpstr>
      <vt:lpstr>K-fold cross validation</vt:lpstr>
      <vt:lpstr>Graph showing performances of k-fold validation</vt:lpstr>
      <vt:lpstr>An insight before I leave - Precision vs Fast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ERANKI</dc:creator>
  <cp:lastModifiedBy>ERANKI</cp:lastModifiedBy>
  <cp:revision>18</cp:revision>
  <dcterms:created xsi:type="dcterms:W3CDTF">2024-11-18T07:36:56Z</dcterms:created>
  <dcterms:modified xsi:type="dcterms:W3CDTF">2024-12-05T04:00:30Z</dcterms:modified>
</cp:coreProperties>
</file>