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60" r:id="rId5"/>
    <p:sldId id="261" r:id="rId6"/>
    <p:sldId id="262" r:id="rId7"/>
    <p:sldId id="266" r:id="rId8"/>
    <p:sldId id="268" r:id="rId9"/>
    <p:sldId id="269" r:id="rId10"/>
    <p:sldId id="270" r:id="rId11"/>
    <p:sldId id="272" r:id="rId12"/>
    <p:sldId id="273" r:id="rId13"/>
    <p:sldId id="275" r:id="rId14"/>
    <p:sldId id="278" r:id="rId15"/>
    <p:sldId id="280" r:id="rId16"/>
    <p:sldId id="281" r:id="rId17"/>
    <p:sldId id="282" r:id="rId18"/>
    <p:sldId id="284" r:id="rId19"/>
    <p:sldId id="285" r:id="rId20"/>
    <p:sldId id="287" r:id="rId21"/>
    <p:sldId id="289" r:id="rId22"/>
    <p:sldId id="291" r:id="rId23"/>
    <p:sldId id="293" r:id="rId24"/>
    <p:sldId id="294" r:id="rId25"/>
    <p:sldId id="295" r:id="rId26"/>
    <p:sldId id="297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655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Exploratory Data Analysis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85115" y="1600200"/>
            <a:ext cx="11583670" cy="4526280"/>
          </a:xfrm>
        </p:spPr>
        <p:txBody>
          <a:bodyPr/>
          <a:p>
            <a:endParaRPr lang="en-US"/>
          </a:p>
          <a:p>
            <a:r>
              <a:rPr lang="en-US" sz="2400"/>
              <a:t>This project is centered around exploratory data analysis techniques and presentation of results to a client(Jennifer Montgomery).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>
              <a:solidFill>
                <a:srgbClr val="B5655E"/>
              </a:solidFill>
            </a:endParaRPr>
          </a:p>
          <a:p>
            <a:r>
              <a:rPr lang="en-US" sz="2400">
                <a:solidFill>
                  <a:srgbClr val="B5655E"/>
                </a:solidFill>
              </a:rPr>
              <a:t>Characteristics: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High budget, wants to show off, timing within a month, waterfront, renovated, high grades, resell within 1 year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Hypotheses 1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6983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Research Questions 2</a:t>
            </a: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Average Sale Price by Grade Category: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You categorized grades into: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Low (1–5)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Mid (6–8)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High (8+)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Findings: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A clear positive relationship between house grade and price.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high-grade homes tend to sell for more than low-grade renovated ones.</a:t>
            </a:r>
            <a:endParaRPr lang="en-US" sz="1800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600200"/>
            <a:ext cx="5384800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Hypotheses 1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92760" y="1417320"/>
            <a:ext cx="11343005" cy="5170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1800">
                <a:solidFill>
                  <a:srgbClr val="B5655E"/>
                </a:solidFill>
              </a:rPr>
              <a:t>Research Questions 3</a:t>
            </a:r>
            <a:endParaRPr lang="en-US" sz="18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Average Sale Price by Renovation + Grade Category (Grouped Bar Chart):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This combined chart is the most insightful: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For High (8+) grade houses, renovated ones sell for the highest prices overall.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In the Mid (6–8) range, renovation still results in a visible price increase.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For Low (1–5) grades, the effect of renovation is smaller or inconsistent (possibly because buyers may not value renovations on lower-grade homes as highly).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Findings: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Renovated houses have a notably higher average price.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This supports the initial idea that renovations do increase market value.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Findings: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Hypothesis Validated: Renovated homes, especially those with higher grades (8+), do sell for significantly higher prices.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Grade Amplifies Renovation Value: Renovation on already high-grade homes magnifies their value in the market.</a:t>
            </a:r>
            <a:endParaRPr lang="en-US" sz="18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Hypotheses 1</a:t>
            </a:r>
            <a:endParaRPr lang="en-US" sz="32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235" y="1600200"/>
            <a:ext cx="11471910" cy="4706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Distribution of House Sale Prices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609725"/>
            <a:ext cx="5384800" cy="498665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8455" y="1609725"/>
            <a:ext cx="4893310" cy="4985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Hypothesis Test: Do Renovated Homes Sell for More?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92760" y="1417320"/>
            <a:ext cx="11343005" cy="5170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Summary: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Hypothesis Test: Do Renovated Homes Sell for More?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We conducted a Welch’s T-test to compare the mean log-transformed sale prices between renovated and unrenovated homes.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**T-test Result:**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- t-statistic = 11.898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- p-value = 0.00000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Since p &lt; 0.05, we reject the null hypothesis: **Renovated homes do sell for significantly more.**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We also performed a two-way ANOVA to explore the interaction between renovation and grade level.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**ANOVA Result:**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- Renovation and Grade both significantly affect sale price.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</a:rPr>
              <a:t>- The interaction term is significant → The impact of renovation depends on the house's grade level.</a:t>
            </a:r>
            <a:endParaRPr lang="en-US" sz="1800">
              <a:ln/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Suggestions for Jennifer Montgomery: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92760" y="1417320"/>
            <a:ext cx="11343005" cy="5170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Target High-Grade Homes for Flip: Focus on already well-graded homes (8 or above). Renovating them appears to yield the best returns.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Avoid Investing in Low-Grade Fixer-Uppers: Renovating low-grade homes may not raise the price significantly enough to justify the renovation costs.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Use a Grade + Renovation Filter for Scouting: Implement filters that identify houses that: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Have a grade of 8+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Are already renovated or in good shape to renovate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Leverage Regression for Deeper Insights: Build a regression model to quantify how much each unit increase in grade or renovation contributes to price, controlling for other features (like location, size, etc.).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Consider Neighborhood Context: Look into whether high renovation premiums persist across different ZIP codes or neighborhoods — this can guide location-based strategies.</a:t>
            </a:r>
            <a:endParaRPr lang="en-US" sz="18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Client-Focused Research Questions, Hypotheses 2, and Indicators (Jennifer Montgomery)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04190" y="1355725"/>
            <a:ext cx="11341100" cy="50939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Houses with a grade of 8 or higher are concentrated in only a few premium neighborhoods, making location a key price driver.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>
                <a:solidFill>
                  <a:srgbClr val="B5655E"/>
                </a:solidFill>
              </a:rPr>
              <a:t>Statement: </a:t>
            </a:r>
            <a:endParaRPr lang="en-US" sz="18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1800"/>
              <a:t>Houses with a grade of 8 or higher are concentrated in only a few premium neighborhoods, making </a:t>
            </a:r>
            <a:r>
              <a:rPr 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 </a:t>
            </a:r>
            <a:r>
              <a:rPr lang="en-US" sz="1800"/>
              <a:t>a key price driver.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>
                <a:ln/>
                <a:solidFill>
                  <a:srgbClr val="B5655E"/>
                </a:solidFill>
                <a:effectLst/>
                <a:sym typeface="+mn-ea"/>
              </a:rPr>
              <a:t>Why it Matters (Client-Relevant Insight):</a:t>
            </a:r>
            <a:endParaRPr lang="en-US" sz="1800">
              <a:ln/>
              <a:solidFill>
                <a:srgbClr val="B5655E"/>
              </a:solidFill>
              <a:effectLst/>
              <a:sym typeface="+mn-ea"/>
            </a:endParaRPr>
          </a:p>
          <a:p>
            <a:pPr marL="0" indent="0">
              <a:buNone/>
            </a:pPr>
            <a:endParaRPr lang="en-US" sz="1800">
              <a:ln/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  <a:sym typeface="+mn-ea"/>
              </a:rPr>
              <a:t>Jennifer wants a high-grade, prestigious home. If these homes are clustered in a few select neighborhoods, we can: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  <a:sym typeface="+mn-ea"/>
              </a:rPr>
              <a:t>Identify the elite locations she should focus on.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ln/>
                <a:solidFill>
                  <a:schemeClr val="tx1"/>
                </a:solidFill>
                <a:effectLst/>
                <a:sym typeface="+mn-ea"/>
              </a:rPr>
              <a:t>Help her avoid wasting time looking in areas that don’t offer high-grade properties.</a:t>
            </a:r>
            <a:endParaRPr lang="en-US" sz="1800">
              <a:ln/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		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Hypotheses 2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260" y="1600200"/>
            <a:ext cx="5565140" cy="46983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Research Questions 1</a:t>
            </a: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Count of High-Grade Homes by Neighborhood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Group homes by zipcode and count how many have grade &gt;= 8.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B5655E"/>
                </a:solidFill>
                <a:sym typeface="+mn-ea"/>
              </a:rPr>
              <a:t>Findings:</a:t>
            </a:r>
            <a:endParaRPr lang="en-US" sz="1800">
              <a:solidFill>
                <a:srgbClr val="B5655E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High-grade homes are not evenly distributed — instead, they are clustered in a few zipcodes.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This supports the hypothesis that location plays a key role and high-grade homes tend to appear in specific premium neighborhoods.</a:t>
            </a:r>
            <a:endParaRPr lang="en-US" sz="1800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600200"/>
            <a:ext cx="5165725" cy="46977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Hypotheses 2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5289550" cy="46983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Research Questions 2</a:t>
            </a: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 Average Price by Zipcode (to show premium areas)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To see if those areas are also high-priced: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B5655E"/>
                </a:solidFill>
                <a:sym typeface="+mn-ea"/>
              </a:rPr>
              <a:t>Findings:</a:t>
            </a:r>
            <a:endParaRPr lang="en-US" sz="1800">
              <a:solidFill>
                <a:srgbClr val="B5655E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The same zipcodes that had many high-grade homes also appear here as high-price areas.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This reinforces the link between grade, location, and price.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Therefore, grade ≥8 homes tend to be more expensive, and found in high-value neighborhoods.</a:t>
            </a:r>
            <a:endParaRPr lang="en-US" sz="180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8050" y="1600200"/>
            <a:ext cx="527113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Hypotheses 2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5289550" cy="46983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Research Questions 3</a:t>
            </a: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 Geographic Visualization (Optional Advanced)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You could use geospatial plots to visually show clusters if lat and long are present: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B5655E"/>
                </a:solidFill>
                <a:sym typeface="+mn-ea"/>
              </a:rPr>
              <a:t>Findings:</a:t>
            </a:r>
            <a:endParaRPr lang="en-US" sz="1800">
              <a:solidFill>
                <a:srgbClr val="B5655E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Clustering is visually confirmed: high-grade homes are geographically concentrated, especially near water or central areas.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This supports the idea of premium geographic clusters where high-grade homes and high prices go hand-in-hand.</a:t>
            </a:r>
            <a:endParaRPr lang="en-US" sz="1800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11850" y="1666240"/>
            <a:ext cx="5975985" cy="4632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</a:rPr>
              <a:t>3 recommendations for your client(</a:t>
            </a:r>
            <a:r>
              <a:rPr lang="en-US" sz="3200">
                <a:solidFill>
                  <a:srgbClr val="7030A0"/>
                </a:solidFill>
                <a:sym typeface="+mn-ea"/>
              </a:rPr>
              <a:t>hypothesis)</a:t>
            </a:r>
            <a:endParaRPr lang="en-US" sz="3200">
              <a:solidFill>
                <a:srgbClr val="7030A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40690" y="1600200"/>
            <a:ext cx="11466195" cy="5905500"/>
          </a:xfrm>
        </p:spPr>
        <p:txBody>
          <a:bodyPr/>
          <a:p>
            <a:pPr marL="0" indent="0">
              <a:buNone/>
            </a:pPr>
            <a:r>
              <a:rPr lang="en-US" sz="2400"/>
              <a:t>                                   Jennifer Montgomery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Hypothesis:</a:t>
            </a:r>
            <a:endParaRPr lang="en-US" sz="240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accent5">
                  <a:lumMod val="90000"/>
                </a:schemeClr>
              </a:solidFill>
            </a:endParaRPr>
          </a:p>
          <a:p>
            <a:r>
              <a:rPr lang="en-US" sz="2400"/>
              <a:t>1. Renovated homes with higher grades sell for significantly higher prices than unrenovated ones.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2. Homes with a grade of 8 or higher are concentrated in only a few premium neighborhoods, </a:t>
            </a:r>
            <a:r>
              <a:rPr lang="en-US" sz="2800"/>
              <a:t>making </a:t>
            </a:r>
            <a:r>
              <a:rPr lang="en-US" sz="2400"/>
              <a:t>location a key price driver.</a:t>
            </a:r>
            <a:endParaRPr lang="en-US" sz="2400"/>
          </a:p>
          <a:p>
            <a:endParaRPr lang="en-US" sz="2400"/>
          </a:p>
          <a:p>
            <a:r>
              <a:rPr lang="en-US" sz="2400"/>
              <a:t>3. High-end waterfront homes sold within the last 12 months have appreciated faster than similar non-waterfront homes.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Distribution Fit (for prices in these areas)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609725"/>
            <a:ext cx="5384800" cy="49853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854200"/>
            <a:ext cx="538480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Final Verdict on Hypothesis 2: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92760" y="1417320"/>
            <a:ext cx="11343005" cy="5170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️ Supported.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Homes with grade ≥ 8 are indeed concentrated in a few zipcodes, and those areas have higher average prices.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This implies that location is a key price driver for high-grade homes — exactly what Jennifer needs to know when searching for high-end properties.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Would you like to follow this with a regression model to test how much grade, location, and renovation impact price together?</a:t>
            </a:r>
            <a:endParaRPr lang="en-US" sz="18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 Client-Focused Research Questions, Hypotheses 3, and Indicators (Jennifer Montgomery)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04190" y="1650365"/>
            <a:ext cx="11341100" cy="4799330"/>
          </a:xfrm>
        </p:spPr>
        <p:txBody>
          <a:bodyPr/>
          <a:p>
            <a:pPr marL="0" indent="0">
              <a:buNone/>
            </a:pPr>
            <a:r>
              <a:rPr lang="en-US" sz="2400"/>
              <a:t>High-end waterfront houses sold within the last 12 months have appreciated faster than similar non-waterfront homes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Statement: </a:t>
            </a: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2400"/>
              <a:t>High-end waterfront homes sold within the last 12 months have appreciated faster than similar non-waterfront homes.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Indicators:</a:t>
            </a:r>
            <a:endParaRPr lang="en-US" sz="2400">
              <a:solidFill>
                <a:srgbClr val="B5655E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2400"/>
              <a:t>Looking for a high-budget investment</a:t>
            </a:r>
            <a:endParaRPr lang="en-US" sz="2400"/>
          </a:p>
          <a:p>
            <a:pPr>
              <a:buFont typeface="Arial" panose="02080604020202020204" pitchFamily="34" charset="0"/>
              <a:buChar char="•"/>
            </a:pPr>
            <a:r>
              <a:rPr lang="en-US" sz="2400"/>
              <a:t>Planning to resell within a year</a:t>
            </a:r>
            <a:endParaRPr lang="en-US" sz="2400"/>
          </a:p>
          <a:p>
            <a:pPr>
              <a:buFont typeface="Arial" panose="02080604020202020204" pitchFamily="34" charset="0"/>
              <a:buChar char="•"/>
            </a:pPr>
            <a:r>
              <a:rPr lang="en-US" sz="2400"/>
              <a:t>Interested in possibly purchasing a waterfront property</a:t>
            </a:r>
            <a:endParaRPr lang="en-US" sz="2400"/>
          </a:p>
          <a:p>
            <a:pPr>
              <a:buNone/>
            </a:pPr>
            <a:r>
              <a:rPr lang="en-US" sz="2400"/>
              <a:t>		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Hypotheses 3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6983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Research Questions 1</a:t>
            </a: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Which houses were sold in the last 12 months?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Group by Month and Waterfront Status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B5655E"/>
                </a:solidFill>
                <a:sym typeface="+mn-ea"/>
              </a:rPr>
              <a:t>Findings:</a:t>
            </a:r>
            <a:endParaRPr lang="en-US" sz="1800">
              <a:solidFill>
                <a:srgbClr val="B5655E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If waterfront homes show a noticeably higher % increase in price per sqft than non-waterfront homes, your hypothesis holds.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The KDE plot helps check if outliers or skewness could be impacting your appreciation numbers.</a:t>
            </a:r>
            <a:endParaRPr lang="en-US" sz="1800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54725" y="1599565"/>
            <a:ext cx="5290185" cy="46983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81900" y="8426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Hypotheses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85" y="1600200"/>
            <a:ext cx="5155565" cy="4526280"/>
          </a:xfrm>
        </p:spPr>
        <p:txBody>
          <a:bodyPr/>
          <a:p>
            <a:pPr marL="0" indent="0">
              <a:buNone/>
            </a:pPr>
            <a:r>
              <a:rPr lang="en-US" sz="1800"/>
              <a:t>Calculate % Appreciation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83910" y="1599565"/>
            <a:ext cx="5469890" cy="4526280"/>
          </a:xfrm>
          <a:prstGeom prst="rect">
            <a:avLst/>
          </a:prstGeom>
        </p:spPr>
      </p:pic>
      <p:pic>
        <p:nvPicPr>
          <p:cNvPr id="6" name="Picture 5" descr="Screenshot from 2025-04-14 12-52-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2976245"/>
            <a:ext cx="51911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Final Verdict on Hypothesis 3: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92760" y="1417320"/>
            <a:ext cx="11343005" cy="5170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️➡️ Waterfront homes appreciated nearly twice as fast in just 12 months.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📈 Trendline Analysis: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The line plot of monthly average price/sqft shows a consistent upward curve for waterfront properties.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📊 Distribution: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The histogram of price per sqft indicates a slight right skew — meaning some luxury waterfront properties may yield above-average returns, ideal for speculative resale.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Final Recommendation for Jennifer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Buy a high-grade (9+), waterfront home in a premium neighborhood.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These homes have shown stronger short-term appreciation, making them the best investment for resale within a year</a:t>
            </a:r>
            <a:endParaRPr lang="en-US" sz="18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SQL in Python - Connecting to and retrieving data from PostgreSQL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20040" y="1600200"/>
            <a:ext cx="11504295" cy="4916170"/>
          </a:xfrm>
        </p:spPr>
        <p:txBody>
          <a:bodyPr/>
          <a:p>
            <a:endParaRPr lang="en-US"/>
          </a:p>
          <a:p>
            <a:r>
              <a:rPr lang="en-US" sz="2400"/>
              <a:t>Creating a connection to a PostgreSQL database with Python(ds-sql-playground.c8g8r1deus2v.eu-central-1.rds.amazonaws.com)</a:t>
            </a:r>
            <a:endParaRPr lang="en-US" sz="2400"/>
          </a:p>
          <a:p>
            <a:endParaRPr lang="en-US" sz="2400"/>
          </a:p>
          <a:p>
            <a:r>
              <a:rPr lang="en-US" sz="2400"/>
              <a:t>Join the two tables(king_county_house_details, king_county_house_sales)</a:t>
            </a:r>
            <a:endParaRPr lang="en-US" sz="2400"/>
          </a:p>
          <a:p>
            <a:endParaRPr lang="en-US" sz="2400"/>
          </a:p>
          <a:p>
            <a:r>
              <a:rPr lang="en-US" sz="2400"/>
              <a:t>Because we don't want to run the queries over and over again we can export the data into a .csv file in order to use it in other notebooks as well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EDA: House Info and Missing Value's Analysis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695190"/>
          </a:xfrm>
        </p:spPr>
        <p:txBody>
          <a:bodyPr/>
          <a:p>
            <a:pPr marL="0" indent="0">
              <a:buNone/>
            </a:pPr>
            <a:r>
              <a:rPr lang="en-US" sz="2400"/>
              <a:t>Examine the descriptive statistics of the dataset</a:t>
            </a:r>
            <a:endParaRPr lang="en-US" sz="2400"/>
          </a:p>
          <a:p>
            <a:endParaRPr lang="en-US" sz="2400"/>
          </a:p>
          <a:p>
            <a:r>
              <a:rPr lang="en-US" sz="2400"/>
              <a:t>count</a:t>
            </a:r>
            <a:endParaRPr lang="en-US" sz="2400"/>
          </a:p>
          <a:p>
            <a:r>
              <a:rPr lang="en-US" sz="2400"/>
              <a:t>mean</a:t>
            </a:r>
            <a:endParaRPr lang="en-US" sz="2400"/>
          </a:p>
          <a:p>
            <a:r>
              <a:rPr lang="en-US" sz="2400"/>
              <a:t>std</a:t>
            </a:r>
            <a:endParaRPr lang="en-US" sz="2400"/>
          </a:p>
          <a:p>
            <a:r>
              <a:rPr lang="en-US" sz="2400"/>
              <a:t>min</a:t>
            </a:r>
            <a:endParaRPr lang="en-US" sz="2400"/>
          </a:p>
          <a:p>
            <a:r>
              <a:rPr lang="en-US" sz="2400"/>
              <a:t>25%</a:t>
            </a:r>
            <a:endParaRPr lang="en-US" sz="2400"/>
          </a:p>
          <a:p>
            <a:r>
              <a:rPr lang="en-US" sz="2400"/>
              <a:t>50%</a:t>
            </a:r>
            <a:endParaRPr lang="en-US" sz="2400"/>
          </a:p>
          <a:p>
            <a:r>
              <a:rPr lang="en-US" sz="2400"/>
              <a:t>75%</a:t>
            </a:r>
            <a:endParaRPr lang="en-US" sz="2400"/>
          </a:p>
          <a:p>
            <a:r>
              <a:rPr lang="en-US" sz="2400"/>
              <a:t>max			</a:t>
            </a:r>
            <a:endParaRPr lang="en-US" sz="2400"/>
          </a:p>
        </p:txBody>
      </p:sp>
      <p:pic>
        <p:nvPicPr>
          <p:cNvPr id="5" name="Content Placeholder 4" descr="Screenshot from 2025-04-14 10-51-4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56020" y="1540510"/>
            <a:ext cx="5267325" cy="4754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EDA: House Info and Missing Value's Analysis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Check total missing values per column</a:t>
            </a:r>
            <a:endParaRPr lang="en-US" sz="2400"/>
          </a:p>
          <a:p>
            <a:endParaRPr lang="en-US" sz="2400"/>
          </a:p>
          <a:p>
            <a:r>
              <a:rPr lang="en-US" sz="2400"/>
              <a:t>waterfront - 2391</a:t>
            </a:r>
            <a:endParaRPr lang="en-US" sz="2400"/>
          </a:p>
          <a:p>
            <a:r>
              <a:rPr lang="en-US" sz="2400"/>
              <a:t>view - 63</a:t>
            </a:r>
            <a:endParaRPr lang="en-US" sz="2400"/>
          </a:p>
          <a:p>
            <a:r>
              <a:rPr lang="en-US" sz="2400"/>
              <a:t>sqft_basement - 452</a:t>
            </a:r>
            <a:endParaRPr lang="en-US" sz="2400"/>
          </a:p>
          <a:p>
            <a:r>
              <a:rPr lang="en-US" sz="2400"/>
              <a:t>yr_renovatedmax - 3848			</a:t>
            </a:r>
            <a:endParaRPr lang="en-US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599565"/>
            <a:ext cx="5384800" cy="482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Client-Focused Research Questions, Hypotheses 1, and Indicators (Jennifer Montgomery)</a:t>
            </a:r>
            <a:endParaRPr lang="en-US" sz="320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04190" y="1650365"/>
            <a:ext cx="11341100" cy="4799330"/>
          </a:xfrm>
        </p:spPr>
        <p:txBody>
          <a:bodyPr/>
          <a:p>
            <a:pPr marL="0" indent="0">
              <a:buNone/>
            </a:pPr>
            <a:r>
              <a:rPr lang="en-US" sz="2400"/>
              <a:t>Renovated Houses with Higher Grades Sell for Significantly Higher Prices than Unrenovated Ones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Statement: </a:t>
            </a: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2400"/>
              <a:t>Renovated houses with higher grades (8 or above) tend to have a higher market value compared to their unrenovated counterparts in the same area.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Indicators:</a:t>
            </a: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2400"/>
              <a:t>1. renovated → not renovated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 grade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3. price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		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</a:rPr>
              <a:t>Testing Methods:</a:t>
            </a:r>
            <a:endParaRPr lang="en-US" sz="3200">
              <a:solidFill>
                <a:srgbClr val="7030A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1960" y="1946910"/>
            <a:ext cx="114122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 sz="2400"/>
              <a:t>1. Grouped Bar Chart of Sale Prices: A visual comparison between renovated and unrenovated houses to observe the price difference.</a:t>
            </a:r>
            <a:endParaRPr lang="en-US" sz="2400"/>
          </a:p>
          <a:p>
            <a:endParaRPr lang="en-US" sz="2400"/>
          </a:p>
          <a:p>
            <a:r>
              <a:rPr lang="en-US" sz="2400"/>
              <a:t>2. T-test or ANOVA: Perform statistical tests to determine if there's a significant difference in mean sale prices between renovated and unrenovated houses.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3. Regression Model with Renovation as a Feature: Build a regression model where renovation status is one of the key variables to see how much renovation influences the sale price, adjusting for other factors like size, location, etc.</a:t>
            </a:r>
            <a:endParaRPr lang="en-US" sz="24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</a:rPr>
              <a:t>Interpolate Missing Values in Specific Columns</a:t>
            </a:r>
            <a:endParaRPr lang="en-US" sz="3200">
              <a:solidFill>
                <a:srgbClr val="7030A0"/>
              </a:solidFill>
            </a:endParaRPr>
          </a:p>
        </p:txBody>
      </p:sp>
      <p:pic>
        <p:nvPicPr>
          <p:cNvPr id="5" name="Content Placeholder 4" descr="Screenshot from 2025-04-14 11-32-4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30325" y="1600200"/>
            <a:ext cx="4467860" cy="4526280"/>
          </a:xfrm>
          <a:prstGeom prst="rect">
            <a:avLst/>
          </a:prstGeom>
        </p:spPr>
      </p:pic>
      <p:pic>
        <p:nvPicPr>
          <p:cNvPr id="6" name="Content Placeholder 5" descr="Screenshot from 2025-04-14 11-33-0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3650" y="1600200"/>
            <a:ext cx="453898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olidFill>
                  <a:srgbClr val="7030A0"/>
                </a:solidFill>
                <a:latin typeface="+mn-lt"/>
                <a:ea typeface="+mn-ea"/>
                <a:cs typeface="+mn-cs"/>
                <a:sym typeface="+mn-ea"/>
              </a:rPr>
              <a:t>Hypotheses 1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6983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400">
                <a:solidFill>
                  <a:srgbClr val="B5655E"/>
                </a:solidFill>
              </a:rPr>
              <a:t>Research Questions 1</a:t>
            </a: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B5655E"/>
              </a:solidFill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Average Sale Price by Renovation Status: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You created a bar chart comparing average sale prices between: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Renovated houses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Not Renovated houses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B5655E"/>
                </a:solidFill>
                <a:sym typeface="+mn-ea"/>
              </a:rPr>
              <a:t>Findings:</a:t>
            </a:r>
            <a:endParaRPr lang="en-US" sz="1800">
              <a:solidFill>
                <a:srgbClr val="B5655E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Renovated houses have a notably higher average price.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This supports the initial idea that renovations do increase market value.</a:t>
            </a:r>
            <a:endParaRPr lang="en-US" sz="180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599565"/>
            <a:ext cx="5384800" cy="4698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29400" y="15189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9035</Words>
  <Application>WPS Presentation</Application>
  <PresentationFormat>宽屏</PresentationFormat>
  <Paragraphs>253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Noto Sans Symbols2</vt:lpstr>
      <vt:lpstr>OpenSymbol</vt:lpstr>
      <vt:lpstr>Business Cooperate</vt:lpstr>
      <vt:lpstr>PowerPoint 演示文稿</vt:lpstr>
      <vt:lpstr>PowerPoint 演示文稿</vt:lpstr>
      <vt:lpstr>Exploratory Data Analysis</vt:lpstr>
      <vt:lpstr>Exploratory Data Analysis</vt:lpstr>
      <vt:lpstr>EDA: House Info and Missing Value's Analysis</vt:lpstr>
      <vt:lpstr>EDA: House Info and Missing Value's Analysis</vt:lpstr>
      <vt:lpstr>PowerPoint 演示文稿</vt:lpstr>
      <vt:lpstr>PowerPoint 演示文稿</vt:lpstr>
      <vt:lpstr>PowerPoint 演示文稿</vt:lpstr>
      <vt:lpstr>Hypotheses 1</vt:lpstr>
      <vt:lpstr>Hypotheses 1</vt:lpstr>
      <vt:lpstr>Hypotheses 1</vt:lpstr>
      <vt:lpstr>Hypotheses 1</vt:lpstr>
      <vt:lpstr>Hypotheses 1</vt:lpstr>
      <vt:lpstr>Hypothesis Test: Do Renovated Homes Sell for More?</vt:lpstr>
      <vt:lpstr>Client-Focused Research Questions, Hypotheses 1, and Indicators (Jennifer Montgomery)</vt:lpstr>
      <vt:lpstr>Hypotheses 1</vt:lpstr>
      <vt:lpstr>Hypotheses 2</vt:lpstr>
      <vt:lpstr>Hypotheses 2</vt:lpstr>
      <vt:lpstr>Distribution of House Sale Prices</vt:lpstr>
      <vt:lpstr>Hypothesis Test: Do Renovated Homes Sell for More?</vt:lpstr>
      <vt:lpstr>Client-Focused Research Questions, Hypotheses 1, and Indicators (Jennifer Montgomery)</vt:lpstr>
      <vt:lpstr>Hypotheses 1</vt:lpstr>
      <vt:lpstr>PowerPoint 演示文稿</vt:lpstr>
      <vt:lpstr>Final Verdict on Hypothesis 2: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vasiuddin</cp:lastModifiedBy>
  <cp:revision>13</cp:revision>
  <dcterms:created xsi:type="dcterms:W3CDTF">2025-04-14T10:58:06Z</dcterms:created>
  <dcterms:modified xsi:type="dcterms:W3CDTF">2025-04-14T10:58:06Z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