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0" r:id="rId1"/>
  </p:sldMasterIdLst>
  <p:notesMasterIdLst>
    <p:notesMasterId r:id="rId29"/>
  </p:notesMasterIdLst>
  <p:sldIdLst>
    <p:sldId id="329" r:id="rId2"/>
    <p:sldId id="271" r:id="rId3"/>
    <p:sldId id="257" r:id="rId4"/>
    <p:sldId id="258" r:id="rId5"/>
    <p:sldId id="259" r:id="rId6"/>
    <p:sldId id="267" r:id="rId7"/>
    <p:sldId id="262" r:id="rId8"/>
    <p:sldId id="332" r:id="rId9"/>
    <p:sldId id="260" r:id="rId10"/>
    <p:sldId id="328" r:id="rId11"/>
    <p:sldId id="344" r:id="rId12"/>
    <p:sldId id="341" r:id="rId13"/>
    <p:sldId id="342" r:id="rId14"/>
    <p:sldId id="343" r:id="rId15"/>
    <p:sldId id="352" r:id="rId16"/>
    <p:sldId id="351" r:id="rId17"/>
    <p:sldId id="346" r:id="rId18"/>
    <p:sldId id="347" r:id="rId19"/>
    <p:sldId id="330" r:id="rId20"/>
    <p:sldId id="345" r:id="rId21"/>
    <p:sldId id="348" r:id="rId22"/>
    <p:sldId id="349" r:id="rId23"/>
    <p:sldId id="350" r:id="rId24"/>
    <p:sldId id="337" r:id="rId25"/>
    <p:sldId id="269" r:id="rId26"/>
    <p:sldId id="268"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52" autoAdjust="0"/>
  </p:normalViewPr>
  <p:slideViewPr>
    <p:cSldViewPr snapToGrid="0">
      <p:cViewPr varScale="1">
        <p:scale>
          <a:sx n="90" d="100"/>
          <a:sy n="90" d="100"/>
        </p:scale>
        <p:origin x="370" y="53"/>
      </p:cViewPr>
      <p:guideLst/>
    </p:cSldViewPr>
  </p:slideViewPr>
  <p:notesTextViewPr>
    <p:cViewPr>
      <p:scale>
        <a:sx n="1" d="1"/>
        <a:sy n="1" d="1"/>
      </p:scale>
      <p:origin x="0" y="0"/>
    </p:cViewPr>
  </p:notesTextViewPr>
  <p:sorterViewPr>
    <p:cViewPr>
      <p:scale>
        <a:sx n="100" d="100"/>
        <a:sy n="100" d="100"/>
      </p:scale>
      <p:origin x="0" y="-12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552E3-1BFB-42E7-88A7-C5743D2A52E4}"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45110-1E26-4C13-A280-EED70FBF3739}" type="slidenum">
              <a:rPr lang="en-US" smtClean="0"/>
              <a:t>‹#›</a:t>
            </a:fld>
            <a:endParaRPr lang="en-US"/>
          </a:p>
        </p:txBody>
      </p:sp>
    </p:spTree>
    <p:extLst>
      <p:ext uri="{BB962C8B-B14F-4D97-AF65-F5344CB8AC3E}">
        <p14:creationId xmlns:p14="http://schemas.microsoft.com/office/powerpoint/2010/main" val="3331721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45110-1E26-4C13-A280-EED70FBF3739}" type="slidenum">
              <a:rPr lang="en-US" smtClean="0"/>
              <a:t>2</a:t>
            </a:fld>
            <a:endParaRPr lang="en-US"/>
          </a:p>
        </p:txBody>
      </p:sp>
    </p:spTree>
    <p:extLst>
      <p:ext uri="{BB962C8B-B14F-4D97-AF65-F5344CB8AC3E}">
        <p14:creationId xmlns:p14="http://schemas.microsoft.com/office/powerpoint/2010/main" val="96983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45110-1E26-4C13-A280-EED70FBF3739}" type="slidenum">
              <a:rPr lang="en-US" smtClean="0"/>
              <a:t>3</a:t>
            </a:fld>
            <a:endParaRPr lang="en-US"/>
          </a:p>
        </p:txBody>
      </p:sp>
    </p:spTree>
    <p:extLst>
      <p:ext uri="{BB962C8B-B14F-4D97-AF65-F5344CB8AC3E}">
        <p14:creationId xmlns:p14="http://schemas.microsoft.com/office/powerpoint/2010/main" val="51760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45110-1E26-4C13-A280-EED70FBF3739}" type="slidenum">
              <a:rPr lang="en-US" smtClean="0"/>
              <a:t>9</a:t>
            </a:fld>
            <a:endParaRPr lang="en-US"/>
          </a:p>
        </p:txBody>
      </p:sp>
    </p:spTree>
    <p:extLst>
      <p:ext uri="{BB962C8B-B14F-4D97-AF65-F5344CB8AC3E}">
        <p14:creationId xmlns:p14="http://schemas.microsoft.com/office/powerpoint/2010/main" val="425463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4445110-1E26-4C13-A280-EED70FBF3739}" type="slidenum">
              <a:rPr lang="en-US" smtClean="0"/>
              <a:t>23</a:t>
            </a:fld>
            <a:endParaRPr lang="en-US"/>
          </a:p>
        </p:txBody>
      </p:sp>
    </p:spTree>
    <p:extLst>
      <p:ext uri="{BB962C8B-B14F-4D97-AF65-F5344CB8AC3E}">
        <p14:creationId xmlns:p14="http://schemas.microsoft.com/office/powerpoint/2010/main" val="352393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4445110-1E26-4C13-A280-EED70FBF3739}" type="slidenum">
              <a:rPr lang="en-US" smtClean="0"/>
              <a:t>26</a:t>
            </a:fld>
            <a:endParaRPr lang="en-US"/>
          </a:p>
        </p:txBody>
      </p:sp>
    </p:spTree>
    <p:extLst>
      <p:ext uri="{BB962C8B-B14F-4D97-AF65-F5344CB8AC3E}">
        <p14:creationId xmlns:p14="http://schemas.microsoft.com/office/powerpoint/2010/main" val="247155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1D43C-28DB-41A8-B996-CA463499B4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919808F-E186-4192-B41A-D1A2E0343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A796288-E6BD-4BD5-B3E1-58AD06F7E003}"/>
              </a:ext>
            </a:extLst>
          </p:cNvPr>
          <p:cNvSpPr>
            <a:spLocks noGrp="1"/>
          </p:cNvSpPr>
          <p:nvPr>
            <p:ph type="dt" sz="half" idx="10"/>
          </p:nvPr>
        </p:nvSpPr>
        <p:spPr/>
        <p:txBody>
          <a:bodyPr/>
          <a:lstStyle/>
          <a:p>
            <a:fld id="{34968F77-8BCD-4829-B314-AC512CC13ED5}" type="datetime1">
              <a:rPr lang="en-US" smtClean="0"/>
              <a:t>3/23/2024</a:t>
            </a:fld>
            <a:endParaRPr lang="en-US"/>
          </a:p>
        </p:txBody>
      </p:sp>
      <p:sp>
        <p:nvSpPr>
          <p:cNvPr id="5" name="Footer Placeholder 4">
            <a:extLst>
              <a:ext uri="{FF2B5EF4-FFF2-40B4-BE49-F238E27FC236}">
                <a16:creationId xmlns:a16="http://schemas.microsoft.com/office/drawing/2014/main" xmlns="" id="{C6C766AB-653D-4CBC-BC22-B43131D2B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3C04D8-BBA2-4F28-8D6A-94CAF6F13A1F}"/>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425925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01085-1F55-4255-9CAA-633C607149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D03891F-38F1-4D51-9968-2F07AE2C1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4D77B19-A388-46C0-A412-F3BEB37D4B66}"/>
              </a:ext>
            </a:extLst>
          </p:cNvPr>
          <p:cNvSpPr>
            <a:spLocks noGrp="1"/>
          </p:cNvSpPr>
          <p:nvPr>
            <p:ph type="dt" sz="half" idx="10"/>
          </p:nvPr>
        </p:nvSpPr>
        <p:spPr/>
        <p:txBody>
          <a:bodyPr/>
          <a:lstStyle/>
          <a:p>
            <a:fld id="{853F3759-1AA9-4894-8198-AF5138889677}" type="datetime1">
              <a:rPr lang="en-US" smtClean="0"/>
              <a:t>3/23/2024</a:t>
            </a:fld>
            <a:endParaRPr lang="en-US"/>
          </a:p>
        </p:txBody>
      </p:sp>
      <p:sp>
        <p:nvSpPr>
          <p:cNvPr id="5" name="Footer Placeholder 4">
            <a:extLst>
              <a:ext uri="{FF2B5EF4-FFF2-40B4-BE49-F238E27FC236}">
                <a16:creationId xmlns:a16="http://schemas.microsoft.com/office/drawing/2014/main" xmlns="" id="{B47C593B-B85E-4B54-AB28-A2E884485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0CDCBC7-6787-4917-A9B8-A3F0057B3040}"/>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316308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BFBD479-A6F6-4C05-A501-172A579868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FA84015-2A09-497B-84CE-2222DE981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D3F63CE-77F6-4730-960B-4102DB1DBEBF}"/>
              </a:ext>
            </a:extLst>
          </p:cNvPr>
          <p:cNvSpPr>
            <a:spLocks noGrp="1"/>
          </p:cNvSpPr>
          <p:nvPr>
            <p:ph type="dt" sz="half" idx="10"/>
          </p:nvPr>
        </p:nvSpPr>
        <p:spPr/>
        <p:txBody>
          <a:bodyPr/>
          <a:lstStyle/>
          <a:p>
            <a:fld id="{AAC11910-78D5-4D77-AACA-B4C1E1C0D76E}" type="datetime1">
              <a:rPr lang="en-US" smtClean="0"/>
              <a:t>3/23/2024</a:t>
            </a:fld>
            <a:endParaRPr lang="en-US"/>
          </a:p>
        </p:txBody>
      </p:sp>
      <p:sp>
        <p:nvSpPr>
          <p:cNvPr id="5" name="Footer Placeholder 4">
            <a:extLst>
              <a:ext uri="{FF2B5EF4-FFF2-40B4-BE49-F238E27FC236}">
                <a16:creationId xmlns:a16="http://schemas.microsoft.com/office/drawing/2014/main" xmlns="" id="{EEC10CAC-0C11-4167-8527-78B0D7D32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C01AA2-CEE1-4D48-AA31-275DEE91B3FF}"/>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87092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BA6AC-CB3F-43C4-A8AF-98C77E4609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B1BF405-E700-4255-B107-23EB0AA23F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F285E8-D49F-42D8-A7D4-F1CE45199F71}"/>
              </a:ext>
            </a:extLst>
          </p:cNvPr>
          <p:cNvSpPr>
            <a:spLocks noGrp="1"/>
          </p:cNvSpPr>
          <p:nvPr>
            <p:ph type="dt" sz="half" idx="10"/>
          </p:nvPr>
        </p:nvSpPr>
        <p:spPr/>
        <p:txBody>
          <a:bodyPr/>
          <a:lstStyle/>
          <a:p>
            <a:fld id="{354436C5-8D90-4E44-8E80-72AE750E6F87}" type="datetime1">
              <a:rPr lang="en-US" smtClean="0"/>
              <a:t>3/23/2024</a:t>
            </a:fld>
            <a:endParaRPr lang="en-US"/>
          </a:p>
        </p:txBody>
      </p:sp>
      <p:sp>
        <p:nvSpPr>
          <p:cNvPr id="5" name="Footer Placeholder 4">
            <a:extLst>
              <a:ext uri="{FF2B5EF4-FFF2-40B4-BE49-F238E27FC236}">
                <a16:creationId xmlns:a16="http://schemas.microsoft.com/office/drawing/2014/main" xmlns="" id="{F445AED6-1982-4ACB-962F-3B4C7E3D1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FA07BA7-6FAD-424C-85BB-D02E04B9F36F}"/>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77031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07DDB-DA3A-4A7C-9FCA-5528EC08E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E957936-1348-4278-83A4-705F72C00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A9348DC-1067-4DAE-8390-59AE23B0DC8F}"/>
              </a:ext>
            </a:extLst>
          </p:cNvPr>
          <p:cNvSpPr>
            <a:spLocks noGrp="1"/>
          </p:cNvSpPr>
          <p:nvPr>
            <p:ph type="dt" sz="half" idx="10"/>
          </p:nvPr>
        </p:nvSpPr>
        <p:spPr/>
        <p:txBody>
          <a:bodyPr/>
          <a:lstStyle/>
          <a:p>
            <a:fld id="{1C02E371-E348-47BD-B069-D8EA30996CFE}" type="datetime1">
              <a:rPr lang="en-US" smtClean="0"/>
              <a:t>3/23/2024</a:t>
            </a:fld>
            <a:endParaRPr lang="en-US"/>
          </a:p>
        </p:txBody>
      </p:sp>
      <p:sp>
        <p:nvSpPr>
          <p:cNvPr id="5" name="Footer Placeholder 4">
            <a:extLst>
              <a:ext uri="{FF2B5EF4-FFF2-40B4-BE49-F238E27FC236}">
                <a16:creationId xmlns:a16="http://schemas.microsoft.com/office/drawing/2014/main" xmlns="" id="{76CF6F52-013D-40CD-BF8C-6B739F58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7B57D5-C176-44DD-9556-271D6051ACC5}"/>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115902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70D5A-FE18-4A05-8865-85F725C99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9B5BAAD-0EF6-477B-BFB7-C5AD2E05F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0DAC6CB-9CCF-44B6-ACF7-B97B004B1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6FE0948-42FE-44B0-8D7D-4A3B2361C514}"/>
              </a:ext>
            </a:extLst>
          </p:cNvPr>
          <p:cNvSpPr>
            <a:spLocks noGrp="1"/>
          </p:cNvSpPr>
          <p:nvPr>
            <p:ph type="dt" sz="half" idx="10"/>
          </p:nvPr>
        </p:nvSpPr>
        <p:spPr/>
        <p:txBody>
          <a:bodyPr/>
          <a:lstStyle/>
          <a:p>
            <a:fld id="{A12B4E2E-803A-44EF-96BB-4B23A45D93EA}" type="datetime1">
              <a:rPr lang="en-US" smtClean="0"/>
              <a:t>3/23/2024</a:t>
            </a:fld>
            <a:endParaRPr lang="en-US"/>
          </a:p>
        </p:txBody>
      </p:sp>
      <p:sp>
        <p:nvSpPr>
          <p:cNvPr id="6" name="Footer Placeholder 5">
            <a:extLst>
              <a:ext uri="{FF2B5EF4-FFF2-40B4-BE49-F238E27FC236}">
                <a16:creationId xmlns:a16="http://schemas.microsoft.com/office/drawing/2014/main" xmlns="" id="{708C3C72-23F4-4969-865A-82F5AE65B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4A73A7-36CD-4BC3-A567-CAE4604211D4}"/>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276343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0DDFD-BBDE-4DD6-8B12-097575C3D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6ED5202-AD51-4EFC-AF1A-EF50B1BCB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044AA1F-6467-4826-B26E-C28EE288E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06746E0-098F-4A54-B518-65F0297A7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4B83F30-A35D-48F8-BF49-F6900DFF61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79DB46B-185F-41B5-9036-635CF76E286E}"/>
              </a:ext>
            </a:extLst>
          </p:cNvPr>
          <p:cNvSpPr>
            <a:spLocks noGrp="1"/>
          </p:cNvSpPr>
          <p:nvPr>
            <p:ph type="dt" sz="half" idx="10"/>
          </p:nvPr>
        </p:nvSpPr>
        <p:spPr/>
        <p:txBody>
          <a:bodyPr/>
          <a:lstStyle/>
          <a:p>
            <a:fld id="{DC045799-6164-4758-B156-4C3784267ED2}" type="datetime1">
              <a:rPr lang="en-US" smtClean="0"/>
              <a:t>3/23/2024</a:t>
            </a:fld>
            <a:endParaRPr lang="en-US"/>
          </a:p>
        </p:txBody>
      </p:sp>
      <p:sp>
        <p:nvSpPr>
          <p:cNvPr id="8" name="Footer Placeholder 7">
            <a:extLst>
              <a:ext uri="{FF2B5EF4-FFF2-40B4-BE49-F238E27FC236}">
                <a16:creationId xmlns:a16="http://schemas.microsoft.com/office/drawing/2014/main" xmlns="" id="{ADA39E7B-9DEC-41B4-9E27-76F0930F8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BE69747-8210-4823-BB36-652C6E2A9A10}"/>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205040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20CE1-F6E5-40D4-9F56-06B2001CF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3A742E8-028F-4516-B7A7-57183AAED21C}"/>
              </a:ext>
            </a:extLst>
          </p:cNvPr>
          <p:cNvSpPr>
            <a:spLocks noGrp="1"/>
          </p:cNvSpPr>
          <p:nvPr>
            <p:ph type="dt" sz="half" idx="10"/>
          </p:nvPr>
        </p:nvSpPr>
        <p:spPr/>
        <p:txBody>
          <a:bodyPr/>
          <a:lstStyle/>
          <a:p>
            <a:fld id="{D1DB602A-0824-4EE3-ACA8-6F06BBC76023}" type="datetime1">
              <a:rPr lang="en-US" smtClean="0"/>
              <a:t>3/23/2024</a:t>
            </a:fld>
            <a:endParaRPr lang="en-US"/>
          </a:p>
        </p:txBody>
      </p:sp>
      <p:sp>
        <p:nvSpPr>
          <p:cNvPr id="4" name="Footer Placeholder 3">
            <a:extLst>
              <a:ext uri="{FF2B5EF4-FFF2-40B4-BE49-F238E27FC236}">
                <a16:creationId xmlns:a16="http://schemas.microsoft.com/office/drawing/2014/main" xmlns="" id="{D45782BE-B730-4428-878B-D47927829A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A2AF9D6-3807-49F3-9B1E-49B58727DC9B}"/>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38411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2CC8400-EA32-4A0C-8823-511FAC51D9E6}"/>
              </a:ext>
            </a:extLst>
          </p:cNvPr>
          <p:cNvSpPr>
            <a:spLocks noGrp="1"/>
          </p:cNvSpPr>
          <p:nvPr>
            <p:ph type="dt" sz="half" idx="10"/>
          </p:nvPr>
        </p:nvSpPr>
        <p:spPr/>
        <p:txBody>
          <a:bodyPr/>
          <a:lstStyle/>
          <a:p>
            <a:fld id="{709998B8-0550-436B-8267-FB491328B35E}" type="datetime1">
              <a:rPr lang="en-US" smtClean="0"/>
              <a:t>3/23/2024</a:t>
            </a:fld>
            <a:endParaRPr lang="en-US"/>
          </a:p>
        </p:txBody>
      </p:sp>
      <p:sp>
        <p:nvSpPr>
          <p:cNvPr id="3" name="Footer Placeholder 2">
            <a:extLst>
              <a:ext uri="{FF2B5EF4-FFF2-40B4-BE49-F238E27FC236}">
                <a16:creationId xmlns:a16="http://schemas.microsoft.com/office/drawing/2014/main" xmlns="" id="{10F73E7E-91E8-48AE-BB09-3EF615B14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1FAE36C-12C1-434C-8FC2-49FC331E1B02}"/>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9077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3281C-9D16-4442-B679-3C760E078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C3899F7-F235-4A89-9A38-09177B1F0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D33AEC7-2455-4508-A469-7DFFCD5F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DF4D05E-CBE4-41D6-A5D2-E16AEAF8FFBF}"/>
              </a:ext>
            </a:extLst>
          </p:cNvPr>
          <p:cNvSpPr>
            <a:spLocks noGrp="1"/>
          </p:cNvSpPr>
          <p:nvPr>
            <p:ph type="dt" sz="half" idx="10"/>
          </p:nvPr>
        </p:nvSpPr>
        <p:spPr/>
        <p:txBody>
          <a:bodyPr/>
          <a:lstStyle/>
          <a:p>
            <a:fld id="{387A5026-E719-4476-A281-1ADA55BDC934}" type="datetime1">
              <a:rPr lang="en-US" smtClean="0"/>
              <a:t>3/23/2024</a:t>
            </a:fld>
            <a:endParaRPr lang="en-US"/>
          </a:p>
        </p:txBody>
      </p:sp>
      <p:sp>
        <p:nvSpPr>
          <p:cNvPr id="6" name="Footer Placeholder 5">
            <a:extLst>
              <a:ext uri="{FF2B5EF4-FFF2-40B4-BE49-F238E27FC236}">
                <a16:creationId xmlns:a16="http://schemas.microsoft.com/office/drawing/2014/main" xmlns="" id="{4730E671-CFEF-4644-AE86-2A58BE65B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54F471D-E0E0-44C8-98BD-11002F0DA3F1}"/>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326450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3E733-F0E7-4BCD-B550-0FCD9FBC4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3D36BE2-A750-4016-8E62-B6A074D7C5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DDD160D-B284-4831-B460-58276246F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C5A5393-0086-4651-A9AC-045515C6AE61}"/>
              </a:ext>
            </a:extLst>
          </p:cNvPr>
          <p:cNvSpPr>
            <a:spLocks noGrp="1"/>
          </p:cNvSpPr>
          <p:nvPr>
            <p:ph type="dt" sz="half" idx="10"/>
          </p:nvPr>
        </p:nvSpPr>
        <p:spPr/>
        <p:txBody>
          <a:bodyPr/>
          <a:lstStyle/>
          <a:p>
            <a:fld id="{6760D7F3-F32B-495D-9C32-675140655080}" type="datetime1">
              <a:rPr lang="en-US" smtClean="0"/>
              <a:t>3/23/2024</a:t>
            </a:fld>
            <a:endParaRPr lang="en-US"/>
          </a:p>
        </p:txBody>
      </p:sp>
      <p:sp>
        <p:nvSpPr>
          <p:cNvPr id="6" name="Footer Placeholder 5">
            <a:extLst>
              <a:ext uri="{FF2B5EF4-FFF2-40B4-BE49-F238E27FC236}">
                <a16:creationId xmlns:a16="http://schemas.microsoft.com/office/drawing/2014/main" xmlns="" id="{75120F38-D125-471B-886E-696A70EE6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8F12EB1-7542-4A3C-8D7A-640517F473AB}"/>
              </a:ext>
            </a:extLst>
          </p:cNvPr>
          <p:cNvSpPr>
            <a:spLocks noGrp="1"/>
          </p:cNvSpPr>
          <p:nvPr>
            <p:ph type="sldNum" sz="quarter" idx="12"/>
          </p:nvPr>
        </p:nvSpPr>
        <p:spPr/>
        <p:txBody>
          <a:bodyPr/>
          <a:lstStyle/>
          <a:p>
            <a:fld id="{C7F208C7-5072-42F7-A919-16E2C96106FB}" type="slidenum">
              <a:rPr lang="en-US" smtClean="0"/>
              <a:t>‹#›</a:t>
            </a:fld>
            <a:endParaRPr lang="en-US"/>
          </a:p>
        </p:txBody>
      </p:sp>
    </p:spTree>
    <p:extLst>
      <p:ext uri="{BB962C8B-B14F-4D97-AF65-F5344CB8AC3E}">
        <p14:creationId xmlns:p14="http://schemas.microsoft.com/office/powerpoint/2010/main" val="240042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7480831-800C-476C-A893-E61F09B7A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F5CD3DB-22FB-44F9-BF87-6CA8296A66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45A135-B50F-45FE-BFDB-3ACE8A321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52718-6ACF-4B47-83D4-0B08E1E22E06}" type="datetime1">
              <a:rPr lang="en-US" smtClean="0"/>
              <a:t>3/23/2024</a:t>
            </a:fld>
            <a:endParaRPr lang="en-US"/>
          </a:p>
        </p:txBody>
      </p:sp>
      <p:sp>
        <p:nvSpPr>
          <p:cNvPr id="5" name="Footer Placeholder 4">
            <a:extLst>
              <a:ext uri="{FF2B5EF4-FFF2-40B4-BE49-F238E27FC236}">
                <a16:creationId xmlns:a16="http://schemas.microsoft.com/office/drawing/2014/main" xmlns="" id="{5F666D8A-BB96-4AD8-9FF4-93CF0A1E5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5D6878B-9FA9-487A-9F9E-EDE538F73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208C7-5072-42F7-A919-16E2C96106FB}" type="slidenum">
              <a:rPr lang="en-US" smtClean="0"/>
              <a:t>‹#›</a:t>
            </a:fld>
            <a:endParaRPr lang="en-US"/>
          </a:p>
        </p:txBody>
      </p:sp>
    </p:spTree>
    <p:extLst>
      <p:ext uri="{BB962C8B-B14F-4D97-AF65-F5344CB8AC3E}">
        <p14:creationId xmlns:p14="http://schemas.microsoft.com/office/powerpoint/2010/main" val="3861797860"/>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figure/Prototype-Model-3_fig1_313786662"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6C850-A4BA-443C-9A80-632354D06450}"/>
              </a:ext>
            </a:extLst>
          </p:cNvPr>
          <p:cNvSpPr>
            <a:spLocks noGrp="1"/>
          </p:cNvSpPr>
          <p:nvPr>
            <p:ph type="title"/>
          </p:nvPr>
        </p:nvSpPr>
        <p:spPr>
          <a:xfrm>
            <a:off x="832611" y="1148318"/>
            <a:ext cx="10775146" cy="1075336"/>
          </a:xfrm>
        </p:spPr>
        <p:txBody>
          <a:bodyPr>
            <a:normAutofit/>
          </a:bodyPr>
          <a:lstStyle/>
          <a:p>
            <a:pPr algn="ctr"/>
            <a:r>
              <a:rPr lang="en-US" sz="28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Bird Species Detection </a:t>
            </a:r>
            <a:endParaRPr lang="en-US" sz="2800" b="1" dirty="0"/>
          </a:p>
        </p:txBody>
      </p:sp>
      <p:sp>
        <p:nvSpPr>
          <p:cNvPr id="3" name="Content Placeholder 2">
            <a:extLst>
              <a:ext uri="{FF2B5EF4-FFF2-40B4-BE49-F238E27FC236}">
                <a16:creationId xmlns:a16="http://schemas.microsoft.com/office/drawing/2014/main" xmlns="" id="{FED0DD8B-473E-4034-8E3D-872DA7C19AD4}"/>
              </a:ext>
            </a:extLst>
          </p:cNvPr>
          <p:cNvSpPr>
            <a:spLocks noGrp="1"/>
          </p:cNvSpPr>
          <p:nvPr>
            <p:ph idx="1"/>
          </p:nvPr>
        </p:nvSpPr>
        <p:spPr>
          <a:xfrm>
            <a:off x="280553" y="1943100"/>
            <a:ext cx="11401367" cy="4204189"/>
          </a:xfrm>
        </p:spPr>
        <p:txBody>
          <a:bodyPr>
            <a:normAutofit fontScale="92500" lnSpcReduction="2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400" b="1" u="sng" dirty="0">
              <a:solidFill>
                <a:prstClr val="black"/>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Prepared by:</a:t>
            </a:r>
          </a:p>
          <a:p>
            <a:pPr marL="0" marR="0" indent="0" algn="ctr">
              <a:lnSpc>
                <a:spcPct val="150000"/>
              </a:lnSpc>
              <a:spcBef>
                <a:spcPts val="0"/>
              </a:spcBef>
              <a:spcAft>
                <a:spcPts val="1000"/>
              </a:spcAft>
              <a:buNone/>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Ankit Chhetri    30759</a:t>
            </a:r>
            <a:endParaRPr lang="en-US" sz="1800" dirty="0">
              <a:effectLst/>
              <a:latin typeface="Calibri" panose="020F0502020204030204" pitchFamily="34" charset="0"/>
              <a:ea typeface="Calibri" panose="020F0502020204030204" pitchFamily="34" charset="0"/>
            </a:endParaRPr>
          </a:p>
          <a:p>
            <a:pPr marL="0" marR="0" indent="0" algn="ctr">
              <a:lnSpc>
                <a:spcPct val="150000"/>
              </a:lnSpc>
              <a:spcBef>
                <a:spcPts val="0"/>
              </a:spcBef>
              <a:spcAft>
                <a:spcPts val="1000"/>
              </a:spcAft>
              <a:buNone/>
            </a:pPr>
            <a:r>
              <a:rPr lang="en-US" sz="1800" dirty="0">
                <a:effectLst/>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Ankrit</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Risal</a:t>
            </a: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30760</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indent="0" algn="ctr">
              <a:lnSpc>
                <a:spcPct val="150000"/>
              </a:lnSpc>
              <a:spcBef>
                <a:spcPts val="0"/>
              </a:spcBef>
              <a:spcAft>
                <a:spcPts val="1000"/>
              </a:spcAft>
              <a:buNone/>
            </a:pPr>
            <a:r>
              <a:rPr lang="en-US" sz="1800" dirty="0">
                <a:effectLst/>
                <a:latin typeface="Times New Roman" panose="02020603050405020304" pitchFamily="18" charset="0"/>
                <a:ea typeface="Times New Roman" panose="02020603050405020304" pitchFamily="18" charset="0"/>
              </a:rPr>
              <a:t>          Bhaskar </a:t>
            </a:r>
            <a:r>
              <a:rPr lang="en-US" sz="1800" dirty="0" err="1">
                <a:effectLst/>
                <a:latin typeface="Times New Roman" panose="02020603050405020304" pitchFamily="18" charset="0"/>
                <a:ea typeface="Times New Roman" panose="02020603050405020304" pitchFamily="18" charset="0"/>
              </a:rPr>
              <a:t>Subedi</a:t>
            </a:r>
            <a:r>
              <a:rPr lang="en-US" sz="1800" dirty="0">
                <a:latin typeface="Times New Roman" panose="02020603050405020304" pitchFamily="18" charset="0"/>
                <a:ea typeface="Times New Roman" panose="02020603050405020304" pitchFamily="18" charset="0"/>
              </a:rPr>
              <a:t>  30769</a:t>
            </a:r>
            <a:endParaRPr lang="en-US" sz="1800" dirty="0">
              <a:effectLst/>
              <a:latin typeface="Calibri" panose="020F0502020204030204" pitchFamily="34" charset="0"/>
              <a:ea typeface="Calibri" panose="020F0502020204030204"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Supervised by:</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 </a:t>
            </a:r>
            <a:r>
              <a:rPr lang="en-US" sz="2600" b="1" dirty="0">
                <a:solidFill>
                  <a:prstClr val="black"/>
                </a:solidFill>
                <a:latin typeface="Times New Roman" panose="02020603050405020304" pitchFamily="18" charset="0"/>
                <a:cs typeface="Times New Roman" panose="02020603050405020304" pitchFamily="18" charset="0"/>
              </a:rPr>
              <a:t>Laxmi Prasad Bhatt</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b="1" dirty="0">
                <a:solidFill>
                  <a:prstClr val="black"/>
                </a:solidFill>
                <a:latin typeface="Times New Roman" panose="02020603050405020304" pitchFamily="18" charset="0"/>
                <a:cs typeface="Times New Roman" panose="02020603050405020304" pitchFamily="18" charset="0"/>
              </a:rPr>
              <a:t>                                                                 Er. </a:t>
            </a:r>
            <a:r>
              <a:rPr lang="en-US" sz="2600" b="1" dirty="0" err="1">
                <a:solidFill>
                  <a:prstClr val="black"/>
                </a:solidFill>
                <a:latin typeface="Times New Roman" panose="02020603050405020304" pitchFamily="18" charset="0"/>
                <a:cs typeface="Times New Roman" panose="02020603050405020304" pitchFamily="18" charset="0"/>
              </a:rPr>
              <a:t>Ukesh</a:t>
            </a:r>
            <a:r>
              <a:rPr lang="en-US" sz="2600" b="1" dirty="0">
                <a:solidFill>
                  <a:prstClr val="black"/>
                </a:solidFill>
                <a:latin typeface="Times New Roman" panose="02020603050405020304" pitchFamily="18" charset="0"/>
                <a:cs typeface="Times New Roman" panose="02020603050405020304" pitchFamily="18" charset="0"/>
              </a:rPr>
              <a:t> Thapa</a:t>
            </a:r>
            <a:endParaRPr kumimoji="0" lang="en-US" sz="2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US" dirty="0"/>
          </a:p>
        </p:txBody>
      </p:sp>
      <p:sp>
        <p:nvSpPr>
          <p:cNvPr id="7" name="TextBox 6">
            <a:extLst>
              <a:ext uri="{FF2B5EF4-FFF2-40B4-BE49-F238E27FC236}">
                <a16:creationId xmlns:a16="http://schemas.microsoft.com/office/drawing/2014/main" xmlns="" id="{38AA25F3-D309-43A9-B936-E063DDA8A966}"/>
              </a:ext>
            </a:extLst>
          </p:cNvPr>
          <p:cNvSpPr txBox="1"/>
          <p:nvPr/>
        </p:nvSpPr>
        <p:spPr>
          <a:xfrm>
            <a:off x="11607757" y="6216143"/>
            <a:ext cx="335366" cy="369332"/>
          </a:xfrm>
          <a:prstGeom prst="rect">
            <a:avLst/>
          </a:prstGeom>
          <a:noFill/>
        </p:spPr>
        <p:txBody>
          <a:bodyPr wrap="square">
            <a:spAutoFit/>
          </a:bodyPr>
          <a:lstStyle/>
          <a:p>
            <a:fld id="{C7F208C7-5072-42F7-A919-16E2C96106FB}" type="slidenum">
              <a:rPr lang="en-US" smtClean="0"/>
              <a:pPr/>
              <a:t>1</a:t>
            </a:fld>
            <a:endParaRPr lang="en-US" dirty="0"/>
          </a:p>
        </p:txBody>
      </p:sp>
      <p:pic>
        <p:nvPicPr>
          <p:cNvPr id="1028" name="Picture 4">
            <a:extLst>
              <a:ext uri="{FF2B5EF4-FFF2-40B4-BE49-F238E27FC236}">
                <a16:creationId xmlns:a16="http://schemas.microsoft.com/office/drawing/2014/main" xmlns="" id="{8913F692-89EA-45E4-8020-1DB0FB92F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79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4E567-841B-4B8C-B005-3206E7459707}"/>
              </a:ext>
            </a:extLst>
          </p:cNvPr>
          <p:cNvSpPr>
            <a:spLocks noGrp="1"/>
          </p:cNvSpPr>
          <p:nvPr>
            <p:ph type="title"/>
          </p:nvPr>
        </p:nvSpPr>
        <p:spPr>
          <a:xfrm>
            <a:off x="3875377" y="519240"/>
            <a:ext cx="4446847" cy="817852"/>
          </a:xfrm>
        </p:spPr>
        <p:txBody>
          <a:bodyPr>
            <a:normAutofit fontScale="90000"/>
          </a:bodyPr>
          <a:lstStyle/>
          <a:p>
            <a:r>
              <a:rPr lang="en-US" b="1" dirty="0">
                <a:latin typeface="Times New Roman" panose="02020603050405020304" pitchFamily="18" charset="0"/>
                <a:cs typeface="Times New Roman" panose="02020603050405020304" pitchFamily="18" charset="0"/>
              </a:rPr>
              <a:t>SYSTEM DESIGN</a:t>
            </a:r>
          </a:p>
        </p:txBody>
      </p:sp>
      <p:sp>
        <p:nvSpPr>
          <p:cNvPr id="4" name="Slide Number Placeholder 3">
            <a:extLst>
              <a:ext uri="{FF2B5EF4-FFF2-40B4-BE49-F238E27FC236}">
                <a16:creationId xmlns:a16="http://schemas.microsoft.com/office/drawing/2014/main" xmlns="" id="{5AC7EC4E-09F4-4140-AC60-E31C558F67D6}"/>
              </a:ext>
            </a:extLst>
          </p:cNvPr>
          <p:cNvSpPr>
            <a:spLocks noGrp="1"/>
          </p:cNvSpPr>
          <p:nvPr>
            <p:ph type="sldNum" sz="quarter" idx="12"/>
          </p:nvPr>
        </p:nvSpPr>
        <p:spPr>
          <a:xfrm>
            <a:off x="11155680" y="6356350"/>
            <a:ext cx="731520" cy="365125"/>
          </a:xfrm>
        </p:spPr>
        <p:txBody>
          <a:bodyPr/>
          <a:lstStyle/>
          <a:p>
            <a:fld id="{C7F208C7-5072-42F7-A919-16E2C96106FB}" type="slidenum">
              <a:rPr lang="en-US" sz="1600" smtClean="0">
                <a:solidFill>
                  <a:schemeClr val="tx1"/>
                </a:solidFill>
              </a:rPr>
              <a:t>10</a:t>
            </a:fld>
            <a:endParaRPr lang="en-US" sz="1600" dirty="0">
              <a:solidFill>
                <a:schemeClr val="tx1"/>
              </a:solidFill>
            </a:endParaRPr>
          </a:p>
        </p:txBody>
      </p:sp>
      <p:sp>
        <p:nvSpPr>
          <p:cNvPr id="13" name="Content Placeholder 12">
            <a:extLst>
              <a:ext uri="{FF2B5EF4-FFF2-40B4-BE49-F238E27FC236}">
                <a16:creationId xmlns:a16="http://schemas.microsoft.com/office/drawing/2014/main" xmlns="" id="{13F4FECF-646D-4172-AA66-EDD41FBE39B5}"/>
              </a:ext>
            </a:extLst>
          </p:cNvPr>
          <p:cNvSpPr>
            <a:spLocks noGrp="1"/>
          </p:cNvSpPr>
          <p:nvPr>
            <p:ph idx="1"/>
          </p:nvPr>
        </p:nvSpPr>
        <p:spPr>
          <a:xfrm>
            <a:off x="838200" y="1619792"/>
            <a:ext cx="10515600" cy="5101683"/>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pic>
        <p:nvPicPr>
          <p:cNvPr id="7" name="Picture 4">
            <a:extLst>
              <a:ext uri="{FF2B5EF4-FFF2-40B4-BE49-F238E27FC236}">
                <a16:creationId xmlns:a16="http://schemas.microsoft.com/office/drawing/2014/main" xmlns="" id="{73EDC4DA-08AE-4AA6-9927-17F190D44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7501AFF5-E805-F4B6-651D-95E6BB376C87}"/>
              </a:ext>
            </a:extLst>
          </p:cNvPr>
          <p:cNvPicPr>
            <a:picLocks noChangeAspect="1"/>
          </p:cNvPicPr>
          <p:nvPr/>
        </p:nvPicPr>
        <p:blipFill>
          <a:blip r:embed="rId3"/>
          <a:stretch>
            <a:fillRect/>
          </a:stretch>
        </p:blipFill>
        <p:spPr>
          <a:xfrm>
            <a:off x="400594" y="1891726"/>
            <a:ext cx="11390811" cy="3465326"/>
          </a:xfrm>
          <a:prstGeom prst="rect">
            <a:avLst/>
          </a:prstGeom>
        </p:spPr>
      </p:pic>
    </p:spTree>
    <p:extLst>
      <p:ext uri="{BB962C8B-B14F-4D97-AF65-F5344CB8AC3E}">
        <p14:creationId xmlns:p14="http://schemas.microsoft.com/office/powerpoint/2010/main" val="123531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C06E6E6-96F3-FE51-6078-673FF1AF4634}"/>
              </a:ext>
            </a:extLst>
          </p:cNvPr>
          <p:cNvSpPr>
            <a:spLocks noGrp="1"/>
          </p:cNvSpPr>
          <p:nvPr>
            <p:ph type="sldNum" sz="quarter" idx="12"/>
          </p:nvPr>
        </p:nvSpPr>
        <p:spPr/>
        <p:txBody>
          <a:bodyPr/>
          <a:lstStyle/>
          <a:p>
            <a:fld id="{C7F208C7-5072-42F7-A919-16E2C96106FB}" type="slidenum">
              <a:rPr lang="en-US" smtClean="0"/>
              <a:t>11</a:t>
            </a:fld>
            <a:endParaRPr lang="en-US"/>
          </a:p>
        </p:txBody>
      </p:sp>
      <p:sp>
        <p:nvSpPr>
          <p:cNvPr id="6" name="TextBox 5">
            <a:extLst>
              <a:ext uri="{FF2B5EF4-FFF2-40B4-BE49-F238E27FC236}">
                <a16:creationId xmlns:a16="http://schemas.microsoft.com/office/drawing/2014/main" xmlns="" id="{642EDCBD-23F0-4AD5-3E4A-96F2E82C4882}"/>
              </a:ext>
            </a:extLst>
          </p:cNvPr>
          <p:cNvSpPr txBox="1"/>
          <p:nvPr/>
        </p:nvSpPr>
        <p:spPr>
          <a:xfrm>
            <a:off x="4724400" y="6033184"/>
            <a:ext cx="2743200"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Figure: Flowchart</a:t>
            </a:r>
            <a:endParaRPr lang="en-SG"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40E229F8-A17E-5E6C-ADAE-C4A7EBA09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800" y="136525"/>
            <a:ext cx="6248942" cy="5815238"/>
          </a:xfrm>
          <a:prstGeom prst="rect">
            <a:avLst/>
          </a:prstGeom>
        </p:spPr>
      </p:pic>
    </p:spTree>
    <p:extLst>
      <p:ext uri="{BB962C8B-B14F-4D97-AF65-F5344CB8AC3E}">
        <p14:creationId xmlns:p14="http://schemas.microsoft.com/office/powerpoint/2010/main" val="285435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571C83F-9015-ABF6-7C84-F0A97A923C07}"/>
              </a:ext>
            </a:extLst>
          </p:cNvPr>
          <p:cNvSpPr>
            <a:spLocks noGrp="1"/>
          </p:cNvSpPr>
          <p:nvPr>
            <p:ph type="sldNum" sz="quarter" idx="12"/>
          </p:nvPr>
        </p:nvSpPr>
        <p:spPr/>
        <p:txBody>
          <a:bodyPr/>
          <a:lstStyle/>
          <a:p>
            <a:fld id="{C7F208C7-5072-42F7-A919-16E2C96106FB}" type="slidenum">
              <a:rPr lang="en-US" smtClean="0"/>
              <a:t>12</a:t>
            </a:fld>
            <a:endParaRPr lang="en-US"/>
          </a:p>
        </p:txBody>
      </p:sp>
      <p:sp>
        <p:nvSpPr>
          <p:cNvPr id="6" name="TextBox 5">
            <a:extLst>
              <a:ext uri="{FF2B5EF4-FFF2-40B4-BE49-F238E27FC236}">
                <a16:creationId xmlns:a16="http://schemas.microsoft.com/office/drawing/2014/main" xmlns="" id="{EE60635B-9894-16A1-100E-FEF9E0484A69}"/>
              </a:ext>
            </a:extLst>
          </p:cNvPr>
          <p:cNvSpPr txBox="1"/>
          <p:nvPr/>
        </p:nvSpPr>
        <p:spPr>
          <a:xfrm>
            <a:off x="4420016" y="4767072"/>
            <a:ext cx="214407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Level 0 DFD</a:t>
            </a:r>
            <a:endParaRPr lang="en-S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85ED7749-D9FF-5BAB-EB93-DFFC9F32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429" y="564391"/>
            <a:ext cx="9759141" cy="4171647"/>
          </a:xfrm>
          <a:prstGeom prst="rect">
            <a:avLst/>
          </a:prstGeom>
        </p:spPr>
      </p:pic>
    </p:spTree>
    <p:extLst>
      <p:ext uri="{BB962C8B-B14F-4D97-AF65-F5344CB8AC3E}">
        <p14:creationId xmlns:p14="http://schemas.microsoft.com/office/powerpoint/2010/main" val="105434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571C83F-9015-ABF6-7C84-F0A97A923C07}"/>
              </a:ext>
            </a:extLst>
          </p:cNvPr>
          <p:cNvSpPr>
            <a:spLocks noGrp="1"/>
          </p:cNvSpPr>
          <p:nvPr>
            <p:ph type="sldNum" sz="quarter" idx="12"/>
          </p:nvPr>
        </p:nvSpPr>
        <p:spPr/>
        <p:txBody>
          <a:bodyPr/>
          <a:lstStyle/>
          <a:p>
            <a:fld id="{C7F208C7-5072-42F7-A919-16E2C96106FB}" type="slidenum">
              <a:rPr lang="en-US" smtClean="0"/>
              <a:t>13</a:t>
            </a:fld>
            <a:endParaRPr lang="en-US"/>
          </a:p>
        </p:txBody>
      </p:sp>
      <p:sp>
        <p:nvSpPr>
          <p:cNvPr id="9" name="TextBox 8">
            <a:extLst>
              <a:ext uri="{FF2B5EF4-FFF2-40B4-BE49-F238E27FC236}">
                <a16:creationId xmlns:a16="http://schemas.microsoft.com/office/drawing/2014/main" xmlns="" id="{AD0B1769-0B7C-BCEC-BB76-FEBCB6B6D79D}"/>
              </a:ext>
            </a:extLst>
          </p:cNvPr>
          <p:cNvSpPr txBox="1"/>
          <p:nvPr/>
        </p:nvSpPr>
        <p:spPr>
          <a:xfrm>
            <a:off x="5251655" y="5103790"/>
            <a:ext cx="212683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Level 1 DFD</a:t>
            </a:r>
            <a:endParaRPr lang="en-SG" dirty="0">
              <a:latin typeface="Times New Roman" panose="02020603050405020304" pitchFamily="18" charset="0"/>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p:txBody>
      </p:sp>
      <p:pic>
        <p:nvPicPr>
          <p:cNvPr id="5" name="Picture 4" descr="A diagram of a software flowchart&#10;&#10;Description automatically generated">
            <a:extLst>
              <a:ext uri="{FF2B5EF4-FFF2-40B4-BE49-F238E27FC236}">
                <a16:creationId xmlns:a16="http://schemas.microsoft.com/office/drawing/2014/main" xmlns="" id="{A4422231-391D-ADCE-E7C5-9E13A5D81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352424"/>
            <a:ext cx="7543800" cy="4638675"/>
          </a:xfrm>
          <a:prstGeom prst="rect">
            <a:avLst/>
          </a:prstGeom>
        </p:spPr>
      </p:pic>
    </p:spTree>
    <p:extLst>
      <p:ext uri="{BB962C8B-B14F-4D97-AF65-F5344CB8AC3E}">
        <p14:creationId xmlns:p14="http://schemas.microsoft.com/office/powerpoint/2010/main" val="3401423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7F76865-5054-F894-2BFC-913D27C2CC48}"/>
              </a:ext>
            </a:extLst>
          </p:cNvPr>
          <p:cNvSpPr>
            <a:spLocks noGrp="1"/>
          </p:cNvSpPr>
          <p:nvPr>
            <p:ph type="sldNum" sz="quarter" idx="12"/>
          </p:nvPr>
        </p:nvSpPr>
        <p:spPr/>
        <p:txBody>
          <a:bodyPr/>
          <a:lstStyle/>
          <a:p>
            <a:fld id="{C7F208C7-5072-42F7-A919-16E2C96106FB}" type="slidenum">
              <a:rPr lang="en-US" smtClean="0"/>
              <a:t>14</a:t>
            </a:fld>
            <a:endParaRPr lang="en-US"/>
          </a:p>
        </p:txBody>
      </p:sp>
      <p:pic>
        <p:nvPicPr>
          <p:cNvPr id="5" name="Picture 4">
            <a:extLst>
              <a:ext uri="{FF2B5EF4-FFF2-40B4-BE49-F238E27FC236}">
                <a16:creationId xmlns:a16="http://schemas.microsoft.com/office/drawing/2014/main" xmlns="" id="{4DE18F8E-FD19-B19B-6ABA-1B27C87C76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3157" y="636814"/>
            <a:ext cx="3751036" cy="4493849"/>
          </a:xfrm>
          <a:prstGeom prst="rect">
            <a:avLst/>
          </a:prstGeom>
        </p:spPr>
      </p:pic>
      <p:sp>
        <p:nvSpPr>
          <p:cNvPr id="6" name="TextBox 5">
            <a:extLst>
              <a:ext uri="{FF2B5EF4-FFF2-40B4-BE49-F238E27FC236}">
                <a16:creationId xmlns:a16="http://schemas.microsoft.com/office/drawing/2014/main" xmlns="" id="{DA5901A8-15BA-1C6A-90A2-839B6E9566C8}"/>
              </a:ext>
            </a:extLst>
          </p:cNvPr>
          <p:cNvSpPr txBox="1"/>
          <p:nvPr/>
        </p:nvSpPr>
        <p:spPr>
          <a:xfrm>
            <a:off x="4931229" y="5130663"/>
            <a:ext cx="255542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a:t>
            </a:r>
            <a:r>
              <a:rPr lang="en-US" dirty="0" err="1">
                <a:latin typeface="Times New Roman" panose="02020603050405020304" pitchFamily="18" charset="0"/>
                <a:cs typeface="Times New Roman" panose="02020603050405020304" pitchFamily="18" charset="0"/>
              </a:rPr>
              <a:t>Usecase</a:t>
            </a:r>
            <a:r>
              <a:rPr lang="en-US" dirty="0">
                <a:latin typeface="Times New Roman" panose="02020603050405020304" pitchFamily="18" charset="0"/>
                <a:cs typeface="Times New Roman" panose="02020603050405020304" pitchFamily="18" charset="0"/>
              </a:rPr>
              <a:t> Diagram</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91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F208C7-5072-42F7-A919-16E2C96106FB}"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467" y="565790"/>
            <a:ext cx="6640949" cy="4931721"/>
          </a:xfrm>
          <a:prstGeom prst="rect">
            <a:avLst/>
          </a:prstGeom>
        </p:spPr>
      </p:pic>
      <p:sp>
        <p:nvSpPr>
          <p:cNvPr id="6" name="TextBox 5">
            <a:extLst>
              <a:ext uri="{FF2B5EF4-FFF2-40B4-BE49-F238E27FC236}">
                <a16:creationId xmlns:a16="http://schemas.microsoft.com/office/drawing/2014/main" xmlns="" id="{DA5901A8-15BA-1C6A-90A2-839B6E9566C8}"/>
              </a:ext>
            </a:extLst>
          </p:cNvPr>
          <p:cNvSpPr txBox="1"/>
          <p:nvPr/>
        </p:nvSpPr>
        <p:spPr>
          <a:xfrm>
            <a:off x="4795762" y="5742264"/>
            <a:ext cx="318830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a:t>
            </a:r>
            <a:r>
              <a:rPr lang="en-US" dirty="0" smtClean="0">
                <a:latin typeface="Times New Roman" panose="02020603050405020304" pitchFamily="18" charset="0"/>
                <a:cs typeface="Times New Roman" panose="02020603050405020304" pitchFamily="18" charset="0"/>
              </a:rPr>
              <a:t>Sequence diagram</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955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976B0A0-A167-8664-0C85-E4CC784CB0E3}"/>
              </a:ext>
            </a:extLst>
          </p:cNvPr>
          <p:cNvSpPr>
            <a:spLocks noGrp="1"/>
          </p:cNvSpPr>
          <p:nvPr>
            <p:ph type="sldNum" sz="quarter" idx="12"/>
          </p:nvPr>
        </p:nvSpPr>
        <p:spPr/>
        <p:txBody>
          <a:bodyPr/>
          <a:lstStyle/>
          <a:p>
            <a:fld id="{C7F208C7-5072-42F7-A919-16E2C96106FB}" type="slidenum">
              <a:rPr lang="en-US" smtClean="0"/>
              <a:t>16</a:t>
            </a:fld>
            <a:endParaRPr lang="en-US"/>
          </a:p>
        </p:txBody>
      </p:sp>
      <p:pic>
        <p:nvPicPr>
          <p:cNvPr id="5" name="Content Placeholder 4" descr="A diagram of a software development process&#10;&#10;Description automatically generated">
            <a:extLst>
              <a:ext uri="{FF2B5EF4-FFF2-40B4-BE49-F238E27FC236}">
                <a16:creationId xmlns:a16="http://schemas.microsoft.com/office/drawing/2014/main" xmlns="" id="{47375CAB-7BA3-C4DE-891A-7BA3653B6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290" y="1511979"/>
            <a:ext cx="7468642" cy="3524742"/>
          </a:xfrm>
          <a:prstGeom prst="rect">
            <a:avLst/>
          </a:prstGeom>
        </p:spPr>
      </p:pic>
      <p:sp>
        <p:nvSpPr>
          <p:cNvPr id="6" name="TextBox 5">
            <a:extLst>
              <a:ext uri="{FF2B5EF4-FFF2-40B4-BE49-F238E27FC236}">
                <a16:creationId xmlns:a16="http://schemas.microsoft.com/office/drawing/2014/main" xmlns="" id="{627BB812-DFC2-1044-7F4D-77D7C2939643}"/>
              </a:ext>
            </a:extLst>
          </p:cNvPr>
          <p:cNvSpPr txBox="1"/>
          <p:nvPr/>
        </p:nvSpPr>
        <p:spPr>
          <a:xfrm>
            <a:off x="4006734" y="5328780"/>
            <a:ext cx="3507971"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Figure: Prototype model</a:t>
            </a:r>
            <a:endParaRPr lang="en-SG"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8551BD6-C462-E201-FFB2-7FF71F520E7B}"/>
              </a:ext>
            </a:extLst>
          </p:cNvPr>
          <p:cNvSpPr txBox="1"/>
          <p:nvPr/>
        </p:nvSpPr>
        <p:spPr>
          <a:xfrm>
            <a:off x="1846290" y="5957870"/>
            <a:ext cx="8262851" cy="369332"/>
          </a:xfrm>
          <a:prstGeom prst="rect">
            <a:avLst/>
          </a:prstGeom>
          <a:noFill/>
        </p:spPr>
        <p:txBody>
          <a:bodyPr wrap="square" rtlCol="0">
            <a:spAutoFit/>
          </a:bodyPr>
          <a:lstStyle/>
          <a:p>
            <a:r>
              <a:rPr lang="en-US" sz="1800" i="1" dirty="0">
                <a:effectLst/>
                <a:latin typeface="Calibri" panose="020F0502020204030204" pitchFamily="34" charset="0"/>
                <a:ea typeface="Calibri" panose="020F0502020204030204" pitchFamily="34" charset="0"/>
              </a:rPr>
              <a:t>Source: </a:t>
            </a:r>
            <a:r>
              <a:rPr lang="en-US" sz="1800" i="1"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xmlns="" val="tx"/>
                    </a:ext>
                  </a:extLst>
                </a:hlinkClick>
              </a:rPr>
              <a:t>https://www.researchgate.net/figure/Prototype-Model-3_fig1_313786662</a:t>
            </a:r>
            <a:endParaRPr lang="en-SG" dirty="0"/>
          </a:p>
        </p:txBody>
      </p:sp>
      <p:sp>
        <p:nvSpPr>
          <p:cNvPr id="8" name="TextBox 7">
            <a:extLst>
              <a:ext uri="{FF2B5EF4-FFF2-40B4-BE49-F238E27FC236}">
                <a16:creationId xmlns:a16="http://schemas.microsoft.com/office/drawing/2014/main" xmlns="" id="{14AEBF76-6F85-798D-96AD-C7898918BD1E}"/>
              </a:ext>
            </a:extLst>
          </p:cNvPr>
          <p:cNvSpPr txBox="1"/>
          <p:nvPr/>
        </p:nvSpPr>
        <p:spPr>
          <a:xfrm>
            <a:off x="1745671" y="81908"/>
            <a:ext cx="4522124"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a:t>
            </a:r>
            <a:endParaRPr lang="en-SG" sz="4400" dirty="0"/>
          </a:p>
        </p:txBody>
      </p:sp>
      <p:sp>
        <p:nvSpPr>
          <p:cNvPr id="9" name="TextBox 8">
            <a:extLst>
              <a:ext uri="{FF2B5EF4-FFF2-40B4-BE49-F238E27FC236}">
                <a16:creationId xmlns:a16="http://schemas.microsoft.com/office/drawing/2014/main" xmlns="" id="{440FE79F-22CD-44AB-2916-578327FE687E}"/>
              </a:ext>
            </a:extLst>
          </p:cNvPr>
          <p:cNvSpPr txBox="1"/>
          <p:nvPr/>
        </p:nvSpPr>
        <p:spPr>
          <a:xfrm>
            <a:off x="1745671" y="997379"/>
            <a:ext cx="803009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Software Developmental model</a:t>
            </a:r>
            <a:endParaRPr lang="en-SG" sz="2000" dirty="0"/>
          </a:p>
        </p:txBody>
      </p:sp>
    </p:spTree>
    <p:extLst>
      <p:ext uri="{BB962C8B-B14F-4D97-AF65-F5344CB8AC3E}">
        <p14:creationId xmlns:p14="http://schemas.microsoft.com/office/powerpoint/2010/main" val="382507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618E1-5EBB-793A-4BC5-5849D251FCC4}"/>
              </a:ext>
            </a:extLst>
          </p:cNvPr>
          <p:cNvSpPr>
            <a:spLocks noGrp="1"/>
          </p:cNvSpPr>
          <p:nvPr>
            <p:ph type="title"/>
          </p:nvPr>
        </p:nvSpPr>
        <p:spPr>
          <a:xfrm>
            <a:off x="1367590" y="88126"/>
            <a:ext cx="10515600" cy="1325563"/>
          </a:xfrm>
        </p:spPr>
        <p:txBody>
          <a:bodyPr>
            <a:normAutofit/>
          </a:bodyPr>
          <a:lstStyle/>
          <a:p>
            <a:r>
              <a:rPr lang="en-US" sz="2000" b="1" dirty="0">
                <a:latin typeface="Times New Roman" panose="02020603050405020304" pitchFamily="18" charset="0"/>
                <a:cs typeface="Times New Roman" panose="02020603050405020304" pitchFamily="18" charset="0"/>
              </a:rPr>
              <a:t>Machine Learning Algorithm</a:t>
            </a:r>
            <a:endParaRPr lang="en-SG"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7050A05-042B-8367-9337-21D976E051E6}"/>
              </a:ext>
            </a:extLst>
          </p:cNvPr>
          <p:cNvSpPr>
            <a:spLocks noGrp="1"/>
          </p:cNvSpPr>
          <p:nvPr>
            <p:ph type="sldNum" sz="quarter" idx="12"/>
          </p:nvPr>
        </p:nvSpPr>
        <p:spPr/>
        <p:txBody>
          <a:bodyPr/>
          <a:lstStyle/>
          <a:p>
            <a:fld id="{C7F208C7-5072-42F7-A919-16E2C96106FB}" type="slidenum">
              <a:rPr lang="en-US" smtClean="0"/>
              <a:t>17</a:t>
            </a:fld>
            <a:endParaRPr lang="en-US"/>
          </a:p>
        </p:txBody>
      </p:sp>
      <p:sp>
        <p:nvSpPr>
          <p:cNvPr id="6" name="TextBox 5">
            <a:extLst>
              <a:ext uri="{FF2B5EF4-FFF2-40B4-BE49-F238E27FC236}">
                <a16:creationId xmlns:a16="http://schemas.microsoft.com/office/drawing/2014/main" xmlns="" id="{B6F8C8E8-0A6F-1294-9715-EB5B5E415BD0}"/>
              </a:ext>
            </a:extLst>
          </p:cNvPr>
          <p:cNvSpPr txBox="1"/>
          <p:nvPr/>
        </p:nvSpPr>
        <p:spPr>
          <a:xfrm>
            <a:off x="4892842" y="5272340"/>
            <a:ext cx="4695824"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Figure: Machine learning lifecycle</a:t>
            </a:r>
            <a:endParaRPr lang="en-SG"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xmlns="" id="{0EF3E96F-6351-DECF-B7EC-04BEB7E9C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6845" y="1262494"/>
            <a:ext cx="4695825" cy="3810000"/>
          </a:xfrm>
          <a:prstGeom prst="rect">
            <a:avLst/>
          </a:prstGeom>
        </p:spPr>
      </p:pic>
      <p:sp>
        <p:nvSpPr>
          <p:cNvPr id="10" name="TextBox 9">
            <a:extLst>
              <a:ext uri="{FF2B5EF4-FFF2-40B4-BE49-F238E27FC236}">
                <a16:creationId xmlns:a16="http://schemas.microsoft.com/office/drawing/2014/main" xmlns="" id="{DFE36698-3796-010A-03C4-9CC83ECFB6C8}"/>
              </a:ext>
            </a:extLst>
          </p:cNvPr>
          <p:cNvSpPr txBox="1"/>
          <p:nvPr/>
        </p:nvSpPr>
        <p:spPr>
          <a:xfrm>
            <a:off x="2630906" y="5892710"/>
            <a:ext cx="7988968" cy="1200329"/>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[Source: https://www.javatpoint.com/machine-learning-life-cycle?fbclid=IwAR0WFP6AuXXYhizKOQConi51aFju5BiTndNV4tGHpQ-IValfEk2036cSHuo]</a:t>
            </a:r>
          </a:p>
          <a:p>
            <a:endParaRPr lang="en-SG" dirty="0"/>
          </a:p>
        </p:txBody>
      </p:sp>
    </p:spTree>
    <p:extLst>
      <p:ext uri="{BB962C8B-B14F-4D97-AF65-F5344CB8AC3E}">
        <p14:creationId xmlns:p14="http://schemas.microsoft.com/office/powerpoint/2010/main" val="385100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E933E01-63BF-8CB5-80A2-35B99BB81DF7}"/>
              </a:ext>
            </a:extLst>
          </p:cNvPr>
          <p:cNvSpPr>
            <a:spLocks noGrp="1"/>
          </p:cNvSpPr>
          <p:nvPr>
            <p:ph idx="1"/>
          </p:nvPr>
        </p:nvSpPr>
        <p:spPr>
          <a:xfrm>
            <a:off x="838200" y="930442"/>
            <a:ext cx="10515600" cy="4812632"/>
          </a:xfrm>
        </p:spPr>
        <p:txBody>
          <a:bodyPr/>
          <a:lstStyle/>
          <a:p>
            <a:pPr marL="342900" marR="0" lvl="0" indent="-342900" algn="just">
              <a:lnSpc>
                <a:spcPct val="115000"/>
              </a:lnSpc>
              <a:spcBef>
                <a:spcPts val="0"/>
              </a:spcBef>
              <a:spcAft>
                <a:spcPts val="10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following steps are followed in the machine learning life cycle:</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Gathering data: 38 Species bird dataset was downloaded.</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preparation: Images were split into train, test and validation.</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wrangling: Data was augmented, pre-processed and changed into input form.</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Analyze data: A classification model was selected for the project.</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Train model: The model was trained with input data.</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Test model: The model was tested using unseen data.</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Deployment: A complete system was built by integrating with UI and API.</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SG" dirty="0"/>
          </a:p>
        </p:txBody>
      </p:sp>
      <p:sp>
        <p:nvSpPr>
          <p:cNvPr id="4" name="Slide Number Placeholder 3">
            <a:extLst>
              <a:ext uri="{FF2B5EF4-FFF2-40B4-BE49-F238E27FC236}">
                <a16:creationId xmlns:a16="http://schemas.microsoft.com/office/drawing/2014/main" xmlns="" id="{5A27C6C8-ECC9-AAE2-F642-0153D98FE589}"/>
              </a:ext>
            </a:extLst>
          </p:cNvPr>
          <p:cNvSpPr>
            <a:spLocks noGrp="1"/>
          </p:cNvSpPr>
          <p:nvPr>
            <p:ph type="sldNum" sz="quarter" idx="12"/>
          </p:nvPr>
        </p:nvSpPr>
        <p:spPr/>
        <p:txBody>
          <a:bodyPr/>
          <a:lstStyle/>
          <a:p>
            <a:fld id="{C7F208C7-5072-42F7-A919-16E2C96106FB}" type="slidenum">
              <a:rPr lang="en-US" smtClean="0"/>
              <a:t>18</a:t>
            </a:fld>
            <a:endParaRPr lang="en-US"/>
          </a:p>
        </p:txBody>
      </p:sp>
    </p:spTree>
    <p:extLst>
      <p:ext uri="{BB962C8B-B14F-4D97-AF65-F5344CB8AC3E}">
        <p14:creationId xmlns:p14="http://schemas.microsoft.com/office/powerpoint/2010/main" val="423748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9D863-D1D1-F51B-473E-5ED54F6FA487}"/>
              </a:ext>
            </a:extLst>
          </p:cNvPr>
          <p:cNvSpPr>
            <a:spLocks noGrp="1"/>
          </p:cNvSpPr>
          <p:nvPr>
            <p:ph type="title"/>
          </p:nvPr>
        </p:nvSpPr>
        <p:spPr>
          <a:xfrm>
            <a:off x="838200" y="246563"/>
            <a:ext cx="10932622" cy="1325563"/>
          </a:xfrm>
        </p:spPr>
        <p:txBody>
          <a:bodyPr/>
          <a:lstStyle/>
          <a:p>
            <a:r>
              <a:rPr lang="en-US" b="1" dirty="0">
                <a:latin typeface="Times New Roman" panose="02020603050405020304" pitchFamily="18" charset="0"/>
                <a:cs typeface="Times New Roman" panose="02020603050405020304" pitchFamily="18" charset="0"/>
              </a:rPr>
              <a:t>RESULT,ANALYSIS AND CONCLUSION</a:t>
            </a:r>
          </a:p>
        </p:txBody>
      </p:sp>
      <p:sp>
        <p:nvSpPr>
          <p:cNvPr id="3" name="Content Placeholder 2">
            <a:extLst>
              <a:ext uri="{FF2B5EF4-FFF2-40B4-BE49-F238E27FC236}">
                <a16:creationId xmlns:a16="http://schemas.microsoft.com/office/drawing/2014/main" xmlns="" id="{0ED51DAB-4B83-DCA5-4F1E-5BADDF7A5C4E}"/>
              </a:ext>
            </a:extLst>
          </p:cNvPr>
          <p:cNvSpPr>
            <a:spLocks noGrp="1"/>
          </p:cNvSpPr>
          <p:nvPr>
            <p:ph idx="1"/>
          </p:nvPr>
        </p:nvSpPr>
        <p:spPr>
          <a:xfrm>
            <a:off x="838200" y="1572126"/>
            <a:ext cx="10668000" cy="4690747"/>
          </a:xfrm>
        </p:spPr>
        <p:txBody>
          <a:bodyPr/>
          <a:lstStyle/>
          <a:p>
            <a:pPr marL="0" marR="0" indent="0" algn="just">
              <a:lnSpc>
                <a:spcPct val="150000"/>
              </a:lnSpc>
              <a:spcBef>
                <a:spcPts val="0"/>
              </a:spcBef>
              <a:spcAft>
                <a:spcPts val="0"/>
              </a:spcAft>
              <a:buNone/>
            </a:pPr>
            <a:r>
              <a:rPr lang="en-US" sz="2200"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RESULT AND ANALYSIS</a:t>
            </a:r>
          </a:p>
          <a:p>
            <a:pPr marL="0" marR="0" indent="0" algn="just">
              <a:lnSpc>
                <a:spcPct val="150000"/>
              </a:lnSpc>
              <a:spcBef>
                <a:spcPts val="0"/>
              </a:spcBef>
              <a:spcAft>
                <a:spcPts val="0"/>
              </a:spcAft>
              <a:buNone/>
            </a:pPr>
            <a:endParaRPr lang="en-SG" sz="22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pPr marL="0" marR="0" indent="0" algn="just">
              <a:lnSpc>
                <a:spcPct val="100000"/>
              </a:lnSpc>
              <a:spcBef>
                <a:spcPts val="0"/>
              </a:spcBef>
              <a:spcAft>
                <a:spcPts val="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Dataset</a:t>
            </a:r>
            <a:endParaRPr lang="en-SG" sz="1800"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a:p>
            <a:pPr marL="0" marR="0" indent="0" algn="just">
              <a:lnSpc>
                <a:spcPct val="100000"/>
              </a:lnSpc>
              <a:spcBef>
                <a:spcPts val="0"/>
              </a:spcBef>
              <a:spcAft>
                <a:spcPts val="0"/>
              </a:spcAft>
              <a:buNone/>
            </a:pPr>
            <a:r>
              <a:rPr lang="en-US" sz="2000" dirty="0">
                <a:effectLst/>
                <a:latin typeface="Times New Roman" panose="02020603050405020304" pitchFamily="18" charset="0"/>
                <a:ea typeface="Calibri" panose="020F0502020204030204" pitchFamily="34" charset="0"/>
              </a:rPr>
              <a:t>We gained our dataset from internet as endangered bird species dataset. This dataset contains the data of 38 birds’ species with their scientific names and about 8073 images are there in training dataset and 402 images for testing dataset. We changed the name of each birds to unique labels so that we can map them to their respective Nepali names</a:t>
            </a:r>
            <a:r>
              <a:rPr lang="en-US" sz="2000" dirty="0">
                <a:effectLst/>
                <a:latin typeface="Calibri" panose="020F0502020204030204" pitchFamily="34" charset="0"/>
                <a:ea typeface="Calibri" panose="020F0502020204030204" pitchFamily="34" charset="0"/>
              </a:rPr>
              <a:t>.</a:t>
            </a:r>
          </a:p>
          <a:p>
            <a:pPr marL="0" marR="0" indent="0" algn="just">
              <a:lnSpc>
                <a:spcPct val="100000"/>
              </a:lnSpc>
              <a:spcBef>
                <a:spcPts val="0"/>
              </a:spcBef>
              <a:spcAft>
                <a:spcPts val="0"/>
              </a:spcAft>
              <a:buNone/>
            </a:pPr>
            <a:endParaRPr lang="en-SG" sz="2000" dirty="0">
              <a:latin typeface="Calibri" panose="020F0502020204030204" pitchFamily="34" charset="0"/>
              <a:ea typeface="Calibri" panose="020F0502020204030204" pitchFamily="34" charset="0"/>
            </a:endParaRPr>
          </a:p>
          <a:p>
            <a:pPr marL="0" marR="0" indent="0" algn="just">
              <a:lnSpc>
                <a:spcPct val="100000"/>
              </a:lnSpc>
              <a:spcBef>
                <a:spcPts val="0"/>
              </a:spcBef>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SG" sz="1800" b="1" dirty="0">
              <a:solidFill>
                <a:srgbClr val="4F81BD"/>
              </a:solidFill>
              <a:latin typeface="Times New Roman" panose="02020603050405020304" pitchFamily="18" charset="0"/>
              <a:ea typeface="Cambria" panose="02040503050406030204" pitchFamily="18" charset="0"/>
              <a:cs typeface="Times New Roman" panose="02020603050405020304" pitchFamily="18" charset="0"/>
            </a:endParaRPr>
          </a:p>
          <a:p>
            <a:pPr marL="0" marR="0" indent="0" algn="just">
              <a:lnSpc>
                <a:spcPct val="100000"/>
              </a:lnSpc>
              <a:spcBef>
                <a:spcPts val="0"/>
              </a:spcBef>
              <a:spcAft>
                <a:spcPts val="10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Based on our codes and model design we have obtained different results on dataset. We have got the train accuracy </a:t>
            </a:r>
            <a:r>
              <a:rPr lang="en-US" sz="2000" dirty="0">
                <a:solidFill>
                  <a:srgbClr val="000000"/>
                </a:solidFill>
                <a:effectLst/>
                <a:latin typeface="Times New Roman" panose="02020603050405020304" pitchFamily="18" charset="0"/>
                <a:ea typeface="Calibri" panose="020F0502020204030204" pitchFamily="34" charset="0"/>
              </a:rPr>
              <a:t>as about 75% and Validation accuracy as 77%. Here is the accuracy graph of our model.</a:t>
            </a:r>
            <a:endParaRPr lang="en-SG" sz="2000" dirty="0">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xmlns="" id="{DCE71EE7-6360-36CC-FCC9-6F394804EDE1}"/>
              </a:ext>
            </a:extLst>
          </p:cNvPr>
          <p:cNvSpPr>
            <a:spLocks noGrp="1"/>
          </p:cNvSpPr>
          <p:nvPr>
            <p:ph type="sldNum" sz="quarter" idx="12"/>
          </p:nvPr>
        </p:nvSpPr>
        <p:spPr/>
        <p:txBody>
          <a:bodyPr/>
          <a:lstStyle/>
          <a:p>
            <a:fld id="{C7F208C7-5072-42F7-A919-16E2C96106FB}" type="slidenum">
              <a:rPr lang="en-US" smtClean="0"/>
              <a:t>19</a:t>
            </a:fld>
            <a:endParaRPr lang="en-US"/>
          </a:p>
        </p:txBody>
      </p:sp>
    </p:spTree>
    <p:extLst>
      <p:ext uri="{BB962C8B-B14F-4D97-AF65-F5344CB8AC3E}">
        <p14:creationId xmlns:p14="http://schemas.microsoft.com/office/powerpoint/2010/main" val="302960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6077" y="138621"/>
            <a:ext cx="3273137" cy="892428"/>
          </a:xfrm>
        </p:spPr>
        <p:txBody>
          <a:bodyPr>
            <a:normAutofit fontScale="90000"/>
          </a:bodyPr>
          <a:lstStyle/>
          <a:p>
            <a:pPr algn="just"/>
            <a:r>
              <a:rPr lang="en-US" sz="4000" dirty="0">
                <a:solidFill>
                  <a:schemeClr val="tx1"/>
                </a:solidFill>
                <a:latin typeface="Times New Roman" panose="02020603050405020304" pitchFamily="18" charset="0"/>
                <a:cs typeface="Times New Roman" panose="02020603050405020304" pitchFamily="18" charset="0"/>
              </a:rPr>
              <a:t>           </a:t>
            </a:r>
            <a:r>
              <a:rPr lang="en-US" sz="4000" b="1" dirty="0">
                <a:solidFill>
                  <a:schemeClr val="tx1"/>
                </a:solidFill>
                <a:latin typeface="Times New Roman" panose="02020603050405020304" pitchFamily="18" charset="0"/>
                <a:cs typeface="Times New Roman" panose="02020603050405020304" pitchFamily="18" charset="0"/>
              </a:rPr>
              <a:t>OVERVIEW</a:t>
            </a:r>
          </a:p>
        </p:txBody>
      </p:sp>
      <p:sp>
        <p:nvSpPr>
          <p:cNvPr id="2" name="Content Placeholder 1"/>
          <p:cNvSpPr>
            <a:spLocks noGrp="1"/>
          </p:cNvSpPr>
          <p:nvPr>
            <p:ph idx="1"/>
          </p:nvPr>
        </p:nvSpPr>
        <p:spPr>
          <a:xfrm>
            <a:off x="806077" y="1169670"/>
            <a:ext cx="9404723" cy="5307330"/>
          </a:xfrm>
        </p:spPr>
        <p:txBody>
          <a:bodyPr>
            <a:noAutofit/>
          </a:bodyPr>
          <a:lstStyle/>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Introduction </a:t>
            </a:r>
          </a:p>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Problem Statement</a:t>
            </a:r>
          </a:p>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Project Objective</a:t>
            </a:r>
          </a:p>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Features</a:t>
            </a:r>
          </a:p>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System Requirements</a:t>
            </a:r>
          </a:p>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Literature Review </a:t>
            </a:r>
          </a:p>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System Design</a:t>
            </a:r>
          </a:p>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Methodology </a:t>
            </a:r>
          </a:p>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Results,  Analysis and Conclusion</a:t>
            </a:r>
          </a:p>
          <a:p>
            <a:pPr>
              <a:lnSpc>
                <a:spcPct val="10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Limitation and Future Enhancement </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marL="109855" indent="0">
              <a:lnSpc>
                <a:spcPct val="150000"/>
              </a:lnSpc>
              <a:buNone/>
            </a:pPr>
            <a:r>
              <a:rPr lang="en-US" dirty="0">
                <a:latin typeface="Times New Roman" panose="02020603050405020304" pitchFamily="18" charset="0"/>
                <a:cs typeface="Times New Roman" panose="02020603050405020304" pitchFamily="18" charset="0"/>
              </a:rPr>
              <a:t>  </a:t>
            </a:r>
          </a:p>
          <a:p>
            <a:pPr marL="109855" indent="0">
              <a:lnSpc>
                <a:spcPct val="150000"/>
              </a:lnSpc>
              <a:buNone/>
            </a:pPr>
            <a:endParaRPr lang="en-US" dirty="0">
              <a:latin typeface="Times New Roman" panose="02020603050405020304" pitchFamily="18" charset="0"/>
              <a:cs typeface="Times New Roman" panose="02020603050405020304" pitchFamily="18" charset="0"/>
            </a:endParaRPr>
          </a:p>
          <a:p>
            <a:pPr marL="109855" indent="0">
              <a:lnSpc>
                <a:spcPct val="150000"/>
              </a:lnSpc>
              <a:buNone/>
            </a:pPr>
            <a:endParaRPr lang="en-US" dirty="0">
              <a:latin typeface="Times New Roman" panose="02020603050405020304" pitchFamily="18" charset="0"/>
              <a:cs typeface="Times New Roman" panose="02020603050405020304" pitchFamily="18" charset="0"/>
            </a:endParaRPr>
          </a:p>
          <a:p>
            <a:pPr marL="109855" indent="0">
              <a:lnSpc>
                <a:spcPct val="150000"/>
              </a:lnSpc>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D9ED2AFF-9559-4A0D-B7CE-1930B8C94E0F}"/>
              </a:ext>
            </a:extLst>
          </p:cNvPr>
          <p:cNvSpPr txBox="1"/>
          <p:nvPr/>
        </p:nvSpPr>
        <p:spPr>
          <a:xfrm>
            <a:off x="11602634" y="6292334"/>
            <a:ext cx="335366" cy="369332"/>
          </a:xfrm>
          <a:prstGeom prst="rect">
            <a:avLst/>
          </a:prstGeom>
          <a:noFill/>
        </p:spPr>
        <p:txBody>
          <a:bodyPr wrap="square">
            <a:spAutoFit/>
          </a:bodyPr>
          <a:lstStyle/>
          <a:p>
            <a:fld id="{C7F208C7-5072-42F7-A919-16E2C96106FB}" type="slidenum">
              <a:rPr lang="en-US" smtClean="0"/>
              <a:pPr/>
              <a:t>2</a:t>
            </a:fld>
            <a:endParaRPr lang="en-US" dirty="0"/>
          </a:p>
        </p:txBody>
      </p:sp>
      <p:pic>
        <p:nvPicPr>
          <p:cNvPr id="6" name="Picture 4">
            <a:extLst>
              <a:ext uri="{FF2B5EF4-FFF2-40B4-BE49-F238E27FC236}">
                <a16:creationId xmlns:a16="http://schemas.microsoft.com/office/drawing/2014/main" xmlns="" id="{EDF7ED23-4FDB-404A-A0E7-E2B2F3AAC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E908892-FBA9-CBE8-2CFD-333F75E672FE}"/>
              </a:ext>
            </a:extLst>
          </p:cNvPr>
          <p:cNvSpPr>
            <a:spLocks noGrp="1"/>
          </p:cNvSpPr>
          <p:nvPr>
            <p:ph type="sldNum" sz="quarter" idx="12"/>
          </p:nvPr>
        </p:nvSpPr>
        <p:spPr/>
        <p:txBody>
          <a:bodyPr/>
          <a:lstStyle/>
          <a:p>
            <a:fld id="{C7F208C7-5072-42F7-A919-16E2C96106FB}" type="slidenum">
              <a:rPr lang="en-US" smtClean="0"/>
              <a:t>20</a:t>
            </a:fld>
            <a:endParaRPr lang="en-US"/>
          </a:p>
        </p:txBody>
      </p:sp>
      <p:pic>
        <p:nvPicPr>
          <p:cNvPr id="7" name="Picture 6">
            <a:extLst>
              <a:ext uri="{FF2B5EF4-FFF2-40B4-BE49-F238E27FC236}">
                <a16:creationId xmlns:a16="http://schemas.microsoft.com/office/drawing/2014/main" xmlns="" id="{B1AA658B-CF6A-7A8A-D96F-EDC56F4B6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721" y="1094013"/>
            <a:ext cx="6474279" cy="3788229"/>
          </a:xfrm>
          <a:prstGeom prst="rect">
            <a:avLst/>
          </a:prstGeom>
        </p:spPr>
      </p:pic>
      <p:sp>
        <p:nvSpPr>
          <p:cNvPr id="8" name="TextBox 7">
            <a:extLst>
              <a:ext uri="{FF2B5EF4-FFF2-40B4-BE49-F238E27FC236}">
                <a16:creationId xmlns:a16="http://schemas.microsoft.com/office/drawing/2014/main" xmlns="" id="{F7CDDB91-C5F2-8072-577D-EFC79125DC4A}"/>
              </a:ext>
            </a:extLst>
          </p:cNvPr>
          <p:cNvSpPr txBox="1"/>
          <p:nvPr/>
        </p:nvSpPr>
        <p:spPr>
          <a:xfrm>
            <a:off x="3363686" y="5258716"/>
            <a:ext cx="5951764"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Figure: Train and validation losses and accuracy graph</a:t>
            </a:r>
            <a:endParaRPr lang="en-SG"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763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083ED-A063-2CF3-440B-66662FEFCAD9}"/>
              </a:ext>
            </a:extLst>
          </p:cNvPr>
          <p:cNvSpPr>
            <a:spLocks noGrp="1"/>
          </p:cNvSpPr>
          <p:nvPr>
            <p:ph type="title"/>
          </p:nvPr>
        </p:nvSpPr>
        <p:spPr>
          <a:xfrm>
            <a:off x="1393372" y="316139"/>
            <a:ext cx="10515600" cy="1325563"/>
          </a:xfrm>
        </p:spPr>
        <p:txBody>
          <a:bodyPr>
            <a:normAutofit/>
          </a:bodyPr>
          <a:lstStyle/>
          <a:p>
            <a:r>
              <a:rPr lang="en-US" sz="1800" dirty="0">
                <a:latin typeface="Times New Roman" panose="02020603050405020304" pitchFamily="18" charset="0"/>
                <a:cs typeface="Times New Roman" panose="02020603050405020304" pitchFamily="18" charset="0"/>
              </a:rPr>
              <a:t>Result Obtained</a:t>
            </a:r>
            <a:endParaRPr lang="en-SG"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22821C40-3DC5-953E-4E13-61144734E227}"/>
              </a:ext>
            </a:extLst>
          </p:cNvPr>
          <p:cNvSpPr>
            <a:spLocks noGrp="1"/>
          </p:cNvSpPr>
          <p:nvPr>
            <p:ph type="sldNum" sz="quarter" idx="12"/>
          </p:nvPr>
        </p:nvSpPr>
        <p:spPr/>
        <p:txBody>
          <a:bodyPr/>
          <a:lstStyle/>
          <a:p>
            <a:fld id="{C7F208C7-5072-42F7-A919-16E2C96106FB}" type="slidenum">
              <a:rPr lang="en-US" smtClean="0"/>
              <a:t>21</a:t>
            </a:fld>
            <a:endParaRPr lang="en-US" dirty="0"/>
          </a:p>
        </p:txBody>
      </p:sp>
      <p:pic>
        <p:nvPicPr>
          <p:cNvPr id="5" name="Content Placeholder 4">
            <a:extLst>
              <a:ext uri="{FF2B5EF4-FFF2-40B4-BE49-F238E27FC236}">
                <a16:creationId xmlns:a16="http://schemas.microsoft.com/office/drawing/2014/main" xmlns="" id="{EE080658-B245-7C7B-42CB-73BC51D05B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03715" y="1533797"/>
            <a:ext cx="6492239" cy="4084319"/>
          </a:xfrm>
          <a:prstGeom prst="rect">
            <a:avLst/>
          </a:prstGeom>
        </p:spPr>
      </p:pic>
      <p:sp>
        <p:nvSpPr>
          <p:cNvPr id="6" name="TextBox 5">
            <a:extLst>
              <a:ext uri="{FF2B5EF4-FFF2-40B4-BE49-F238E27FC236}">
                <a16:creationId xmlns:a16="http://schemas.microsoft.com/office/drawing/2014/main" xmlns="" id="{AD530A69-DA30-A9CF-BD65-3DCDF2519368}"/>
              </a:ext>
            </a:extLst>
          </p:cNvPr>
          <p:cNvSpPr txBox="1"/>
          <p:nvPr/>
        </p:nvSpPr>
        <p:spPr>
          <a:xfrm>
            <a:off x="4700337" y="5892581"/>
            <a:ext cx="3593432"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Figure : User interface</a:t>
            </a:r>
            <a:endParaRPr lang="en-SG" sz="1800" dirty="0">
              <a:effectLst/>
              <a:latin typeface="Calibri" panose="020F0502020204030204" pitchFamily="34" charset="0"/>
              <a:ea typeface="Calibri" panose="020F0502020204030204" pitchFamily="34" charset="0"/>
            </a:endParaRPr>
          </a:p>
          <a:p>
            <a:endParaRPr lang="en-SG" dirty="0"/>
          </a:p>
        </p:txBody>
      </p:sp>
    </p:spTree>
    <p:extLst>
      <p:ext uri="{BB962C8B-B14F-4D97-AF65-F5344CB8AC3E}">
        <p14:creationId xmlns:p14="http://schemas.microsoft.com/office/powerpoint/2010/main" val="1387080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97C89E7-A9AB-4A68-96E1-39E0E32CDF22}"/>
              </a:ext>
            </a:extLst>
          </p:cNvPr>
          <p:cNvSpPr>
            <a:spLocks noGrp="1"/>
          </p:cNvSpPr>
          <p:nvPr>
            <p:ph type="sldNum" sz="quarter" idx="12"/>
          </p:nvPr>
        </p:nvSpPr>
        <p:spPr/>
        <p:txBody>
          <a:bodyPr/>
          <a:lstStyle/>
          <a:p>
            <a:fld id="{C7F208C7-5072-42F7-A919-16E2C96106FB}" type="slidenum">
              <a:rPr lang="en-US" smtClean="0"/>
              <a:t>22</a:t>
            </a:fld>
            <a:endParaRPr lang="en-US"/>
          </a:p>
        </p:txBody>
      </p:sp>
      <p:pic>
        <p:nvPicPr>
          <p:cNvPr id="5" name="Content Placeholder 4">
            <a:extLst>
              <a:ext uri="{FF2B5EF4-FFF2-40B4-BE49-F238E27FC236}">
                <a16:creationId xmlns:a16="http://schemas.microsoft.com/office/drawing/2014/main" xmlns="" id="{FE85472B-9CBA-59E1-2F75-34705950E90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6927" y="990767"/>
            <a:ext cx="7812505" cy="4364575"/>
          </a:xfrm>
          <a:prstGeom prst="rect">
            <a:avLst/>
          </a:prstGeom>
        </p:spPr>
      </p:pic>
      <p:sp>
        <p:nvSpPr>
          <p:cNvPr id="6" name="TextBox 5">
            <a:extLst>
              <a:ext uri="{FF2B5EF4-FFF2-40B4-BE49-F238E27FC236}">
                <a16:creationId xmlns:a16="http://schemas.microsoft.com/office/drawing/2014/main" xmlns="" id="{590F79C2-8C74-E382-50A2-B742D8101D84}"/>
              </a:ext>
            </a:extLst>
          </p:cNvPr>
          <p:cNvSpPr txBox="1"/>
          <p:nvPr/>
        </p:nvSpPr>
        <p:spPr>
          <a:xfrm>
            <a:off x="4650205" y="5782103"/>
            <a:ext cx="3497179"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Figure: Upload Photo</a:t>
            </a:r>
            <a:endParaRPr lang="en-SG" sz="1800" dirty="0">
              <a:effectLst/>
              <a:latin typeface="Calibri" panose="020F0502020204030204" pitchFamily="34" charset="0"/>
              <a:ea typeface="Calibri" panose="020F0502020204030204" pitchFamily="34" charset="0"/>
            </a:endParaRPr>
          </a:p>
          <a:p>
            <a:endParaRPr lang="en-SG" dirty="0"/>
          </a:p>
          <a:p>
            <a:endParaRPr lang="en-SG" dirty="0"/>
          </a:p>
        </p:txBody>
      </p:sp>
    </p:spTree>
    <p:extLst>
      <p:ext uri="{BB962C8B-B14F-4D97-AF65-F5344CB8AC3E}">
        <p14:creationId xmlns:p14="http://schemas.microsoft.com/office/powerpoint/2010/main" val="1224142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84D8723-2566-B41E-D3FB-4519EF7D8E1D}"/>
              </a:ext>
            </a:extLst>
          </p:cNvPr>
          <p:cNvSpPr>
            <a:spLocks noGrp="1"/>
          </p:cNvSpPr>
          <p:nvPr>
            <p:ph type="sldNum" sz="quarter" idx="12"/>
          </p:nvPr>
        </p:nvSpPr>
        <p:spPr/>
        <p:txBody>
          <a:bodyPr/>
          <a:lstStyle/>
          <a:p>
            <a:fld id="{C7F208C7-5072-42F7-A919-16E2C96106FB}" type="slidenum">
              <a:rPr lang="en-US" smtClean="0"/>
              <a:t>23</a:t>
            </a:fld>
            <a:endParaRPr lang="en-US"/>
          </a:p>
        </p:txBody>
      </p:sp>
      <p:pic>
        <p:nvPicPr>
          <p:cNvPr id="5" name="Content Placeholder 4">
            <a:extLst>
              <a:ext uri="{FF2B5EF4-FFF2-40B4-BE49-F238E27FC236}">
                <a16:creationId xmlns:a16="http://schemas.microsoft.com/office/drawing/2014/main" xmlns="" id="{C09BA954-2271-52A6-0701-389911EFA29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16506" y="689811"/>
            <a:ext cx="8502315" cy="4507021"/>
          </a:xfrm>
          <a:prstGeom prst="rect">
            <a:avLst/>
          </a:prstGeom>
        </p:spPr>
      </p:pic>
      <p:sp>
        <p:nvSpPr>
          <p:cNvPr id="8" name="TextBox 7">
            <a:extLst>
              <a:ext uri="{FF2B5EF4-FFF2-40B4-BE49-F238E27FC236}">
                <a16:creationId xmlns:a16="http://schemas.microsoft.com/office/drawing/2014/main" xmlns="" id="{B54D9640-DD7E-8469-728B-2318FD02688C}"/>
              </a:ext>
            </a:extLst>
          </p:cNvPr>
          <p:cNvSpPr txBox="1"/>
          <p:nvPr/>
        </p:nvSpPr>
        <p:spPr>
          <a:xfrm>
            <a:off x="4427621" y="5591925"/>
            <a:ext cx="46040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Bird Recognition</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888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F9543E4-620E-00F2-B3B2-DC54117E27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2402D7-37D0-7F54-CDF8-89E018D365AC}"/>
              </a:ext>
            </a:extLst>
          </p:cNvPr>
          <p:cNvSpPr>
            <a:spLocks noGrp="1"/>
          </p:cNvSpPr>
          <p:nvPr>
            <p:ph idx="1"/>
          </p:nvPr>
        </p:nvSpPr>
        <p:spPr>
          <a:xfrm>
            <a:off x="563880" y="587692"/>
            <a:ext cx="10515600" cy="4351338"/>
          </a:xfrm>
        </p:spPr>
        <p:txBody>
          <a:bodyPr/>
          <a:lstStyle/>
          <a:p>
            <a:pPr marL="0" marR="0" indent="0" algn="just">
              <a:lnSpc>
                <a:spcPct val="150000"/>
              </a:lnSpc>
              <a:spcBef>
                <a:spcPts val="0"/>
              </a:spcBef>
              <a:spcAft>
                <a:spcPts val="0"/>
              </a:spcAft>
              <a:buNone/>
            </a:pPr>
            <a:r>
              <a:rPr lang="en-US" sz="4000"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CONCLUSION</a:t>
            </a:r>
            <a:endParaRPr lang="en-SG" sz="40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pPr marL="0" marR="0" indent="0" algn="just">
              <a:lnSpc>
                <a:spcPct val="150000"/>
              </a:lnSpc>
              <a:spcBef>
                <a:spcPts val="0"/>
              </a:spcBef>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Convolutional Neural Network (CNN) has been developed to accurately classify bird species from user-input images. Using this model we have achieved an accuracy of 77%. In this model we have integrated Cross-validation which helps to achieve higher accuracy and hyper-parameter tuning is done to identify the parameter values that is suitable for our model performance.</a:t>
            </a:r>
            <a:endParaRPr lang="en-SG"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xmlns="" id="{B034094D-B248-65DA-F0DC-A1EAC19A78EF}"/>
              </a:ext>
            </a:extLst>
          </p:cNvPr>
          <p:cNvSpPr>
            <a:spLocks noGrp="1"/>
          </p:cNvSpPr>
          <p:nvPr>
            <p:ph type="sldNum" sz="quarter" idx="12"/>
          </p:nvPr>
        </p:nvSpPr>
        <p:spPr/>
        <p:txBody>
          <a:bodyPr/>
          <a:lstStyle/>
          <a:p>
            <a:fld id="{C7F208C7-5072-42F7-A919-16E2C96106FB}" type="slidenum">
              <a:rPr lang="en-US" smtClean="0"/>
              <a:t>24</a:t>
            </a:fld>
            <a:endParaRPr lang="en-US"/>
          </a:p>
        </p:txBody>
      </p:sp>
    </p:spTree>
    <p:extLst>
      <p:ext uri="{BB962C8B-B14F-4D97-AF65-F5344CB8AC3E}">
        <p14:creationId xmlns:p14="http://schemas.microsoft.com/office/powerpoint/2010/main" val="72739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8" y="846264"/>
            <a:ext cx="12643398" cy="1025525"/>
          </a:xfrm>
        </p:spPr>
        <p:txBody>
          <a:bodyPr>
            <a:noAutofit/>
          </a:bodyPr>
          <a:lstStyle/>
          <a:p>
            <a:pPr algn="ctr"/>
            <a:r>
              <a:rPr lang="en-US" sz="4000" b="1" dirty="0">
                <a:latin typeface="Times New Roman" panose="02020603050405020304" pitchFamily="18" charset="0"/>
                <a:cs typeface="Times New Roman" panose="02020603050405020304" pitchFamily="18" charset="0"/>
              </a:rPr>
              <a:t>LIMITATIONS AND FUTURE ENHANCEMENTS</a:t>
            </a:r>
          </a:p>
        </p:txBody>
      </p:sp>
      <p:sp>
        <p:nvSpPr>
          <p:cNvPr id="3" name="Content Placeholder 2"/>
          <p:cNvSpPr>
            <a:spLocks noGrp="1"/>
          </p:cNvSpPr>
          <p:nvPr>
            <p:ph idx="1"/>
          </p:nvPr>
        </p:nvSpPr>
        <p:spPr/>
        <p:txBody>
          <a:bodyPr/>
          <a:lstStyle/>
          <a:p>
            <a:pPr marL="0" indent="0">
              <a:buNone/>
            </a:pPr>
            <a:endParaRPr lang="en-US" dirty="0"/>
          </a:p>
          <a:p>
            <a:pPr>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a:xfrm>
            <a:off x="5181600" y="4934168"/>
            <a:ext cx="6705600" cy="3295432"/>
          </a:xfrm>
        </p:spPr>
        <p:txBody>
          <a:bodyPr/>
          <a:lstStyle/>
          <a:p>
            <a:fld id="{C7F208C7-5072-42F7-A919-16E2C96106FB}" type="slidenum">
              <a:rPr lang="en-US" sz="1600" smtClean="0">
                <a:solidFill>
                  <a:schemeClr val="tx1"/>
                </a:solidFill>
              </a:rPr>
              <a:t>25</a:t>
            </a:fld>
            <a:endParaRPr lang="en-US" dirty="0">
              <a:solidFill>
                <a:schemeClr val="tx1"/>
              </a:solidFill>
            </a:endParaRPr>
          </a:p>
        </p:txBody>
      </p:sp>
      <p:sp>
        <p:nvSpPr>
          <p:cNvPr id="7" name="TextBox 6">
            <a:extLst>
              <a:ext uri="{FF2B5EF4-FFF2-40B4-BE49-F238E27FC236}">
                <a16:creationId xmlns:a16="http://schemas.microsoft.com/office/drawing/2014/main" xmlns="" id="{3A233578-7B70-4BFA-AE85-412AEE4E81A7}"/>
              </a:ext>
            </a:extLst>
          </p:cNvPr>
          <p:cNvSpPr txBox="1"/>
          <p:nvPr/>
        </p:nvSpPr>
        <p:spPr>
          <a:xfrm>
            <a:off x="724533" y="1929965"/>
            <a:ext cx="10893245" cy="6288901"/>
          </a:xfrm>
          <a:prstGeom prst="rect">
            <a:avLst/>
          </a:prstGeom>
          <a:noFill/>
        </p:spPr>
        <p:txBody>
          <a:bodyPr wrap="square">
            <a:spAutoFit/>
          </a:bodyPr>
          <a:lstStyle/>
          <a:p>
            <a:pPr marL="0" marR="0" algn="just">
              <a:lnSpc>
                <a:spcPct val="150000"/>
              </a:lnSpc>
              <a:spcBef>
                <a:spcPts val="0"/>
              </a:spcBef>
              <a:spcAft>
                <a:spcPts val="1000"/>
              </a:spcAft>
            </a:pPr>
            <a:r>
              <a:rPr lang="en-US" sz="2200" b="1" dirty="0">
                <a:effectLst/>
                <a:latin typeface="Times New Roman" panose="02020603050405020304" pitchFamily="18" charset="0"/>
                <a:ea typeface="Calibri" panose="020F0502020204030204" pitchFamily="34" charset="0"/>
              </a:rPr>
              <a:t>Limitations</a:t>
            </a:r>
            <a:endParaRPr lang="en-US" sz="2200" b="1" dirty="0">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 are a few drawbacks regarding bird species classification in our system:</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Our model is based on a limited dataset (38 species only).</a:t>
            </a:r>
          </a:p>
          <a:p>
            <a:pPr marL="342900" indent="-342900" algn="just">
              <a:lnSpc>
                <a:spcPct val="115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Cannot provide the correct information if more than one bird is present in a single picture.</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Can give wrong information if the image is not clear.</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2200" b="1" dirty="0">
                <a:latin typeface="Times New Roman" panose="02020603050405020304" pitchFamily="18" charset="0"/>
                <a:ea typeface="Calibri" panose="020F0502020204030204" pitchFamily="34" charset="0"/>
              </a:rPr>
              <a:t>Future Enhancements</a:t>
            </a:r>
          </a:p>
          <a:p>
            <a:pPr marL="0" marR="0">
              <a:lnSpc>
                <a:spcPct val="115000"/>
              </a:lnSpc>
              <a:spcBef>
                <a:spcPts val="0"/>
              </a:spcBef>
              <a:spcAft>
                <a:spcPts val="1000"/>
              </a:spcAft>
            </a:pPr>
            <a:r>
              <a:rPr lang="en-US" sz="2000" dirty="0">
                <a:effectLst/>
                <a:latin typeface="Times New Roman" panose="02020603050405020304" pitchFamily="18" charset="0"/>
                <a:ea typeface="Calibri" panose="020F0502020204030204" pitchFamily="34" charset="0"/>
              </a:rPr>
              <a:t>Several possible future enhancements could be considered for the Bird Species Recognition System:</a:t>
            </a:r>
            <a:endParaRPr lang="en-SG" sz="20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Collecting and using a larger, more recent dataset to train and evaluate the models.</a:t>
            </a:r>
            <a:endParaRPr lang="en-SG" sz="20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Integrate information from audio recordings or environmental data.</a:t>
            </a:r>
            <a:endParaRPr lang="en-SG" sz="20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Combine prediction from a variation of  CNN models to improve performance.</a:t>
            </a:r>
            <a:endParaRPr lang="en-SG" sz="2000" dirty="0">
              <a:effectLst/>
              <a:latin typeface="Calibri" panose="020F0502020204030204" pitchFamily="34" charset="0"/>
              <a:ea typeface="Calibri" panose="020F0502020204030204" pitchFamily="34" charset="0"/>
            </a:endParaRPr>
          </a:p>
          <a:p>
            <a:pPr marR="0" lvl="0" algn="just">
              <a:lnSpc>
                <a:spcPct val="150000"/>
              </a:lnSpc>
              <a:spcBef>
                <a:spcPts val="0"/>
              </a:spcBef>
              <a:spcAft>
                <a:spcPts val="1000"/>
              </a:spcAft>
            </a:pPr>
            <a:endParaRPr lang="en-SG" sz="2000" dirty="0">
              <a:effectLst/>
              <a:latin typeface="Calibri" panose="020F0502020204030204" pitchFamily="34" charset="0"/>
              <a:ea typeface="Calibri" panose="020F0502020204030204" pitchFamily="34" charset="0"/>
            </a:endParaRPr>
          </a:p>
          <a:p>
            <a:endParaRPr lang="en-US" sz="2800" dirty="0">
              <a:latin typeface="Times New Roman" pitchFamily="18" charset="0"/>
              <a:cs typeface="Times New Roman" pitchFamily="18" charset="0"/>
            </a:endParaRPr>
          </a:p>
          <a:p>
            <a:pPr marL="457200" indent="-457200">
              <a:buFont typeface="Wingdings" panose="05000000000000000000" pitchFamily="2" charset="2"/>
              <a:buChar char="Ø"/>
            </a:pPr>
            <a:endParaRPr lang="en-US" sz="2800" dirty="0">
              <a:latin typeface="Times New Roman" pitchFamily="18" charset="0"/>
              <a:cs typeface="Times New Roman" pitchFamily="18" charset="0"/>
            </a:endParaRPr>
          </a:p>
        </p:txBody>
      </p:sp>
      <p:pic>
        <p:nvPicPr>
          <p:cNvPr id="8" name="Picture 4">
            <a:extLst>
              <a:ext uri="{FF2B5EF4-FFF2-40B4-BE49-F238E27FC236}">
                <a16:creationId xmlns:a16="http://schemas.microsoft.com/office/drawing/2014/main" xmlns="" id="{093287DE-0E16-4BD4-A1F5-5A6502227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328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83015"/>
            <a:ext cx="4052455" cy="105987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 </a:t>
            </a:r>
            <a:r>
              <a:rPr lang="en-US" sz="49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224589" y="1393346"/>
            <a:ext cx="11710737" cy="5045554"/>
          </a:xfrm>
        </p:spPr>
        <p:txBody>
          <a:bodyPr>
            <a:noAutofit/>
          </a:bodyPr>
          <a:lstStyle/>
          <a:p>
            <a:pPr marL="0" algn="just">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Seppo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Fagerlund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Bird Species Recognition Using Support Vector Machines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EURASIP Journal on Advances in Signal Processing volume 2007, Article number: 038637 (2007). </a:t>
            </a:r>
            <a:r>
              <a:rPr lang="en-US" sz="1800" dirty="0">
                <a:latin typeface="Times New Roman" panose="02020603050405020304" pitchFamily="18" charset="0"/>
                <a:cs typeface="Times New Roman" panose="02020603050405020304" pitchFamily="18" charset="0"/>
              </a:rPr>
              <a:t>Accessed: Dec. 19, 2023. [Online].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just">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LeCun, 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Boser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Denker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 S.; Henderson, D.; Howard, R. E.; Hubbard, W.; Jacker, L. D. (June 1990).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Handwritten digit recognition with a back-propagation network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Accessed: Dec. 20, 2023. [Online].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Diederik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Kingma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Jimmy Ba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Adam: A Method for Stochastic Optimization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Published as a conference paper at the 3rd International Conference for Learning Representations, San Diego, 2015. </a:t>
            </a:r>
            <a:r>
              <a:rPr lang="en-US" sz="1800" dirty="0">
                <a:latin typeface="Times New Roman" panose="02020603050405020304" pitchFamily="18" charset="0"/>
                <a:cs typeface="Times New Roman" panose="02020603050405020304" pitchFamily="18" charset="0"/>
              </a:rPr>
              <a:t>Accessed: Dec. 22, 2023. [Online].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Sebastian Ruder, ”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An overview of gradient descent optimization algorithms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Insight Centre for Data Analytics, NUI Galway. </a:t>
            </a:r>
            <a:r>
              <a:rPr lang="en-US" sz="1800" dirty="0">
                <a:latin typeface="Times New Roman" panose="02020603050405020304" pitchFamily="18" charset="0"/>
                <a:cs typeface="Times New Roman" panose="02020603050405020304" pitchFamily="18" charset="0"/>
              </a:rPr>
              <a:t>Accessed: Dec. 19, 2023. [Online].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Payam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Refaeilzadeh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Lei Tang &amp; Huan Liu,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Cross Validation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Encyclopedia of Database Systems pp 532–538.</a:t>
            </a:r>
            <a:r>
              <a:rPr lang="en-US" sz="1800" dirty="0">
                <a:latin typeface="Times New Roman" panose="02020603050405020304" pitchFamily="18" charset="0"/>
                <a:cs typeface="Times New Roman" panose="02020603050405020304" pitchFamily="18" charset="0"/>
              </a:rPr>
              <a:t> Accessed: Dec. 21, 2023. [Online].</a:t>
            </a:r>
          </a:p>
          <a:p>
            <a:pPr marL="0" algn="just">
              <a:lnSpc>
                <a:spcPct val="150000"/>
              </a:lnSpc>
              <a:spcBef>
                <a:spcPts val="0"/>
              </a:spcBef>
            </a:pPr>
            <a:r>
              <a:rPr lang="en-US" sz="1800" dirty="0">
                <a:latin typeface="Times New Roman" panose="02020603050405020304" pitchFamily="18" charset="0"/>
                <a:cs typeface="Times New Roman" panose="02020603050405020304" pitchFamily="18" charset="0"/>
              </a:rPr>
              <a:t>[6] “</a:t>
            </a:r>
            <a:r>
              <a:rPr lang="en-US" sz="1800" i="1" dirty="0">
                <a:latin typeface="Times New Roman" panose="02020603050405020304" pitchFamily="18" charset="0"/>
                <a:cs typeface="Times New Roman" panose="02020603050405020304" pitchFamily="18" charset="0"/>
              </a:rPr>
              <a:t>Volume 1 The Status of Nepal’s Birds: The National Red List Series.</a:t>
            </a:r>
            <a:r>
              <a:rPr lang="en-US" sz="1800" dirty="0">
                <a:latin typeface="Times New Roman" panose="02020603050405020304" pitchFamily="18" charset="0"/>
                <a:cs typeface="Times New Roman" panose="02020603050405020304" pitchFamily="18" charset="0"/>
              </a:rPr>
              <a:t>” Accessed: Dec. 19, 2023. [Online]. Available: https://cms.zsl.org/sites/default/files/2023-02/ZSL%20National%20Red%20List%20of%20Nepal%27s%20Birds%20Volume%201%202016.pdf</a:t>
            </a:r>
          </a:p>
          <a:p>
            <a:pPr marL="0" indent="0">
              <a:buNone/>
            </a:pPr>
            <a:endParaRPr lang="en-US" sz="1600" dirty="0"/>
          </a:p>
        </p:txBody>
      </p:sp>
      <p:sp>
        <p:nvSpPr>
          <p:cNvPr id="5" name="Slide Number Placeholder 4"/>
          <p:cNvSpPr>
            <a:spLocks noGrp="1"/>
          </p:cNvSpPr>
          <p:nvPr>
            <p:ph type="sldNum" sz="quarter" idx="12"/>
          </p:nvPr>
        </p:nvSpPr>
        <p:spPr>
          <a:xfrm rot="10800000" flipV="1">
            <a:off x="11562080" y="6314441"/>
            <a:ext cx="485006" cy="543559"/>
          </a:xfrm>
        </p:spPr>
        <p:txBody>
          <a:bodyPr/>
          <a:lstStyle/>
          <a:p>
            <a:fld id="{C7F208C7-5072-42F7-A919-16E2C96106FB}" type="slidenum">
              <a:rPr lang="en-US" sz="1400" smtClean="0">
                <a:solidFill>
                  <a:schemeClr val="tx1"/>
                </a:solidFill>
              </a:rPr>
              <a:t>26</a:t>
            </a:fld>
            <a:endParaRPr lang="en-US" dirty="0">
              <a:solidFill>
                <a:schemeClr val="tx1"/>
              </a:solidFill>
            </a:endParaRPr>
          </a:p>
        </p:txBody>
      </p:sp>
      <p:pic>
        <p:nvPicPr>
          <p:cNvPr id="6" name="Picture 4">
            <a:extLst>
              <a:ext uri="{FF2B5EF4-FFF2-40B4-BE49-F238E27FC236}">
                <a16:creationId xmlns:a16="http://schemas.microsoft.com/office/drawing/2014/main" xmlns="" id="{40B308A8-E0DB-49E6-B356-74D9DD3DC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98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5574" y="2518139"/>
            <a:ext cx="10644322" cy="4195481"/>
          </a:xfrm>
        </p:spPr>
        <p:txBody>
          <a:bodyPr>
            <a:normAutofit/>
          </a:bodyPr>
          <a:lstStyle/>
          <a:p>
            <a:pPr marL="0" indent="0" algn="ctr">
              <a:buNone/>
            </a:pPr>
            <a:r>
              <a:rPr lang="en-US" sz="7200" dirty="0"/>
              <a:t>THANK YOU!</a:t>
            </a:r>
          </a:p>
        </p:txBody>
      </p:sp>
      <p:sp>
        <p:nvSpPr>
          <p:cNvPr id="4" name="Slide Number Placeholder 3"/>
          <p:cNvSpPr>
            <a:spLocks noGrp="1"/>
          </p:cNvSpPr>
          <p:nvPr>
            <p:ph type="sldNum" sz="quarter" idx="12"/>
          </p:nvPr>
        </p:nvSpPr>
        <p:spPr>
          <a:xfrm>
            <a:off x="8610600" y="6356350"/>
            <a:ext cx="3276600" cy="365125"/>
          </a:xfrm>
        </p:spPr>
        <p:txBody>
          <a:bodyPr/>
          <a:lstStyle/>
          <a:p>
            <a:fld id="{C7F208C7-5072-42F7-A919-16E2C96106FB}" type="slidenum">
              <a:rPr lang="en-US" sz="1600" smtClean="0">
                <a:solidFill>
                  <a:schemeClr val="tx1"/>
                </a:solidFill>
              </a:rPr>
              <a:t>27</a:t>
            </a:fld>
            <a:endParaRPr lang="en-US" dirty="0">
              <a:solidFill>
                <a:schemeClr val="tx1"/>
              </a:solidFill>
            </a:endParaRPr>
          </a:p>
        </p:txBody>
      </p:sp>
      <p:pic>
        <p:nvPicPr>
          <p:cNvPr id="5" name="Picture 4">
            <a:extLst>
              <a:ext uri="{FF2B5EF4-FFF2-40B4-BE49-F238E27FC236}">
                <a16:creationId xmlns:a16="http://schemas.microsoft.com/office/drawing/2014/main" xmlns="" id="{46022099-7CD1-42F2-93A4-3B0718D02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60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191" y="446214"/>
            <a:ext cx="5399809" cy="1325563"/>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79578" y="1904356"/>
            <a:ext cx="10274222" cy="4831723"/>
          </a:xfrm>
        </p:spPr>
        <p:txBody>
          <a:bodyPr>
            <a:normAutofit/>
          </a:bodyPr>
          <a:lstStyle/>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Birds are one of the most diverse groups of animals, with over 10,000 different species found in a wide range of habitats worldwide.</a:t>
            </a:r>
          </a:p>
          <a:p>
            <a:pPr algn="just">
              <a:lnSpc>
                <a:spcPct val="150000"/>
              </a:lnSpc>
            </a:pPr>
            <a:r>
              <a:rPr lang="en-US" sz="2000" i="0" dirty="0">
                <a:solidFill>
                  <a:schemeClr val="tx1"/>
                </a:solidFill>
                <a:effectLst/>
                <a:latin typeface="Times New Roman" panose="02020603050405020304" pitchFamily="18" charset="0"/>
                <a:cs typeface="Times New Roman" panose="02020603050405020304" pitchFamily="18" charset="0"/>
              </a:rPr>
              <a:t>Birds are crucial for ecosystems and need conservation efforts.</a:t>
            </a:r>
            <a:endParaRPr lang="en-US" sz="200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Our study uses CNNs to classify bird species, aiding environmental research.</a:t>
            </a:r>
          </a:p>
          <a:p>
            <a:pPr algn="just">
              <a:lnSpc>
                <a:spcPct val="150000"/>
              </a:lnSpc>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Deep learning, especially CNNs, helps researchers identify bird species</a:t>
            </a:r>
          </a:p>
          <a:p>
            <a:pPr marL="0" indent="0">
              <a:buNone/>
            </a:pPr>
            <a:endParaRPr lang="en-US" sz="2800" dirty="0"/>
          </a:p>
        </p:txBody>
      </p:sp>
      <p:sp>
        <p:nvSpPr>
          <p:cNvPr id="5" name="Slide Number Placeholder 4"/>
          <p:cNvSpPr>
            <a:spLocks noGrp="1"/>
          </p:cNvSpPr>
          <p:nvPr>
            <p:ph type="sldNum" sz="quarter" idx="12"/>
          </p:nvPr>
        </p:nvSpPr>
        <p:spPr>
          <a:xfrm>
            <a:off x="10352540" y="295729"/>
            <a:ext cx="838199" cy="927764"/>
          </a:xfrm>
        </p:spPr>
        <p:txBody>
          <a:bodyPr/>
          <a:lstStyle/>
          <a:p>
            <a:fld id="{C7F208C7-5072-42F7-A919-16E2C96106FB}" type="slidenum">
              <a:rPr lang="en-US" smtClean="0"/>
              <a:t>3</a:t>
            </a:fld>
            <a:endParaRPr lang="en-US" dirty="0"/>
          </a:p>
        </p:txBody>
      </p:sp>
      <p:sp>
        <p:nvSpPr>
          <p:cNvPr id="7" name="TextBox 6">
            <a:extLst>
              <a:ext uri="{FF2B5EF4-FFF2-40B4-BE49-F238E27FC236}">
                <a16:creationId xmlns:a16="http://schemas.microsoft.com/office/drawing/2014/main" xmlns="" id="{AF8CC930-B489-4025-9D4F-6C52C94F9FFD}"/>
              </a:ext>
            </a:extLst>
          </p:cNvPr>
          <p:cNvSpPr txBox="1"/>
          <p:nvPr/>
        </p:nvSpPr>
        <p:spPr>
          <a:xfrm>
            <a:off x="11680458" y="6366747"/>
            <a:ext cx="286555" cy="369332"/>
          </a:xfrm>
          <a:prstGeom prst="rect">
            <a:avLst/>
          </a:prstGeom>
          <a:noFill/>
        </p:spPr>
        <p:txBody>
          <a:bodyPr wrap="square">
            <a:spAutoFit/>
          </a:bodyPr>
          <a:lstStyle/>
          <a:p>
            <a:fld id="{C7F208C7-5072-42F7-A919-16E2C96106FB}" type="slidenum">
              <a:rPr lang="en-US" smtClean="0"/>
              <a:pPr/>
              <a:t>3</a:t>
            </a:fld>
            <a:endParaRPr lang="en-US" dirty="0"/>
          </a:p>
        </p:txBody>
      </p:sp>
      <p:pic>
        <p:nvPicPr>
          <p:cNvPr id="8" name="Picture 4">
            <a:extLst>
              <a:ext uri="{FF2B5EF4-FFF2-40B4-BE49-F238E27FC236}">
                <a16:creationId xmlns:a16="http://schemas.microsoft.com/office/drawing/2014/main" xmlns="" id="{98ED9999-ED49-47BB-9988-20EA3E8EBA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261" y="353311"/>
            <a:ext cx="6625666" cy="1325563"/>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877580"/>
            <a:ext cx="10515600" cy="4351338"/>
          </a:xfrm>
        </p:spPr>
        <p:txBody>
          <a:bodyPr/>
          <a:lstStyle/>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a:xfrm>
            <a:off x="10352540" y="295729"/>
            <a:ext cx="838199" cy="971551"/>
          </a:xfrm>
        </p:spPr>
        <p:txBody>
          <a:bodyPr/>
          <a:lstStyle/>
          <a:p>
            <a:fld id="{C7F208C7-5072-42F7-A919-16E2C96106FB}" type="slidenum">
              <a:rPr lang="en-US" smtClean="0"/>
              <a:t>4</a:t>
            </a:fld>
            <a:endParaRPr lang="en-US" dirty="0"/>
          </a:p>
        </p:txBody>
      </p:sp>
      <p:sp>
        <p:nvSpPr>
          <p:cNvPr id="7" name="TextBox 6">
            <a:extLst>
              <a:ext uri="{FF2B5EF4-FFF2-40B4-BE49-F238E27FC236}">
                <a16:creationId xmlns:a16="http://schemas.microsoft.com/office/drawing/2014/main" xmlns="" id="{44E2AA67-A005-4EDE-A7D6-602BFAB810E7}"/>
              </a:ext>
            </a:extLst>
          </p:cNvPr>
          <p:cNvSpPr txBox="1"/>
          <p:nvPr/>
        </p:nvSpPr>
        <p:spPr>
          <a:xfrm>
            <a:off x="838200" y="2015666"/>
            <a:ext cx="10515600" cy="2345322"/>
          </a:xfrm>
          <a:prstGeom prst="rect">
            <a:avLst/>
          </a:prstGeom>
          <a:noFill/>
        </p:spPr>
        <p:txBody>
          <a:bodyPr wrap="square">
            <a:spAutoFit/>
          </a:bodyPr>
          <a:lstStyle/>
          <a:p>
            <a:pPr marL="342900" indent="-342900" algn="just">
              <a:lnSpc>
                <a:spcPct val="150000"/>
              </a:lnSpc>
              <a:buSzPts val="2800"/>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Manual bird species identification is both tedious and error-prone, relying on an individual's limited knowledge and local expertise.</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SzPts val="2800"/>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Current methods involving bird audio analysis are time-consuming and impractical for large-scale identification. </a:t>
            </a:r>
          </a:p>
          <a:p>
            <a:pPr marL="342900" indent="-342900" algn="just">
              <a:lnSpc>
                <a:spcPct val="150000"/>
              </a:lnSpc>
              <a:buSzPts val="2800"/>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Bird classification is tough due to various appearances and backgrounds.</a:t>
            </a:r>
          </a:p>
        </p:txBody>
      </p:sp>
      <p:sp>
        <p:nvSpPr>
          <p:cNvPr id="8" name="TextBox 7">
            <a:extLst>
              <a:ext uri="{FF2B5EF4-FFF2-40B4-BE49-F238E27FC236}">
                <a16:creationId xmlns:a16="http://schemas.microsoft.com/office/drawing/2014/main" xmlns="" id="{F50649C9-8980-43F3-AEB1-5CD378A885AC}"/>
              </a:ext>
            </a:extLst>
          </p:cNvPr>
          <p:cNvSpPr txBox="1"/>
          <p:nvPr/>
        </p:nvSpPr>
        <p:spPr>
          <a:xfrm>
            <a:off x="11680458" y="6366747"/>
            <a:ext cx="286555" cy="369332"/>
          </a:xfrm>
          <a:prstGeom prst="rect">
            <a:avLst/>
          </a:prstGeom>
          <a:noFill/>
        </p:spPr>
        <p:txBody>
          <a:bodyPr wrap="square">
            <a:spAutoFit/>
          </a:bodyPr>
          <a:lstStyle/>
          <a:p>
            <a:fld id="{C7F208C7-5072-42F7-A919-16E2C96106FB}" type="slidenum">
              <a:rPr lang="en-US" smtClean="0"/>
              <a:pPr/>
              <a:t>4</a:t>
            </a:fld>
            <a:endParaRPr lang="en-US" dirty="0"/>
          </a:p>
        </p:txBody>
      </p:sp>
      <p:pic>
        <p:nvPicPr>
          <p:cNvPr id="9" name="Picture 4">
            <a:extLst>
              <a:ext uri="{FF2B5EF4-FFF2-40B4-BE49-F238E27FC236}">
                <a16:creationId xmlns:a16="http://schemas.microsoft.com/office/drawing/2014/main" xmlns="" id="{CE134CE7-2C9D-4199-B6B7-D6670739E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61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261" y="681037"/>
            <a:ext cx="6194826" cy="927764"/>
          </a:xfrm>
        </p:spPr>
        <p:txBody>
          <a:bodyPr>
            <a:noAutofit/>
          </a:bodyPr>
          <a:lstStyle/>
          <a:p>
            <a:pPr algn="ctr"/>
            <a:r>
              <a:rPr lang="en-US" b="1" dirty="0">
                <a:latin typeface="Times New Roman" panose="02020603050405020304" pitchFamily="18" charset="0"/>
                <a:cs typeface="Times New Roman" panose="02020603050405020304" pitchFamily="18" charset="0"/>
              </a:rPr>
              <a:t>PROJECT OBJECTIVE</a:t>
            </a:r>
          </a:p>
        </p:txBody>
      </p:sp>
      <p:sp>
        <p:nvSpPr>
          <p:cNvPr id="3" name="Content Placeholder 2"/>
          <p:cNvSpPr>
            <a:spLocks noGrp="1"/>
          </p:cNvSpPr>
          <p:nvPr>
            <p:ph idx="1"/>
          </p:nvPr>
        </p:nvSpPr>
        <p:spPr/>
        <p:txBody>
          <a:bodyPr/>
          <a:lstStyle/>
          <a:p>
            <a:pPr marL="0" indent="0">
              <a:buNone/>
            </a:pPr>
            <a:endParaRPr lang="en-US" dirty="0"/>
          </a:p>
          <a:p>
            <a:pPr>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ccurately identify the bird species through image processing using convolution neural networks (CNNs).</a:t>
            </a:r>
            <a:endParaRPr lang="en-SG"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5" name="Slide Number Placeholder 4"/>
          <p:cNvSpPr>
            <a:spLocks noGrp="1"/>
          </p:cNvSpPr>
          <p:nvPr>
            <p:ph type="sldNum" sz="quarter" idx="12"/>
          </p:nvPr>
        </p:nvSpPr>
        <p:spPr>
          <a:xfrm>
            <a:off x="10352540" y="295729"/>
            <a:ext cx="838199" cy="927764"/>
          </a:xfrm>
        </p:spPr>
        <p:txBody>
          <a:bodyPr/>
          <a:lstStyle/>
          <a:p>
            <a:fld id="{C7F208C7-5072-42F7-A919-16E2C96106FB}" type="slidenum">
              <a:rPr lang="en-US" smtClean="0"/>
              <a:t>5</a:t>
            </a:fld>
            <a:endParaRPr lang="en-US" dirty="0"/>
          </a:p>
        </p:txBody>
      </p:sp>
      <p:sp>
        <p:nvSpPr>
          <p:cNvPr id="8" name="TextBox 7">
            <a:extLst>
              <a:ext uri="{FF2B5EF4-FFF2-40B4-BE49-F238E27FC236}">
                <a16:creationId xmlns:a16="http://schemas.microsoft.com/office/drawing/2014/main" xmlns="" id="{AE52ACA7-A5AB-4A55-991F-1C473ACCABBD}"/>
              </a:ext>
            </a:extLst>
          </p:cNvPr>
          <p:cNvSpPr txBox="1"/>
          <p:nvPr/>
        </p:nvSpPr>
        <p:spPr>
          <a:xfrm>
            <a:off x="11680458" y="6366747"/>
            <a:ext cx="286555" cy="369332"/>
          </a:xfrm>
          <a:prstGeom prst="rect">
            <a:avLst/>
          </a:prstGeom>
          <a:noFill/>
        </p:spPr>
        <p:txBody>
          <a:bodyPr wrap="square">
            <a:spAutoFit/>
          </a:bodyPr>
          <a:lstStyle/>
          <a:p>
            <a:fld id="{C7F208C7-5072-42F7-A919-16E2C96106FB}" type="slidenum">
              <a:rPr lang="en-US" smtClean="0"/>
              <a:pPr/>
              <a:t>5</a:t>
            </a:fld>
            <a:endParaRPr lang="en-US" dirty="0"/>
          </a:p>
        </p:txBody>
      </p:sp>
      <p:pic>
        <p:nvPicPr>
          <p:cNvPr id="9" name="Picture 4">
            <a:extLst>
              <a:ext uri="{FF2B5EF4-FFF2-40B4-BE49-F238E27FC236}">
                <a16:creationId xmlns:a16="http://schemas.microsoft.com/office/drawing/2014/main" xmlns="" id="{327AB6CC-A51B-4DAF-940A-1DFD2B007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83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999" y="229646"/>
            <a:ext cx="3249128" cy="1325563"/>
          </a:xfrm>
        </p:spPr>
        <p:txBody>
          <a:bodyPr/>
          <a:lstStyle/>
          <a:p>
            <a:pPr algn="ctr"/>
            <a:r>
              <a:rPr lang="en-US" b="1" dirty="0">
                <a:latin typeface="Times New Roman" panose="02020603050405020304" pitchFamily="18" charset="0"/>
                <a:cs typeface="Times New Roman" panose="02020603050405020304" pitchFamily="18" charset="0"/>
              </a:rPr>
              <a:t>FEATURES</a:t>
            </a:r>
          </a:p>
        </p:txBody>
      </p:sp>
      <p:sp>
        <p:nvSpPr>
          <p:cNvPr id="3" name="Content Placeholder 2"/>
          <p:cNvSpPr>
            <a:spLocks noGrp="1"/>
          </p:cNvSpPr>
          <p:nvPr>
            <p:ph idx="1"/>
          </p:nvPr>
        </p:nvSpPr>
        <p:spPr>
          <a:xfrm>
            <a:off x="1405999" y="1388050"/>
            <a:ext cx="8946541" cy="5469950"/>
          </a:xfrm>
        </p:spPr>
        <p:txBody>
          <a:bodyPr/>
          <a:lstStyle/>
          <a:p>
            <a:pPr indent="-457200">
              <a:lnSpc>
                <a:spcPct val="150000"/>
              </a:lnSpc>
              <a:spcBef>
                <a:spcPts val="0"/>
              </a:spcBef>
              <a:buSzPts val="2800"/>
            </a:pPr>
            <a:r>
              <a:rPr lang="en-US" sz="2000" dirty="0">
                <a:latin typeface="Times New Roman" panose="02020603050405020304" pitchFamily="18" charset="0"/>
                <a:cs typeface="Times New Roman" panose="02020603050405020304" pitchFamily="18" charset="0"/>
              </a:rPr>
              <a:t>AI-Based Detection</a:t>
            </a:r>
          </a:p>
          <a:p>
            <a:pPr indent="-457200">
              <a:lnSpc>
                <a:spcPct val="150000"/>
              </a:lnSpc>
              <a:spcBef>
                <a:spcPts val="0"/>
              </a:spcBef>
              <a:buSzPts val="2800"/>
            </a:pPr>
            <a:r>
              <a:rPr lang="en-US" sz="2000" dirty="0">
                <a:latin typeface="Times New Roman" panose="02020603050405020304" pitchFamily="18" charset="0"/>
                <a:cs typeface="Times New Roman" panose="02020603050405020304" pitchFamily="18" charset="0"/>
              </a:rPr>
              <a:t>Prediction Displayed with Birds Scientific Name.</a:t>
            </a:r>
          </a:p>
          <a:p>
            <a:pPr indent="-457200">
              <a:lnSpc>
                <a:spcPct val="150000"/>
              </a:lnSpc>
              <a:spcBef>
                <a:spcPts val="0"/>
              </a:spcBef>
              <a:buSzPts val="2800"/>
            </a:pPr>
            <a:r>
              <a:rPr lang="en-US" sz="2000" dirty="0">
                <a:latin typeface="Times New Roman" panose="02020603050405020304" pitchFamily="18" charset="0"/>
                <a:cs typeface="Times New Roman" panose="02020603050405020304" pitchFamily="18" charset="0"/>
              </a:rPr>
              <a:t>Nepali Name Displayed</a:t>
            </a:r>
          </a:p>
          <a:p>
            <a:pPr indent="-457200">
              <a:lnSpc>
                <a:spcPct val="150000"/>
              </a:lnSpc>
              <a:spcBef>
                <a:spcPts val="0"/>
              </a:spcBef>
              <a:buSzPts val="2800"/>
            </a:pPr>
            <a:r>
              <a:rPr lang="en-US" sz="2000" dirty="0">
                <a:latin typeface="Times New Roman" panose="02020603050405020304" pitchFamily="18" charset="0"/>
                <a:cs typeface="Times New Roman" panose="02020603050405020304" pitchFamily="18" charset="0"/>
              </a:rPr>
              <a:t>Real Time Processing</a:t>
            </a:r>
          </a:p>
          <a:p>
            <a:pPr marL="0" indent="0">
              <a:buNone/>
            </a:pPr>
            <a:endParaRPr lang="en-US" dirty="0"/>
          </a:p>
        </p:txBody>
      </p:sp>
      <p:sp>
        <p:nvSpPr>
          <p:cNvPr id="8" name="TextBox 7">
            <a:extLst>
              <a:ext uri="{FF2B5EF4-FFF2-40B4-BE49-F238E27FC236}">
                <a16:creationId xmlns:a16="http://schemas.microsoft.com/office/drawing/2014/main" xmlns="" id="{7F94F335-8A7C-4815-BBEC-408D97705BB5}"/>
              </a:ext>
            </a:extLst>
          </p:cNvPr>
          <p:cNvSpPr txBox="1"/>
          <p:nvPr/>
        </p:nvSpPr>
        <p:spPr>
          <a:xfrm>
            <a:off x="11680458" y="6366747"/>
            <a:ext cx="286555" cy="369332"/>
          </a:xfrm>
          <a:prstGeom prst="rect">
            <a:avLst/>
          </a:prstGeom>
          <a:noFill/>
        </p:spPr>
        <p:txBody>
          <a:bodyPr wrap="square">
            <a:spAutoFit/>
          </a:bodyPr>
          <a:lstStyle/>
          <a:p>
            <a:fld id="{C7F208C7-5072-42F7-A919-16E2C96106FB}" type="slidenum">
              <a:rPr lang="en-US" smtClean="0"/>
              <a:pPr/>
              <a:t>6</a:t>
            </a:fld>
            <a:endParaRPr lang="en-US" dirty="0"/>
          </a:p>
        </p:txBody>
      </p:sp>
      <p:pic>
        <p:nvPicPr>
          <p:cNvPr id="6" name="Picture 4">
            <a:extLst>
              <a:ext uri="{FF2B5EF4-FFF2-40B4-BE49-F238E27FC236}">
                <a16:creationId xmlns:a16="http://schemas.microsoft.com/office/drawing/2014/main" xmlns="" id="{D18A65E1-9A2B-46E5-A916-723A2CF22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4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878" y="219126"/>
            <a:ext cx="7221581" cy="1043702"/>
          </a:xfrm>
        </p:spPr>
        <p:txBody>
          <a:bodyPr>
            <a:noAutofit/>
          </a:bodyPr>
          <a:lstStyle/>
          <a:p>
            <a:pPr algn="ctr"/>
            <a:r>
              <a:rPr lang="en-US" b="1" dirty="0">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973878" y="1633228"/>
            <a:ext cx="10515599" cy="4195481"/>
          </a:xfrm>
        </p:spPr>
        <p:txBody>
          <a:bodyPr>
            <a:normAutofit fontScale="55000" lnSpcReduction="20000"/>
          </a:bodyPr>
          <a:lstStyle/>
          <a:p>
            <a:pPr marL="0" marR="0" indent="0" algn="just">
              <a:lnSpc>
                <a:spcPct val="150000"/>
              </a:lnSpc>
              <a:spcBef>
                <a:spcPts val="0"/>
              </a:spcBef>
              <a:spcAft>
                <a:spcPts val="0"/>
              </a:spcAft>
              <a:buNone/>
            </a:pPr>
            <a:r>
              <a:rPr lang="en-US" sz="4000" b="1" dirty="0">
                <a:solidFill>
                  <a:srgbClr val="000000"/>
                </a:solidFill>
                <a:effectLst/>
                <a:latin typeface="Times New Roman" panose="02020603050405020304" pitchFamily="18" charset="0"/>
                <a:ea typeface="Calibri" panose="020F0502020204030204" pitchFamily="34" charset="0"/>
              </a:rPr>
              <a:t>Functional Requirements-</a:t>
            </a:r>
            <a:endParaRPr lang="en-SG" sz="4000" dirty="0">
              <a:effectLst/>
              <a:latin typeface="Times New Roman" panose="02020603050405020304" pitchFamily="18" charset="0"/>
              <a:ea typeface="Times New Roman" panose="02020603050405020304" pitchFamily="18" charset="0"/>
            </a:endParaRPr>
          </a:p>
          <a:p>
            <a:pPr marL="228600" marR="0" algn="just">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rPr>
              <a:t>Bird identification:</a:t>
            </a:r>
            <a:r>
              <a:rPr lang="en-US" sz="3200" dirty="0">
                <a:solidFill>
                  <a:srgbClr val="000000"/>
                </a:solidFill>
                <a:effectLst/>
                <a:latin typeface="Times New Roman" panose="02020603050405020304" pitchFamily="18" charset="0"/>
                <a:ea typeface="Times New Roman" panose="02020603050405020304" pitchFamily="18" charset="0"/>
              </a:rPr>
              <a:t> The system should allow the detection of different species of birds.</a:t>
            </a:r>
            <a:endParaRPr lang="en-SG" sz="3200" dirty="0">
              <a:effectLst/>
              <a:latin typeface="Times New Roman" panose="02020603050405020304" pitchFamily="18" charset="0"/>
              <a:ea typeface="Times New Roman" panose="02020603050405020304" pitchFamily="18" charset="0"/>
            </a:endParaRPr>
          </a:p>
          <a:p>
            <a:pPr marL="228600" marR="0" algn="just">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rPr>
              <a:t>Bird Description: </a:t>
            </a:r>
            <a:r>
              <a:rPr lang="en-US" sz="3200" dirty="0">
                <a:solidFill>
                  <a:srgbClr val="000000"/>
                </a:solidFill>
                <a:effectLst/>
                <a:latin typeface="Times New Roman" panose="02020603050405020304" pitchFamily="18" charset="0"/>
                <a:ea typeface="Times New Roman" panose="02020603050405020304" pitchFamily="18" charset="0"/>
              </a:rPr>
              <a:t>The system should have descriptions of different species of birds.</a:t>
            </a:r>
          </a:p>
          <a:p>
            <a:pPr marL="0" indent="0">
              <a:lnSpc>
                <a:spcPct val="150000"/>
              </a:lnSpc>
              <a:spcBef>
                <a:spcPts val="0"/>
              </a:spcBef>
              <a:spcAft>
                <a:spcPts val="1000"/>
              </a:spcAft>
              <a:buNone/>
            </a:pPr>
            <a:r>
              <a:rPr lang="en-US" sz="4000" b="1" dirty="0">
                <a:solidFill>
                  <a:srgbClr val="000000"/>
                </a:solidFill>
                <a:effectLst/>
                <a:latin typeface="Times New Roman" panose="02020603050405020304" pitchFamily="18" charset="0"/>
                <a:ea typeface="Calibri" panose="020F0502020204030204" pitchFamily="34" charset="0"/>
              </a:rPr>
              <a:t>Non-Functional Requirements</a:t>
            </a:r>
            <a:r>
              <a:rPr lang="en-SG" sz="4000" b="1" dirty="0">
                <a:solidFill>
                  <a:srgbClr val="000000"/>
                </a:solidFill>
                <a:latin typeface="Calibri" panose="020F0502020204030204" pitchFamily="34" charset="0"/>
                <a:ea typeface="Calibri" panose="020F0502020204030204" pitchFamily="34" charset="0"/>
              </a:rPr>
              <a:t>-</a:t>
            </a:r>
            <a:endParaRPr lang="en-SG" sz="4000" b="1" dirty="0">
              <a:solidFill>
                <a:srgbClr val="000000"/>
              </a:solidFill>
              <a:latin typeface="Times New Roman" panose="02020603050405020304" pitchFamily="18" charset="0"/>
              <a:ea typeface="Calibri" panose="020F0502020204030204" pitchFamily="34" charset="0"/>
            </a:endParaRPr>
          </a:p>
          <a:p>
            <a:pPr marL="342900">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system gives an accuracy greater than 75%.</a:t>
            </a:r>
            <a:endParaRPr lang="en-SG"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Training Time</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estimated training time for the algorithm should be less.</a:t>
            </a:r>
            <a:endParaRPr lang="en-SG"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Maintenance</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system should be easy to maintain and support.</a:t>
            </a:r>
            <a:endParaRPr lang="en-SG"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a:lnSpc>
                <a:spcPct val="150000"/>
              </a:lnSpc>
              <a:spcBef>
                <a:spcPts val="0"/>
              </a:spcBef>
              <a:spcAft>
                <a:spcPts val="1000"/>
              </a:spcAft>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Response time</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Response time must be as quick as possible.</a:t>
            </a:r>
            <a:endParaRPr lang="en-SG"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p:cNvSpPr>
            <a:spLocks noGrp="1"/>
          </p:cNvSpPr>
          <p:nvPr>
            <p:ph type="sldNum" sz="quarter" idx="12"/>
          </p:nvPr>
        </p:nvSpPr>
        <p:spPr>
          <a:xfrm>
            <a:off x="11222777" y="6206166"/>
            <a:ext cx="633943" cy="966401"/>
          </a:xfrm>
        </p:spPr>
        <p:txBody>
          <a:bodyPr/>
          <a:lstStyle/>
          <a:p>
            <a:r>
              <a:rPr lang="en-US" sz="1600" dirty="0">
                <a:solidFill>
                  <a:schemeClr val="tx1"/>
                </a:solidFill>
              </a:rPr>
              <a:t>7</a:t>
            </a:r>
          </a:p>
        </p:txBody>
      </p:sp>
      <p:pic>
        <p:nvPicPr>
          <p:cNvPr id="6" name="Picture 4">
            <a:extLst>
              <a:ext uri="{FF2B5EF4-FFF2-40B4-BE49-F238E27FC236}">
                <a16:creationId xmlns:a16="http://schemas.microsoft.com/office/drawing/2014/main" xmlns="" id="{304BA9CE-B736-420A-B0CA-CC3067139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81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C5D43-EC4D-2A88-7717-02FC3773B3CE}"/>
              </a:ext>
            </a:extLst>
          </p:cNvPr>
          <p:cNvSpPr>
            <a:spLocks noGrp="1"/>
          </p:cNvSpPr>
          <p:nvPr>
            <p:ph type="title"/>
          </p:nvPr>
        </p:nvSpPr>
        <p:spPr/>
        <p:txBody>
          <a:bodyPr/>
          <a:lstStyle/>
          <a:p>
            <a:r>
              <a:rPr lang="en-US" b="1" dirty="0">
                <a:latin typeface="Times New Roman"/>
                <a:ea typeface="Times New Roman"/>
                <a:cs typeface="Times New Roman"/>
                <a:sym typeface="Times New Roman"/>
              </a:rPr>
              <a:t>SYSTEM REQUIREMENTS</a:t>
            </a:r>
            <a:endParaRPr lang="en-SG" dirty="0"/>
          </a:p>
        </p:txBody>
      </p:sp>
      <p:sp>
        <p:nvSpPr>
          <p:cNvPr id="3" name="Text Placeholder 2">
            <a:extLst>
              <a:ext uri="{FF2B5EF4-FFF2-40B4-BE49-F238E27FC236}">
                <a16:creationId xmlns:a16="http://schemas.microsoft.com/office/drawing/2014/main" xmlns="" id="{2BBAC438-BC77-18AA-0B9A-F881977DBC5D}"/>
              </a:ext>
            </a:extLst>
          </p:cNvPr>
          <p:cNvSpPr>
            <a:spLocks noGrp="1"/>
          </p:cNvSpPr>
          <p:nvPr>
            <p:ph type="body" idx="1"/>
          </p:nvPr>
        </p:nvSpPr>
        <p:spPr>
          <a:xfrm>
            <a:off x="1014413" y="2093119"/>
            <a:ext cx="5157787" cy="823912"/>
          </a:xfrm>
        </p:spPr>
        <p:txBody>
          <a:bodyPr/>
          <a:lstStyle/>
          <a:p>
            <a:r>
              <a:rPr lang="en-US" sz="2200" b="1" dirty="0">
                <a:solidFill>
                  <a:srgbClr val="000000"/>
                </a:solidFill>
                <a:effectLst/>
                <a:latin typeface="Times New Roman" panose="02020603050405020304" pitchFamily="18" charset="0"/>
                <a:ea typeface="Times New Roman" panose="02020603050405020304" pitchFamily="18" charset="0"/>
              </a:rPr>
              <a:t>Hardware Requirements</a:t>
            </a:r>
          </a:p>
          <a:p>
            <a:endParaRPr lang="en-SG" dirty="0"/>
          </a:p>
        </p:txBody>
      </p:sp>
      <p:sp>
        <p:nvSpPr>
          <p:cNvPr id="4" name="Content Placeholder 3">
            <a:extLst>
              <a:ext uri="{FF2B5EF4-FFF2-40B4-BE49-F238E27FC236}">
                <a16:creationId xmlns:a16="http://schemas.microsoft.com/office/drawing/2014/main" xmlns="" id="{3E8EA563-A26D-5D32-4295-D3E034252313}"/>
              </a:ext>
            </a:extLst>
          </p:cNvPr>
          <p:cNvSpPr>
            <a:spLocks noGrp="1"/>
          </p:cNvSpPr>
          <p:nvPr>
            <p:ph sz="half" idx="2"/>
          </p:nvPr>
        </p:nvSpPr>
        <p:spPr/>
        <p:txBody>
          <a:bodyPr>
            <a:normAutofit fontScale="32500" lnSpcReduction="20000"/>
          </a:bodyPr>
          <a:lstStyle/>
          <a:p>
            <a:pPr marL="285750" indent="-285750">
              <a:lnSpc>
                <a:spcPct val="150000"/>
              </a:lnSpc>
              <a:spcBef>
                <a:spcPts val="0"/>
              </a:spcBef>
              <a:spcAft>
                <a:spcPts val="1000"/>
              </a:spcAft>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Multi-core CPU (e.g., quad-core).</a:t>
            </a:r>
            <a:endParaRPr lang="en-SG"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spcBef>
                <a:spcPts val="0"/>
              </a:spcBef>
              <a:spcAft>
                <a:spcPts val="1000"/>
              </a:spcAft>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NVIDIA GTX or AMD RX (GPU).</a:t>
            </a:r>
          </a:p>
          <a:p>
            <a:pPr marL="285750" indent="-285750">
              <a:lnSpc>
                <a:spcPct val="150000"/>
              </a:lnSpc>
              <a:spcBef>
                <a:spcPts val="0"/>
              </a:spcBef>
              <a:spcAft>
                <a:spcPts val="1000"/>
              </a:spcAft>
            </a:pPr>
            <a:r>
              <a:rPr lang="en-US" sz="8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fast SSD with sufficient capacity (e.g., 256 GB).</a:t>
            </a:r>
            <a:endParaRPr lang="en-SG" sz="8000" dirty="0">
              <a:latin typeface="Times New Roman" panose="02020603050405020304" pitchFamily="18" charset="0"/>
              <a:cs typeface="Times New Roman" panose="02020603050405020304" pitchFamily="18" charset="0"/>
            </a:endParaRPr>
          </a:p>
          <a:p>
            <a:endParaRPr lang="en-SG" dirty="0"/>
          </a:p>
        </p:txBody>
      </p:sp>
      <p:sp>
        <p:nvSpPr>
          <p:cNvPr id="5" name="Text Placeholder 4">
            <a:extLst>
              <a:ext uri="{FF2B5EF4-FFF2-40B4-BE49-F238E27FC236}">
                <a16:creationId xmlns:a16="http://schemas.microsoft.com/office/drawing/2014/main" xmlns="" id="{B4689787-02D6-B5D6-86AF-B618F51C573B}"/>
              </a:ext>
            </a:extLst>
          </p:cNvPr>
          <p:cNvSpPr>
            <a:spLocks noGrp="1"/>
          </p:cNvSpPr>
          <p:nvPr>
            <p:ph type="body" sz="quarter" idx="3"/>
          </p:nvPr>
        </p:nvSpPr>
        <p:spPr>
          <a:xfrm>
            <a:off x="6172200" y="2093119"/>
            <a:ext cx="5183188" cy="823912"/>
          </a:xfrm>
        </p:spPr>
        <p:txBody>
          <a:bodyPr/>
          <a:lstStyle/>
          <a:p>
            <a:r>
              <a:rPr lang="en-US" sz="2200" b="1" dirty="0">
                <a:solidFill>
                  <a:srgbClr val="000000"/>
                </a:solidFill>
                <a:effectLst/>
                <a:latin typeface="Times New Roman" panose="02020603050405020304" pitchFamily="18" charset="0"/>
                <a:ea typeface="Times New Roman" panose="02020603050405020304" pitchFamily="18" charset="0"/>
              </a:rPr>
              <a:t>Software Requirements</a:t>
            </a:r>
          </a:p>
          <a:p>
            <a:endParaRPr lang="en-SG" dirty="0"/>
          </a:p>
        </p:txBody>
      </p:sp>
      <p:sp>
        <p:nvSpPr>
          <p:cNvPr id="6" name="Content Placeholder 5">
            <a:extLst>
              <a:ext uri="{FF2B5EF4-FFF2-40B4-BE49-F238E27FC236}">
                <a16:creationId xmlns:a16="http://schemas.microsoft.com/office/drawing/2014/main" xmlns="" id="{79EA54A1-BD7C-FC07-80BF-FF0BA6442FB9}"/>
              </a:ext>
            </a:extLst>
          </p:cNvPr>
          <p:cNvSpPr>
            <a:spLocks noGrp="1"/>
          </p:cNvSpPr>
          <p:nvPr>
            <p:ph sz="quarter" idx="4"/>
          </p:nvPr>
        </p:nvSpPr>
        <p:spPr/>
        <p:txBody>
          <a:bodyPr>
            <a:normAutofit fontScale="25000" lnSpcReduction="20000"/>
          </a:bodyPr>
          <a:lstStyle/>
          <a:p>
            <a:pPr marL="285750" indent="-285750" algn="just">
              <a:lnSpc>
                <a:spcPct val="150000"/>
              </a:lnSpc>
              <a:spcBef>
                <a:spcPts val="0"/>
              </a:spcBef>
              <a:spcAft>
                <a:spcPts val="1000"/>
              </a:spcAft>
              <a:buFont typeface="Arial" panose="020B0604020202020204" pitchFamily="34" charset="0"/>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Language: Python </a:t>
            </a:r>
            <a:endParaRPr lang="en-SG"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spcAft>
                <a:spcPts val="1000"/>
              </a:spcAft>
              <a:buFont typeface="Arial" panose="020B0604020202020204" pitchFamily="34" charset="0"/>
              <a:buChar char="•"/>
            </a:pPr>
            <a:r>
              <a:rPr lang="en-US" sz="8000" dirty="0" err="1">
                <a:latin typeface="Times New Roman" panose="02020603050405020304" pitchFamily="18" charset="0"/>
                <a:ea typeface="Times New Roman" panose="02020603050405020304" pitchFamily="18" charset="0"/>
                <a:cs typeface="Times New Roman" panose="02020603050405020304" pitchFamily="18" charset="0"/>
              </a:rPr>
              <a:t>Pytorch</a:t>
            </a:r>
            <a:endParaRPr lang="en-SG"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spcAft>
                <a:spcPts val="1000"/>
              </a:spcAft>
              <a:buFont typeface="Arial" panose="020B0604020202020204" pitchFamily="34" charset="0"/>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Web framework: Flask.</a:t>
            </a:r>
            <a:endParaRPr lang="en-SG" sz="80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spcAft>
                <a:spcPts val="1000"/>
              </a:spcAft>
              <a:buFont typeface="Arial" panose="020B0604020202020204" pitchFamily="34" charset="0"/>
              <a:buChar char="•"/>
            </a:pPr>
            <a:r>
              <a:rPr lang="en-US"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Sklearn</a:t>
            </a: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Matplotlib.</a:t>
            </a:r>
            <a:endParaRPr lang="en-SG" sz="80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spcAft>
                <a:spcPts val="1000"/>
              </a:spcAft>
              <a:buFont typeface="Arial" panose="020B0604020202020204" pitchFamily="34" charset="0"/>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Frontend: HTML, CSS, and </a:t>
            </a:r>
            <a:r>
              <a:rPr lang="en-US" sz="8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lnSpc>
                <a:spcPct val="150000"/>
              </a:lnSpc>
              <a:spcBef>
                <a:spcPts val="0"/>
              </a:spcBef>
              <a:spcAft>
                <a:spcPts val="1000"/>
              </a:spcAft>
              <a:buFont typeface="Arial" panose="020B0604020202020204" pitchFamily="34" charset="0"/>
              <a:buChar char="•"/>
            </a:pPr>
            <a:r>
              <a:rPr lang="en-US" sz="8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VS code, </a:t>
            </a:r>
            <a:r>
              <a:rPr lang="en-US" sz="8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Jupyter</a:t>
            </a:r>
            <a:r>
              <a:rPr lang="en-US" sz="8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Notebook</a:t>
            </a:r>
          </a:p>
          <a:p>
            <a:pPr marL="285750" indent="-285750" algn="just">
              <a:lnSpc>
                <a:spcPct val="150000"/>
              </a:lnSpc>
              <a:spcBef>
                <a:spcPts val="0"/>
              </a:spcBef>
              <a:spcAft>
                <a:spcPts val="1000"/>
              </a:spcAft>
              <a:buFont typeface="Arial" panose="020B0604020202020204" pitchFamily="34" charset="0"/>
              <a:buChar char="•"/>
            </a:pPr>
            <a:r>
              <a:rPr lang="en-US" sz="8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Windows and Linux.</a:t>
            </a:r>
            <a:endParaRPr lang="en-SG" sz="8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SG" dirty="0"/>
          </a:p>
        </p:txBody>
      </p:sp>
      <p:sp>
        <p:nvSpPr>
          <p:cNvPr id="7" name="Slide Number Placeholder 6">
            <a:extLst>
              <a:ext uri="{FF2B5EF4-FFF2-40B4-BE49-F238E27FC236}">
                <a16:creationId xmlns:a16="http://schemas.microsoft.com/office/drawing/2014/main" xmlns="" id="{266EA752-1B10-3D42-D621-CCDEB2DBC397}"/>
              </a:ext>
            </a:extLst>
          </p:cNvPr>
          <p:cNvSpPr>
            <a:spLocks noGrp="1"/>
          </p:cNvSpPr>
          <p:nvPr>
            <p:ph type="sldNum" sz="quarter" idx="12"/>
          </p:nvPr>
        </p:nvSpPr>
        <p:spPr/>
        <p:txBody>
          <a:bodyPr/>
          <a:lstStyle/>
          <a:p>
            <a:fld id="{C7F208C7-5072-42F7-A919-16E2C96106FB}" type="slidenum">
              <a:rPr lang="en-US" smtClean="0"/>
              <a:t>8</a:t>
            </a:fld>
            <a:endParaRPr lang="en-US"/>
          </a:p>
        </p:txBody>
      </p:sp>
    </p:spTree>
    <p:extLst>
      <p:ext uri="{BB962C8B-B14F-4D97-AF65-F5344CB8AC3E}">
        <p14:creationId xmlns:p14="http://schemas.microsoft.com/office/powerpoint/2010/main" val="350559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280" y="240899"/>
            <a:ext cx="8714710" cy="1325563"/>
          </a:xfrm>
        </p:spPr>
        <p:txBody>
          <a:bodyPr/>
          <a:lstStyle/>
          <a:p>
            <a:pPr algn="just"/>
            <a:r>
              <a:rPr lang="en-US" b="1"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318855" y="1593054"/>
            <a:ext cx="11034945" cy="4351338"/>
          </a:xfrm>
        </p:spPr>
        <p:txBody>
          <a:bodyPr/>
          <a:lstStyle/>
          <a:p>
            <a:pPr marL="0" indent="0">
              <a:buNone/>
            </a:pPr>
            <a:endParaRPr lang="en-US" dirty="0"/>
          </a:p>
          <a:p>
            <a:pPr marL="0" indent="0">
              <a:buNone/>
            </a:pPr>
            <a:r>
              <a:rPr lang="en-US" dirty="0"/>
              <a:t> </a:t>
            </a:r>
          </a:p>
        </p:txBody>
      </p:sp>
      <p:sp>
        <p:nvSpPr>
          <p:cNvPr id="5" name="Slide Number Placeholder 4"/>
          <p:cNvSpPr>
            <a:spLocks noGrp="1"/>
          </p:cNvSpPr>
          <p:nvPr>
            <p:ph type="sldNum" sz="quarter" idx="12"/>
          </p:nvPr>
        </p:nvSpPr>
        <p:spPr>
          <a:xfrm>
            <a:off x="11165841" y="6134885"/>
            <a:ext cx="802640" cy="914885"/>
          </a:xfrm>
        </p:spPr>
        <p:txBody>
          <a:bodyPr/>
          <a:lstStyle/>
          <a:p>
            <a:r>
              <a:rPr lang="en-US" sz="1600" dirty="0">
                <a:solidFill>
                  <a:schemeClr val="tx1"/>
                </a:solidFill>
              </a:rPr>
              <a:t>8</a:t>
            </a:r>
          </a:p>
        </p:txBody>
      </p:sp>
      <p:sp>
        <p:nvSpPr>
          <p:cNvPr id="7" name="Rectangle 6"/>
          <p:cNvSpPr/>
          <p:nvPr/>
        </p:nvSpPr>
        <p:spPr>
          <a:xfrm>
            <a:off x="589280" y="1715994"/>
            <a:ext cx="9339263" cy="4191981"/>
          </a:xfrm>
          <a:prstGeom prst="rect">
            <a:avLst/>
          </a:prstGeom>
        </p:spPr>
        <p:txBody>
          <a:bodyPr wrap="square">
            <a:spAutoFit/>
          </a:bodyPr>
          <a:lstStyle/>
          <a:p>
            <a:pPr marL="457200" lvl="0" indent="-457200" algn="just">
              <a:lnSpc>
                <a:spcPct val="150000"/>
              </a:lnSpc>
              <a:buSzPts val="2800"/>
              <a:buFont typeface="Arial" panose="020B0604020202020204" pitchFamily="34" charset="0"/>
              <a:buChar char="•"/>
            </a:pPr>
            <a:r>
              <a:rPr lang="en-US" sz="2000" dirty="0" err="1">
                <a:solidFill>
                  <a:schemeClr val="dk1"/>
                </a:solidFill>
                <a:latin typeface="Times New Roman" panose="02020603050405020304" pitchFamily="18" charset="0"/>
                <a:ea typeface="Calibri"/>
                <a:cs typeface="Times New Roman" panose="02020603050405020304" pitchFamily="18" charset="0"/>
                <a:sym typeface="Calibri"/>
              </a:rPr>
              <a:t>Fagerlund</a:t>
            </a: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 used machine learning algorithms (support vector machine, k nearest neighbor) to detect bird species [1].</a:t>
            </a:r>
          </a:p>
          <a:p>
            <a:pPr marL="457200" lvl="0" indent="-457200" algn="just">
              <a:lnSpc>
                <a:spcPct val="150000"/>
              </a:lnSpc>
              <a:buSzPts val="2800"/>
              <a:buFont typeface="Arial" panose="020B0604020202020204" pitchFamily="34" charset="0"/>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CNN for image recognition is much more efficient in accuracy as well as performance compared to machine learning models [2].</a:t>
            </a:r>
          </a:p>
          <a:p>
            <a:pPr marL="457200" lvl="0" indent="-457200" algn="just">
              <a:lnSpc>
                <a:spcPct val="150000"/>
              </a:lnSpc>
              <a:buSzPts val="2800"/>
              <a:buFont typeface="Arial" panose="020B0604020202020204" pitchFamily="34" charset="0"/>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Adam [3] trains the weight of the neural network using a separate learning rate for each weight parameter has  more efficient and faster convergence rate than Stochastic Gradient Descent (SGD) [4].</a:t>
            </a:r>
          </a:p>
          <a:p>
            <a:pPr marL="457200" lvl="0" indent="-457200" algn="just">
              <a:lnSpc>
                <a:spcPct val="150000"/>
              </a:lnSpc>
              <a:buSzPts val="2800"/>
              <a:buFont typeface="Arial" panose="020B0604020202020204" pitchFamily="34" charset="0"/>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Cross validation is an important hyper parameter tuning approach for training of the dataset and avoid overfitting and make the model more generalized [5].</a:t>
            </a:r>
          </a:p>
        </p:txBody>
      </p:sp>
      <p:pic>
        <p:nvPicPr>
          <p:cNvPr id="9" name="Picture 4">
            <a:extLst>
              <a:ext uri="{FF2B5EF4-FFF2-40B4-BE49-F238E27FC236}">
                <a16:creationId xmlns:a16="http://schemas.microsoft.com/office/drawing/2014/main" xmlns="" id="{31888EF0-B7F8-43EF-B4D7-A1E29C70D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624" y="0"/>
            <a:ext cx="3875376" cy="89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022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2359</TotalTime>
  <Words>1162</Words>
  <Application>Microsoft Office PowerPoint</Application>
  <PresentationFormat>Widescreen</PresentationFormat>
  <Paragraphs>174</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vt:lpstr>
      <vt:lpstr>Symbol</vt:lpstr>
      <vt:lpstr>Times New Roman</vt:lpstr>
      <vt:lpstr>Wingdings</vt:lpstr>
      <vt:lpstr>Office Theme</vt:lpstr>
      <vt:lpstr> Bird Species Detection </vt:lpstr>
      <vt:lpstr>           OVERVIEW</vt:lpstr>
      <vt:lpstr>INTRODUCTION</vt:lpstr>
      <vt:lpstr>PROBLEM STATEMENT</vt:lpstr>
      <vt:lpstr>PROJECT OBJECTIVE</vt:lpstr>
      <vt:lpstr>FEATURES</vt:lpstr>
      <vt:lpstr>SYSTEM REQUIREMENTS</vt:lpstr>
      <vt:lpstr>SYSTEM REQUIREMENTS</vt:lpstr>
      <vt:lpstr>LITERATURE REVIEW</vt:lpstr>
      <vt:lpstr>SYSTEM DESIGN</vt:lpstr>
      <vt:lpstr>PowerPoint Presentation</vt:lpstr>
      <vt:lpstr>PowerPoint Presentation</vt:lpstr>
      <vt:lpstr>PowerPoint Presentation</vt:lpstr>
      <vt:lpstr>PowerPoint Presentation</vt:lpstr>
      <vt:lpstr>PowerPoint Presentation</vt:lpstr>
      <vt:lpstr>PowerPoint Presentation</vt:lpstr>
      <vt:lpstr>Machine Learning Algorithm</vt:lpstr>
      <vt:lpstr>PowerPoint Presentation</vt:lpstr>
      <vt:lpstr>RESULT,ANALYSIS AND CONCLUSION</vt:lpstr>
      <vt:lpstr>PowerPoint Presentation</vt:lpstr>
      <vt:lpstr>Result Obtained</vt:lpstr>
      <vt:lpstr>PowerPoint Presentation</vt:lpstr>
      <vt:lpstr>PowerPoint Presentation</vt:lpstr>
      <vt:lpstr>PowerPoint Presentation</vt:lpstr>
      <vt:lpstr>LIMITATIONS AND FUTURE ENHANCEMENTS</vt:lpstr>
      <vt:lpstr> REFERENCES</vt:lpstr>
      <vt:lpstr>PowerPoint Presentation</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BIGYAN KARKI</dc:creator>
  <cp:lastModifiedBy>Microsoft account</cp:lastModifiedBy>
  <cp:revision>239</cp:revision>
  <dcterms:created xsi:type="dcterms:W3CDTF">2021-12-10T07:03:02Z</dcterms:created>
  <dcterms:modified xsi:type="dcterms:W3CDTF">2024-03-23T03:38:29Z</dcterms:modified>
</cp:coreProperties>
</file>