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58" r:id="rId3"/>
    <p:sldId id="282" r:id="rId4"/>
    <p:sldId id="259" r:id="rId5"/>
    <p:sldId id="260" r:id="rId6"/>
    <p:sldId id="261" r:id="rId7"/>
    <p:sldId id="271" r:id="rId8"/>
    <p:sldId id="272" r:id="rId9"/>
    <p:sldId id="273" r:id="rId10"/>
    <p:sldId id="274" r:id="rId11"/>
    <p:sldId id="275" r:id="rId12"/>
    <p:sldId id="283" r:id="rId13"/>
    <p:sldId id="277" r:id="rId14"/>
    <p:sldId id="278" r:id="rId15"/>
    <p:sldId id="267" r:id="rId16"/>
    <p:sldId id="268" r:id="rId17"/>
    <p:sldId id="266" r:id="rId18"/>
    <p:sldId id="265" r:id="rId19"/>
    <p:sldId id="262" r:id="rId20"/>
    <p:sldId id="263"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 initials="S" lastIdx="3" clrIdx="0">
    <p:extLst>
      <p:ext uri="{19B8F6BF-5375-455C-9EA6-DF929625EA0E}">
        <p15:presenceInfo xmlns:p15="http://schemas.microsoft.com/office/powerpoint/2012/main" userId="0aef6c492ce0f9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B2119-16DE-420B-B7B5-58BAC84FDF37}" type="datetimeFigureOut">
              <a:rPr lang="en-IN" smtClean="0"/>
              <a:t>25.6.22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6F326-1F1D-48F0-9A11-76C7CCBE5E52}" type="slidenum">
              <a:rPr lang="en-IN" smtClean="0"/>
              <a:t>‹#›</a:t>
            </a:fld>
            <a:endParaRPr lang="en-IN"/>
          </a:p>
        </p:txBody>
      </p:sp>
    </p:spTree>
    <p:extLst>
      <p:ext uri="{BB962C8B-B14F-4D97-AF65-F5344CB8AC3E}">
        <p14:creationId xmlns:p14="http://schemas.microsoft.com/office/powerpoint/2010/main" val="143116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926F326-1F1D-48F0-9A11-76C7CCBE5E52}" type="slidenum">
              <a:rPr lang="en-IN" smtClean="0"/>
              <a:t>12</a:t>
            </a:fld>
            <a:endParaRPr lang="en-IN"/>
          </a:p>
        </p:txBody>
      </p:sp>
    </p:spTree>
    <p:extLst>
      <p:ext uri="{BB962C8B-B14F-4D97-AF65-F5344CB8AC3E}">
        <p14:creationId xmlns:p14="http://schemas.microsoft.com/office/powerpoint/2010/main" val="156391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517" y="1302589"/>
            <a:ext cx="9115094" cy="4770407"/>
          </a:xfrm>
        </p:spPr>
        <p:txBody>
          <a:bodyPr>
            <a:normAutofit/>
          </a:bodyPr>
          <a:lstStyle/>
          <a:p>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6000" b="1" dirty="0" smtClean="0">
                <a:ln w="12700">
                  <a:solidFill>
                    <a:schemeClr val="accent1"/>
                  </a:solidFill>
                  <a:prstDash val="solid"/>
                </a:ln>
                <a:solidFill>
                  <a:schemeClr val="bg1">
                    <a:lumMod val="75000"/>
                  </a:schemeClr>
                </a:solidFill>
                <a:effectLst>
                  <a:outerShdw dist="38100" dir="2640000" algn="bl" rotWithShape="0">
                    <a:schemeClr val="accent1"/>
                  </a:outerShdw>
                </a:effectLst>
              </a:rPr>
              <a:t>Welcome </a:t>
            </a:r>
            <a:r>
              <a:rPr lang="en-US" sz="6000" b="1" dirty="0">
                <a:ln w="12700">
                  <a:solidFill>
                    <a:schemeClr val="accent1"/>
                  </a:solidFill>
                  <a:prstDash val="solid"/>
                </a:ln>
                <a:solidFill>
                  <a:schemeClr val="bg1">
                    <a:lumMod val="75000"/>
                  </a:schemeClr>
                </a:solidFill>
                <a:effectLst>
                  <a:outerShdw dist="38100" dir="2640000" algn="bl" rotWithShape="0">
                    <a:schemeClr val="accent1"/>
                  </a:outerShdw>
                </a:effectLst>
              </a:rPr>
              <a:t>A</a:t>
            </a:r>
            <a:r>
              <a:rPr lang="en-US" sz="6000" b="1" dirty="0" smtClean="0">
                <a:ln w="12700">
                  <a:solidFill>
                    <a:schemeClr val="accent1"/>
                  </a:solidFill>
                  <a:prstDash val="solid"/>
                </a:ln>
                <a:solidFill>
                  <a:schemeClr val="bg1">
                    <a:lumMod val="75000"/>
                  </a:schemeClr>
                </a:solidFill>
                <a:effectLst>
                  <a:outerShdw dist="38100" dir="2640000" algn="bl" rotWithShape="0">
                    <a:schemeClr val="accent1"/>
                  </a:outerShdw>
                </a:effectLst>
              </a:rPr>
              <a:t>ll</a:t>
            </a:r>
            <a:r>
              <a:rPr lang="en-US" sz="6000" b="1" dirty="0">
                <a:ln w="12700">
                  <a:solidFill>
                    <a:schemeClr val="accent1"/>
                  </a:solidFill>
                  <a:prstDash val="solid"/>
                </a:ln>
                <a:solidFill>
                  <a:schemeClr val="bg1">
                    <a:lumMod val="75000"/>
                  </a:schemeClr>
                </a:solidFill>
                <a:effectLst>
                  <a:outerShdw dist="38100" dir="2640000" algn="bl" rotWithShape="0">
                    <a:schemeClr val="accent1"/>
                  </a:outerShdw>
                </a:effectLst>
              </a:rPr>
              <a:t>…..!!!</a:t>
            </a:r>
            <a:endParaRPr lang="en-IN" sz="6000" b="1" dirty="0">
              <a:ln w="12700">
                <a:solidFill>
                  <a:schemeClr val="accent1"/>
                </a:solidFill>
                <a:prstDash val="solid"/>
              </a:ln>
              <a:solidFill>
                <a:schemeClr val="bg1">
                  <a:lumMod val="75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74204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2510"/>
            <a:ext cx="8915399" cy="872836"/>
          </a:xfrm>
        </p:spPr>
        <p:txBody>
          <a:bodyPr>
            <a:normAutofit/>
          </a:bodyPr>
          <a:lstStyle/>
          <a:p>
            <a:r>
              <a:rPr lang="en-IN" sz="3200" b="1"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LITRATURE REVIEW</a:t>
            </a:r>
            <a:endParaRPr lang="en-IN" sz="3200" b="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295914" y="1777041"/>
            <a:ext cx="8915399" cy="3775233"/>
          </a:xfrm>
        </p:spPr>
        <p:txBody>
          <a:bodyPr>
            <a:normAutofit/>
          </a:bodyPr>
          <a:lstStyle/>
          <a:p>
            <a:pPr marL="342900" indent="-342900">
              <a:buFont typeface="Wingdings" panose="05000000000000000000" pitchFamily="2" charset="2"/>
              <a:buChar char="§"/>
            </a:pP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existence of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dirt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on the faces of traffic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has effects on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 readability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issues with traffic sign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readability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can lead to an increase in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unsafe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driving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behaviours</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 However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cleaning traffic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is very expensive and can potential due to safety issues for workers and traffic users does it is important to identify traffic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a:t>
            </a:r>
          </a:p>
          <a:p>
            <a:pPr marL="342900" indent="-342900">
              <a:buFont typeface="Wingdings" panose="05000000000000000000" pitchFamily="2" charset="2"/>
              <a:buChar char="§"/>
            </a:pP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goal of this study was to revealed the effects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of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sign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attributes and location observations on the number of dirty traffic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a:t>
            </a:r>
          </a:p>
          <a:p>
            <a:pPr marL="342900" indent="-342900">
              <a:buFont typeface="Wingdings" panose="05000000000000000000" pitchFamily="2" charset="2"/>
              <a:buChar char="§"/>
            </a:pP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According to study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SURF technologies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used for recognition of traffic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signs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but something stuck on blur images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,breakable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images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,color images.</a:t>
            </a:r>
            <a:endParaRPr lang="en-IN"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9007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15660"/>
            <a:ext cx="8915399" cy="802257"/>
          </a:xfrm>
        </p:spPr>
        <p:txBody>
          <a:bodyPr>
            <a:normAutofit/>
          </a:bodyPr>
          <a:lstStyle/>
          <a:p>
            <a:r>
              <a:rPr lang="en-IN" sz="3200" b="1" dirty="0" smtClean="0">
                <a:solidFill>
                  <a:schemeClr val="tx1">
                    <a:lumMod val="85000"/>
                    <a:lumOff val="15000"/>
                  </a:schemeClr>
                </a:solidFill>
              </a:rPr>
              <a:t>  </a:t>
            </a:r>
            <a:r>
              <a:rPr lang="en-IN" sz="3200" b="1"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OBJECTIVE</a:t>
            </a:r>
            <a:endParaRPr lang="en-IN" sz="3200" b="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589212" y="1017917"/>
            <a:ext cx="8915399" cy="2984423"/>
          </a:xfrm>
        </p:spPr>
        <p:txBody>
          <a:bodyPr>
            <a:normAutofit/>
          </a:bodyPr>
          <a:lstStyle/>
          <a:p>
            <a:endParaRPr lang="en-US" dirty="0" smtClean="0"/>
          </a:p>
          <a:p>
            <a:pPr marL="342900" indent="-342900">
              <a:buFont typeface="Wingdings" panose="05000000000000000000" pitchFamily="2" charset="2"/>
              <a:buChar char="Ø"/>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main objective of the traffic sign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recognition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project is to identify a traffic sign from a plate and digital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photograph.</a:t>
            </a:r>
          </a:p>
          <a:p>
            <a:pPr marL="342900" indent="-342900">
              <a:buFont typeface="Wingdings" panose="05000000000000000000" pitchFamily="2" charset="2"/>
              <a:buChar char="Ø"/>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sign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maybe viewed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from various angles and in many diverse background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situations.</a:t>
            </a:r>
          </a:p>
          <a:p>
            <a:pPr marL="342900" indent="-342900">
              <a:buFont typeface="Wingdings" panose="05000000000000000000" pitchFamily="2" charset="2"/>
              <a:buChar char="Ø"/>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Traffic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sign will then be highlighted after identification and classify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signs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with a high accuracy rate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image processing algorithm will be done in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MATLAB</a:t>
            </a:r>
            <a:r>
              <a:rPr lang="en-US" sz="21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21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776082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7001" y="1634811"/>
            <a:ext cx="2044461" cy="10437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Tracking</a:t>
            </a:r>
            <a:endParaRPr lang="en-IN"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4641909" y="3700732"/>
            <a:ext cx="1708031" cy="854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Detection</a:t>
            </a:r>
            <a:endParaRPr lang="en-IN"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4"/>
          <p:cNvSpPr/>
          <p:nvPr/>
        </p:nvSpPr>
        <p:spPr>
          <a:xfrm>
            <a:off x="7401149" y="3708114"/>
            <a:ext cx="1993601" cy="854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Classification</a:t>
            </a:r>
            <a:endParaRPr lang="en-IN"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28" name="Elbow Connector 27"/>
          <p:cNvCxnSpPr>
            <a:stCxn id="5" idx="0"/>
            <a:endCxn id="2" idx="3"/>
          </p:cNvCxnSpPr>
          <p:nvPr/>
        </p:nvCxnSpPr>
        <p:spPr>
          <a:xfrm rot="16200000" flipV="1">
            <a:off x="7404004" y="2714168"/>
            <a:ext cx="1551405" cy="4364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 idx="1"/>
          </p:cNvCxnSpPr>
          <p:nvPr/>
        </p:nvCxnSpPr>
        <p:spPr>
          <a:xfrm>
            <a:off x="3489025" y="4127739"/>
            <a:ext cx="1152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 idx="3"/>
            <a:endCxn id="5" idx="1"/>
          </p:cNvCxnSpPr>
          <p:nvPr/>
        </p:nvCxnSpPr>
        <p:spPr>
          <a:xfrm>
            <a:off x="6349940" y="4127740"/>
            <a:ext cx="1051209" cy="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p:cNvCxnSpPr>
          <p:nvPr/>
        </p:nvCxnSpPr>
        <p:spPr>
          <a:xfrm>
            <a:off x="9394750" y="4135122"/>
            <a:ext cx="717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10112719" y="3708114"/>
            <a:ext cx="1691856" cy="8540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Output</a:t>
            </a:r>
            <a:endParaRPr lang="en-IN"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3" name="Rounded Rectangle 52"/>
          <p:cNvSpPr/>
          <p:nvPr/>
        </p:nvSpPr>
        <p:spPr>
          <a:xfrm>
            <a:off x="1800225" y="3708114"/>
            <a:ext cx="1688800" cy="8540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Input</a:t>
            </a:r>
            <a:endParaRPr lang="en-IN"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75" name="Elbow Connector 74"/>
          <p:cNvCxnSpPr>
            <a:stCxn id="2" idx="1"/>
            <a:endCxn id="3" idx="0"/>
          </p:cNvCxnSpPr>
          <p:nvPr/>
        </p:nvCxnSpPr>
        <p:spPr>
          <a:xfrm rot="10800000" flipV="1">
            <a:off x="5495925" y="2156708"/>
            <a:ext cx="421076" cy="15440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itle 76"/>
          <p:cNvSpPr>
            <a:spLocks noGrp="1"/>
          </p:cNvSpPr>
          <p:nvPr>
            <p:ph type="title"/>
          </p:nvPr>
        </p:nvSpPr>
        <p:spPr>
          <a:xfrm>
            <a:off x="1894096" y="359149"/>
            <a:ext cx="8911687" cy="1280890"/>
          </a:xfrm>
        </p:spPr>
        <p:txBody>
          <a:bodyPr/>
          <a:lstStyle/>
          <a:p>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METHODOLOGY</a:t>
            </a:r>
            <a:endParaRPr lang="en-IN" sz="3200" dirty="0"/>
          </a:p>
        </p:txBody>
      </p:sp>
    </p:spTree>
    <p:extLst>
      <p:ext uri="{BB962C8B-B14F-4D97-AF65-F5344CB8AC3E}">
        <p14:creationId xmlns:p14="http://schemas.microsoft.com/office/powerpoint/2010/main" val="33397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90113"/>
            <a:ext cx="8915399" cy="810883"/>
          </a:xfrm>
        </p:spPr>
        <p:txBody>
          <a:bodyPr>
            <a:normAutofit/>
          </a:bodyPr>
          <a:lstStyle/>
          <a:p>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REQUARIMENT</a:t>
            </a:r>
            <a:endParaRPr lang="en-IN" sz="3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589212" y="2035834"/>
            <a:ext cx="8915399" cy="3666226"/>
          </a:xfrm>
        </p:spPr>
        <p:txBody>
          <a:bodyPr>
            <a:normAutofit/>
          </a:bodyPr>
          <a:lstStyle/>
          <a:p>
            <a:r>
              <a:rPr lang="en-IN"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Platform :</a:t>
            </a:r>
          </a:p>
          <a:p>
            <a:pPr marL="285750" indent="-285750">
              <a:buFont typeface="Arial" panose="020B0604020202020204" pitchFamily="34" charset="0"/>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Operating system :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indows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10 Home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Basic</a:t>
            </a:r>
          </a:p>
          <a:p>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fr-FR" b="1"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Prerequisite</a:t>
            </a:r>
            <a:r>
              <a:rPr lang="fr-FR"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fr-FR"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fr-FR"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AutoNum type="arabicPeriod"/>
            </a:pPr>
            <a:r>
              <a:rPr lang="fr-FR"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VS Code</a:t>
            </a:r>
          </a:p>
          <a:p>
            <a:pPr marL="342900" indent="-342900">
              <a:buAutoNum type="arabicPeriod"/>
            </a:pPr>
            <a:r>
              <a:rPr lang="fr-FR"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fr-FR"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 Python ID</a:t>
            </a:r>
            <a:endPar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9527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783" y="431321"/>
            <a:ext cx="8580256" cy="931653"/>
          </a:xfrm>
        </p:spPr>
        <p:txBody>
          <a:bodyPr>
            <a:normAutofit/>
          </a:bodyPr>
          <a:lstStyle/>
          <a:p>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FUTURE WORK</a:t>
            </a:r>
            <a:endParaRPr lang="en-IN" sz="3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756783" y="1561381"/>
            <a:ext cx="8915399" cy="4088921"/>
          </a:xfrm>
        </p:spPr>
        <p:txBody>
          <a:bodyPr>
            <a:normAutofit/>
          </a:bodyPr>
          <a:lstStyle/>
          <a:p>
            <a:pPr marL="342900" lvl="0" indent="-342900">
              <a:buFont typeface="Wingdings" panose="05000000000000000000" pitchFamily="2" charset="2"/>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traffic signs focus on reduction of the traffic load on existing road network through various travel demand management measures</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lvl="0" indent="-342900">
              <a:buFont typeface="Wingdings" panose="05000000000000000000" pitchFamily="2" charset="2"/>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Traffic signs should remove the encroachments, congestion and improve the traffic  signal, road condition and geometrics features at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intersections.</a:t>
            </a:r>
          </a:p>
          <a:p>
            <a:pPr marL="342900" lvl="0" indent="-342900">
              <a:buFont typeface="Wingdings" panose="05000000000000000000" pitchFamily="2" charset="2"/>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Cameras fitted to the front of the car are able to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recognise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signposts and notify the driver of speed limits and more via alerts on the car's digital display</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purpose of road signs is to promote road safety and efficiency by providing for the orderly movement of all road users on all roads in both urban and non-urban areas.</a:t>
            </a:r>
            <a:endParaRPr lang="en-IN"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endPar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01810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9011"/>
            <a:ext cx="8911687" cy="1043797"/>
          </a:xfrm>
        </p:spPr>
        <p:txBody>
          <a:bodyPr/>
          <a:lstStyle/>
          <a:p>
            <a:pPr>
              <a:defRPr/>
            </a:pPr>
            <a:r>
              <a:rPr lang="en-US" i="1" cap="small" dirty="0">
                <a:solidFill>
                  <a:schemeClr val="accent1">
                    <a:lumMod val="75000"/>
                  </a:schemeClr>
                </a:solidFill>
                <a:latin typeface="Times New Roman" pitchFamily="18" charset="0"/>
                <a:cs typeface="Times New Roman" pitchFamily="18" charset="0"/>
              </a:rPr>
              <a:t>Proposed System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209" y="1112807"/>
            <a:ext cx="8609588" cy="5443267"/>
          </a:xfrm>
        </p:spPr>
      </p:pic>
    </p:spTree>
    <p:extLst>
      <p:ext uri="{BB962C8B-B14F-4D97-AF65-F5344CB8AC3E}">
        <p14:creationId xmlns:p14="http://schemas.microsoft.com/office/powerpoint/2010/main" val="99398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284672"/>
            <a:ext cx="8324491" cy="888520"/>
          </a:xfrm>
        </p:spPr>
        <p:txBody>
          <a:bodyPr/>
          <a:lstStyle/>
          <a:p>
            <a:r>
              <a:rPr lang="en-US" dirty="0" smtClean="0">
                <a:solidFill>
                  <a:schemeClr val="accent1">
                    <a:lumMod val="75000"/>
                  </a:schemeClr>
                </a:solidFill>
              </a:rPr>
              <a:t>                    </a:t>
            </a:r>
            <a:r>
              <a:rPr lang="en-US" sz="3200" b="1"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LIBRARIES</a:t>
            </a:r>
            <a:endParaRPr lang="en-IN" sz="32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3286664" y="1690777"/>
            <a:ext cx="8217947" cy="2699751"/>
          </a:xfrm>
        </p:spPr>
        <p:txBody>
          <a:bodyPr>
            <a:normAutofit/>
          </a:bodyPr>
          <a:lstStyle/>
          <a:p>
            <a:pPr marL="457200" lvl="0" indent="-457200">
              <a:buFont typeface="+mj-lt"/>
              <a:buAutoNum type="arabicPeriod"/>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CNN </a:t>
            </a:r>
            <a:endPar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buFont typeface="+mj-lt"/>
              <a:buAutoNum type="arabicPeriod"/>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CV2</a:t>
            </a:r>
          </a:p>
          <a:p>
            <a:pPr marL="457200" lvl="0" indent="-457200">
              <a:buFont typeface="+mj-lt"/>
              <a:buAutoNum type="arabicPeriod"/>
            </a:pPr>
            <a:r>
              <a:rPr lang="en-US" sz="1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NumPy</a:t>
            </a:r>
            <a:endPar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buFont typeface="+mj-lt"/>
              <a:buAutoNum type="arabicPeriod"/>
            </a:pPr>
            <a:r>
              <a:rPr lang="en-US" sz="1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SciPy</a:t>
            </a:r>
            <a:endParaRPr lang="en-IN"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83912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879893"/>
          </a:xfrm>
        </p:spPr>
        <p:txBody>
          <a:bodyPr>
            <a:normAutofit/>
          </a:bodyPr>
          <a:lstStyle/>
          <a:p>
            <a:pPr>
              <a:defRPr/>
            </a:pPr>
            <a:r>
              <a:rPr lang="en-US" i="1" cap="all" dirty="0" smtClean="0">
                <a:solidFill>
                  <a:schemeClr val="accent1">
                    <a:lumMod val="75000"/>
                  </a:schemeClr>
                </a:solidFill>
                <a:latin typeface="Times New Roman" pitchFamily="18" charset="0"/>
                <a:cs typeface="Times New Roman" pitchFamily="18" charset="0"/>
              </a:rPr>
              <a:t>                   </a:t>
            </a:r>
            <a:r>
              <a:rPr lang="en-US" sz="3200" b="1" cap="all"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3200" b="1" cap="small"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mplementation</a:t>
            </a:r>
            <a:endParaRPr lang="en-US" sz="3200" b="1" cap="small"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438" y="1293962"/>
            <a:ext cx="9135373" cy="5193102"/>
          </a:xfrm>
        </p:spPr>
      </p:pic>
    </p:spTree>
    <p:extLst>
      <p:ext uri="{BB962C8B-B14F-4D97-AF65-F5344CB8AC3E}">
        <p14:creationId xmlns:p14="http://schemas.microsoft.com/office/powerpoint/2010/main" val="1476738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1570" b="11570"/>
          <a:stretch>
            <a:fillRect/>
          </a:stretch>
        </p:blipFill>
        <p:spPr>
          <a:xfrm>
            <a:off x="1682151" y="634965"/>
            <a:ext cx="9822461" cy="5921110"/>
          </a:xfrm>
        </p:spPr>
      </p:pic>
    </p:spTree>
    <p:extLst>
      <p:ext uri="{BB962C8B-B14F-4D97-AF65-F5344CB8AC3E}">
        <p14:creationId xmlns:p14="http://schemas.microsoft.com/office/powerpoint/2010/main" val="1024818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7035"/>
            <a:ext cx="8915399" cy="879894"/>
          </a:xfrm>
        </p:spPr>
        <p:txBody>
          <a:bodyPr>
            <a:normAutofit/>
          </a:bodyPr>
          <a:lstStyle/>
          <a:p>
            <a:pPr>
              <a:defRPr/>
            </a:pPr>
            <a:r>
              <a:rPr lang="en-US" sz="4000" i="1" cap="all" dirty="0" smtClean="0">
                <a:solidFill>
                  <a:schemeClr val="tx1"/>
                </a:solidFill>
                <a:latin typeface="Times New Roman" pitchFamily="18" charset="0"/>
                <a:cs typeface="Times New Roman" pitchFamily="18" charset="0"/>
              </a:rPr>
              <a:t>                     </a:t>
            </a:r>
            <a:r>
              <a:rPr lang="en-US" sz="3200" b="1"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3200" b="1"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onclusion</a:t>
            </a:r>
            <a:endParaRPr lang="en-US" sz="3200" b="1"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2589213" y="1475116"/>
            <a:ext cx="8915399" cy="3945467"/>
          </a:xfrm>
        </p:spPr>
        <p:txBody>
          <a:bodyPr/>
          <a:lstStyle/>
          <a:p>
            <a:r>
              <a:rPr lang="en-US" dirty="0" smtClean="0"/>
              <a:t>              </a:t>
            </a: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This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study proposed an automatic traffic sign detection, classification and recognition system. The detection of traffic signs, assumes a crucial role in any traffic sign recognition application. In fact, a sign that is not correctly detected cannot be classified and recognized to inform the driver. In detection step, the distinctive features of traffic signs shall be considered. Since, traffic signs are regulated to be in specific </a:t>
            </a: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color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 shape; it is convenient to use those features to decide the candidates.</a:t>
            </a:r>
            <a:endPar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72872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4892"/>
            <a:ext cx="8915399" cy="862640"/>
          </a:xfrm>
        </p:spPr>
        <p:txBody>
          <a:bodyPr>
            <a:normAutofit fontScale="90000"/>
          </a:bodyPr>
          <a:lstStyle/>
          <a:p>
            <a:r>
              <a:rPr lang="en-US" altLang="en-US" sz="2000" b="1" dirty="0" smtClean="0">
                <a:latin typeface="Constantia" panose="02030602050306030303" pitchFamily="18" charset="0"/>
              </a:rPr>
              <a:t>                                                                    </a:t>
            </a:r>
            <a:r>
              <a:rPr lang="en-US" altLang="en-US" sz="2000" b="1" dirty="0" smtClean="0">
                <a:solidFill>
                  <a:schemeClr val="tx1"/>
                </a:solidFill>
                <a:latin typeface="Constantia" panose="02030602050306030303" pitchFamily="18" charset="0"/>
              </a:rPr>
              <a:t>A</a:t>
            </a:r>
            <a:r>
              <a:rPr lang="en-US" altLang="en-US" sz="2000" b="1" dirty="0">
                <a:solidFill>
                  <a:schemeClr val="tx1"/>
                </a:solidFill>
                <a:latin typeface="Constantia" panose="02030602050306030303" pitchFamily="18" charset="0"/>
              </a:rPr>
              <a:t/>
            </a:r>
            <a:br>
              <a:rPr lang="en-US" altLang="en-US" sz="2000" b="1" dirty="0">
                <a:solidFill>
                  <a:schemeClr val="tx1"/>
                </a:solidFill>
                <a:latin typeface="Constantia" panose="02030602050306030303" pitchFamily="18" charset="0"/>
              </a:rPr>
            </a:br>
            <a:r>
              <a:rPr lang="en-US" altLang="en-US" sz="2000" b="1" dirty="0" smtClean="0">
                <a:solidFill>
                  <a:schemeClr val="tx1"/>
                </a:solidFill>
                <a:latin typeface="Constantia" panose="02030602050306030303" pitchFamily="18" charset="0"/>
              </a:rPr>
              <a:t>                                                         </a:t>
            </a:r>
            <a:r>
              <a:rPr lang="en-US" altLang="en-US" sz="2000" b="1" dirty="0">
                <a:solidFill>
                  <a:schemeClr val="tx1"/>
                </a:solidFill>
                <a:latin typeface="Constantia" panose="02030602050306030303" pitchFamily="18" charset="0"/>
              </a:rPr>
              <a:t>Presentation</a:t>
            </a:r>
            <a:br>
              <a:rPr lang="en-US" altLang="en-US" sz="2000" b="1" dirty="0">
                <a:solidFill>
                  <a:schemeClr val="tx1"/>
                </a:solidFill>
                <a:latin typeface="Constantia" panose="02030602050306030303" pitchFamily="18" charset="0"/>
              </a:rPr>
            </a:br>
            <a:r>
              <a:rPr lang="en-US" altLang="en-US" sz="2000" b="1" dirty="0" smtClean="0">
                <a:solidFill>
                  <a:schemeClr val="tx1"/>
                </a:solidFill>
                <a:latin typeface="Constantia" panose="02030602050306030303" pitchFamily="18" charset="0"/>
              </a:rPr>
              <a:t>                                                                   On</a:t>
            </a:r>
            <a:endParaRPr lang="en-US" altLang="en-US" sz="2000" dirty="0">
              <a:solidFill>
                <a:schemeClr val="tx1"/>
              </a:solidFill>
              <a:latin typeface="Constantia" panose="02030602050306030303" pitchFamily="18" charset="0"/>
            </a:endParaRPr>
          </a:p>
        </p:txBody>
      </p:sp>
      <p:sp>
        <p:nvSpPr>
          <p:cNvPr id="3" name="Text Placeholder 2"/>
          <p:cNvSpPr>
            <a:spLocks noGrp="1"/>
          </p:cNvSpPr>
          <p:nvPr>
            <p:ph type="body" idx="1"/>
          </p:nvPr>
        </p:nvSpPr>
        <p:spPr>
          <a:xfrm>
            <a:off x="1811548" y="1035169"/>
            <a:ext cx="9693064" cy="5633049"/>
          </a:xfrm>
        </p:spPr>
        <p:txBody>
          <a:bodyPr>
            <a:normAutofit fontScale="70000" lnSpcReduction="20000"/>
          </a:bodyPr>
          <a:lstStyle/>
          <a:p>
            <a:r>
              <a:rPr lang="en-IN" altLang="en-US" sz="4400" dirty="0" smtClean="0"/>
              <a:t>                      </a:t>
            </a:r>
            <a:r>
              <a:rPr lang="en-IN" altLang="en-US" sz="4400" dirty="0" smtClean="0">
                <a:solidFill>
                  <a:schemeClr val="tx1"/>
                </a:solidFill>
              </a:rPr>
              <a:t>“</a:t>
            </a:r>
            <a:r>
              <a:rPr lang="en-US" sz="3200" b="1" dirty="0">
                <a:solidFill>
                  <a:schemeClr val="tx1"/>
                </a:solidFill>
              </a:rPr>
              <a:t>TRAFFIC - SIGN  RECOGNITION</a:t>
            </a:r>
            <a:r>
              <a:rPr lang="en-IN" altLang="en-US" sz="4400" b="1" dirty="0" smtClean="0">
                <a:solidFill>
                  <a:schemeClr val="tx1"/>
                </a:solidFill>
              </a:rPr>
              <a:t>”</a:t>
            </a:r>
          </a:p>
          <a:p>
            <a:endParaRPr lang="en-US" sz="3200" dirty="0" smtClean="0"/>
          </a:p>
          <a:p>
            <a:pPr algn="ctr">
              <a:lnSpc>
                <a:spcPct val="60000"/>
              </a:lnSpc>
              <a:defRPr/>
            </a:pPr>
            <a:endParaRPr lang="en-US" sz="3200" dirty="0">
              <a:solidFill>
                <a:srgbClr val="000066"/>
              </a:solidFill>
            </a:endParaRPr>
          </a:p>
          <a:p>
            <a:pPr algn="ctr">
              <a:lnSpc>
                <a:spcPct val="60000"/>
              </a:lnSpc>
              <a:defRPr/>
            </a:pPr>
            <a:r>
              <a:rPr lang="en-US" sz="3200" b="1" dirty="0" smtClean="0">
                <a:solidFill>
                  <a:srgbClr val="FF00FF"/>
                </a:solidFill>
              </a:rPr>
              <a:t>        Seminar-I/Seminar-II/DP-I/DP-II/DP-III/DP-IV/Final </a:t>
            </a:r>
            <a:r>
              <a:rPr lang="en-US" sz="3200" b="1" dirty="0">
                <a:solidFill>
                  <a:srgbClr val="FF00FF"/>
                </a:solidFill>
              </a:rPr>
              <a:t>Presentation</a:t>
            </a:r>
          </a:p>
          <a:p>
            <a:pPr algn="ctr">
              <a:lnSpc>
                <a:spcPct val="60000"/>
              </a:lnSpc>
              <a:defRPr/>
            </a:pPr>
            <a:endParaRPr lang="en-US" sz="3200" dirty="0"/>
          </a:p>
          <a:p>
            <a:pPr algn="ctr">
              <a:lnSpc>
                <a:spcPct val="60000"/>
              </a:lnSpc>
              <a:defRPr/>
            </a:pPr>
            <a:r>
              <a:rPr lang="en-US" sz="3200" dirty="0"/>
              <a:t>Under  the  Guidance of</a:t>
            </a:r>
          </a:p>
          <a:p>
            <a:pPr algn="ctr">
              <a:lnSpc>
                <a:spcPct val="60000"/>
              </a:lnSpc>
              <a:defRPr/>
            </a:pPr>
            <a:endParaRPr lang="en-US" sz="3200" dirty="0"/>
          </a:p>
          <a:p>
            <a:pPr algn="ctr">
              <a:lnSpc>
                <a:spcPct val="60000"/>
              </a:lnSpc>
              <a:defRPr/>
            </a:pPr>
            <a:r>
              <a:rPr lang="en-US" sz="2200" b="1" dirty="0" smtClean="0"/>
              <a:t>Ms. N. D. DEVAL</a:t>
            </a:r>
            <a:endParaRPr lang="en-US" sz="22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endParaRPr lang="en-US" sz="1400" b="1" dirty="0"/>
          </a:p>
          <a:p>
            <a:pPr algn="ctr">
              <a:lnSpc>
                <a:spcPct val="120000"/>
              </a:lnSpc>
              <a:defRPr/>
            </a:pPr>
            <a:r>
              <a:rPr lang="en-US" sz="3200" b="1" dirty="0">
                <a:solidFill>
                  <a:srgbClr val="003300"/>
                </a:solidFill>
              </a:rPr>
              <a:t>DEPARTMENT OF COMPUTER SCIENCE &amp; ENGINEERING</a:t>
            </a:r>
          </a:p>
          <a:p>
            <a:pPr algn="ctr">
              <a:lnSpc>
                <a:spcPct val="120000"/>
              </a:lnSpc>
              <a:defRPr/>
            </a:pPr>
            <a:r>
              <a:rPr lang="en-US" sz="3200" b="1" dirty="0">
                <a:solidFill>
                  <a:srgbClr val="003300"/>
                </a:solidFill>
              </a:rPr>
              <a:t>SVERI’s College of Engineering, </a:t>
            </a:r>
            <a:r>
              <a:rPr lang="en-US" sz="3200" b="1" dirty="0" err="1">
                <a:solidFill>
                  <a:srgbClr val="003300"/>
                </a:solidFill>
              </a:rPr>
              <a:t>Pandharpur</a:t>
            </a:r>
            <a:r>
              <a:rPr lang="en-US" sz="3200" b="1" dirty="0">
                <a:solidFill>
                  <a:srgbClr val="003300"/>
                </a:solidFill>
              </a:rPr>
              <a:t>.</a:t>
            </a:r>
            <a:endParaRPr lang="en-US" sz="1400" b="1" dirty="0">
              <a:solidFill>
                <a:srgbClr val="003300"/>
              </a:solidFill>
            </a:endParaRPr>
          </a:p>
          <a:p>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818" y="3692106"/>
            <a:ext cx="1496558" cy="1475117"/>
          </a:xfrm>
          <a:prstGeom prst="rect">
            <a:avLst/>
          </a:prstGeom>
        </p:spPr>
      </p:pic>
    </p:spTree>
    <p:extLst>
      <p:ext uri="{BB962C8B-B14F-4D97-AF65-F5344CB8AC3E}">
        <p14:creationId xmlns:p14="http://schemas.microsoft.com/office/powerpoint/2010/main" val="2680503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530" y="129397"/>
            <a:ext cx="8915399" cy="1078301"/>
          </a:xfrm>
        </p:spPr>
        <p:txBody>
          <a:bodyPr>
            <a:normAutofit/>
          </a:bodyPr>
          <a:lstStyle/>
          <a:p>
            <a:pPr>
              <a:defRPr/>
            </a:pPr>
            <a:r>
              <a:rPr lang="en-US" sz="4000" i="1" cap="all" dirty="0" smtClean="0">
                <a:solidFill>
                  <a:schemeClr val="tx1"/>
                </a:solidFill>
                <a:latin typeface="Times New Roman" pitchFamily="18" charset="0"/>
                <a:cs typeface="Times New Roman" pitchFamily="18" charset="0"/>
              </a:rPr>
              <a:t>                       </a:t>
            </a:r>
            <a:r>
              <a:rPr lang="en-US" sz="3200" b="1"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3200" b="1"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eferences</a:t>
            </a:r>
            <a:endParaRPr lang="en-US" sz="3200" b="1"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2589213" y="1742537"/>
            <a:ext cx="8915399" cy="4161126"/>
          </a:xfrm>
        </p:spPr>
        <p:txBody>
          <a:bodyPr/>
          <a:lstStyle/>
          <a:p>
            <a:pPr marL="342900" indent="-342900">
              <a:buFont typeface="+mj-lt"/>
              <a:buAutoNum type="arabicPeriod"/>
            </a:pPr>
            <a:r>
              <a:rPr lang="en-IN"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mehmetbülenthavur</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“traffic sign recognition for unmanned vehicle control”, recognition of traffic sign, pp.60-80. Nov 2006</a:t>
            </a: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Sardar</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O. Ramadhan1,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Burhan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ERGEN 2, “Traffic Sign Detection and Recognition”, International Journal of Advanced Research in Electrical, Electronics and Instrumentation Engineering, recognition of traffic sign, Vol. 6, Issue 2, February 2017, </a:t>
            </a: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pp.960.</a:t>
            </a:r>
          </a:p>
          <a:p>
            <a:pPr marL="342900" indent="-342900">
              <a:buFont typeface="+mj-lt"/>
              <a:buAutoNum type="arabicPeriod"/>
            </a:pP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S.K. Khanna, </a:t>
            </a:r>
            <a:r>
              <a:rPr lang="en-IN"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C.E.G.Justo</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and </a:t>
            </a:r>
            <a:r>
              <a:rPr lang="en-IN"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A.Veeraragavan</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highway engineering, 10 Ed</a:t>
            </a: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classification of traffic sign, </a:t>
            </a: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pp.242-248.</a:t>
            </a:r>
          </a:p>
          <a:p>
            <a:pPr marL="342900" indent="-342900">
              <a:buFont typeface="+mj-lt"/>
              <a:buAutoNum type="arabicPeriod"/>
            </a:pPr>
            <a:r>
              <a:rPr lang="en-IN"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mehmetbülenthavur</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“traffic sign recognition for unmanned vehicle control”, </a:t>
            </a:r>
            <a:r>
              <a:rPr lang="en-IN"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color</a:t>
            </a:r>
            <a:r>
              <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analysis,pp.9-19, Nov 2006</a:t>
            </a: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Carlos Filipe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Moura</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Paulo, “Detection and Recognition of Traffic Signs” detection of traffic sign, pp. 4, sep.2007.</a:t>
            </a:r>
            <a:endParaRPr lang="en-IN"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46423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479" y="2441275"/>
            <a:ext cx="7821132" cy="1699404"/>
          </a:xfrm>
        </p:spPr>
        <p:txBody>
          <a:bodyPr>
            <a:normAutofit/>
          </a:bodyPr>
          <a:lstStyle/>
          <a:p>
            <a:r>
              <a:rPr lang="en-US" sz="4400" b="1" dirty="0" smtClean="0">
                <a:solidFill>
                  <a:schemeClr val="tx1"/>
                </a:solidFill>
                <a:latin typeface="Baskerville Old Face" panose="02020602080505020303" pitchFamily="18" charset="0"/>
              </a:rPr>
              <a:t>       </a:t>
            </a: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rPr>
              <a:t>Thank You….!</a:t>
            </a:r>
            <a:endParaRPr lang="en-I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ndParaRPr>
          </a:p>
        </p:txBody>
      </p:sp>
    </p:spTree>
    <p:extLst>
      <p:ext uri="{BB962C8B-B14F-4D97-AF65-F5344CB8AC3E}">
        <p14:creationId xmlns:p14="http://schemas.microsoft.com/office/powerpoint/2010/main" val="2226406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01926"/>
            <a:ext cx="8915399" cy="1233576"/>
          </a:xfrm>
        </p:spPr>
        <p:txBody>
          <a:bodyPr/>
          <a:lstStyle/>
          <a:p>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Group Members </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589212" y="1768416"/>
            <a:ext cx="8915399" cy="4416724"/>
          </a:xfrm>
        </p:spPr>
        <p:txBody>
          <a:bodyPr>
            <a:normAutofit/>
          </a:bodyPr>
          <a:lstStyle/>
          <a:p>
            <a:endParaRPr lang="en-IN" sz="1800" dirty="0"/>
          </a:p>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Miss.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Aparna</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Baliram</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Vasmale</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Miss</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Sakshi</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Vikas</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Shivsharan</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Miss</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Pallavi</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Aba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Jadhav</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Miss</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Shruti</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Pandurang</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Adat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Miss.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Anushka</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Santosh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Chavan</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97057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86" y="232913"/>
            <a:ext cx="9494656" cy="966159"/>
          </a:xfrm>
        </p:spPr>
        <p:txBody>
          <a:bodyPr>
            <a:normAutofit/>
          </a:bodyPr>
          <a:lstStyle/>
          <a:p>
            <a:r>
              <a:rPr lang="en-US" altLang="en-US" sz="3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OUTLINE</a:t>
            </a:r>
            <a:endParaRPr lang="en-IN" sz="3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1889186" y="1509623"/>
            <a:ext cx="9727569" cy="4520241"/>
          </a:xfrm>
        </p:spPr>
        <p:txBody>
          <a:bodyPr>
            <a:normAutofit fontScale="92500" lnSpcReduction="20000"/>
          </a:bodyPr>
          <a:lstStyle/>
          <a:p>
            <a:pPr>
              <a:buFont typeface="Arial" charset="0"/>
              <a:buChar char="•"/>
              <a:defRPr/>
            </a:pPr>
            <a:r>
              <a:rPr lang="en-US" sz="1900"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ntroduction</a:t>
            </a:r>
            <a:endPar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charset="0"/>
              <a:buChar char="•"/>
              <a:defRPr/>
            </a:pPr>
            <a:r>
              <a:rPr lang="en-US" sz="18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a:t>
            </a:r>
            <a:r>
              <a:rPr lang="en-US" sz="18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eeds</a:t>
            </a:r>
            <a:r>
              <a:rPr lang="en-US" sz="18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f</a:t>
            </a:r>
            <a:r>
              <a:rPr lang="en-US" sz="18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 Project Name</a:t>
            </a:r>
          </a:p>
          <a:p>
            <a:pPr>
              <a:buFont typeface="Arial" charset="0"/>
              <a:buChar char="•"/>
              <a:defRPr/>
            </a:pP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roblem</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9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tatement</a:t>
            </a:r>
            <a:endParaRPr lang="en-US" sz="19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charset="0"/>
              <a:buChar char="•"/>
              <a:defRPr/>
            </a:pPr>
            <a:r>
              <a:rPr lang="en-US" sz="19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iterature</a:t>
            </a:r>
            <a:r>
              <a:rPr lang="en-US" sz="19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900"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eview</a:t>
            </a: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Objective</a:t>
            </a: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Methodology</a:t>
            </a: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Experiment and data</a:t>
            </a: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Future work</a:t>
            </a: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Libraries</a:t>
            </a:r>
            <a:endPar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charset="0"/>
              <a:buChar char="•"/>
              <a:defRPr/>
            </a:pP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Proposed </a:t>
            </a:r>
            <a:r>
              <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System Architecture</a:t>
            </a:r>
          </a:p>
          <a:p>
            <a:pPr>
              <a:buFont typeface="Arial" charset="0"/>
              <a:buChar char="•"/>
              <a:defRPr/>
            </a:pPr>
            <a:r>
              <a:rPr lang="en-US" sz="1900"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1900"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mplementation</a:t>
            </a:r>
            <a:endPar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Arial" charset="0"/>
              <a:buChar char="•"/>
              <a:defRPr/>
            </a:pPr>
            <a:r>
              <a:rPr lang="en-US" sz="19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onclusion</a:t>
            </a:r>
          </a:p>
          <a:p>
            <a:pPr>
              <a:buFont typeface="Arial" charset="0"/>
              <a:buChar char="•"/>
              <a:defRPr/>
            </a:pPr>
            <a:r>
              <a:rPr lang="en-US" sz="1900" cap="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1900"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eferences</a:t>
            </a:r>
          </a:p>
          <a:p>
            <a:pPr>
              <a:buFont typeface="Arial" charset="0"/>
              <a:buChar char="•"/>
              <a:defRPr/>
            </a:pPr>
            <a:endParaRPr lang="en-US" sz="1600" dirty="0">
              <a:solidFill>
                <a:schemeClr val="tx1"/>
              </a:solidFill>
              <a:latin typeface="Book Antiqua" pitchFamily="18" charset="0"/>
            </a:endParaRPr>
          </a:p>
          <a:p>
            <a:pPr>
              <a:buFont typeface="Arial" charset="0"/>
              <a:buChar char="•"/>
              <a:defRPr/>
            </a:pPr>
            <a:endParaRPr lang="en-US" sz="1800" dirty="0">
              <a:solidFill>
                <a:srgbClr val="0000FF"/>
              </a:solidFill>
            </a:endParaRPr>
          </a:p>
        </p:txBody>
      </p:sp>
    </p:spTree>
    <p:extLst>
      <p:ext uri="{BB962C8B-B14F-4D97-AF65-F5344CB8AC3E}">
        <p14:creationId xmlns:p14="http://schemas.microsoft.com/office/powerpoint/2010/main" val="2632374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272" y="267420"/>
            <a:ext cx="9848339" cy="992038"/>
          </a:xfrm>
        </p:spPr>
        <p:txBody>
          <a:bodyPr/>
          <a:lstStyle/>
          <a:p>
            <a:pPr>
              <a:defRPr/>
            </a:pPr>
            <a:r>
              <a:rPr lang="en-US" i="1" cap="all" dirty="0" smtClean="0">
                <a:solidFill>
                  <a:schemeClr val="tx1"/>
                </a:solidFill>
                <a:latin typeface="Times New Roman" pitchFamily="18" charset="0"/>
                <a:cs typeface="Times New Roman" pitchFamily="18" charset="0"/>
              </a:rPr>
              <a:t>                    </a:t>
            </a:r>
            <a:r>
              <a:rPr lang="en-US" sz="4400" b="1" cap="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4400" b="1"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ntroduction</a:t>
            </a:r>
            <a:endParaRPr lang="en-US" sz="4400" b="1"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1656272" y="-698740"/>
            <a:ext cx="9848339" cy="7151299"/>
          </a:xfrm>
        </p:spPr>
        <p:txBody>
          <a:bodyPr>
            <a:normAutofit/>
          </a:bodyPr>
          <a:lstStyle/>
          <a:p>
            <a:r>
              <a:rPr lang="en-US" sz="20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Traffic Signs :</a:t>
            </a:r>
            <a:endParaRPr lang="en-US" sz="20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Traffic signs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or road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signs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our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signs erected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the side of or about roads to give instructions or provide information to road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users.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Signs are treaty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signed in 1968 which has been able to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standardize traffic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science across different a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countries.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There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are some examples of traffic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signs.</a:t>
            </a:r>
          </a:p>
          <a:p>
            <a:r>
              <a:rPr lang="en-US" sz="20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Warning signs: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Warning signs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are two Warner of hazardous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condition.</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622" y="4175184"/>
            <a:ext cx="4908431" cy="2355011"/>
          </a:xfrm>
          <a:prstGeom prst="rect">
            <a:avLst/>
          </a:prstGeom>
        </p:spPr>
      </p:pic>
    </p:spTree>
    <p:extLst>
      <p:ext uri="{BB962C8B-B14F-4D97-AF65-F5344CB8AC3E}">
        <p14:creationId xmlns:p14="http://schemas.microsoft.com/office/powerpoint/2010/main" val="3204948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89782"/>
            <a:ext cx="8915399" cy="1017916"/>
          </a:xfrm>
        </p:spPr>
        <p:txBody>
          <a:bodyPr>
            <a:normAutofit/>
          </a:bodyPr>
          <a:lstStyle/>
          <a:p>
            <a:pPr>
              <a:defRPr/>
            </a:pPr>
            <a:r>
              <a:rPr lang="en-US" sz="4000" i="1" dirty="0" smtClean="0">
                <a:solidFill>
                  <a:schemeClr val="tx1"/>
                </a:solidFill>
                <a:latin typeface="Times New Roman" pitchFamily="18" charset="0"/>
                <a:cs typeface="Times New Roman" pitchFamily="18" charset="0"/>
              </a:rPr>
              <a:t>               </a:t>
            </a:r>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3200" b="1" cap="small"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roblem</a:t>
            </a:r>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3200" b="1" cap="small"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tatement</a:t>
            </a:r>
          </a:p>
        </p:txBody>
      </p:sp>
      <p:sp>
        <p:nvSpPr>
          <p:cNvPr id="3" name="Subtitle 2"/>
          <p:cNvSpPr>
            <a:spLocks noGrp="1"/>
          </p:cNvSpPr>
          <p:nvPr>
            <p:ph type="subTitle" idx="1"/>
          </p:nvPr>
        </p:nvSpPr>
        <p:spPr>
          <a:xfrm>
            <a:off x="2589213" y="1880558"/>
            <a:ext cx="8915399" cy="1388853"/>
          </a:xfrm>
        </p:spPr>
        <p:txBody>
          <a:bodyPr/>
          <a:lstStyle/>
          <a:p>
            <a:pPr marL="285750" indent="-285750">
              <a:buFont typeface="Arial" panose="020B0604020202020204" pitchFamily="34" charset="0"/>
              <a:buChar char="•"/>
            </a:pPr>
            <a:r>
              <a:rPr lang="en-US"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 propose a method to extract the symbol of the traffic warning sign</a:t>
            </a: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buFont typeface="Arial" panose="020B0604020202020204" pitchFamily="34" charset="0"/>
              <a:buChar char="•"/>
            </a:pPr>
            <a:r>
              <a:rPr lang="en-US"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 propose a method to identify the symbol of the traffic warning sign.</a:t>
            </a:r>
            <a:endParaRPr lang="en-IN"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 propose a method to extract the image frames from the video segment</a:t>
            </a:r>
            <a:r>
              <a:rPr lang="en-US" dirty="0" smtClean="0">
                <a:solidFill>
                  <a:schemeClr val="accent1">
                    <a:lumMod val="75000"/>
                  </a:schemeClr>
                </a:solidFill>
              </a:rPr>
              <a:t>.</a:t>
            </a:r>
            <a:endParaRPr lang="en-IN" dirty="0">
              <a:solidFill>
                <a:schemeClr val="accent1">
                  <a:lumMod val="75000"/>
                </a:schemeClr>
              </a:solidFill>
            </a:endParaRPr>
          </a:p>
        </p:txBody>
      </p:sp>
    </p:spTree>
    <p:extLst>
      <p:ext uri="{BB962C8B-B14F-4D97-AF65-F5344CB8AC3E}">
        <p14:creationId xmlns:p14="http://schemas.microsoft.com/office/powerpoint/2010/main" val="1743025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317" y="189781"/>
            <a:ext cx="8915399" cy="914400"/>
          </a:xfrm>
        </p:spPr>
        <p:txBody>
          <a:bodyPr>
            <a:normAutofit/>
          </a:bodyPr>
          <a:lstStyle/>
          <a:p>
            <a:pPr marL="342900" indent="-342900">
              <a:buFont typeface="Wingdings" panose="05000000000000000000" pitchFamily="2" charset="2"/>
              <a:buChar char="v"/>
            </a:pP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Prohibitory </a:t>
            </a:r>
            <a:r>
              <a:rPr lang="en-US" sz="20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signs : </a:t>
            </a:r>
            <a:r>
              <a:rPr lang="en-US" sz="18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Prohibition signs specified behavior or action </a:t>
            </a:r>
            <a:r>
              <a:rPr lang="en-US" sz="18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file are not </a:t>
            </a:r>
            <a:r>
              <a:rPr lang="en-US" sz="18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permitted</a:t>
            </a:r>
            <a:r>
              <a:rPr lang="en-US" sz="1800" dirty="0" smtClean="0">
                <a:solidFill>
                  <a:schemeClr val="tx1">
                    <a:lumMod val="50000"/>
                    <a:lumOff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1800" dirty="0">
              <a:solidFill>
                <a:schemeClr val="tx1">
                  <a:lumMod val="50000"/>
                  <a:lumOff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209" y="1483742"/>
            <a:ext cx="8281358" cy="4942937"/>
          </a:xfrm>
          <a:prstGeom prst="rect">
            <a:avLst/>
          </a:prstGeom>
        </p:spPr>
      </p:pic>
    </p:spTree>
    <p:extLst>
      <p:ext uri="{BB962C8B-B14F-4D97-AF65-F5344CB8AC3E}">
        <p14:creationId xmlns:p14="http://schemas.microsoft.com/office/powerpoint/2010/main" val="4113176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2913"/>
            <a:ext cx="8915399" cy="897147"/>
          </a:xfrm>
        </p:spPr>
        <p:txBody>
          <a:bodyPr>
            <a:normAutofit/>
          </a:bodyPr>
          <a:lstStyle/>
          <a:p>
            <a:pPr marL="342900" indent="-342900">
              <a:buFont typeface="Wingdings" panose="05000000000000000000" pitchFamily="2" charset="2"/>
              <a:buChar char="v"/>
            </a:pPr>
            <a:r>
              <a:rPr lang="en-US" sz="2000" b="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Mandatory </a:t>
            </a:r>
            <a:r>
              <a:rPr lang="en-US" sz="2000" b="1"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sings: </a:t>
            </a:r>
            <a:r>
              <a:rPr lang="en-US" sz="18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Mandatory sings </a:t>
            </a:r>
            <a:r>
              <a:rPr lang="en-US" sz="18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are road signs which are used to set the obligations of all </a:t>
            </a:r>
            <a:r>
              <a:rPr lang="en-US" sz="18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traffic </a:t>
            </a:r>
            <a:r>
              <a:rPr lang="en-US" sz="18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which use a specific area of </a:t>
            </a:r>
            <a:r>
              <a:rPr lang="en-US" sz="1800"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road</a:t>
            </a:r>
            <a:r>
              <a:rPr lang="en-US" sz="1800" dirty="0" smtClean="0">
                <a:solidFill>
                  <a:schemeClr val="tx1">
                    <a:lumMod val="85000"/>
                    <a:lumOff val="15000"/>
                  </a:schemeClr>
                </a:solidFill>
              </a:rPr>
              <a:t>.</a:t>
            </a:r>
            <a:endParaRPr lang="en-IN" sz="1800"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366" y="1431984"/>
            <a:ext cx="7660982" cy="4684144"/>
          </a:xfrm>
          <a:prstGeom prst="rect">
            <a:avLst/>
          </a:prstGeom>
        </p:spPr>
      </p:pic>
    </p:spTree>
    <p:extLst>
      <p:ext uri="{BB962C8B-B14F-4D97-AF65-F5344CB8AC3E}">
        <p14:creationId xmlns:p14="http://schemas.microsoft.com/office/powerpoint/2010/main" val="389084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848" y="313077"/>
            <a:ext cx="8915399" cy="1468800"/>
          </a:xfrm>
        </p:spPr>
        <p:txBody>
          <a:bodyPr/>
          <a:lstStyle/>
          <a:p>
            <a:r>
              <a:rPr lang="en-IN" b="1" dirty="0" smtClean="0">
                <a:solidFill>
                  <a:schemeClr val="tx1">
                    <a:lumMod val="85000"/>
                    <a:lumOff val="15000"/>
                  </a:schemeClr>
                </a:solidFill>
              </a:rPr>
              <a:t>   </a:t>
            </a:r>
            <a:r>
              <a:rPr lang="en-IN" sz="3200" b="1" dirty="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TRAFFIC SIGN RECOGNITION</a:t>
            </a:r>
            <a:endParaRPr lang="en-IN" sz="3200" b="1"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2589212" y="2242868"/>
            <a:ext cx="8915399" cy="4132053"/>
          </a:xfrm>
        </p:spPr>
        <p:txBody>
          <a:bodyPr>
            <a:normAutofit/>
          </a:bodyPr>
          <a:lstStyle/>
          <a:p>
            <a:pPr marL="342900" indent="-342900">
              <a:buFont typeface="Wingdings" panose="05000000000000000000" pitchFamily="2" charset="2"/>
              <a:buChar char="q"/>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Traffic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sign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recognition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 a technology by which a vehicle is able to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recognize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traffic signs put on the road example speed limit or turn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ahead.</a:t>
            </a:r>
          </a:p>
          <a:p>
            <a:pPr marL="342900" indent="-342900">
              <a:buFont typeface="Wingdings" panose="05000000000000000000" pitchFamily="2" charset="2"/>
              <a:buChar char="q"/>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first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TSR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systems which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recognized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speed limits were developed in corporation by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1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obileye</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and Continental.</a:t>
            </a:r>
          </a:p>
          <a:p>
            <a:pPr marL="342900" indent="-342900">
              <a:buFont typeface="Wingdings" panose="05000000000000000000" pitchFamily="2" charset="2"/>
              <a:buChar char="q"/>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2008 designer BMW 7 series and the Mercedes </a:t>
            </a:r>
            <a:r>
              <a:rPr lang="en-US" sz="1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Benz'S</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buFont typeface="Wingdings" panose="05000000000000000000" pitchFamily="2" charset="2"/>
              <a:buChar char="q"/>
            </a:pPr>
            <a:r>
              <a:rPr lang="en-IN"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Traffic Sign </a:t>
            </a:r>
            <a:r>
              <a:rPr lang="en-IN"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a:t>
            </a:r>
            <a:r>
              <a:rPr lang="en-IN"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ecognition (TSR):</a:t>
            </a:r>
          </a:p>
          <a:p>
            <a:pPr marL="742950" lvl="1" indent="-285750">
              <a:buFont typeface="Arial" panose="020B0604020202020204" pitchFamily="34" charset="0"/>
              <a:buChar char="•"/>
            </a:pP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Detection </a:t>
            </a:r>
          </a:p>
          <a:p>
            <a:pPr marL="742950" lvl="1" indent="-285750">
              <a:buFont typeface="Arial" panose="020B0604020202020204" pitchFamily="34" charset="0"/>
              <a:buChar char="•"/>
            </a:pPr>
            <a:r>
              <a:rPr lang="en-IN"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Classification</a:t>
            </a:r>
          </a:p>
          <a:p>
            <a:r>
              <a:rPr lang="en-IN" sz="1600" dirty="0">
                <a:solidFill>
                  <a:schemeClr val="tx1"/>
                </a:solidFill>
              </a:rPr>
              <a:t> </a:t>
            </a:r>
            <a:r>
              <a:rPr lang="en-IN" sz="1600" dirty="0" smtClean="0">
                <a:solidFill>
                  <a:schemeClr val="tx1"/>
                </a:solidFill>
              </a:rPr>
              <a:t>     </a:t>
            </a:r>
            <a:endParaRPr lang="en-IN" sz="1600" dirty="0">
              <a:solidFill>
                <a:schemeClr val="tx1"/>
              </a:solidFill>
            </a:endParaRPr>
          </a:p>
        </p:txBody>
      </p:sp>
    </p:spTree>
    <p:extLst>
      <p:ext uri="{BB962C8B-B14F-4D97-AF65-F5344CB8AC3E}">
        <p14:creationId xmlns:p14="http://schemas.microsoft.com/office/powerpoint/2010/main" val="31633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369</TotalTime>
  <Words>844</Words>
  <Application>Microsoft Office PowerPoint</Application>
  <PresentationFormat>Widescreen</PresentationFormat>
  <Paragraphs>105</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 Unicode MS</vt:lpstr>
      <vt:lpstr>Arial</vt:lpstr>
      <vt:lpstr>Baskerville Old Face</vt:lpstr>
      <vt:lpstr>Book Antiqua</vt:lpstr>
      <vt:lpstr>Calibri</vt:lpstr>
      <vt:lpstr>Century Gothic</vt:lpstr>
      <vt:lpstr>Constantia</vt:lpstr>
      <vt:lpstr>Times New Roman</vt:lpstr>
      <vt:lpstr>Wingdings</vt:lpstr>
      <vt:lpstr>Wingdings 3</vt:lpstr>
      <vt:lpstr>Wisp</vt:lpstr>
      <vt:lpstr>  Welcome All…..!!!</vt:lpstr>
      <vt:lpstr>                                                                    A                                                          Presentation                                                                    On</vt:lpstr>
      <vt:lpstr>Group Members </vt:lpstr>
      <vt:lpstr>OUTLINE</vt:lpstr>
      <vt:lpstr>                    Introduction</vt:lpstr>
      <vt:lpstr>               Problem Statement</vt:lpstr>
      <vt:lpstr>Prohibitory signs : Prohibition signs specified behavior or action file are not permitted.</vt:lpstr>
      <vt:lpstr>Mandatory sings: Mandatory sings are road signs which are used to set the obligations of all traffic which use a specific area of road.</vt:lpstr>
      <vt:lpstr>   TRAFFIC SIGN RECOGNITION</vt:lpstr>
      <vt:lpstr>LITRATURE REVIEW</vt:lpstr>
      <vt:lpstr>  OBJECTIVE</vt:lpstr>
      <vt:lpstr>                          METHODOLOGY</vt:lpstr>
      <vt:lpstr>REQUARIMENT</vt:lpstr>
      <vt:lpstr>FUTURE WORK</vt:lpstr>
      <vt:lpstr>Proposed System Architecture</vt:lpstr>
      <vt:lpstr>                    LIBRARIES</vt:lpstr>
      <vt:lpstr>                   Implementation</vt:lpstr>
      <vt:lpstr>PowerPoint Presentation</vt:lpstr>
      <vt:lpstr>                     Conclusion</vt:lpstr>
      <vt:lpstr>                       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all…..!!!</dc:title>
  <dc:creator>Shri</dc:creator>
  <cp:lastModifiedBy>Shri</cp:lastModifiedBy>
  <cp:revision>64</cp:revision>
  <dcterms:created xsi:type="dcterms:W3CDTF">2022-06-24T10:24:04Z</dcterms:created>
  <dcterms:modified xsi:type="dcterms:W3CDTF">2022-06-25T09:38:20Z</dcterms:modified>
</cp:coreProperties>
</file>