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16"/>
  </p:notesMasterIdLst>
  <p:sldIdLst>
    <p:sldId id="568" r:id="rId5"/>
    <p:sldId id="463" r:id="rId6"/>
    <p:sldId id="569" r:id="rId7"/>
    <p:sldId id="570" r:id="rId8"/>
    <p:sldId id="577" r:id="rId9"/>
    <p:sldId id="571" r:id="rId10"/>
    <p:sldId id="575" r:id="rId11"/>
    <p:sldId id="572" r:id="rId12"/>
    <p:sldId id="574" r:id="rId13"/>
    <p:sldId id="573" r:id="rId14"/>
    <p:sldId id="275"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6D6FF"/>
    <a:srgbClr val="0096FF"/>
    <a:srgbClr val="FF9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6" autoAdjust="0"/>
    <p:restoredTop sz="82721"/>
  </p:normalViewPr>
  <p:slideViewPr>
    <p:cSldViewPr snapToGrid="0">
      <p:cViewPr varScale="1">
        <p:scale>
          <a:sx n="133" d="100"/>
          <a:sy n="133" d="100"/>
        </p:scale>
        <p:origin x="864" y="84"/>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4D5CC-D721-4059-BCA1-A19F96E661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4F7FEC-ECBA-4A01-86BE-BFEA4BE365CB}">
      <dgm:prSet custT="1">
        <dgm:style>
          <a:lnRef idx="2">
            <a:schemeClr val="accent1"/>
          </a:lnRef>
          <a:fillRef idx="1">
            <a:schemeClr val="lt1"/>
          </a:fillRef>
          <a:effectRef idx="0">
            <a:schemeClr val="accent1"/>
          </a:effectRef>
          <a:fontRef idx="minor">
            <a:schemeClr val="dk1"/>
          </a:fontRef>
        </dgm:style>
      </dgm:prSet>
      <dgm:spPr>
        <a:ln/>
      </dgm:spPr>
      <dgm:t>
        <a:bodyPr/>
        <a:lstStyle/>
        <a:p>
          <a:pPr>
            <a:lnSpc>
              <a:spcPct val="150000"/>
            </a:lnSpc>
          </a:pPr>
          <a:r>
            <a:rPr lang="en-US" sz="1800" dirty="0">
              <a:solidFill>
                <a:schemeClr val="tx1"/>
              </a:solidFill>
              <a:latin typeface="Footlight MT Light" panose="0204060206030A020304" pitchFamily="18" charset="0"/>
            </a:rPr>
            <a:t>The main objective of this paper is to make use of the fixed timing alignment information from the RA procedure to:</a:t>
          </a:r>
        </a:p>
      </dgm:t>
    </dgm:pt>
    <dgm:pt modelId="{5CDD10F5-EA7C-4214-8E84-620013FE2435}" type="parTrans" cxnId="{BF06F561-9D12-4F21-8322-E4195B3F33E6}">
      <dgm:prSet/>
      <dgm:spPr/>
      <dgm:t>
        <a:bodyPr/>
        <a:lstStyle/>
        <a:p>
          <a:endParaRPr lang="en-US"/>
        </a:p>
      </dgm:t>
    </dgm:pt>
    <dgm:pt modelId="{034928BB-6922-4AD5-A0CD-770759FF0840}" type="sibTrans" cxnId="{BF06F561-9D12-4F21-8322-E4195B3F33E6}">
      <dgm:prSet/>
      <dgm:spPr/>
      <dgm:t>
        <a:bodyPr/>
        <a:lstStyle/>
        <a:p>
          <a:endParaRPr lang="en-US"/>
        </a:p>
      </dgm:t>
    </dgm:pt>
    <dgm:pt modelId="{88B66A02-9FD3-4E68-9B93-8E8CAFD37F37}">
      <dgm:prSet/>
      <dgm:spPr/>
      <dgm:t>
        <a:bodyPr/>
        <a:lstStyle/>
        <a:p>
          <a:pPr>
            <a:lnSpc>
              <a:spcPct val="300000"/>
            </a:lnSpc>
          </a:pPr>
          <a:r>
            <a:rPr lang="en-US" dirty="0">
              <a:latin typeface="Footlight MT Light" panose="0204060206030A020304" pitchFamily="18" charset="0"/>
            </a:rPr>
            <a:t>reduce </a:t>
          </a:r>
          <a:r>
            <a:rPr lang="en-US">
              <a:latin typeface="Footlight MT Light" panose="0204060206030A020304" pitchFamily="18" charset="0"/>
            </a:rPr>
            <a:t>collision probability </a:t>
          </a:r>
          <a:endParaRPr lang="en-US" dirty="0">
            <a:latin typeface="Footlight MT Light" panose="0204060206030A020304" pitchFamily="18" charset="0"/>
          </a:endParaRPr>
        </a:p>
      </dgm:t>
    </dgm:pt>
    <dgm:pt modelId="{CE0392C8-601F-4016-9509-12E27110C76F}" type="parTrans" cxnId="{5FB98652-5255-4AE6-8F40-ECA16E05B187}">
      <dgm:prSet/>
      <dgm:spPr/>
      <dgm:t>
        <a:bodyPr/>
        <a:lstStyle/>
        <a:p>
          <a:endParaRPr lang="en-US"/>
        </a:p>
      </dgm:t>
    </dgm:pt>
    <dgm:pt modelId="{5A6C3C6F-139B-4D37-B31B-093E87FED360}" type="sibTrans" cxnId="{5FB98652-5255-4AE6-8F40-ECA16E05B187}">
      <dgm:prSet/>
      <dgm:spPr/>
      <dgm:t>
        <a:bodyPr/>
        <a:lstStyle/>
        <a:p>
          <a:endParaRPr lang="en-US"/>
        </a:p>
      </dgm:t>
    </dgm:pt>
    <dgm:pt modelId="{7997AC84-00A9-4F1D-A165-841D18372676}">
      <dgm:prSet/>
      <dgm:spPr/>
      <dgm:t>
        <a:bodyPr/>
        <a:lstStyle/>
        <a:p>
          <a:pPr>
            <a:lnSpc>
              <a:spcPct val="300000"/>
            </a:lnSpc>
          </a:pPr>
          <a:r>
            <a:rPr lang="en-US" dirty="0">
              <a:latin typeface="Footlight MT Light" panose="0204060206030A020304" pitchFamily="18" charset="0"/>
            </a:rPr>
            <a:t>lower average access delay and </a:t>
          </a:r>
        </a:p>
      </dgm:t>
    </dgm:pt>
    <dgm:pt modelId="{A26D94BF-2A24-4A49-A0E9-6B8D56BE2772}" type="parTrans" cxnId="{78D134B8-9AB8-4F52-9711-9B16620A7EA2}">
      <dgm:prSet/>
      <dgm:spPr/>
      <dgm:t>
        <a:bodyPr/>
        <a:lstStyle/>
        <a:p>
          <a:endParaRPr lang="en-US"/>
        </a:p>
      </dgm:t>
    </dgm:pt>
    <dgm:pt modelId="{C4E908CC-D2F7-45C6-9EEF-FD906767519D}" type="sibTrans" cxnId="{78D134B8-9AB8-4F52-9711-9B16620A7EA2}">
      <dgm:prSet/>
      <dgm:spPr/>
      <dgm:t>
        <a:bodyPr/>
        <a:lstStyle/>
        <a:p>
          <a:endParaRPr lang="en-US"/>
        </a:p>
      </dgm:t>
    </dgm:pt>
    <dgm:pt modelId="{49AFCADA-5D6C-4FE5-8B63-B5106C5FAFC4}">
      <dgm:prSet/>
      <dgm:spPr/>
      <dgm:t>
        <a:bodyPr/>
        <a:lstStyle/>
        <a:p>
          <a:pPr>
            <a:lnSpc>
              <a:spcPct val="300000"/>
            </a:lnSpc>
          </a:pPr>
          <a:r>
            <a:rPr lang="en-US" dirty="0">
              <a:latin typeface="Footlight MT Light" panose="0204060206030A020304" pitchFamily="18" charset="0"/>
            </a:rPr>
            <a:t>achieve higher energy efficiency </a:t>
          </a:r>
        </a:p>
      </dgm:t>
    </dgm:pt>
    <dgm:pt modelId="{23248DCA-3BF1-4DC1-BA60-DEB6C968AAED}" type="parTrans" cxnId="{1A3AB492-6D34-42C8-8DA2-E5313E88729F}">
      <dgm:prSet/>
      <dgm:spPr/>
      <dgm:t>
        <a:bodyPr/>
        <a:lstStyle/>
        <a:p>
          <a:endParaRPr lang="en-US"/>
        </a:p>
      </dgm:t>
    </dgm:pt>
    <dgm:pt modelId="{3BD98A04-233C-4A42-902F-2D48D0049197}" type="sibTrans" cxnId="{1A3AB492-6D34-42C8-8DA2-E5313E88729F}">
      <dgm:prSet/>
      <dgm:spPr/>
      <dgm:t>
        <a:bodyPr/>
        <a:lstStyle/>
        <a:p>
          <a:endParaRPr lang="en-US"/>
        </a:p>
      </dgm:t>
    </dgm:pt>
    <dgm:pt modelId="{394B7E29-91F1-4440-A8C8-5D98D0759C40}">
      <dgm:prSet/>
      <dgm:spPr>
        <a:solidFill>
          <a:schemeClr val="bg1"/>
        </a:solidFill>
        <a:ln>
          <a:solidFill>
            <a:srgbClr val="0070C0"/>
          </a:solidFill>
        </a:ln>
      </dgm:spPr>
      <dgm:t>
        <a:bodyPr/>
        <a:lstStyle/>
        <a:p>
          <a:pPr>
            <a:lnSpc>
              <a:spcPct val="200000"/>
            </a:lnSpc>
          </a:pPr>
          <a:r>
            <a:rPr lang="en-US" dirty="0">
              <a:solidFill>
                <a:schemeClr val="tx1"/>
              </a:solidFill>
              <a:latin typeface="Footlight MT Light" panose="0204060206030A020304" pitchFamily="18" charset="0"/>
            </a:rPr>
            <a:t>This is to support M2M communications for a very large number of fixed- location machine devices in future orthogonal frequency division multiple access (OFDMA) systems.</a:t>
          </a:r>
        </a:p>
      </dgm:t>
    </dgm:pt>
    <dgm:pt modelId="{7D596BDA-C004-4237-BC8F-5F966FBF52B6}" type="parTrans" cxnId="{04218AE0-5874-4329-B4DA-C29AB746CDDB}">
      <dgm:prSet/>
      <dgm:spPr/>
      <dgm:t>
        <a:bodyPr/>
        <a:lstStyle/>
        <a:p>
          <a:endParaRPr lang="en-US"/>
        </a:p>
      </dgm:t>
    </dgm:pt>
    <dgm:pt modelId="{1A9370EC-E5D1-4E8D-B727-9015F5B9A919}" type="sibTrans" cxnId="{04218AE0-5874-4329-B4DA-C29AB746CDDB}">
      <dgm:prSet/>
      <dgm:spPr/>
      <dgm:t>
        <a:bodyPr/>
        <a:lstStyle/>
        <a:p>
          <a:endParaRPr lang="en-US"/>
        </a:p>
      </dgm:t>
    </dgm:pt>
    <dgm:pt modelId="{5526E230-5B7D-45C3-B664-B7452CD1F336}" type="pres">
      <dgm:prSet presAssocID="{7644D5CC-D721-4059-BCA1-A19F96E6619F}" presName="linear" presStyleCnt="0">
        <dgm:presLayoutVars>
          <dgm:animLvl val="lvl"/>
          <dgm:resizeHandles val="exact"/>
        </dgm:presLayoutVars>
      </dgm:prSet>
      <dgm:spPr/>
    </dgm:pt>
    <dgm:pt modelId="{68863DA5-D775-41C3-946C-96374E93CBC3}" type="pres">
      <dgm:prSet presAssocID="{524F7FEC-ECBA-4A01-86BE-BFEA4BE365CB}" presName="parentText" presStyleLbl="node1" presStyleIdx="0" presStyleCnt="2" custScaleY="46824">
        <dgm:presLayoutVars>
          <dgm:chMax val="0"/>
          <dgm:bulletEnabled val="1"/>
        </dgm:presLayoutVars>
      </dgm:prSet>
      <dgm:spPr/>
    </dgm:pt>
    <dgm:pt modelId="{B4415A0B-5398-4B52-87F3-8F526483B1C3}" type="pres">
      <dgm:prSet presAssocID="{524F7FEC-ECBA-4A01-86BE-BFEA4BE365CB}" presName="childText" presStyleLbl="revTx" presStyleIdx="0" presStyleCnt="1">
        <dgm:presLayoutVars>
          <dgm:bulletEnabled val="1"/>
        </dgm:presLayoutVars>
      </dgm:prSet>
      <dgm:spPr/>
    </dgm:pt>
    <dgm:pt modelId="{2646EDAF-F291-445F-86EA-CAB0032FC060}" type="pres">
      <dgm:prSet presAssocID="{394B7E29-91F1-4440-A8C8-5D98D0759C40}" presName="parentText" presStyleLbl="node1" presStyleIdx="1" presStyleCnt="2" custScaleY="39582" custLinFactNeighborY="-20954">
        <dgm:presLayoutVars>
          <dgm:chMax val="0"/>
          <dgm:bulletEnabled val="1"/>
        </dgm:presLayoutVars>
      </dgm:prSet>
      <dgm:spPr/>
    </dgm:pt>
  </dgm:ptLst>
  <dgm:cxnLst>
    <dgm:cxn modelId="{99B42E39-4604-4E78-9A29-25E6565B1E17}" type="presOf" srcId="{394B7E29-91F1-4440-A8C8-5D98D0759C40}" destId="{2646EDAF-F291-445F-86EA-CAB0032FC060}" srcOrd="0" destOrd="0" presId="urn:microsoft.com/office/officeart/2005/8/layout/vList2"/>
    <dgm:cxn modelId="{BF06F561-9D12-4F21-8322-E4195B3F33E6}" srcId="{7644D5CC-D721-4059-BCA1-A19F96E6619F}" destId="{524F7FEC-ECBA-4A01-86BE-BFEA4BE365CB}" srcOrd="0" destOrd="0" parTransId="{5CDD10F5-EA7C-4214-8E84-620013FE2435}" sibTransId="{034928BB-6922-4AD5-A0CD-770759FF0840}"/>
    <dgm:cxn modelId="{5FB98652-5255-4AE6-8F40-ECA16E05B187}" srcId="{524F7FEC-ECBA-4A01-86BE-BFEA4BE365CB}" destId="{88B66A02-9FD3-4E68-9B93-8E8CAFD37F37}" srcOrd="0" destOrd="0" parTransId="{CE0392C8-601F-4016-9509-12E27110C76F}" sibTransId="{5A6C3C6F-139B-4D37-B31B-093E87FED360}"/>
    <dgm:cxn modelId="{8C239F55-1E9E-4E28-A7A7-84E49D9738B7}" type="presOf" srcId="{7997AC84-00A9-4F1D-A165-841D18372676}" destId="{B4415A0B-5398-4B52-87F3-8F526483B1C3}" srcOrd="0" destOrd="1" presId="urn:microsoft.com/office/officeart/2005/8/layout/vList2"/>
    <dgm:cxn modelId="{1A3AB492-6D34-42C8-8DA2-E5313E88729F}" srcId="{524F7FEC-ECBA-4A01-86BE-BFEA4BE365CB}" destId="{49AFCADA-5D6C-4FE5-8B63-B5106C5FAFC4}" srcOrd="2" destOrd="0" parTransId="{23248DCA-3BF1-4DC1-BA60-DEB6C968AAED}" sibTransId="{3BD98A04-233C-4A42-902F-2D48D0049197}"/>
    <dgm:cxn modelId="{7A43DF93-40CF-4E14-B6A9-56F66A4394B2}" type="presOf" srcId="{88B66A02-9FD3-4E68-9B93-8E8CAFD37F37}" destId="{B4415A0B-5398-4B52-87F3-8F526483B1C3}" srcOrd="0" destOrd="0" presId="urn:microsoft.com/office/officeart/2005/8/layout/vList2"/>
    <dgm:cxn modelId="{78D134B8-9AB8-4F52-9711-9B16620A7EA2}" srcId="{524F7FEC-ECBA-4A01-86BE-BFEA4BE365CB}" destId="{7997AC84-00A9-4F1D-A165-841D18372676}" srcOrd="1" destOrd="0" parTransId="{A26D94BF-2A24-4A49-A0E9-6B8D56BE2772}" sibTransId="{C4E908CC-D2F7-45C6-9EEF-FD906767519D}"/>
    <dgm:cxn modelId="{149FBCC7-CCBE-41D8-BBDE-17A0AD7FB76E}" type="presOf" srcId="{7644D5CC-D721-4059-BCA1-A19F96E6619F}" destId="{5526E230-5B7D-45C3-B664-B7452CD1F336}" srcOrd="0" destOrd="0" presId="urn:microsoft.com/office/officeart/2005/8/layout/vList2"/>
    <dgm:cxn modelId="{04218AE0-5874-4329-B4DA-C29AB746CDDB}" srcId="{7644D5CC-D721-4059-BCA1-A19F96E6619F}" destId="{394B7E29-91F1-4440-A8C8-5D98D0759C40}" srcOrd="1" destOrd="0" parTransId="{7D596BDA-C004-4237-BC8F-5F966FBF52B6}" sibTransId="{1A9370EC-E5D1-4E8D-B727-9015F5B9A919}"/>
    <dgm:cxn modelId="{8F3EB0E2-263C-418E-9DD7-610BE75DE7D3}" type="presOf" srcId="{524F7FEC-ECBA-4A01-86BE-BFEA4BE365CB}" destId="{68863DA5-D775-41C3-946C-96374E93CBC3}" srcOrd="0" destOrd="0" presId="urn:microsoft.com/office/officeart/2005/8/layout/vList2"/>
    <dgm:cxn modelId="{651F3FF9-5E97-4F5E-86AC-92BE1C0848EE}" type="presOf" srcId="{49AFCADA-5D6C-4FE5-8B63-B5106C5FAFC4}" destId="{B4415A0B-5398-4B52-87F3-8F526483B1C3}" srcOrd="0" destOrd="2" presId="urn:microsoft.com/office/officeart/2005/8/layout/vList2"/>
    <dgm:cxn modelId="{E70899D6-528F-4DEB-A0BC-70069F2A1BE4}" type="presParOf" srcId="{5526E230-5B7D-45C3-B664-B7452CD1F336}" destId="{68863DA5-D775-41C3-946C-96374E93CBC3}" srcOrd="0" destOrd="0" presId="urn:microsoft.com/office/officeart/2005/8/layout/vList2"/>
    <dgm:cxn modelId="{F868ECC5-199B-4453-B907-0EA09A9A8CEF}" type="presParOf" srcId="{5526E230-5B7D-45C3-B664-B7452CD1F336}" destId="{B4415A0B-5398-4B52-87F3-8F526483B1C3}" srcOrd="1" destOrd="0" presId="urn:microsoft.com/office/officeart/2005/8/layout/vList2"/>
    <dgm:cxn modelId="{33089D4D-6860-4EDD-AD0B-8C449EC724C2}" type="presParOf" srcId="{5526E230-5B7D-45C3-B664-B7452CD1F336}" destId="{2646EDAF-F291-445F-86EA-CAB0032FC0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63DA5-D775-41C3-946C-96374E93CBC3}">
      <dsp:nvSpPr>
        <dsp:cNvPr id="0" name=""/>
        <dsp:cNvSpPr/>
      </dsp:nvSpPr>
      <dsp:spPr>
        <a:xfrm>
          <a:off x="0" y="97603"/>
          <a:ext cx="10515600" cy="1148411"/>
        </a:xfrm>
        <a:prstGeom prst="round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150000"/>
            </a:lnSpc>
            <a:spcBef>
              <a:spcPct val="0"/>
            </a:spcBef>
            <a:spcAft>
              <a:spcPct val="35000"/>
            </a:spcAft>
            <a:buNone/>
          </a:pPr>
          <a:r>
            <a:rPr lang="en-US" sz="1800" kern="1200" dirty="0">
              <a:solidFill>
                <a:schemeClr val="tx1"/>
              </a:solidFill>
              <a:latin typeface="Footlight MT Light" panose="0204060206030A020304" pitchFamily="18" charset="0"/>
            </a:rPr>
            <a:t>The main objective of this paper is to make use of the fixed timing alignment information from the RA procedure to:</a:t>
          </a:r>
        </a:p>
      </dsp:txBody>
      <dsp:txXfrm>
        <a:off x="56061" y="153664"/>
        <a:ext cx="10403478" cy="1036289"/>
      </dsp:txXfrm>
    </dsp:sp>
    <dsp:sp modelId="{B4415A0B-5398-4B52-87F3-8F526483B1C3}">
      <dsp:nvSpPr>
        <dsp:cNvPr id="0" name=""/>
        <dsp:cNvSpPr/>
      </dsp:nvSpPr>
      <dsp:spPr>
        <a:xfrm>
          <a:off x="0" y="1246014"/>
          <a:ext cx="10515600" cy="247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300000"/>
            </a:lnSpc>
            <a:spcBef>
              <a:spcPct val="0"/>
            </a:spcBef>
            <a:spcAft>
              <a:spcPct val="20000"/>
            </a:spcAft>
            <a:buChar char="•"/>
          </a:pPr>
          <a:r>
            <a:rPr lang="en-US" sz="1200" kern="1200" dirty="0">
              <a:latin typeface="Footlight MT Light" panose="0204060206030A020304" pitchFamily="18" charset="0"/>
            </a:rPr>
            <a:t>reduce </a:t>
          </a:r>
          <a:r>
            <a:rPr lang="en-US" sz="1200" kern="1200">
              <a:latin typeface="Footlight MT Light" panose="0204060206030A020304" pitchFamily="18" charset="0"/>
            </a:rPr>
            <a:t>collision probability </a:t>
          </a:r>
          <a:endParaRPr lang="en-US" sz="1200" kern="1200" dirty="0">
            <a:latin typeface="Footlight MT Light" panose="0204060206030A020304" pitchFamily="18" charset="0"/>
          </a:endParaRPr>
        </a:p>
        <a:p>
          <a:pPr marL="114300" lvl="1" indent="-114300" algn="l" defTabSz="533400">
            <a:lnSpc>
              <a:spcPct val="300000"/>
            </a:lnSpc>
            <a:spcBef>
              <a:spcPct val="0"/>
            </a:spcBef>
            <a:spcAft>
              <a:spcPct val="20000"/>
            </a:spcAft>
            <a:buChar char="•"/>
          </a:pPr>
          <a:r>
            <a:rPr lang="en-US" sz="1200" kern="1200" dirty="0">
              <a:latin typeface="Footlight MT Light" panose="0204060206030A020304" pitchFamily="18" charset="0"/>
            </a:rPr>
            <a:t>lower average access delay and </a:t>
          </a:r>
        </a:p>
        <a:p>
          <a:pPr marL="114300" lvl="1" indent="-114300" algn="l" defTabSz="533400">
            <a:lnSpc>
              <a:spcPct val="300000"/>
            </a:lnSpc>
            <a:spcBef>
              <a:spcPct val="0"/>
            </a:spcBef>
            <a:spcAft>
              <a:spcPct val="20000"/>
            </a:spcAft>
            <a:buChar char="•"/>
          </a:pPr>
          <a:r>
            <a:rPr lang="en-US" sz="1200" kern="1200" dirty="0">
              <a:latin typeface="Footlight MT Light" panose="0204060206030A020304" pitchFamily="18" charset="0"/>
            </a:rPr>
            <a:t>achieve higher energy efficiency </a:t>
          </a:r>
        </a:p>
      </dsp:txBody>
      <dsp:txXfrm>
        <a:off x="0" y="1246014"/>
        <a:ext cx="10515600" cy="2475720"/>
      </dsp:txXfrm>
    </dsp:sp>
    <dsp:sp modelId="{2646EDAF-F291-445F-86EA-CAB0032FC060}">
      <dsp:nvSpPr>
        <dsp:cNvPr id="0" name=""/>
        <dsp:cNvSpPr/>
      </dsp:nvSpPr>
      <dsp:spPr>
        <a:xfrm>
          <a:off x="0" y="3202972"/>
          <a:ext cx="10515600" cy="970793"/>
        </a:xfrm>
        <a:prstGeom prst="roundRect">
          <a:avLst/>
        </a:prstGeom>
        <a:solidFill>
          <a:schemeClr val="bg1"/>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200000"/>
            </a:lnSpc>
            <a:spcBef>
              <a:spcPct val="0"/>
            </a:spcBef>
            <a:spcAft>
              <a:spcPct val="35000"/>
            </a:spcAft>
            <a:buNone/>
          </a:pPr>
          <a:r>
            <a:rPr lang="en-US" sz="1500" kern="1200" dirty="0">
              <a:solidFill>
                <a:schemeClr val="tx1"/>
              </a:solidFill>
              <a:latin typeface="Footlight MT Light" panose="0204060206030A020304" pitchFamily="18" charset="0"/>
            </a:rPr>
            <a:t>This is to support M2M communications for a very large number of fixed- location machine devices in future orthogonal frequency division multiple access (OFDMA) systems.</a:t>
          </a:r>
        </a:p>
      </dsp:txBody>
      <dsp:txXfrm>
        <a:off x="47390" y="3250362"/>
        <a:ext cx="10420820" cy="8760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1C909-E951-4728-9602-0FE1A7AB0C8E}" type="datetimeFigureOut">
              <a:rPr lang="ko-KR" altLang="en-US" smtClean="0"/>
              <a:t>2022-01-13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748F8-B511-419F-B792-0D0B5F8DCDBF}" type="slidenum">
              <a:rPr lang="ko-KR" altLang="en-US" smtClean="0"/>
              <a:t>‹#›</a:t>
            </a:fld>
            <a:endParaRPr lang="ko-KR" altLang="en-US"/>
          </a:p>
        </p:txBody>
      </p:sp>
    </p:spTree>
    <p:extLst>
      <p:ext uri="{BB962C8B-B14F-4D97-AF65-F5344CB8AC3E}">
        <p14:creationId xmlns:p14="http://schemas.microsoft.com/office/powerpoint/2010/main" val="42645866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9B748F8-B511-419F-B792-0D0B5F8DCDBF}" type="slidenum">
              <a:rPr lang="ko-KR" altLang="en-US" smtClean="0"/>
              <a:t>1</a:t>
            </a:fld>
            <a:endParaRPr lang="ko-KR" altLang="en-US"/>
          </a:p>
        </p:txBody>
      </p:sp>
    </p:spTree>
    <p:extLst>
      <p:ext uri="{BB962C8B-B14F-4D97-AF65-F5344CB8AC3E}">
        <p14:creationId xmlns:p14="http://schemas.microsoft.com/office/powerpoint/2010/main" val="123404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748F8-B511-419F-B792-0D0B5F8DCDBF}" type="slidenum">
              <a:rPr lang="ko-KR" altLang="en-US" smtClean="0"/>
              <a:t>2</a:t>
            </a:fld>
            <a:endParaRPr lang="ko-KR" altLang="en-US"/>
          </a:p>
        </p:txBody>
      </p:sp>
    </p:spTree>
    <p:extLst>
      <p:ext uri="{BB962C8B-B14F-4D97-AF65-F5344CB8AC3E}">
        <p14:creationId xmlns:p14="http://schemas.microsoft.com/office/powerpoint/2010/main" val="147898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748F8-B511-419F-B792-0D0B5F8DCDBF}" type="slidenum">
              <a:rPr lang="ko-KR" altLang="en-US" smtClean="0"/>
              <a:t>4</a:t>
            </a:fld>
            <a:endParaRPr lang="ko-KR" altLang="en-US"/>
          </a:p>
        </p:txBody>
      </p:sp>
    </p:spTree>
    <p:extLst>
      <p:ext uri="{BB962C8B-B14F-4D97-AF65-F5344CB8AC3E}">
        <p14:creationId xmlns:p14="http://schemas.microsoft.com/office/powerpoint/2010/main" val="1610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748F8-B511-419F-B792-0D0B5F8DCDBF}" type="slidenum">
              <a:rPr lang="ko-KR" altLang="en-US" smtClean="0"/>
              <a:t>6</a:t>
            </a:fld>
            <a:endParaRPr lang="ko-KR" altLang="en-US"/>
          </a:p>
        </p:txBody>
      </p:sp>
    </p:spTree>
    <p:extLst>
      <p:ext uri="{BB962C8B-B14F-4D97-AF65-F5344CB8AC3E}">
        <p14:creationId xmlns:p14="http://schemas.microsoft.com/office/powerpoint/2010/main" val="3842134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748F8-B511-419F-B792-0D0B5F8DCDBF}" type="slidenum">
              <a:rPr lang="ko-KR" altLang="en-US" smtClean="0"/>
              <a:t>7</a:t>
            </a:fld>
            <a:endParaRPr lang="ko-KR" altLang="en-US"/>
          </a:p>
        </p:txBody>
      </p:sp>
    </p:spTree>
    <p:extLst>
      <p:ext uri="{BB962C8B-B14F-4D97-AF65-F5344CB8AC3E}">
        <p14:creationId xmlns:p14="http://schemas.microsoft.com/office/powerpoint/2010/main" val="123202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748F8-B511-419F-B792-0D0B5F8DCDBF}" type="slidenum">
              <a:rPr lang="ko-KR" altLang="en-US" smtClean="0"/>
              <a:t>8</a:t>
            </a:fld>
            <a:endParaRPr lang="ko-KR" altLang="en-US"/>
          </a:p>
        </p:txBody>
      </p:sp>
    </p:spTree>
    <p:extLst>
      <p:ext uri="{BB962C8B-B14F-4D97-AF65-F5344CB8AC3E}">
        <p14:creationId xmlns:p14="http://schemas.microsoft.com/office/powerpoint/2010/main" val="382305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748F8-B511-419F-B792-0D0B5F8DCDBF}" type="slidenum">
              <a:rPr lang="ko-KR" altLang="en-US" smtClean="0"/>
              <a:t>9</a:t>
            </a:fld>
            <a:endParaRPr lang="ko-KR" altLang="en-US"/>
          </a:p>
        </p:txBody>
      </p:sp>
    </p:spTree>
    <p:extLst>
      <p:ext uri="{BB962C8B-B14F-4D97-AF65-F5344CB8AC3E}">
        <p14:creationId xmlns:p14="http://schemas.microsoft.com/office/powerpoint/2010/main" val="317039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748F8-B511-419F-B792-0D0B5F8DCDBF}" type="slidenum">
              <a:rPr lang="ko-KR" altLang="en-US" smtClean="0"/>
              <a:t>10</a:t>
            </a:fld>
            <a:endParaRPr lang="ko-KR" altLang="en-US"/>
          </a:p>
        </p:txBody>
      </p:sp>
    </p:spTree>
    <p:extLst>
      <p:ext uri="{BB962C8B-B14F-4D97-AF65-F5344CB8AC3E}">
        <p14:creationId xmlns:p14="http://schemas.microsoft.com/office/powerpoint/2010/main" val="336513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1/13/2022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narrow line space 1.2">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000"/>
          </a:xfrm>
        </p:spPr>
        <p:txBody>
          <a:bodyPr anchor="ctr"/>
          <a:lstStyle/>
          <a:p>
            <a:r>
              <a:rPr lang="ko-KR" altLang="en-US" dirty="0"/>
              <a:t>마스터 제목 스타일 편집</a:t>
            </a:r>
            <a:endParaRPr lang="en-US" dirty="0"/>
          </a:p>
        </p:txBody>
      </p:sp>
      <p:sp>
        <p:nvSpPr>
          <p:cNvPr id="3" name="Content Placeholder 2"/>
          <p:cNvSpPr>
            <a:spLocks noGrp="1"/>
          </p:cNvSpPr>
          <p:nvPr>
            <p:ph idx="1"/>
          </p:nvPr>
        </p:nvSpPr>
        <p:spPr>
          <a:xfrm>
            <a:off x="838200" y="1566220"/>
            <a:ext cx="10515600" cy="4790131"/>
          </a:xfrm>
        </p:spPr>
        <p:txBody>
          <a:bodyPr/>
          <a:lstStyle>
            <a:lvl1pPr marL="228600" indent="-228600">
              <a:buFont typeface="Wingdings" panose="05000000000000000000" pitchFamily="2" charset="2"/>
              <a:buChar char="§"/>
              <a:defRPr/>
            </a:lvl1pPr>
            <a:lvl2pPr marL="685800" indent="-228600">
              <a:buFont typeface="Wingdings" pitchFamily="2" charset="2"/>
              <a:buChar char="ü"/>
              <a:defRPr/>
            </a:lvl2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p:txBody>
      </p:sp>
      <p:sp>
        <p:nvSpPr>
          <p:cNvPr id="7" name="슬라이드 번호 개체 틀 5"/>
          <p:cNvSpPr txBox="1">
            <a:spLocks/>
          </p:cNvSpPr>
          <p:nvPr userDrawn="1"/>
        </p:nvSpPr>
        <p:spPr>
          <a:xfrm>
            <a:off x="9164219" y="6356352"/>
            <a:ext cx="2743200" cy="365125"/>
          </a:xfrm>
          <a:prstGeom prst="rect">
            <a:avLst/>
          </a:prstGeom>
        </p:spPr>
        <p:txBody>
          <a:bodyPr vert="horz" lIns="68580" tIns="34290" rIns="68580" bIns="3429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DAEC720A-7109-4AC0-91E1-2A4DD48F04CB}" type="slidenum">
              <a:rPr lang="ko-KR" altLang="en-US" sz="900" smtClean="0"/>
              <a:pPr/>
              <a:t>‹#›</a:t>
            </a:fld>
            <a:endParaRPr lang="ko-KR" alt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Main wide line space 1.2">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000"/>
          </a:xfrm>
        </p:spPr>
        <p:txBody>
          <a:bodyPr anchor="ctr"/>
          <a:lstStyle/>
          <a:p>
            <a:r>
              <a:rPr lang="ko-KR" altLang="en-US" dirty="0"/>
              <a:t>마스터 제목 스타일 편집</a:t>
            </a:r>
            <a:endParaRPr lang="en-US" dirty="0"/>
          </a:p>
        </p:txBody>
      </p:sp>
      <p:sp>
        <p:nvSpPr>
          <p:cNvPr id="3" name="Content Placeholder 2"/>
          <p:cNvSpPr>
            <a:spLocks noGrp="1"/>
          </p:cNvSpPr>
          <p:nvPr>
            <p:ph idx="1"/>
          </p:nvPr>
        </p:nvSpPr>
        <p:spPr>
          <a:xfrm>
            <a:off x="838200" y="1566220"/>
            <a:ext cx="10515600" cy="4790131"/>
          </a:xfrm>
        </p:spPr>
        <p:txBody>
          <a:bodyPr/>
          <a:lstStyle>
            <a:lvl1pPr marL="228600" indent="-228600">
              <a:buFont typeface="Wingdings" panose="05000000000000000000" pitchFamily="2" charset="2"/>
              <a:buChar char="§"/>
              <a:defRPr/>
            </a:lvl1pPr>
            <a:lvl2pPr marL="685800" indent="-228600">
              <a:lnSpc>
                <a:spcPct val="120000"/>
              </a:lnSpc>
              <a:buFont typeface="Wingdings" pitchFamily="2" charset="2"/>
              <a:buChar char="ü"/>
              <a:defRPr/>
            </a:lvl2pPr>
            <a:lvl3pPr>
              <a:lnSpc>
                <a:spcPct val="120000"/>
              </a:lnSpc>
              <a:defRPr/>
            </a:lvl3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p:txBody>
      </p:sp>
      <p:sp>
        <p:nvSpPr>
          <p:cNvPr id="7" name="슬라이드 번호 개체 틀 5"/>
          <p:cNvSpPr txBox="1">
            <a:spLocks/>
          </p:cNvSpPr>
          <p:nvPr userDrawn="1"/>
        </p:nvSpPr>
        <p:spPr>
          <a:xfrm>
            <a:off x="9164219" y="6356352"/>
            <a:ext cx="2743200" cy="365125"/>
          </a:xfrm>
          <a:prstGeom prst="rect">
            <a:avLst/>
          </a:prstGeom>
        </p:spPr>
        <p:txBody>
          <a:bodyPr vert="horz" lIns="68580" tIns="34290" rIns="68580" bIns="3429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DAEC720A-7109-4AC0-91E1-2A4DD48F04CB}" type="slidenum">
              <a:rPr lang="ko-KR" altLang="en-US" sz="900" smtClean="0"/>
              <a:pPr/>
              <a:t>‹#›</a:t>
            </a:fld>
            <a:endParaRPr lang="ko-KR" altLang="en-US" sz="900" dirty="0"/>
          </a:p>
        </p:txBody>
      </p:sp>
    </p:spTree>
    <p:extLst>
      <p:ext uri="{BB962C8B-B14F-4D97-AF65-F5344CB8AC3E}">
        <p14:creationId xmlns:p14="http://schemas.microsoft.com/office/powerpoint/2010/main" val="114822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cture examp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000"/>
          </a:xfrm>
        </p:spPr>
        <p:txBody>
          <a:bodyPr anchor="ctr"/>
          <a:lstStyle/>
          <a:p>
            <a:r>
              <a:rPr lang="ko-KR" altLang="en-US" dirty="0"/>
              <a:t>마스터 제목 스타일 편집</a:t>
            </a:r>
            <a:endParaRPr lang="en-US" dirty="0"/>
          </a:p>
        </p:txBody>
      </p:sp>
      <p:sp>
        <p:nvSpPr>
          <p:cNvPr id="3" name="Content Placeholder 2"/>
          <p:cNvSpPr>
            <a:spLocks noGrp="1"/>
          </p:cNvSpPr>
          <p:nvPr>
            <p:ph idx="1"/>
          </p:nvPr>
        </p:nvSpPr>
        <p:spPr>
          <a:xfrm>
            <a:off x="838200" y="1566220"/>
            <a:ext cx="10515600" cy="4790131"/>
          </a:xfrm>
        </p:spPr>
        <p:txBody>
          <a:bodyPr>
            <a:normAutofit/>
          </a:bodyPr>
          <a:lstStyle>
            <a:lvl1pPr marL="228600" indent="-228600">
              <a:buFont typeface="Arial" panose="020B0604020202020204" pitchFamily="34" charset="0"/>
              <a:buChar char="•"/>
              <a:defRPr sz="2000"/>
            </a:lvl1pPr>
            <a:lvl2pPr marL="685800" indent="-228600">
              <a:lnSpc>
                <a:spcPct val="120000"/>
              </a:lnSpc>
              <a:buFont typeface="Wingdings" pitchFamily="2" charset="2"/>
              <a:buChar char="ü"/>
              <a:defRPr/>
            </a:lvl2pPr>
            <a:lvl3pPr>
              <a:lnSpc>
                <a:spcPct val="120000"/>
              </a:lnSpc>
              <a:defRPr/>
            </a:lvl3pPr>
          </a:lstStyle>
          <a:p>
            <a:pPr lvl="0"/>
            <a:r>
              <a:rPr lang="ko-KR" altLang="en-US" dirty="0"/>
              <a:t>마스터 텍스트 스타일을 편집하려면 클릭</a:t>
            </a:r>
          </a:p>
        </p:txBody>
      </p:sp>
      <p:sp>
        <p:nvSpPr>
          <p:cNvPr id="7" name="슬라이드 번호 개체 틀 5"/>
          <p:cNvSpPr txBox="1">
            <a:spLocks/>
          </p:cNvSpPr>
          <p:nvPr userDrawn="1"/>
        </p:nvSpPr>
        <p:spPr>
          <a:xfrm>
            <a:off x="9164219" y="6356352"/>
            <a:ext cx="2743200" cy="365125"/>
          </a:xfrm>
          <a:prstGeom prst="rect">
            <a:avLst/>
          </a:prstGeom>
        </p:spPr>
        <p:txBody>
          <a:bodyPr vert="horz" lIns="68580" tIns="34290" rIns="68580" bIns="3429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DAEC720A-7109-4AC0-91E1-2A4DD48F04CB}" type="slidenum">
              <a:rPr lang="ko-KR" altLang="en-US" sz="900" smtClean="0"/>
              <a:pPr/>
              <a:t>‹#›</a:t>
            </a:fld>
            <a:endParaRPr lang="ko-KR" altLang="en-US" sz="900" dirty="0"/>
          </a:p>
        </p:txBody>
      </p:sp>
    </p:spTree>
    <p:extLst>
      <p:ext uri="{BB962C8B-B14F-4D97-AF65-F5344CB8AC3E}">
        <p14:creationId xmlns:p14="http://schemas.microsoft.com/office/powerpoint/2010/main" val="32954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itle in middl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1/13/2022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1/13/2022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pic>
        <p:nvPicPr>
          <p:cNvPr id="8" name="그림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05005" y="6361475"/>
            <a:ext cx="2502176" cy="360000"/>
          </a:xfrm>
          <a:prstGeom prst="rect">
            <a:avLst/>
          </a:prstGeom>
        </p:spPr>
      </p:pic>
    </p:spTree>
    <p:extLst>
      <p:ext uri="{BB962C8B-B14F-4D97-AF65-F5344CB8AC3E}">
        <p14:creationId xmlns:p14="http://schemas.microsoft.com/office/powerpoint/2010/main" val="97911366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9" r:id="rId3"/>
    <p:sldLayoutId id="2147483670" r:id="rId4"/>
    <p:sldLayoutId id="2147483667" r:id="rId5"/>
    <p:sldLayoutId id="2147483668" r:id="rId6"/>
  </p:sldLayoutIdLst>
  <p:txStyles>
    <p:titleStyle>
      <a:lvl1pPr algn="l" defTabSz="914400" rtl="0" eaLnBrk="1" latinLnBrk="1" hangingPunct="1">
        <a:lnSpc>
          <a:spcPct val="90000"/>
        </a:lnSpc>
        <a:spcBef>
          <a:spcPct val="0"/>
        </a:spcBef>
        <a:buNone/>
        <a:defRPr sz="45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5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90123" y="738000"/>
            <a:ext cx="10317345" cy="3430575"/>
          </a:xfrm>
        </p:spPr>
        <p:txBody>
          <a:bodyPr anchor="ctr">
            <a:noAutofit/>
          </a:bodyPr>
          <a:lstStyle/>
          <a:p>
            <a:pPr>
              <a:lnSpc>
                <a:spcPct val="150000"/>
              </a:lnSpc>
            </a:pPr>
            <a:r>
              <a:rPr lang="en-US" altLang="ko-KR" sz="2800" b="1" dirty="0">
                <a:latin typeface="Footlight MT Light" panose="0204060206030A020304" pitchFamily="18" charset="0"/>
                <a:ea typeface="Apple SD Gothic Neo SemiBold" panose="02000300000000000000" pitchFamily="2" charset="-127"/>
              </a:rPr>
              <a:t>A Novel Random Access for Fixed-Location Machine-to-Machine Communications in OFDMA Based Systems</a:t>
            </a:r>
            <a:br>
              <a:rPr lang="en-US" altLang="ko-KR" sz="4500" b="1" dirty="0">
                <a:latin typeface="Footlight MT Light" panose="0204060206030A020304" pitchFamily="18" charset="0"/>
                <a:ea typeface="Apple SD Gothic Neo SemiBold" panose="02000300000000000000" pitchFamily="2" charset="-127"/>
              </a:rPr>
            </a:br>
            <a:r>
              <a:rPr lang="en-US" altLang="ko-KR" sz="2000" b="1" dirty="0">
                <a:solidFill>
                  <a:srgbClr val="0070C0"/>
                </a:solidFill>
                <a:latin typeface="Footlight MT Light" panose="0204060206030A020304" pitchFamily="18" charset="0"/>
                <a:ea typeface="Apple SD Gothic Neo SemiBold" panose="02000300000000000000" pitchFamily="2" charset="-127"/>
              </a:rPr>
              <a:t>(</a:t>
            </a:r>
            <a:r>
              <a:rPr lang="en-US" altLang="ko-KR" sz="2000" dirty="0">
                <a:solidFill>
                  <a:srgbClr val="0070C0"/>
                </a:solidFill>
                <a:latin typeface="Footlight MT Light" panose="0204060206030A020304" pitchFamily="18" charset="0"/>
                <a:ea typeface="Apple SD Gothic Neo SemiBold" panose="02000300000000000000" pitchFamily="2" charset="-127"/>
              </a:rPr>
              <a:t>Kab Seok Ko, Min Jeong Kim, Kuk Yeol Bae, Dan Keun Sung, Jae Heung Kim, and Jae Young Ahn)</a:t>
            </a:r>
            <a:endParaRPr lang="ko-KR" altLang="en-US" sz="2000" dirty="0">
              <a:solidFill>
                <a:srgbClr val="0070C0"/>
              </a:solidFill>
              <a:latin typeface="Apple SD Gothic Neo SemiBold" panose="02000300000000000000" pitchFamily="2" charset="-127"/>
              <a:ea typeface="Apple SD Gothic Neo SemiBold" panose="02000300000000000000" pitchFamily="2" charset="-127"/>
            </a:endParaRPr>
          </a:p>
        </p:txBody>
      </p:sp>
      <p:sp>
        <p:nvSpPr>
          <p:cNvPr id="3" name="부제목 2"/>
          <p:cNvSpPr>
            <a:spLocks noGrp="1"/>
          </p:cNvSpPr>
          <p:nvPr>
            <p:ph type="subTitle" idx="1"/>
          </p:nvPr>
        </p:nvSpPr>
        <p:spPr>
          <a:xfrm>
            <a:off x="3322800" y="4319999"/>
            <a:ext cx="5544000" cy="1870407"/>
          </a:xfrm>
        </p:spPr>
        <p:txBody>
          <a:bodyPr anchor="ctr">
            <a:noAutofit/>
          </a:bodyPr>
          <a:lstStyle/>
          <a:p>
            <a:pPr>
              <a:lnSpc>
                <a:spcPct val="100000"/>
              </a:lnSpc>
            </a:pPr>
            <a:r>
              <a:rPr lang="en-US" altLang="ko-KR" sz="2800" b="1" dirty="0">
                <a:latin typeface="Footlight MT Light" panose="0204060206030A020304" pitchFamily="18" charset="0"/>
              </a:rPr>
              <a:t>Manya Venissa Adzo Sedem</a:t>
            </a:r>
          </a:p>
          <a:p>
            <a:pPr>
              <a:lnSpc>
                <a:spcPct val="100000"/>
              </a:lnSpc>
            </a:pPr>
            <a:r>
              <a:rPr lang="en-US" altLang="ko-KR" sz="2000" b="1" dirty="0">
                <a:latin typeface="Footlight MT Light" panose="0204060206030A020304" pitchFamily="18" charset="0"/>
              </a:rPr>
              <a:t>Hanbat National University</a:t>
            </a:r>
          </a:p>
          <a:p>
            <a:pPr>
              <a:lnSpc>
                <a:spcPct val="100000"/>
              </a:lnSpc>
            </a:pPr>
            <a:r>
              <a:rPr lang="en-US" altLang="ko-KR" sz="2000" b="1" dirty="0">
                <a:latin typeface="Footlight MT Light" panose="0204060206030A020304" pitchFamily="18" charset="0"/>
              </a:rPr>
              <a:t>ICIS Lab</a:t>
            </a:r>
          </a:p>
          <a:p>
            <a:pPr>
              <a:lnSpc>
                <a:spcPct val="100000"/>
              </a:lnSpc>
            </a:pPr>
            <a:r>
              <a:rPr lang="en-US" altLang="ko-KR" sz="2000" b="1" dirty="0">
                <a:latin typeface="Footlight MT Light" panose="0204060206030A020304" pitchFamily="18" charset="0"/>
              </a:rPr>
              <a:t>7</a:t>
            </a:r>
            <a:r>
              <a:rPr lang="en-US" altLang="ko-KR" sz="2000" b="1" baseline="30000" dirty="0">
                <a:latin typeface="Footlight MT Light" panose="0204060206030A020304" pitchFamily="18" charset="0"/>
              </a:rPr>
              <a:t>th</a:t>
            </a:r>
            <a:r>
              <a:rPr lang="en-US" altLang="ko-KR" sz="2000" b="1" dirty="0">
                <a:latin typeface="Footlight MT Light" panose="0204060206030A020304" pitchFamily="18" charset="0"/>
              </a:rPr>
              <a:t> January 2022</a:t>
            </a:r>
          </a:p>
        </p:txBody>
      </p:sp>
    </p:spTree>
    <p:extLst>
      <p:ext uri="{BB962C8B-B14F-4D97-AF65-F5344CB8AC3E}">
        <p14:creationId xmlns:p14="http://schemas.microsoft.com/office/powerpoint/2010/main" val="203403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9AEE-24C7-4B56-BB56-AAE2B6F92622}"/>
              </a:ext>
            </a:extLst>
          </p:cNvPr>
          <p:cNvSpPr>
            <a:spLocks noGrp="1"/>
          </p:cNvSpPr>
          <p:nvPr>
            <p:ph type="title"/>
          </p:nvPr>
        </p:nvSpPr>
        <p:spPr/>
        <p:txBody>
          <a:bodyPr/>
          <a:lstStyle/>
          <a:p>
            <a:pPr algn="ctr"/>
            <a:r>
              <a:rPr lang="en-US" b="1" dirty="0">
                <a:solidFill>
                  <a:srgbClr val="0070C0"/>
                </a:solidFill>
                <a:latin typeface="Footlight MT Light" panose="0204060206030A020304" pitchFamily="18" charset="0"/>
              </a:rPr>
              <a:t>Conclusion</a:t>
            </a:r>
          </a:p>
        </p:txBody>
      </p:sp>
      <p:sp>
        <p:nvSpPr>
          <p:cNvPr id="3" name="Content Placeholder 2">
            <a:extLst>
              <a:ext uri="{FF2B5EF4-FFF2-40B4-BE49-F238E27FC236}">
                <a16:creationId xmlns:a16="http://schemas.microsoft.com/office/drawing/2014/main" id="{57BC7D76-3856-483A-8448-145F72E49EA6}"/>
              </a:ext>
            </a:extLst>
          </p:cNvPr>
          <p:cNvSpPr>
            <a:spLocks noGrp="1"/>
          </p:cNvSpPr>
          <p:nvPr>
            <p:ph idx="1"/>
          </p:nvPr>
        </p:nvSpPr>
        <p:spPr/>
        <p:txBody>
          <a:bodyPr>
            <a:normAutofit/>
          </a:bodyPr>
          <a:lstStyle/>
          <a:p>
            <a:pPr eaLnBrk="0" latinLnBrk="0" hangingPunct="0">
              <a:lnSpc>
                <a:spcPct val="200000"/>
              </a:lnSpc>
              <a:buFont typeface="Arial" panose="020B0604020202020204" pitchFamily="34" charset="0"/>
              <a:buChar char="•"/>
            </a:pPr>
            <a:r>
              <a:rPr lang="en-US" sz="1800" dirty="0">
                <a:latin typeface="Footlight MT Light" panose="0204060206030A020304" pitchFamily="18" charset="0"/>
              </a:rPr>
              <a:t>A new RA scheme is proposed for fixed-location machine devices utilizing the fact that TA information for these devices is fixed during RA procedure.</a:t>
            </a:r>
          </a:p>
          <a:p>
            <a:pPr eaLnBrk="0" latinLnBrk="0" hangingPunct="0">
              <a:lnSpc>
                <a:spcPct val="200000"/>
              </a:lnSpc>
              <a:buFont typeface="Arial" panose="020B0604020202020204" pitchFamily="34" charset="0"/>
              <a:buChar char="•"/>
            </a:pPr>
            <a:r>
              <a:rPr lang="en-US" sz="1800" dirty="0">
                <a:latin typeface="Footlight MT Light" panose="0204060206030A020304" pitchFamily="18" charset="0"/>
              </a:rPr>
              <a:t>The performance of the scheme is evaluated in terms of collision probability, access delay, and the average number of transmissions.</a:t>
            </a:r>
          </a:p>
          <a:p>
            <a:pPr eaLnBrk="0" latinLnBrk="0" hangingPunct="0">
              <a:lnSpc>
                <a:spcPct val="200000"/>
              </a:lnSpc>
              <a:buFont typeface="Arial" panose="020B0604020202020204" pitchFamily="34" charset="0"/>
              <a:buChar char="•"/>
            </a:pPr>
            <a:r>
              <a:rPr lang="en-US" sz="1800" dirty="0">
                <a:latin typeface="Footlight MT Light" panose="0204060206030A020304" pitchFamily="18" charset="0"/>
              </a:rPr>
              <a:t>The proposed scheme yields much lower collision probability, shorter access delay, and higher energy efficiency than the conventional one</a:t>
            </a:r>
          </a:p>
        </p:txBody>
      </p:sp>
    </p:spTree>
    <p:extLst>
      <p:ext uri="{BB962C8B-B14F-4D97-AF65-F5344CB8AC3E}">
        <p14:creationId xmlns:p14="http://schemas.microsoft.com/office/powerpoint/2010/main" val="132663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 y="0"/>
            <a:ext cx="12204070" cy="6102035"/>
          </a:xfrm>
          <a:prstGeom prst="rect">
            <a:avLst/>
          </a:prstGeom>
        </p:spPr>
      </p:pic>
      <p:sp>
        <p:nvSpPr>
          <p:cNvPr id="2" name="제목 1"/>
          <p:cNvSpPr>
            <a:spLocks noGrp="1"/>
          </p:cNvSpPr>
          <p:nvPr>
            <p:ph type="title"/>
          </p:nvPr>
        </p:nvSpPr>
        <p:spPr>
          <a:xfrm>
            <a:off x="0" y="0"/>
            <a:ext cx="6120000" cy="1440000"/>
          </a:xfrm>
        </p:spPr>
        <p:txBody>
          <a:bodyPr>
            <a:normAutofit/>
          </a:bodyPr>
          <a:lstStyle/>
          <a:p>
            <a:pPr algn="ctr"/>
            <a:r>
              <a:rPr lang="en-US" altLang="ko-KR" sz="7000" b="1" dirty="0">
                <a:solidFill>
                  <a:schemeClr val="bg1"/>
                </a:solidFill>
              </a:rPr>
              <a:t>Any Questions?</a:t>
            </a:r>
            <a:endParaRPr lang="ko-KR" altLang="en-US" sz="7000" dirty="0">
              <a:solidFill>
                <a:schemeClr val="bg1"/>
              </a:solidFill>
            </a:endParaRPr>
          </a:p>
        </p:txBody>
      </p:sp>
    </p:spTree>
    <p:extLst>
      <p:ext uri="{BB962C8B-B14F-4D97-AF65-F5344CB8AC3E}">
        <p14:creationId xmlns:p14="http://schemas.microsoft.com/office/powerpoint/2010/main" val="170424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0070C0"/>
                </a:solidFill>
                <a:latin typeface="Footlight MT Light" panose="0204060206030A020304" pitchFamily="18" charset="0"/>
              </a:rPr>
              <a:t>Contents</a:t>
            </a:r>
            <a:endParaRPr lang="ko-KR" altLang="en-US" b="1" dirty="0">
              <a:solidFill>
                <a:srgbClr val="0070C0"/>
              </a:solidFill>
              <a:latin typeface="Footlight MT Light" panose="0204060206030A020304" pitchFamily="18" charset="0"/>
            </a:endParaRPr>
          </a:p>
        </p:txBody>
      </p:sp>
      <p:sp>
        <p:nvSpPr>
          <p:cNvPr id="3" name="내용 개체 틀 2"/>
          <p:cNvSpPr>
            <a:spLocks noGrp="1"/>
          </p:cNvSpPr>
          <p:nvPr>
            <p:ph idx="1"/>
          </p:nvPr>
        </p:nvSpPr>
        <p:spPr/>
        <p:txBody>
          <a:bodyPr>
            <a:normAutofit/>
          </a:bodyPr>
          <a:lstStyle/>
          <a:p>
            <a:pPr>
              <a:lnSpc>
                <a:spcPct val="150000"/>
              </a:lnSpc>
              <a:buFont typeface="Arial" charset="0"/>
              <a:buChar char="•"/>
            </a:pPr>
            <a:r>
              <a:rPr lang="en-US" altLang="ko-KR" b="1" dirty="0">
                <a:latin typeface="Footlight MT Light" panose="0204060206030A020304" pitchFamily="18" charset="0"/>
              </a:rPr>
              <a:t>Introduction</a:t>
            </a:r>
          </a:p>
          <a:p>
            <a:pPr>
              <a:lnSpc>
                <a:spcPct val="150000"/>
              </a:lnSpc>
              <a:buFont typeface="Arial" charset="0"/>
              <a:buChar char="•"/>
            </a:pPr>
            <a:r>
              <a:rPr lang="en-US" altLang="ko-KR" b="1" dirty="0">
                <a:latin typeface="Footlight MT Light" panose="0204060206030A020304" pitchFamily="18" charset="0"/>
              </a:rPr>
              <a:t>Random Access in OFDMA – based system</a:t>
            </a:r>
          </a:p>
          <a:p>
            <a:pPr>
              <a:lnSpc>
                <a:spcPct val="150000"/>
              </a:lnSpc>
              <a:buFont typeface="Arial" charset="0"/>
              <a:buChar char="•"/>
            </a:pPr>
            <a:r>
              <a:rPr lang="en-US" altLang="ko-KR" b="1" dirty="0">
                <a:latin typeface="Footlight MT Light" panose="0204060206030A020304" pitchFamily="18" charset="0"/>
              </a:rPr>
              <a:t>Proposed Random Access Scheme</a:t>
            </a:r>
          </a:p>
          <a:p>
            <a:pPr>
              <a:lnSpc>
                <a:spcPct val="150000"/>
              </a:lnSpc>
              <a:buFont typeface="Arial" charset="0"/>
              <a:buChar char="•"/>
            </a:pPr>
            <a:r>
              <a:rPr lang="en-US" altLang="ko-KR" b="1" dirty="0">
                <a:latin typeface="Footlight MT Light" panose="0204060206030A020304" pitchFamily="18" charset="0"/>
              </a:rPr>
              <a:t>Numerical Results</a:t>
            </a:r>
          </a:p>
          <a:p>
            <a:pPr>
              <a:lnSpc>
                <a:spcPct val="150000"/>
              </a:lnSpc>
              <a:buFont typeface="Arial" charset="0"/>
              <a:buChar char="•"/>
            </a:pPr>
            <a:r>
              <a:rPr lang="en-US" altLang="ko-KR" b="1" dirty="0">
                <a:latin typeface="Footlight MT Light" panose="0204060206030A020304" pitchFamily="18" charset="0"/>
              </a:rPr>
              <a:t>Conclusion</a:t>
            </a:r>
          </a:p>
          <a:p>
            <a:pPr>
              <a:buFont typeface="Arial" charset="0"/>
              <a:buChar char="•"/>
            </a:pPr>
            <a:endParaRPr lang="en-US" altLang="ko-KR" dirty="0"/>
          </a:p>
          <a:p>
            <a:pPr>
              <a:buFont typeface="Arial" charset="0"/>
              <a:buChar char="•"/>
            </a:pPr>
            <a:endParaRPr lang="en-US" altLang="ko-KR" b="1" dirty="0">
              <a:solidFill>
                <a:schemeClr val="tx1">
                  <a:lumMod val="50000"/>
                  <a:lumOff val="50000"/>
                </a:schemeClr>
              </a:solidFill>
            </a:endParaRPr>
          </a:p>
        </p:txBody>
      </p:sp>
    </p:spTree>
    <p:extLst>
      <p:ext uri="{BB962C8B-B14F-4D97-AF65-F5344CB8AC3E}">
        <p14:creationId xmlns:p14="http://schemas.microsoft.com/office/powerpoint/2010/main" val="160579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D8633087-18FC-EC4A-8DA1-A6CC42D7939C}"/>
              </a:ext>
            </a:extLst>
          </p:cNvPr>
          <p:cNvSpPr>
            <a:spLocks noGrp="1"/>
          </p:cNvSpPr>
          <p:nvPr>
            <p:ph type="title"/>
          </p:nvPr>
        </p:nvSpPr>
        <p:spPr>
          <a:xfrm>
            <a:off x="336383" y="303591"/>
            <a:ext cx="4334255" cy="1681647"/>
          </a:xfrm>
          <a:solidFill>
            <a:schemeClr val="bg1"/>
          </a:solidFill>
        </p:spPr>
        <p:txBody>
          <a:bodyPr>
            <a:normAutofit/>
          </a:bodyPr>
          <a:lstStyle/>
          <a:p>
            <a:pPr algn="ctr"/>
            <a:r>
              <a:rPr kumimoji="1" lang="en-US" altLang="en-US" sz="3600" b="1" dirty="0">
                <a:solidFill>
                  <a:srgbClr val="0070C0"/>
                </a:solidFill>
                <a:latin typeface="Footlight MT Light" panose="0204060206030A020304" pitchFamily="18" charset="0"/>
              </a:rPr>
              <a:t>Introduction</a:t>
            </a:r>
            <a:endParaRPr kumimoji="1" lang="ko-Kore-KR" altLang="en-US" sz="3600" b="1" dirty="0">
              <a:solidFill>
                <a:srgbClr val="0070C0"/>
              </a:solidFill>
              <a:latin typeface="Footlight MT Light" panose="0204060206030A020304" pitchFamily="18" charset="0"/>
            </a:endParaRP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내용 개체 틀 2">
            <a:extLst>
              <a:ext uri="{FF2B5EF4-FFF2-40B4-BE49-F238E27FC236}">
                <a16:creationId xmlns:a16="http://schemas.microsoft.com/office/drawing/2014/main" id="{DBE557C1-2E6B-D948-9DBE-FE4194C92CE6}"/>
              </a:ext>
            </a:extLst>
          </p:cNvPr>
          <p:cNvSpPr>
            <a:spLocks noGrp="1"/>
          </p:cNvSpPr>
          <p:nvPr>
            <p:ph idx="1"/>
          </p:nvPr>
        </p:nvSpPr>
        <p:spPr>
          <a:xfrm>
            <a:off x="336384" y="2121762"/>
            <a:ext cx="4334256" cy="4078565"/>
          </a:xfrm>
          <a:solidFill>
            <a:schemeClr val="bg1"/>
          </a:solidFill>
        </p:spPr>
        <p:txBody>
          <a:bodyPr>
            <a:normAutofit/>
          </a:bodyPr>
          <a:lstStyle/>
          <a:p>
            <a:pPr eaLnBrk="0" latinLnBrk="0" hangingPunct="0">
              <a:lnSpc>
                <a:spcPct val="200000"/>
              </a:lnSpc>
              <a:buFont typeface="Arial" panose="020B0604020202020204" pitchFamily="34" charset="0"/>
              <a:buChar char="•"/>
            </a:pPr>
            <a:r>
              <a:rPr kumimoji="1" lang="en-US" altLang="en-US" sz="1200" dirty="0">
                <a:latin typeface="Footlight MT Light" panose="0204060206030A020304" pitchFamily="18" charset="0"/>
              </a:rPr>
              <a:t>Machine-to-machine (M2M) communications are characterized by large number of devices, low data rates, small-sized packets and low or no mobility</a:t>
            </a:r>
            <a:r>
              <a:rPr kumimoji="1" lang="en-US" altLang="en-US" sz="1400" dirty="0">
                <a:latin typeface="Footlight MT Light" panose="0204060206030A020304" pitchFamily="18" charset="0"/>
              </a:rPr>
              <a:t>.</a:t>
            </a:r>
          </a:p>
          <a:p>
            <a:pPr eaLnBrk="0" latinLnBrk="0" hangingPunct="0">
              <a:lnSpc>
                <a:spcPct val="200000"/>
              </a:lnSpc>
              <a:buFont typeface="Arial" panose="020B0604020202020204" pitchFamily="34" charset="0"/>
              <a:buChar char="•"/>
            </a:pPr>
            <a:r>
              <a:rPr kumimoji="1" lang="en-US" altLang="en-US" sz="1200" dirty="0">
                <a:latin typeface="Footlight MT Light" panose="0204060206030A020304" pitchFamily="18" charset="0"/>
              </a:rPr>
              <a:t>All these devices require access for communication but due to the large numbers, there is contention for resources. This brings about the issue of collision</a:t>
            </a:r>
            <a:r>
              <a:rPr kumimoji="1" lang="en-US" altLang="en-US" sz="1400" dirty="0">
                <a:latin typeface="Footlight MT Light" panose="0204060206030A020304" pitchFamily="18" charset="0"/>
              </a:rPr>
              <a:t>.</a:t>
            </a:r>
          </a:p>
          <a:p>
            <a:pPr eaLnBrk="0" latinLnBrk="0" hangingPunct="0">
              <a:lnSpc>
                <a:spcPct val="200000"/>
              </a:lnSpc>
              <a:buFont typeface="Arial" panose="020B0604020202020204" pitchFamily="34" charset="0"/>
              <a:buChar char="•"/>
            </a:pPr>
            <a:r>
              <a:rPr kumimoji="1" lang="en-US" altLang="en-US" sz="1200" dirty="0">
                <a:latin typeface="Footlight MT Light" panose="0204060206030A020304" pitchFamily="18" charset="0"/>
              </a:rPr>
              <a:t>In order to support M2M communication in future cellular systems, the collision problem in random access because of access attempts from devices must be resolved.</a:t>
            </a:r>
            <a:endParaRPr kumimoji="1" lang="ko-Kore-KR" altLang="en-US" sz="1200" dirty="0">
              <a:latin typeface="Footlight MT Light" panose="0204060206030A020304" pitchFamily="18" charset="0"/>
            </a:endParaRPr>
          </a:p>
        </p:txBody>
      </p:sp>
      <p:pic>
        <p:nvPicPr>
          <p:cNvPr id="5" name="Picture 4" descr="Chart, bar chart&#10;&#10;Description automatically generated">
            <a:extLst>
              <a:ext uri="{FF2B5EF4-FFF2-40B4-BE49-F238E27FC236}">
                <a16:creationId xmlns:a16="http://schemas.microsoft.com/office/drawing/2014/main" id="{A110A77F-8219-4029-A97E-F72D4BE52DEA}"/>
              </a:ext>
            </a:extLst>
          </p:cNvPr>
          <p:cNvPicPr>
            <a:picLocks noChangeAspect="1"/>
          </p:cNvPicPr>
          <p:nvPr/>
        </p:nvPicPr>
        <p:blipFill rotWithShape="1">
          <a:blip r:embed="rId2">
            <a:extLst>
              <a:ext uri="{28A0092B-C50C-407E-A947-70E740481C1C}">
                <a14:useLocalDpi xmlns:a14="http://schemas.microsoft.com/office/drawing/2010/main" val="0"/>
              </a:ext>
            </a:extLst>
          </a:blip>
          <a:srcRect t="4381" b="9158"/>
          <a:stretch/>
        </p:blipFill>
        <p:spPr>
          <a:xfrm>
            <a:off x="5332097" y="1207970"/>
            <a:ext cx="6596652" cy="4306139"/>
          </a:xfrm>
          <a:prstGeom prst="rect">
            <a:avLst/>
          </a:prstGeom>
        </p:spPr>
      </p:pic>
    </p:spTree>
    <p:extLst>
      <p:ext uri="{BB962C8B-B14F-4D97-AF65-F5344CB8AC3E}">
        <p14:creationId xmlns:p14="http://schemas.microsoft.com/office/powerpoint/2010/main" val="150066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79A79-D6A4-4E58-AE23-743142E47EFC}"/>
              </a:ext>
            </a:extLst>
          </p:cNvPr>
          <p:cNvSpPr>
            <a:spLocks noGrp="1"/>
          </p:cNvSpPr>
          <p:nvPr>
            <p:ph type="title"/>
          </p:nvPr>
        </p:nvSpPr>
        <p:spPr>
          <a:xfrm>
            <a:off x="336384" y="263251"/>
            <a:ext cx="4334256" cy="1721987"/>
          </a:xfrm>
          <a:solidFill>
            <a:schemeClr val="bg1"/>
          </a:solidFill>
        </p:spPr>
        <p:txBody>
          <a:bodyPr>
            <a:noAutofit/>
          </a:bodyPr>
          <a:lstStyle/>
          <a:p>
            <a:pPr algn="ctr" eaLnBrk="0" latinLnBrk="0" hangingPunct="0"/>
            <a:r>
              <a:rPr lang="en-US" sz="2800" b="1" dirty="0">
                <a:solidFill>
                  <a:srgbClr val="0070C0"/>
                </a:solidFill>
                <a:latin typeface="Footlight MT Light" panose="0204060206030A020304" pitchFamily="18" charset="0"/>
              </a:rPr>
              <a:t>Random Access in OFDMA-based System</a:t>
            </a:r>
          </a:p>
        </p:txBody>
      </p:sp>
      <p:cxnSp>
        <p:nvCxnSpPr>
          <p:cNvPr id="15" name="Straight Connector 1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F9A3E1-3DCB-4E8C-B6CD-7C4322E3CACB}"/>
              </a:ext>
            </a:extLst>
          </p:cNvPr>
          <p:cNvSpPr>
            <a:spLocks noGrp="1"/>
          </p:cNvSpPr>
          <p:nvPr>
            <p:ph idx="1"/>
          </p:nvPr>
        </p:nvSpPr>
        <p:spPr>
          <a:xfrm>
            <a:off x="336382" y="2091028"/>
            <a:ext cx="4334256" cy="4109305"/>
          </a:xfrm>
          <a:solidFill>
            <a:schemeClr val="bg1"/>
          </a:solidFill>
        </p:spPr>
        <p:txBody>
          <a:bodyPr>
            <a:normAutofit lnSpcReduction="10000"/>
          </a:bodyPr>
          <a:lstStyle/>
          <a:p>
            <a:pPr eaLnBrk="0" latinLnBrk="0" hangingPunct="0">
              <a:lnSpc>
                <a:spcPct val="150000"/>
              </a:lnSpc>
              <a:buFont typeface="Arial" panose="020B0604020202020204" pitchFamily="34" charset="0"/>
              <a:buChar char="•"/>
            </a:pPr>
            <a:r>
              <a:rPr lang="en-US" sz="1200" dirty="0">
                <a:latin typeface="Footlight MT Light" panose="0204060206030A020304" pitchFamily="18" charset="0"/>
              </a:rPr>
              <a:t>During the step 1 of the RA procedure, if more than one device simultaneously transmit the same preamble on the same RA slot, they would receive the same uplink grant and timing alignment information in step 2  and transmit their scheduled messages on the same uplink resource in step 3.</a:t>
            </a:r>
          </a:p>
          <a:p>
            <a:pPr eaLnBrk="0" latinLnBrk="0" hangingPunct="0">
              <a:lnSpc>
                <a:spcPct val="150000"/>
              </a:lnSpc>
              <a:buFont typeface="Arial" panose="020B0604020202020204" pitchFamily="34" charset="0"/>
              <a:buChar char="•"/>
            </a:pPr>
            <a:r>
              <a:rPr lang="en-US" sz="1200" dirty="0">
                <a:latin typeface="Footlight MT Light" panose="0204060206030A020304" pitchFamily="18" charset="0"/>
              </a:rPr>
              <a:t>The above results in a collision between these devices.</a:t>
            </a:r>
          </a:p>
          <a:p>
            <a:pPr eaLnBrk="0" latinLnBrk="0" hangingPunct="0">
              <a:lnSpc>
                <a:spcPct val="150000"/>
              </a:lnSpc>
              <a:buFont typeface="Arial" panose="020B0604020202020204" pitchFamily="34" charset="0"/>
              <a:buChar char="•"/>
            </a:pPr>
            <a:r>
              <a:rPr lang="en-US" sz="1200" dirty="0">
                <a:latin typeface="Footlight MT Light" panose="0204060206030A020304" pitchFamily="18" charset="0"/>
              </a:rPr>
              <a:t>The probability that a given device selecting one preamble among M preambles experiences a collision with other device(s) among (k-1) devices on a single RA slot is expressed as:</a:t>
            </a:r>
          </a:p>
          <a:p>
            <a:pPr eaLnBrk="0" latinLnBrk="0" hangingPunct="0">
              <a:lnSpc>
                <a:spcPct val="150000"/>
              </a:lnSpc>
              <a:buFont typeface="Arial" panose="020B0604020202020204" pitchFamily="34" charset="0"/>
              <a:buChar char="•"/>
            </a:pPr>
            <a:endParaRPr lang="en-US" sz="1200" dirty="0">
              <a:latin typeface="Footlight MT Light" panose="0204060206030A020304" pitchFamily="18" charset="0"/>
            </a:endParaRPr>
          </a:p>
          <a:p>
            <a:pPr eaLnBrk="0" latinLnBrk="0" hangingPunct="0">
              <a:lnSpc>
                <a:spcPct val="150000"/>
              </a:lnSpc>
              <a:buFont typeface="Arial" panose="020B0604020202020204" pitchFamily="34" charset="0"/>
              <a:buChar char="•"/>
            </a:pPr>
            <a:r>
              <a:rPr lang="en-US" sz="1200" dirty="0">
                <a:solidFill>
                  <a:srgbClr val="FF0000"/>
                </a:solidFill>
                <a:latin typeface="Footlight MT Light" panose="0204060206030A020304" pitchFamily="18" charset="0"/>
              </a:rPr>
              <a:t>An increase in the number of machine devices causes an increase in the collision probability</a:t>
            </a:r>
          </a:p>
        </p:txBody>
      </p:sp>
      <p:pic>
        <p:nvPicPr>
          <p:cNvPr id="11" name="Picture 10">
            <a:extLst>
              <a:ext uri="{FF2B5EF4-FFF2-40B4-BE49-F238E27FC236}">
                <a16:creationId xmlns:a16="http://schemas.microsoft.com/office/drawing/2014/main" id="{FDF88152-D279-4CCD-B407-FFEB5EE83F7A}"/>
              </a:ext>
            </a:extLst>
          </p:cNvPr>
          <p:cNvPicPr>
            <a:picLocks noChangeAspect="1"/>
          </p:cNvPicPr>
          <p:nvPr/>
        </p:nvPicPr>
        <p:blipFill>
          <a:blip r:embed="rId3"/>
          <a:stretch>
            <a:fillRect/>
          </a:stretch>
        </p:blipFill>
        <p:spPr>
          <a:xfrm>
            <a:off x="941948" y="5016852"/>
            <a:ext cx="2670279" cy="310923"/>
          </a:xfrm>
          <a:prstGeom prst="rect">
            <a:avLst/>
          </a:prstGeom>
        </p:spPr>
      </p:pic>
      <p:pic>
        <p:nvPicPr>
          <p:cNvPr id="14" name="Content Placeholder 4">
            <a:extLst>
              <a:ext uri="{FF2B5EF4-FFF2-40B4-BE49-F238E27FC236}">
                <a16:creationId xmlns:a16="http://schemas.microsoft.com/office/drawing/2014/main" id="{79A9D0DE-C752-4B43-8AB1-7734C53FCFB2}"/>
              </a:ext>
            </a:extLst>
          </p:cNvPr>
          <p:cNvPicPr>
            <a:picLocks noChangeAspect="1"/>
          </p:cNvPicPr>
          <p:nvPr/>
        </p:nvPicPr>
        <p:blipFill>
          <a:blip r:embed="rId4">
            <a:duotone>
              <a:schemeClr val="accent5">
                <a:shade val="45000"/>
                <a:satMod val="135000"/>
              </a:schemeClr>
              <a:prstClr val="white"/>
            </a:duotone>
          </a:blip>
          <a:stretch>
            <a:fillRect/>
          </a:stretch>
        </p:blipFill>
        <p:spPr>
          <a:xfrm>
            <a:off x="5276202" y="1985237"/>
            <a:ext cx="6211710" cy="3687873"/>
          </a:xfrm>
          <a:prstGeom prst="rect">
            <a:avLst/>
          </a:prstGeom>
        </p:spPr>
      </p:pic>
      <p:sp>
        <p:nvSpPr>
          <p:cNvPr id="12" name="TextBox 11">
            <a:extLst>
              <a:ext uri="{FF2B5EF4-FFF2-40B4-BE49-F238E27FC236}">
                <a16:creationId xmlns:a16="http://schemas.microsoft.com/office/drawing/2014/main" id="{865E05C6-4A0A-4B27-B90F-0ECA5B58CDE5}"/>
              </a:ext>
            </a:extLst>
          </p:cNvPr>
          <p:cNvSpPr txBox="1"/>
          <p:nvPr/>
        </p:nvSpPr>
        <p:spPr>
          <a:xfrm>
            <a:off x="6483484" y="5583676"/>
            <a:ext cx="3623553" cy="276999"/>
          </a:xfrm>
          <a:prstGeom prst="rect">
            <a:avLst/>
          </a:prstGeom>
          <a:noFill/>
        </p:spPr>
        <p:txBody>
          <a:bodyPr wrap="square" rtlCol="0">
            <a:spAutoFit/>
          </a:bodyPr>
          <a:lstStyle/>
          <a:p>
            <a:r>
              <a:rPr lang="en-US" sz="1200" dirty="0">
                <a:latin typeface="Footlight MT Light" panose="0204060206030A020304" pitchFamily="18" charset="0"/>
              </a:rPr>
              <a:t>Fig 1.  Random access procedure in LTE system</a:t>
            </a:r>
          </a:p>
        </p:txBody>
      </p:sp>
    </p:spTree>
    <p:extLst>
      <p:ext uri="{BB962C8B-B14F-4D97-AF65-F5344CB8AC3E}">
        <p14:creationId xmlns:p14="http://schemas.microsoft.com/office/powerpoint/2010/main" val="35759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624B-71E3-442E-BCEF-9A3251223AC5}"/>
              </a:ext>
            </a:extLst>
          </p:cNvPr>
          <p:cNvSpPr>
            <a:spLocks noGrp="1"/>
          </p:cNvSpPr>
          <p:nvPr>
            <p:ph type="title"/>
          </p:nvPr>
        </p:nvSpPr>
        <p:spPr/>
        <p:txBody>
          <a:bodyPr/>
          <a:lstStyle/>
          <a:p>
            <a:r>
              <a:rPr lang="en-US" sz="4800" b="1" dirty="0">
                <a:solidFill>
                  <a:srgbClr val="0070C0"/>
                </a:solidFill>
                <a:latin typeface="Footlight MT Light" panose="0204060206030A020304" pitchFamily="18" charset="0"/>
              </a:rPr>
              <a:t>Proposed Random Access Scheme</a:t>
            </a:r>
            <a:endParaRPr lang="en-US" dirty="0">
              <a:solidFill>
                <a:srgbClr val="0070C0"/>
              </a:solidFill>
            </a:endParaRPr>
          </a:p>
        </p:txBody>
      </p:sp>
      <p:graphicFrame>
        <p:nvGraphicFramePr>
          <p:cNvPr id="5" name="Content Placeholder 2">
            <a:extLst>
              <a:ext uri="{FF2B5EF4-FFF2-40B4-BE49-F238E27FC236}">
                <a16:creationId xmlns:a16="http://schemas.microsoft.com/office/drawing/2014/main" id="{8D0DABD4-A743-4B96-83E8-C27FE38D1E45}"/>
              </a:ext>
            </a:extLst>
          </p:cNvPr>
          <p:cNvGraphicFramePr>
            <a:graphicFrameLocks noGrp="1"/>
          </p:cNvGraphicFramePr>
          <p:nvPr>
            <p:ph idx="1"/>
            <p:extLst>
              <p:ext uri="{D42A27DB-BD31-4B8C-83A1-F6EECF244321}">
                <p14:modId xmlns:p14="http://schemas.microsoft.com/office/powerpoint/2010/main" val="163114710"/>
              </p:ext>
            </p:extLst>
          </p:nvPr>
        </p:nvGraphicFramePr>
        <p:xfrm>
          <a:off x="838200" y="1566220"/>
          <a:ext cx="10515600" cy="4790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49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179D1-503D-4956-8577-4CF0542CF2B5}"/>
              </a:ext>
            </a:extLst>
          </p:cNvPr>
          <p:cNvSpPr>
            <a:spLocks noGrp="1"/>
          </p:cNvSpPr>
          <p:nvPr>
            <p:ph type="title"/>
          </p:nvPr>
        </p:nvSpPr>
        <p:spPr>
          <a:xfrm>
            <a:off x="396882" y="280375"/>
            <a:ext cx="11438793" cy="1141492"/>
          </a:xfrm>
          <a:solidFill>
            <a:schemeClr val="bg1"/>
          </a:solidFill>
        </p:spPr>
        <p:txBody>
          <a:bodyPr vert="horz" lIns="91440" tIns="45720" rIns="91440" bIns="45720" rtlCol="0" anchor="b">
            <a:normAutofit/>
          </a:bodyPr>
          <a:lstStyle/>
          <a:p>
            <a:pPr algn="ctr" latinLnBrk="0"/>
            <a:r>
              <a:rPr lang="en-US" sz="4400" b="1" dirty="0">
                <a:solidFill>
                  <a:srgbClr val="0070C0"/>
                </a:solidFill>
                <a:latin typeface="Footlight MT Light" panose="0204060206030A020304" pitchFamily="18" charset="0"/>
              </a:rPr>
              <a:t>Proposed Random Access Scheme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669DB0A-35CD-4AC3-B4EF-65785F651879}"/>
              </a:ext>
            </a:extLst>
          </p:cNvPr>
          <p:cNvPicPr>
            <a:picLocks noChangeAspect="1"/>
          </p:cNvPicPr>
          <p:nvPr/>
        </p:nvPicPr>
        <p:blipFill>
          <a:blip r:embed="rId3"/>
          <a:stretch>
            <a:fillRect/>
          </a:stretch>
        </p:blipFill>
        <p:spPr>
          <a:xfrm>
            <a:off x="6501488" y="2509408"/>
            <a:ext cx="5455917" cy="2441521"/>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7004A1EF-2C12-4589-81DF-C57AB6C326BD}"/>
              </a:ext>
            </a:extLst>
          </p:cNvPr>
          <p:cNvPicPr>
            <a:picLocks noGrp="1" noChangeAspect="1"/>
          </p:cNvPicPr>
          <p:nvPr>
            <p:ph idx="1"/>
          </p:nvPr>
        </p:nvPicPr>
        <p:blipFill>
          <a:blip r:embed="rId4"/>
          <a:stretch>
            <a:fillRect/>
          </a:stretch>
        </p:blipFill>
        <p:spPr>
          <a:xfrm>
            <a:off x="431725" y="2758532"/>
            <a:ext cx="5455917" cy="2236926"/>
          </a:xfrm>
          <a:prstGeom prst="rect">
            <a:avLst/>
          </a:prstGeom>
        </p:spPr>
      </p:pic>
      <p:sp>
        <p:nvSpPr>
          <p:cNvPr id="8" name="TextBox 7">
            <a:extLst>
              <a:ext uri="{FF2B5EF4-FFF2-40B4-BE49-F238E27FC236}">
                <a16:creationId xmlns:a16="http://schemas.microsoft.com/office/drawing/2014/main" id="{DE2CE8F1-A0B0-434F-957D-0ED700FD047A}"/>
              </a:ext>
            </a:extLst>
          </p:cNvPr>
          <p:cNvSpPr txBox="1"/>
          <p:nvPr/>
        </p:nvSpPr>
        <p:spPr>
          <a:xfrm>
            <a:off x="377258" y="4950929"/>
            <a:ext cx="3954417" cy="276999"/>
          </a:xfrm>
          <a:prstGeom prst="rect">
            <a:avLst/>
          </a:prstGeom>
          <a:noFill/>
        </p:spPr>
        <p:txBody>
          <a:bodyPr wrap="square" rtlCol="0">
            <a:spAutoFit/>
          </a:bodyPr>
          <a:lstStyle/>
          <a:p>
            <a:pPr algn="ctr"/>
            <a:r>
              <a:rPr lang="en-US" sz="1200" dirty="0">
                <a:latin typeface="Footlight MT Light" panose="0204060206030A020304" pitchFamily="18" charset="0"/>
              </a:rPr>
              <a:t>Conventional RA procedure</a:t>
            </a:r>
          </a:p>
        </p:txBody>
      </p:sp>
      <p:sp>
        <p:nvSpPr>
          <p:cNvPr id="13" name="TextBox 12">
            <a:extLst>
              <a:ext uri="{FF2B5EF4-FFF2-40B4-BE49-F238E27FC236}">
                <a16:creationId xmlns:a16="http://schemas.microsoft.com/office/drawing/2014/main" id="{6C026C60-F78A-473C-99DA-0C6E093D64A6}"/>
              </a:ext>
            </a:extLst>
          </p:cNvPr>
          <p:cNvSpPr txBox="1"/>
          <p:nvPr/>
        </p:nvSpPr>
        <p:spPr>
          <a:xfrm>
            <a:off x="6398803" y="4911639"/>
            <a:ext cx="2801311" cy="276999"/>
          </a:xfrm>
          <a:prstGeom prst="rect">
            <a:avLst/>
          </a:prstGeom>
          <a:noFill/>
        </p:spPr>
        <p:txBody>
          <a:bodyPr wrap="square" rtlCol="0">
            <a:spAutoFit/>
          </a:bodyPr>
          <a:lstStyle/>
          <a:p>
            <a:pPr algn="ctr"/>
            <a:r>
              <a:rPr lang="en-US" sz="1200" dirty="0">
                <a:latin typeface="Footlight MT Light" panose="0204060206030A020304" pitchFamily="18" charset="0"/>
              </a:rPr>
              <a:t>Fig 2.  Proposed RA procedure</a:t>
            </a:r>
          </a:p>
        </p:txBody>
      </p:sp>
      <p:sp>
        <p:nvSpPr>
          <p:cNvPr id="19" name="TextBox 18">
            <a:extLst>
              <a:ext uri="{FF2B5EF4-FFF2-40B4-BE49-F238E27FC236}">
                <a16:creationId xmlns:a16="http://schemas.microsoft.com/office/drawing/2014/main" id="{1C232534-5263-43EA-9FAE-62CF93F3EE88}"/>
              </a:ext>
            </a:extLst>
          </p:cNvPr>
          <p:cNvSpPr txBox="1"/>
          <p:nvPr/>
        </p:nvSpPr>
        <p:spPr>
          <a:xfrm>
            <a:off x="7196713" y="5279258"/>
            <a:ext cx="3958009" cy="1170385"/>
          </a:xfrm>
          <a:prstGeom prst="rect">
            <a:avLst/>
          </a:prstGeom>
          <a:noFill/>
        </p:spPr>
        <p:txBody>
          <a:bodyPr wrap="square">
            <a:spAutoFit/>
          </a:bodyPr>
          <a:lstStyle/>
          <a:p>
            <a:pPr>
              <a:lnSpc>
                <a:spcPct val="150000"/>
              </a:lnSpc>
              <a:buFont typeface="Arial" panose="020B0604020202020204" pitchFamily="34" charset="0"/>
              <a:buChar char="•"/>
            </a:pPr>
            <a:r>
              <a:rPr lang="en-US" sz="1200" dirty="0">
                <a:solidFill>
                  <a:srgbClr val="FF0000"/>
                </a:solidFill>
                <a:latin typeface="Footlight MT Light" panose="0204060206030A020304" pitchFamily="18" charset="0"/>
              </a:rPr>
              <a:t>Assumption</a:t>
            </a:r>
          </a:p>
          <a:p>
            <a:pPr lvl="1" eaLnBrk="0" latinLnBrk="0">
              <a:lnSpc>
                <a:spcPct val="150000"/>
              </a:lnSpc>
            </a:pPr>
            <a:r>
              <a:rPr lang="en-US" sz="1200" dirty="0">
                <a:latin typeface="Footlight MT Light" panose="0204060206030A020304" pitchFamily="18" charset="0"/>
              </a:rPr>
              <a:t>The TA value between each fixed-location machine device and eNodeB is fixed and unchanged. </a:t>
            </a:r>
          </a:p>
          <a:p>
            <a:pPr marL="457200" lvl="1" indent="0" eaLnBrk="0" latinLnBrk="0">
              <a:lnSpc>
                <a:spcPct val="150000"/>
              </a:lnSpc>
              <a:buNone/>
            </a:pPr>
            <a:r>
              <a:rPr lang="en-US" sz="1200" dirty="0">
                <a:latin typeface="Footlight MT Light" panose="0204060206030A020304" pitchFamily="18" charset="0"/>
              </a:rPr>
              <a:t>     </a:t>
            </a:r>
          </a:p>
        </p:txBody>
      </p:sp>
      <p:sp>
        <p:nvSpPr>
          <p:cNvPr id="21" name="TextBox 20">
            <a:extLst>
              <a:ext uri="{FF2B5EF4-FFF2-40B4-BE49-F238E27FC236}">
                <a16:creationId xmlns:a16="http://schemas.microsoft.com/office/drawing/2014/main" id="{3327CD47-E5F0-4899-86FB-E9A811385790}"/>
              </a:ext>
            </a:extLst>
          </p:cNvPr>
          <p:cNvSpPr txBox="1"/>
          <p:nvPr/>
        </p:nvSpPr>
        <p:spPr>
          <a:xfrm>
            <a:off x="1037278" y="5222515"/>
            <a:ext cx="4850364" cy="893386"/>
          </a:xfrm>
          <a:prstGeom prst="rect">
            <a:avLst/>
          </a:prstGeom>
          <a:noFill/>
        </p:spPr>
        <p:txBody>
          <a:bodyPr wrap="square">
            <a:spAutoFit/>
          </a:bodyPr>
          <a:lstStyle/>
          <a:p>
            <a:pPr marL="628650" lvl="1" indent="-171450" eaLnBrk="0" latinLnBrk="0">
              <a:lnSpc>
                <a:spcPct val="150000"/>
              </a:lnSpc>
              <a:buFont typeface="Arial" panose="020B0604020202020204" pitchFamily="34" charset="0"/>
              <a:buChar char="•"/>
            </a:pPr>
            <a:r>
              <a:rPr lang="en-US" sz="1200" dirty="0">
                <a:solidFill>
                  <a:srgbClr val="FF0000"/>
                </a:solidFill>
                <a:latin typeface="Footlight MT Light" panose="0204060206030A020304" pitchFamily="18" charset="0"/>
              </a:rPr>
              <a:t>Assumption</a:t>
            </a:r>
          </a:p>
          <a:p>
            <a:pPr lvl="1" eaLnBrk="0" latinLnBrk="0">
              <a:lnSpc>
                <a:spcPct val="150000"/>
              </a:lnSpc>
            </a:pPr>
            <a:r>
              <a:rPr lang="en-US" sz="1200" dirty="0">
                <a:solidFill>
                  <a:srgbClr val="FF0000"/>
                </a:solidFill>
                <a:latin typeface="Footlight MT Light" panose="0204060206030A020304" pitchFamily="18" charset="0"/>
              </a:rPr>
              <a:t>	</a:t>
            </a:r>
            <a:r>
              <a:rPr lang="en-US" sz="1200" dirty="0">
                <a:latin typeface="Footlight MT Light" panose="0204060206030A020304" pitchFamily="18" charset="0"/>
              </a:rPr>
              <a:t>Fixed-location machine devices do not utilize the       	unchanged, fixed TA information during the RA procedure.</a:t>
            </a:r>
          </a:p>
        </p:txBody>
      </p:sp>
    </p:spTree>
    <p:extLst>
      <p:ext uri="{BB962C8B-B14F-4D97-AF65-F5344CB8AC3E}">
        <p14:creationId xmlns:p14="http://schemas.microsoft.com/office/powerpoint/2010/main" val="60004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79D1-503D-4956-8577-4CF0542CF2B5}"/>
              </a:ext>
            </a:extLst>
          </p:cNvPr>
          <p:cNvSpPr>
            <a:spLocks noGrp="1"/>
          </p:cNvSpPr>
          <p:nvPr>
            <p:ph type="title"/>
          </p:nvPr>
        </p:nvSpPr>
        <p:spPr>
          <a:xfrm>
            <a:off x="798443" y="55886"/>
            <a:ext cx="10515600" cy="1080000"/>
          </a:xfrm>
        </p:spPr>
        <p:txBody>
          <a:bodyPr/>
          <a:lstStyle/>
          <a:p>
            <a:pPr algn="ctr"/>
            <a:r>
              <a:rPr lang="en-US" b="1" dirty="0">
                <a:solidFill>
                  <a:srgbClr val="0070C0"/>
                </a:solidFill>
                <a:latin typeface="Footlight MT Light" panose="0204060206030A020304" pitchFamily="18" charset="0"/>
              </a:rPr>
              <a:t>Proposed Random Access Scheme</a:t>
            </a:r>
          </a:p>
        </p:txBody>
      </p:sp>
      <p:sp>
        <p:nvSpPr>
          <p:cNvPr id="3" name="Content Placeholder 2">
            <a:extLst>
              <a:ext uri="{FF2B5EF4-FFF2-40B4-BE49-F238E27FC236}">
                <a16:creationId xmlns:a16="http://schemas.microsoft.com/office/drawing/2014/main" id="{551CEEF8-5638-456D-892F-4CDEA7B9DA17}"/>
              </a:ext>
            </a:extLst>
          </p:cNvPr>
          <p:cNvSpPr>
            <a:spLocks noGrp="1"/>
          </p:cNvSpPr>
          <p:nvPr>
            <p:ph idx="1"/>
          </p:nvPr>
        </p:nvSpPr>
        <p:spPr>
          <a:xfrm>
            <a:off x="165964" y="1566220"/>
            <a:ext cx="5330011" cy="4790131"/>
          </a:xfrm>
        </p:spPr>
        <p:txBody>
          <a:bodyPr>
            <a:normAutofit/>
          </a:bodyPr>
          <a:lstStyle/>
          <a:p>
            <a:pPr eaLnBrk="0" latinLnBrk="0" hangingPunct="0">
              <a:lnSpc>
                <a:spcPct val="200000"/>
              </a:lnSpc>
              <a:buFont typeface="Arial" panose="020B0604020202020204" pitchFamily="34" charset="0"/>
              <a:buChar char="•"/>
            </a:pPr>
            <a:r>
              <a:rPr lang="en-US" sz="1600" dirty="0">
                <a:solidFill>
                  <a:srgbClr val="0070C0"/>
                </a:solidFill>
                <a:latin typeface="Footlight MT Light" panose="0204060206030A020304" pitchFamily="18" charset="0"/>
              </a:rPr>
              <a:t>Timing alignment Matching</a:t>
            </a:r>
          </a:p>
          <a:p>
            <a:pPr lvl="1" eaLnBrk="0" latinLnBrk="0" hangingPunct="0">
              <a:lnSpc>
                <a:spcPct val="200000"/>
              </a:lnSpc>
            </a:pPr>
            <a:r>
              <a:rPr lang="en-US" sz="1100" dirty="0">
                <a:latin typeface="Footlight MT Light" panose="0204060206030A020304" pitchFamily="18" charset="0"/>
              </a:rPr>
              <a:t>Due to measurement or estimation errors at eNodeB for every RA procedure, each fixed-location machine device needs a TA matching mechanism in the proposed scheme.</a:t>
            </a:r>
          </a:p>
          <a:p>
            <a:pPr lvl="1" eaLnBrk="0" latinLnBrk="0" hangingPunct="0">
              <a:lnSpc>
                <a:spcPct val="200000"/>
              </a:lnSpc>
            </a:pPr>
            <a:r>
              <a:rPr lang="en-US" sz="1100" dirty="0">
                <a:latin typeface="Footlight MT Light" panose="0204060206030A020304" pitchFamily="18" charset="0"/>
              </a:rPr>
              <a:t>If we let </a:t>
            </a:r>
            <a:r>
              <a:rPr lang="el-GR" sz="1100" b="1" dirty="0">
                <a:latin typeface="Cambria Math" panose="02040503050406030204" pitchFamily="18" charset="0"/>
                <a:ea typeface="Cambria Math" panose="02040503050406030204" pitchFamily="18" charset="0"/>
              </a:rPr>
              <a:t>ϵ</a:t>
            </a:r>
            <a:r>
              <a:rPr lang="en-US" sz="1100" b="1" dirty="0">
                <a:latin typeface="Cambria Math" panose="02040503050406030204" pitchFamily="18" charset="0"/>
                <a:ea typeface="Cambria Math" panose="02040503050406030204" pitchFamily="18" charset="0"/>
              </a:rPr>
              <a:t> </a:t>
            </a:r>
            <a:r>
              <a:rPr lang="en-US" sz="1100" dirty="0">
                <a:latin typeface="Footlight MT Light" panose="0204060206030A020304" pitchFamily="18" charset="0"/>
                <a:ea typeface="Cambria Math" panose="02040503050406030204" pitchFamily="18" charset="0"/>
              </a:rPr>
              <a:t>be the margin of TA error, the TA matching results are expressed as follows:</a:t>
            </a:r>
          </a:p>
          <a:p>
            <a:pPr marL="457200" lvl="1" indent="0" eaLnBrk="0" latinLnBrk="0" hangingPunct="0">
              <a:lnSpc>
                <a:spcPct val="200000"/>
              </a:lnSpc>
              <a:buNone/>
            </a:pPr>
            <a:endParaRPr lang="en-US" sz="1100" dirty="0">
              <a:latin typeface="Footlight MT Light" panose="0204060206030A020304" pitchFamily="18" charset="0"/>
            </a:endParaRPr>
          </a:p>
          <a:p>
            <a:pPr lvl="1" eaLnBrk="0" latinLnBrk="0" hangingPunct="0">
              <a:lnSpc>
                <a:spcPct val="200000"/>
              </a:lnSpc>
            </a:pPr>
            <a:endParaRPr lang="en-US" sz="1100" dirty="0">
              <a:latin typeface="Footlight MT Light" panose="0204060206030A020304" pitchFamily="18" charset="0"/>
            </a:endParaRPr>
          </a:p>
          <a:p>
            <a:pPr lvl="1" eaLnBrk="0" latinLnBrk="0" hangingPunct="0">
              <a:lnSpc>
                <a:spcPct val="200000"/>
              </a:lnSpc>
            </a:pPr>
            <a:r>
              <a:rPr lang="en-US" sz="1100" dirty="0">
                <a:latin typeface="Footlight MT Light" panose="0204060206030A020304" pitchFamily="18" charset="0"/>
              </a:rPr>
              <a:t>As the value of epsilon becomes larger, more machine devices are likely to belong to the acceptable TA range. However, it may increase collision probability.</a:t>
            </a:r>
          </a:p>
        </p:txBody>
      </p:sp>
      <p:pic>
        <p:nvPicPr>
          <p:cNvPr id="4" name="Picture 3">
            <a:extLst>
              <a:ext uri="{FF2B5EF4-FFF2-40B4-BE49-F238E27FC236}">
                <a16:creationId xmlns:a16="http://schemas.microsoft.com/office/drawing/2014/main" id="{77C86D71-A8D3-4E44-98C4-3767FC85C927}"/>
              </a:ext>
            </a:extLst>
          </p:cNvPr>
          <p:cNvPicPr>
            <a:picLocks noChangeAspect="1"/>
          </p:cNvPicPr>
          <p:nvPr/>
        </p:nvPicPr>
        <p:blipFill>
          <a:blip r:embed="rId3">
            <a:duotone>
              <a:schemeClr val="accent5">
                <a:shade val="45000"/>
                <a:satMod val="135000"/>
              </a:schemeClr>
              <a:prstClr val="white"/>
            </a:duotone>
          </a:blip>
          <a:stretch>
            <a:fillRect/>
          </a:stretch>
        </p:blipFill>
        <p:spPr>
          <a:xfrm>
            <a:off x="7055747" y="5331336"/>
            <a:ext cx="4298053" cy="999831"/>
          </a:xfrm>
          <a:prstGeom prst="rect">
            <a:avLst/>
          </a:prstGeom>
        </p:spPr>
      </p:pic>
      <p:pic>
        <p:nvPicPr>
          <p:cNvPr id="7" name="Picture 6">
            <a:extLst>
              <a:ext uri="{FF2B5EF4-FFF2-40B4-BE49-F238E27FC236}">
                <a16:creationId xmlns:a16="http://schemas.microsoft.com/office/drawing/2014/main" id="{EE2B292C-127F-46A1-9E12-06A6617A9F64}"/>
              </a:ext>
            </a:extLst>
          </p:cNvPr>
          <p:cNvPicPr>
            <a:picLocks noChangeAspect="1"/>
          </p:cNvPicPr>
          <p:nvPr/>
        </p:nvPicPr>
        <p:blipFill>
          <a:blip r:embed="rId4">
            <a:duotone>
              <a:schemeClr val="accent5">
                <a:shade val="45000"/>
                <a:satMod val="135000"/>
              </a:schemeClr>
              <a:prstClr val="white"/>
            </a:duotone>
          </a:blip>
          <a:stretch>
            <a:fillRect/>
          </a:stretch>
        </p:blipFill>
        <p:spPr>
          <a:xfrm>
            <a:off x="706908" y="4012792"/>
            <a:ext cx="4572235" cy="615982"/>
          </a:xfrm>
          <a:prstGeom prst="rect">
            <a:avLst/>
          </a:prstGeom>
        </p:spPr>
      </p:pic>
      <p:sp>
        <p:nvSpPr>
          <p:cNvPr id="10" name="Rectangle: Rounded Corners 9">
            <a:extLst>
              <a:ext uri="{FF2B5EF4-FFF2-40B4-BE49-F238E27FC236}">
                <a16:creationId xmlns:a16="http://schemas.microsoft.com/office/drawing/2014/main" id="{CC5CD375-3067-48F6-ADDF-CC96D5E79EBC}"/>
              </a:ext>
            </a:extLst>
          </p:cNvPr>
          <p:cNvSpPr/>
          <p:nvPr/>
        </p:nvSpPr>
        <p:spPr>
          <a:xfrm>
            <a:off x="5960356" y="1643962"/>
            <a:ext cx="6065680" cy="4926270"/>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TextBox 10">
            <a:extLst>
              <a:ext uri="{FF2B5EF4-FFF2-40B4-BE49-F238E27FC236}">
                <a16:creationId xmlns:a16="http://schemas.microsoft.com/office/drawing/2014/main" id="{E0B49885-9053-48BC-B97B-F74BFD32EC66}"/>
              </a:ext>
            </a:extLst>
          </p:cNvPr>
          <p:cNvSpPr txBox="1"/>
          <p:nvPr/>
        </p:nvSpPr>
        <p:spPr>
          <a:xfrm>
            <a:off x="6226812" y="1741019"/>
            <a:ext cx="5620448" cy="3460050"/>
          </a:xfrm>
          <a:prstGeom prst="rect">
            <a:avLst/>
          </a:prstGeom>
          <a:noFill/>
        </p:spPr>
        <p:txBody>
          <a:bodyPr wrap="square" rtlCol="0">
            <a:spAutoFit/>
          </a:bodyPr>
          <a:lstStyle/>
          <a:p>
            <a:pPr marL="285750" indent="-285750" eaLnBrk="0" latinLnBrk="0" hangingPunct="0">
              <a:lnSpc>
                <a:spcPct val="200000"/>
              </a:lnSpc>
              <a:buFont typeface="Arial" panose="020B0604020202020204" pitchFamily="34" charset="0"/>
              <a:buChar char="•"/>
            </a:pPr>
            <a:r>
              <a:rPr lang="en-US" sz="1100" dirty="0">
                <a:latin typeface="Footlight MT Light" panose="0204060206030A020304" pitchFamily="18" charset="0"/>
              </a:rPr>
              <a:t>Suppose </a:t>
            </a:r>
            <a:r>
              <a:rPr lang="en-US" sz="1100" dirty="0">
                <a:solidFill>
                  <a:srgbClr val="0070C0"/>
                </a:solidFill>
                <a:latin typeface="Footlight MT Light" panose="0204060206030A020304" pitchFamily="18" charset="0"/>
              </a:rPr>
              <a:t>k+1 </a:t>
            </a:r>
            <a:r>
              <a:rPr lang="en-US" sz="1100" dirty="0">
                <a:latin typeface="Footlight MT Light" panose="0204060206030A020304" pitchFamily="18" charset="0"/>
              </a:rPr>
              <a:t>machine devices including one tagged device select their own preambles and attempt RA on a single RA slot.</a:t>
            </a:r>
          </a:p>
          <a:p>
            <a:pPr marL="285750" indent="-285750" eaLnBrk="0" latinLnBrk="0" hangingPunct="0">
              <a:lnSpc>
                <a:spcPct val="200000"/>
              </a:lnSpc>
              <a:buFont typeface="Arial" panose="020B0604020202020204" pitchFamily="34" charset="0"/>
              <a:buChar char="•"/>
            </a:pPr>
            <a:r>
              <a:rPr lang="en-US" sz="1100" dirty="0">
                <a:latin typeface="Footlight MT Light" panose="0204060206030A020304" pitchFamily="18" charset="0"/>
              </a:rPr>
              <a:t>If the tagged machine device is located according to an </a:t>
            </a:r>
            <a:r>
              <a:rPr lang="en-US" sz="1100" i="1" dirty="0">
                <a:solidFill>
                  <a:srgbClr val="0070C0"/>
                </a:solidFill>
                <a:latin typeface="Footlight MT Light" panose="0204060206030A020304" pitchFamily="18" charset="0"/>
              </a:rPr>
              <a:t>f(r) </a:t>
            </a:r>
            <a:r>
              <a:rPr lang="en-US" sz="1100" dirty="0">
                <a:latin typeface="Footlight MT Light" panose="0204060206030A020304" pitchFamily="18" charset="0"/>
              </a:rPr>
              <a:t>distribution(pdf that there exists a fixed-location machine device at distance </a:t>
            </a:r>
            <a:r>
              <a:rPr lang="en-US" sz="1100" i="1" dirty="0">
                <a:solidFill>
                  <a:srgbClr val="0070C0"/>
                </a:solidFill>
                <a:latin typeface="Footlight MT Light" panose="0204060206030A020304" pitchFamily="18" charset="0"/>
              </a:rPr>
              <a:t>(r, r+dr) </a:t>
            </a:r>
            <a:r>
              <a:rPr lang="en-US" sz="1100" dirty="0">
                <a:latin typeface="Footlight MT Light" panose="0204060206030A020304" pitchFamily="18" charset="0"/>
              </a:rPr>
              <a:t>), the collision probability is given as:</a:t>
            </a:r>
          </a:p>
          <a:p>
            <a:pPr eaLnBrk="0" latinLnBrk="0" hangingPunct="0">
              <a:lnSpc>
                <a:spcPct val="200000"/>
              </a:lnSpc>
            </a:pPr>
            <a:endParaRPr lang="en-US" sz="1200" dirty="0">
              <a:latin typeface="Footlight MT Light" panose="0204060206030A020304" pitchFamily="18" charset="0"/>
            </a:endParaRPr>
          </a:p>
          <a:p>
            <a:pPr marL="285750" indent="-285750" eaLnBrk="0" latinLnBrk="0" hangingPunct="0">
              <a:lnSpc>
                <a:spcPct val="200000"/>
              </a:lnSpc>
              <a:buFont typeface="Arial" panose="020B0604020202020204" pitchFamily="34" charset="0"/>
              <a:buChar char="•"/>
            </a:pPr>
            <a:r>
              <a:rPr lang="en-US" sz="1100" dirty="0">
                <a:latin typeface="Footlight MT Light" panose="0204060206030A020304" pitchFamily="18" charset="0"/>
              </a:rPr>
              <a:t>In the proposed scheme, a tagged machine device experiences collision when at least one of other machine devices located in </a:t>
            </a:r>
            <a:r>
              <a:rPr lang="en-US" sz="1100" i="1" dirty="0">
                <a:solidFill>
                  <a:srgbClr val="0070C0"/>
                </a:solidFill>
                <a:latin typeface="Footlight MT Light" panose="0204060206030A020304" pitchFamily="18" charset="0"/>
              </a:rPr>
              <a:t>(r-</a:t>
            </a:r>
            <a:r>
              <a:rPr lang="el-GR" sz="1100" i="1" dirty="0">
                <a:solidFill>
                  <a:srgbClr val="0070C0"/>
                </a:solidFill>
                <a:latin typeface="Cambria Math" panose="02040503050406030204" pitchFamily="18" charset="0"/>
                <a:ea typeface="Cambria Math" panose="02040503050406030204" pitchFamily="18" charset="0"/>
              </a:rPr>
              <a:t>ϵ</a:t>
            </a:r>
            <a:r>
              <a:rPr lang="en-US" sz="1100" i="1" dirty="0">
                <a:solidFill>
                  <a:srgbClr val="0070C0"/>
                </a:solidFill>
                <a:latin typeface="Footlight MT Light" panose="0204060206030A020304" pitchFamily="18" charset="0"/>
                <a:ea typeface="Cambria Math" panose="02040503050406030204" pitchFamily="18" charset="0"/>
              </a:rPr>
              <a:t>c/2, r+</a:t>
            </a:r>
            <a:r>
              <a:rPr lang="el-GR" sz="1100" i="1" dirty="0">
                <a:solidFill>
                  <a:srgbClr val="0070C0"/>
                </a:solidFill>
                <a:latin typeface="Cambria Math" panose="02040503050406030204" pitchFamily="18" charset="0"/>
                <a:ea typeface="Cambria Math" panose="02040503050406030204" pitchFamily="18" charset="0"/>
              </a:rPr>
              <a:t>ϵ</a:t>
            </a:r>
            <a:r>
              <a:rPr lang="en-US" sz="1100" i="1" dirty="0">
                <a:solidFill>
                  <a:srgbClr val="0070C0"/>
                </a:solidFill>
                <a:latin typeface="Footlight MT Light" panose="0204060206030A020304" pitchFamily="18" charset="0"/>
                <a:ea typeface="Cambria Math" panose="02040503050406030204" pitchFamily="18" charset="0"/>
              </a:rPr>
              <a:t>c/2</a:t>
            </a:r>
            <a:r>
              <a:rPr lang="en-US" sz="1100" i="1" dirty="0">
                <a:solidFill>
                  <a:srgbClr val="0070C0"/>
                </a:solidFill>
                <a:latin typeface="Footlight MT Light" panose="0204060206030A020304" pitchFamily="18" charset="0"/>
              </a:rPr>
              <a:t>) </a:t>
            </a:r>
            <a:r>
              <a:rPr lang="en-US" sz="1100" dirty="0">
                <a:latin typeface="Footlight MT Light" panose="0204060206030A020304" pitchFamily="18" charset="0"/>
              </a:rPr>
              <a:t>selects the same preamble as the tagged device on the same RA slot. The collision probability for the uniformly distributed case is expressed as:</a:t>
            </a:r>
          </a:p>
        </p:txBody>
      </p:sp>
      <p:pic>
        <p:nvPicPr>
          <p:cNvPr id="13" name="Picture 12">
            <a:extLst>
              <a:ext uri="{FF2B5EF4-FFF2-40B4-BE49-F238E27FC236}">
                <a16:creationId xmlns:a16="http://schemas.microsoft.com/office/drawing/2014/main" id="{319E463C-213C-4B09-A1A0-FBAD080B3779}"/>
              </a:ext>
            </a:extLst>
          </p:cNvPr>
          <p:cNvPicPr>
            <a:picLocks noChangeAspect="1"/>
          </p:cNvPicPr>
          <p:nvPr/>
        </p:nvPicPr>
        <p:blipFill>
          <a:blip r:embed="rId5">
            <a:duotone>
              <a:schemeClr val="accent5">
                <a:shade val="45000"/>
                <a:satMod val="135000"/>
              </a:schemeClr>
              <a:prstClr val="white"/>
            </a:duotone>
          </a:blip>
          <a:stretch>
            <a:fillRect/>
          </a:stretch>
        </p:blipFill>
        <p:spPr>
          <a:xfrm>
            <a:off x="7235687" y="3339548"/>
            <a:ext cx="3021164" cy="561405"/>
          </a:xfrm>
          <a:prstGeom prst="rect">
            <a:avLst/>
          </a:prstGeom>
        </p:spPr>
      </p:pic>
    </p:spTree>
    <p:extLst>
      <p:ext uri="{BB962C8B-B14F-4D97-AF65-F5344CB8AC3E}">
        <p14:creationId xmlns:p14="http://schemas.microsoft.com/office/powerpoint/2010/main" val="310431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9AEE-24C7-4B56-BB56-AAE2B6F92622}"/>
              </a:ext>
            </a:extLst>
          </p:cNvPr>
          <p:cNvSpPr>
            <a:spLocks noGrp="1"/>
          </p:cNvSpPr>
          <p:nvPr>
            <p:ph type="title"/>
          </p:nvPr>
        </p:nvSpPr>
        <p:spPr/>
        <p:txBody>
          <a:bodyPr/>
          <a:lstStyle/>
          <a:p>
            <a:pPr algn="ctr"/>
            <a:r>
              <a:rPr lang="en-US" b="1" dirty="0">
                <a:solidFill>
                  <a:srgbClr val="0070C0"/>
                </a:solidFill>
                <a:latin typeface="Footlight MT Light" panose="0204060206030A020304" pitchFamily="18" charset="0"/>
              </a:rPr>
              <a:t>Numerical Results</a:t>
            </a:r>
          </a:p>
        </p:txBody>
      </p:sp>
      <p:pic>
        <p:nvPicPr>
          <p:cNvPr id="5" name="Content Placeholder 4">
            <a:extLst>
              <a:ext uri="{FF2B5EF4-FFF2-40B4-BE49-F238E27FC236}">
                <a16:creationId xmlns:a16="http://schemas.microsoft.com/office/drawing/2014/main" id="{F8BE425D-5C5F-43A2-B547-EBFD1BCF1578}"/>
              </a:ext>
            </a:extLst>
          </p:cNvPr>
          <p:cNvPicPr>
            <a:picLocks noGrp="1" noChangeAspect="1"/>
          </p:cNvPicPr>
          <p:nvPr>
            <p:ph idx="1"/>
          </p:nvPr>
        </p:nvPicPr>
        <p:blipFill>
          <a:blip r:embed="rId3"/>
          <a:stretch>
            <a:fillRect/>
          </a:stretch>
        </p:blipFill>
        <p:spPr>
          <a:xfrm>
            <a:off x="838200" y="1844425"/>
            <a:ext cx="4781796" cy="3486329"/>
          </a:xfrm>
        </p:spPr>
      </p:pic>
      <p:pic>
        <p:nvPicPr>
          <p:cNvPr id="7" name="Picture 6">
            <a:extLst>
              <a:ext uri="{FF2B5EF4-FFF2-40B4-BE49-F238E27FC236}">
                <a16:creationId xmlns:a16="http://schemas.microsoft.com/office/drawing/2014/main" id="{F8BE3E0D-1107-492D-BFA5-795289167CF9}"/>
              </a:ext>
            </a:extLst>
          </p:cNvPr>
          <p:cNvPicPr>
            <a:picLocks noChangeAspect="1"/>
          </p:cNvPicPr>
          <p:nvPr/>
        </p:nvPicPr>
        <p:blipFill>
          <a:blip r:embed="rId4"/>
          <a:stretch>
            <a:fillRect/>
          </a:stretch>
        </p:blipFill>
        <p:spPr>
          <a:xfrm>
            <a:off x="6096000" y="1758695"/>
            <a:ext cx="5067560" cy="3657788"/>
          </a:xfrm>
          <a:prstGeom prst="rect">
            <a:avLst/>
          </a:prstGeom>
        </p:spPr>
      </p:pic>
      <p:sp>
        <p:nvSpPr>
          <p:cNvPr id="9" name="TextBox 8">
            <a:extLst>
              <a:ext uri="{FF2B5EF4-FFF2-40B4-BE49-F238E27FC236}">
                <a16:creationId xmlns:a16="http://schemas.microsoft.com/office/drawing/2014/main" id="{4D1B6A58-2AD2-49DF-A631-127A45B8BA5E}"/>
              </a:ext>
            </a:extLst>
          </p:cNvPr>
          <p:cNvSpPr txBox="1"/>
          <p:nvPr/>
        </p:nvSpPr>
        <p:spPr>
          <a:xfrm>
            <a:off x="1429352" y="5416483"/>
            <a:ext cx="2130971" cy="276999"/>
          </a:xfrm>
          <a:prstGeom prst="rect">
            <a:avLst/>
          </a:prstGeom>
          <a:noFill/>
        </p:spPr>
        <p:txBody>
          <a:bodyPr wrap="square" rtlCol="0">
            <a:spAutoFit/>
          </a:bodyPr>
          <a:lstStyle/>
          <a:p>
            <a:r>
              <a:rPr lang="en-US" sz="1200" dirty="0">
                <a:latin typeface="Footlight MT Light" panose="0204060206030A020304" pitchFamily="18" charset="0"/>
              </a:rPr>
              <a:t>Fig 3.  Collision Probability</a:t>
            </a:r>
          </a:p>
        </p:txBody>
      </p:sp>
      <p:sp>
        <p:nvSpPr>
          <p:cNvPr id="11" name="TextBox 10">
            <a:extLst>
              <a:ext uri="{FF2B5EF4-FFF2-40B4-BE49-F238E27FC236}">
                <a16:creationId xmlns:a16="http://schemas.microsoft.com/office/drawing/2014/main" id="{502B99FF-B504-48DB-B1F1-4FAE774C94D3}"/>
              </a:ext>
            </a:extLst>
          </p:cNvPr>
          <p:cNvSpPr txBox="1"/>
          <p:nvPr/>
        </p:nvSpPr>
        <p:spPr>
          <a:xfrm>
            <a:off x="6783794" y="5416482"/>
            <a:ext cx="1698725" cy="276999"/>
          </a:xfrm>
          <a:prstGeom prst="rect">
            <a:avLst/>
          </a:prstGeom>
          <a:noFill/>
        </p:spPr>
        <p:txBody>
          <a:bodyPr wrap="square" rtlCol="0">
            <a:spAutoFit/>
          </a:bodyPr>
          <a:lstStyle/>
          <a:p>
            <a:r>
              <a:rPr lang="en-US" sz="1200" dirty="0">
                <a:latin typeface="Footlight MT Light" panose="0204060206030A020304" pitchFamily="18" charset="0"/>
              </a:rPr>
              <a:t>Fig 4.  Access Delay</a:t>
            </a:r>
          </a:p>
        </p:txBody>
      </p:sp>
    </p:spTree>
    <p:extLst>
      <p:ext uri="{BB962C8B-B14F-4D97-AF65-F5344CB8AC3E}">
        <p14:creationId xmlns:p14="http://schemas.microsoft.com/office/powerpoint/2010/main" val="120564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9AEE-24C7-4B56-BB56-AAE2B6F92622}"/>
              </a:ext>
            </a:extLst>
          </p:cNvPr>
          <p:cNvSpPr>
            <a:spLocks noGrp="1"/>
          </p:cNvSpPr>
          <p:nvPr>
            <p:ph type="title"/>
          </p:nvPr>
        </p:nvSpPr>
        <p:spPr/>
        <p:txBody>
          <a:bodyPr/>
          <a:lstStyle/>
          <a:p>
            <a:pPr algn="ctr"/>
            <a:r>
              <a:rPr lang="en-US" b="1" dirty="0">
                <a:solidFill>
                  <a:srgbClr val="0070C0"/>
                </a:solidFill>
                <a:latin typeface="Footlight MT Light" panose="0204060206030A020304" pitchFamily="18" charset="0"/>
              </a:rPr>
              <a:t>Numerical Results</a:t>
            </a:r>
          </a:p>
        </p:txBody>
      </p:sp>
      <p:pic>
        <p:nvPicPr>
          <p:cNvPr id="10" name="Content Placeholder 9">
            <a:extLst>
              <a:ext uri="{FF2B5EF4-FFF2-40B4-BE49-F238E27FC236}">
                <a16:creationId xmlns:a16="http://schemas.microsoft.com/office/drawing/2014/main" id="{E63E9DB6-DDC2-4EC8-9B87-5E0EF5228D99}"/>
              </a:ext>
            </a:extLst>
          </p:cNvPr>
          <p:cNvPicPr>
            <a:picLocks noGrp="1" noChangeAspect="1"/>
          </p:cNvPicPr>
          <p:nvPr>
            <p:ph idx="1"/>
          </p:nvPr>
        </p:nvPicPr>
        <p:blipFill>
          <a:blip r:embed="rId3"/>
          <a:stretch>
            <a:fillRect/>
          </a:stretch>
        </p:blipFill>
        <p:spPr>
          <a:xfrm>
            <a:off x="876742" y="1817223"/>
            <a:ext cx="4667490" cy="3606985"/>
          </a:xfrm>
        </p:spPr>
      </p:pic>
      <p:pic>
        <p:nvPicPr>
          <p:cNvPr id="12" name="Picture 11">
            <a:extLst>
              <a:ext uri="{FF2B5EF4-FFF2-40B4-BE49-F238E27FC236}">
                <a16:creationId xmlns:a16="http://schemas.microsoft.com/office/drawing/2014/main" id="{4F9A7EA5-FDB4-49B9-8205-33D80C055821}"/>
              </a:ext>
            </a:extLst>
          </p:cNvPr>
          <p:cNvPicPr>
            <a:picLocks noChangeAspect="1"/>
          </p:cNvPicPr>
          <p:nvPr/>
        </p:nvPicPr>
        <p:blipFill>
          <a:blip r:embed="rId4"/>
          <a:stretch>
            <a:fillRect/>
          </a:stretch>
        </p:blipFill>
        <p:spPr>
          <a:xfrm>
            <a:off x="6146615" y="1884105"/>
            <a:ext cx="4838949" cy="3600635"/>
          </a:xfrm>
          <a:prstGeom prst="rect">
            <a:avLst/>
          </a:prstGeom>
        </p:spPr>
      </p:pic>
      <p:sp>
        <p:nvSpPr>
          <p:cNvPr id="13" name="TextBox 12">
            <a:extLst>
              <a:ext uri="{FF2B5EF4-FFF2-40B4-BE49-F238E27FC236}">
                <a16:creationId xmlns:a16="http://schemas.microsoft.com/office/drawing/2014/main" id="{1DA7418A-5563-4F9B-8A21-7AFD2458943A}"/>
              </a:ext>
            </a:extLst>
          </p:cNvPr>
          <p:cNvSpPr txBox="1"/>
          <p:nvPr/>
        </p:nvSpPr>
        <p:spPr>
          <a:xfrm>
            <a:off x="1163347" y="5697047"/>
            <a:ext cx="4323053" cy="276999"/>
          </a:xfrm>
          <a:prstGeom prst="rect">
            <a:avLst/>
          </a:prstGeom>
          <a:noFill/>
        </p:spPr>
        <p:txBody>
          <a:bodyPr wrap="square" rtlCol="0">
            <a:spAutoFit/>
          </a:bodyPr>
          <a:lstStyle/>
          <a:p>
            <a:r>
              <a:rPr lang="en-US" sz="1200" dirty="0">
                <a:latin typeface="Footlight MT Light" panose="0204060206030A020304" pitchFamily="18" charset="0"/>
              </a:rPr>
              <a:t>Fig 6.  Impact of </a:t>
            </a:r>
            <a:r>
              <a:rPr lang="el-GR" sz="1200" dirty="0">
                <a:latin typeface="Cambria Math" panose="02040503050406030204" pitchFamily="18" charset="0"/>
                <a:ea typeface="Cambria Math" panose="02040503050406030204" pitchFamily="18" charset="0"/>
              </a:rPr>
              <a:t>ϵ</a:t>
            </a:r>
            <a:r>
              <a:rPr lang="en-US" sz="1200" dirty="0">
                <a:latin typeface="Footlight MT Light" panose="0204060206030A020304" pitchFamily="18" charset="0"/>
              </a:rPr>
              <a:t> on the access delay of the proposed scheme</a:t>
            </a:r>
          </a:p>
        </p:txBody>
      </p:sp>
      <p:sp>
        <p:nvSpPr>
          <p:cNvPr id="14" name="TextBox 13">
            <a:extLst>
              <a:ext uri="{FF2B5EF4-FFF2-40B4-BE49-F238E27FC236}">
                <a16:creationId xmlns:a16="http://schemas.microsoft.com/office/drawing/2014/main" id="{81ACA554-FBC8-429F-A54E-917E68BC4F6A}"/>
              </a:ext>
            </a:extLst>
          </p:cNvPr>
          <p:cNvSpPr txBox="1"/>
          <p:nvPr/>
        </p:nvSpPr>
        <p:spPr>
          <a:xfrm>
            <a:off x="6416617" y="5697047"/>
            <a:ext cx="4838948" cy="430887"/>
          </a:xfrm>
          <a:prstGeom prst="rect">
            <a:avLst/>
          </a:prstGeom>
          <a:noFill/>
        </p:spPr>
        <p:txBody>
          <a:bodyPr wrap="square" rtlCol="0">
            <a:spAutoFit/>
          </a:bodyPr>
          <a:lstStyle/>
          <a:p>
            <a:pPr algn="ctr" eaLnBrk="0" latinLnBrk="0" hangingPunct="0"/>
            <a:r>
              <a:rPr lang="en-US" sz="1100" dirty="0">
                <a:latin typeface="Footlight MT Light" panose="0204060206030A020304" pitchFamily="18" charset="0"/>
              </a:rPr>
              <a:t>Fig 7.  Impact of the number of machine devices on the access delay of the proposed scheme and the conventional scheme</a:t>
            </a:r>
          </a:p>
        </p:txBody>
      </p:sp>
    </p:spTree>
    <p:extLst>
      <p:ext uri="{BB962C8B-B14F-4D97-AF65-F5344CB8AC3E}">
        <p14:creationId xmlns:p14="http://schemas.microsoft.com/office/powerpoint/2010/main" val="1249621694"/>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57150">
          <a:solidFill>
            <a:schemeClr val="accent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32B625466EC2C2459DB8AE4B98B3C2F1" ma:contentTypeVersion="0" ma:contentTypeDescription="새 문서를 만듭니다." ma:contentTypeScope="" ma:versionID="197692dd5c698690cb6d3b49f54ecad0">
  <xsd:schema xmlns:xsd="http://www.w3.org/2001/XMLSchema" xmlns:xs="http://www.w3.org/2001/XMLSchema" xmlns:p="http://schemas.microsoft.com/office/2006/metadata/properties" targetNamespace="http://schemas.microsoft.com/office/2006/metadata/properties" ma:root="true" ma:fieldsID="e3a56f05622b7ede34acd3e0bc4545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C1111F-4D2A-43CE-B6EC-79D065D811E5}">
  <ds:schemaRefs>
    <ds:schemaRef ds:uri="http://schemas.microsoft.com/sharepoint/v3/contenttype/forms"/>
  </ds:schemaRefs>
</ds:datastoreItem>
</file>

<file path=customXml/itemProps2.xml><?xml version="1.0" encoding="utf-8"?>
<ds:datastoreItem xmlns:ds="http://schemas.openxmlformats.org/officeDocument/2006/customXml" ds:itemID="{CE6E9526-1D14-44E8-AF5F-B0E68B805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00994F1-8A78-450F-A364-21DD56BB3B4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TM03090430[[fn=Banded]]</Template>
  <TotalTime>9715</TotalTime>
  <Words>730</Words>
  <Application>Microsoft Office PowerPoint</Application>
  <PresentationFormat>Widescreen</PresentationFormat>
  <Paragraphs>66</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 SD Gothic Neo SemiBold</vt:lpstr>
      <vt:lpstr>맑은 고딕</vt:lpstr>
      <vt:lpstr>Arial</vt:lpstr>
      <vt:lpstr>Calibri</vt:lpstr>
      <vt:lpstr>Calibri Light</vt:lpstr>
      <vt:lpstr>Cambria Math</vt:lpstr>
      <vt:lpstr>Footlight MT Light</vt:lpstr>
      <vt:lpstr>Wingdings</vt:lpstr>
      <vt:lpstr>Office Theme</vt:lpstr>
      <vt:lpstr>A Novel Random Access for Fixed-Location Machine-to-Machine Communications in OFDMA Based Systems (Kab Seok Ko, Min Jeong Kim, Kuk Yeol Bae, Dan Keun Sung, Jae Heung Kim, and Jae Young Ahn)</vt:lpstr>
      <vt:lpstr>Contents</vt:lpstr>
      <vt:lpstr>Introduction</vt:lpstr>
      <vt:lpstr>Random Access in OFDMA-based System</vt:lpstr>
      <vt:lpstr>Proposed Random Access Scheme</vt:lpstr>
      <vt:lpstr>Proposed Random Access Scheme</vt:lpstr>
      <vt:lpstr>Proposed Random Access Scheme</vt:lpstr>
      <vt:lpstr>Numerical Results</vt:lpstr>
      <vt:lpstr>Numerical Results</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VENISSA ADZO SEDEM MANYA</cp:lastModifiedBy>
  <cp:revision>1378</cp:revision>
  <dcterms:created xsi:type="dcterms:W3CDTF">2019-08-13T05:54:01Z</dcterms:created>
  <dcterms:modified xsi:type="dcterms:W3CDTF">2022-01-13T03:59:51Z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0x01010032B625466EC2C2459DB8AE4B98B3C2F1</vt:lpwstr>
  </property>
</Properties>
</file>