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D8576F-F37E-403E-B6E8-658DF3ED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4A62A90-8EED-46DF-83DF-45CB26D94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8DCFFC8-1350-46D4-A0BE-B3ACECC4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13E6B92-8FB0-4F65-89F8-22B905F8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D236F8B-25CB-48D3-B97A-1914E320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F541D3-3709-4BC2-A976-99E9435B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47FE606-842B-42B6-98B1-FFE336F86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DF38195-7F66-4701-924B-424839CA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57E7595-0B7F-4647-A240-0EA1A3E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085F4FA-F2BD-40E0-9FD0-1CB5765F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C37E2D3-F265-44ED-9F54-F9DE92F41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124D79E-FC3D-47E8-A992-D8E6E4021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4D7CF7D-E73D-4F9E-B640-AE74AF1E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BF6C3AB-799B-40AF-8768-CA95BC5D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CDC3D3-2190-4AC8-9F22-6725A10C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5A7873-61DE-4B5A-998F-8AF84240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236266-8215-409E-ACB8-EC2A5937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98C0E6E-6878-4C23-A439-1F031C28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12E55D8-3DA1-48EF-9963-4DB658B4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5734CE-1A7A-4EDC-A0B5-FC41CC09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CD32E2-FE9B-4542-A8D6-0B52058E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14F027D-B54F-4C25-9F5A-74D348C9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5C40FD1-CB50-4CA7-9CD2-4298A181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8510223-C768-4799-B773-45D8768F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EF5B617-C184-4A8C-8EFD-2D755EC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E478B7-D84A-4839-931E-384E4461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C7D976-0434-4EF3-A8F1-E7E49C87B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BC9E654-C44B-49F8-BFDD-C8E7F57CF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B556B9D-0BE9-46A3-BD32-6C61BA49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BAC6E4A-59A7-485C-B38C-FE095071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5958D40-58B5-4855-A27E-047C7C65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59BCB4-D0E5-4AE3-AC84-6B12FA1D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223573B-265F-4EE0-A6CB-700891EF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206DAE5-C473-419E-BCDA-3F6F2DECF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12DEA81-69E5-423E-B169-FEBC97315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19A124A-6BBD-40E9-ADBA-F98D685BF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157B1B4-F603-400F-8BAD-C0D42CAA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3D51C4E2-875B-4FF9-92A7-1F1F741E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818988E-E65C-43B7-BB0A-A4CC8A56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4505EF-3E23-416E-BCDF-0D11AC77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47F9E9B-AA44-4279-87D2-3B112376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CAF8836-8460-4252-8BBD-7E2CB64B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061B00A-B321-46C8-A8FC-555CFD9D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9D2A84B-7C15-4D27-BCA8-ACACB436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59CE292-5DD6-43E0-B84F-36328640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C627472-5772-4734-96D7-2344F5EE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B49C8F-D009-4E4A-96C7-ADB3EE9F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A3CDBD-9789-44E4-83CD-86CDCF8D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455F994-5092-4FBC-8574-23BA0F2B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8E420F7-A321-40A7-BF1D-DA300876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B8A6FD9-A14F-4B06-9829-DA49BC37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618801C-DE9C-443A-BB62-B40EB849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397863-B8A2-4A9E-8D05-29C30816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74E96332-0A6E-4839-97AA-FE1EF991D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EDA2832-956D-497D-9003-419EAECF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1AACB85-1A07-4A72-919C-2B7DD299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2635A41-7B91-460F-BAD8-49338178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49B59B-B85E-42A2-98A3-069FD6F9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AAE2B4A-4A07-4074-91B1-228DCD66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923A798-2C4E-4BC5-B467-2AF58E4B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B77E578-67D8-4C5C-A5C4-EF95DC140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7BD9-5D54-4738-BD6A-78CB37D5B424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53FB8B9-0659-4862-B619-B9970C285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0695A45-9D25-4308-9495-887D975EA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92531-6B4D-4506-A429-FFAD49EC3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optimization/introduction/overview" TargetMode="External"/><Relationship Id="rId7" Type="http://schemas.openxmlformats.org/officeDocument/2006/relationships/hyperlink" Target="https://vasnastos.github.io/AGP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gogos.github.io/dituoi_agp/" TargetMode="External"/><Relationship Id="rId5" Type="http://schemas.openxmlformats.org/officeDocument/2006/relationships/hyperlink" Target="https://opensource.google/projects/or-tools" TargetMode="External"/><Relationship Id="rId4" Type="http://schemas.openxmlformats.org/officeDocument/2006/relationships/hyperlink" Target="https://google.github.io/or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0DCF1B5-5F6C-40BC-8C5E-1DB2C72E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506614"/>
            <a:ext cx="11496821" cy="183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129B3C-3B89-4157-9F2B-DD6BA30328C3}"/>
              </a:ext>
            </a:extLst>
          </p:cNvPr>
          <p:cNvSpPr txBox="1"/>
          <p:nvPr/>
        </p:nvSpPr>
        <p:spPr>
          <a:xfrm>
            <a:off x="2642532" y="797707"/>
            <a:ext cx="716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ΑΡΧΕΣ ΓΛΩΣΣΩΝ ΠΡΟΓΡΑΜΜΑΤΙΣΜΟΥ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3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ΤΙ ΕΙΝΑΙ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0C9A1D-9837-407E-8EB5-A73F0A40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66" y="1444104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l-GR" b="1" dirty="0"/>
              <a:t>Είναι ένα λογισμικό ανοικτού κώδικα για </a:t>
            </a:r>
            <a:r>
              <a:rPr lang="el-GR" b="1" dirty="0" err="1"/>
              <a:t>συνδιαστική</a:t>
            </a:r>
            <a:r>
              <a:rPr lang="el-GR" b="1" dirty="0"/>
              <a:t> βελτιστοποίηση, με σκοπό την εύρεση της </a:t>
            </a:r>
            <a:r>
              <a:rPr lang="el-GR" b="1" dirty="0" err="1"/>
              <a:t>βέλτισης</a:t>
            </a:r>
            <a:r>
              <a:rPr lang="el-GR" b="1" dirty="0"/>
              <a:t> λύσης ενός προβλήματος από ένα μεγάλο σύνολο πολλαπλών λύσεων.</a:t>
            </a:r>
          </a:p>
          <a:p>
            <a:pPr marL="0" indent="0">
              <a:buNone/>
            </a:pPr>
            <a:r>
              <a:rPr lang="el-GR" b="1" dirty="0"/>
              <a:t>(</a:t>
            </a:r>
            <a:r>
              <a:rPr lang="el-GR" b="1" dirty="0" err="1"/>
              <a:t>Βελτιστοποιήση</a:t>
            </a:r>
            <a:r>
              <a:rPr lang="el-GR" b="1" dirty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238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70" y="197174"/>
            <a:ext cx="585738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ΠΡΟΒΛΗΜΑΤΑ ΧΡΗΣΗΣ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0C9A1D-9837-407E-8EB5-A73F0A40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70" y="1248160"/>
            <a:ext cx="4476454" cy="415436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l-GR" sz="2000" b="1" dirty="0"/>
              <a:t>Δρομολόγηση οχημάτων</a:t>
            </a:r>
            <a:r>
              <a:rPr lang="el-GR" sz="2000" b="1" dirty="0">
                <a:sym typeface="Wingdings" panose="05000000000000000000" pitchFamily="2" charset="2"/>
              </a:rPr>
              <a:t> Εύρεση βέλτιστων διαδρομών για ομάδες οχημάτων που παραλαμβάνουν και παραδίδουν πακέτα δοθέντων ορισμένων περιορισμών.(Π . Χ Το αυτοκίνητο 2 δεν μπορεί να κρατήσει περισσότερα από 2000 κιλά ή όλες οι παραγγελίες του αυτοκινήτου ένα πρέπει να παραδοθούν μέσα σε δύο ώρες). 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Scheduling(</a:t>
            </a:r>
            <a:r>
              <a:rPr lang="el-GR" sz="2000" b="1" dirty="0">
                <a:sym typeface="Wingdings" panose="05000000000000000000" pitchFamily="2" charset="2"/>
              </a:rPr>
              <a:t> </a:t>
            </a:r>
            <a:r>
              <a:rPr lang="el-GR" sz="2000" b="1" dirty="0" err="1">
                <a:sym typeface="Wingdings" panose="05000000000000000000" pitchFamily="2" charset="2"/>
              </a:rPr>
              <a:t>Χρονοδρομολόγηση</a:t>
            </a:r>
            <a:r>
              <a:rPr lang="el-GR" sz="2000" b="1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)</a:t>
            </a:r>
            <a:r>
              <a:rPr lang="el-GR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l-GR" sz="2000" b="1" dirty="0">
                <a:sym typeface="Wingdings" panose="05000000000000000000" pitchFamily="2" charset="2"/>
              </a:rPr>
              <a:t>Εύρεση της καλύτερης κατανομής ενός περίπλοκου σετ </a:t>
            </a:r>
            <a:r>
              <a:rPr lang="el-GR" sz="2000" b="1" dirty="0" err="1">
                <a:sym typeface="Wingdings" panose="05000000000000000000" pitchFamily="2" charset="2"/>
              </a:rPr>
              <a:t>εργασίων,που</a:t>
            </a:r>
            <a:r>
              <a:rPr lang="el-GR" sz="2000" b="1" dirty="0">
                <a:sym typeface="Wingdings" panose="05000000000000000000" pitchFamily="2" charset="2"/>
              </a:rPr>
              <a:t> κάποιες πρέπει να ολοκληρωθούν πριν από άλλες  , σε συγκεκριμένο αριθμό μηχανημάτων η άλλων πόρων.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652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ΠΡΟΒΛΗΜΑΤΑ ΧΡΗΣΗΣ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0C9A1D-9837-407E-8EB5-A73F0A40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/>
              <a:t>Bin Packing</a:t>
            </a:r>
            <a:r>
              <a:rPr lang="en-US" sz="1700" b="1" dirty="0">
                <a:sym typeface="Wingdings" panose="05000000000000000000" pitchFamily="2" charset="2"/>
              </a:rPr>
              <a:t> </a:t>
            </a:r>
            <a:r>
              <a:rPr lang="el-GR" sz="1700" b="1" dirty="0">
                <a:sym typeface="Wingdings" panose="05000000000000000000" pitchFamily="2" charset="2"/>
              </a:rPr>
              <a:t>Τοποθέτηση όσο το δυνατών περισσότερων προϊόντων διαφόρου μεγέθους σε ένα συγκεκριμένο αριθμό κάδων.</a:t>
            </a:r>
          </a:p>
          <a:p>
            <a:pPr marL="0" indent="0">
              <a:buNone/>
            </a:pPr>
            <a:endParaRPr lang="el-GR" sz="17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sz="1700" b="1" dirty="0">
                <a:sym typeface="Wingdings" panose="05000000000000000000" pitchFamily="2" charset="2"/>
              </a:rPr>
              <a:t>!! Στις περισσότερες περιπτώσεις τέτοια προβλήματα έχουν ένα μεγάλο εύρος πιθανών λύσεων-αρκετά μεγάλο για έναν υπολογιστή ώστε να τα αναζητήσει.</a:t>
            </a:r>
            <a:r>
              <a:rPr lang="en-US" sz="1700" b="1" dirty="0">
                <a:sym typeface="Wingdings" panose="05000000000000000000" pitchFamily="2" charset="2"/>
              </a:rPr>
              <a:t> </a:t>
            </a:r>
            <a:r>
              <a:rPr lang="el-GR" sz="1700" b="1" dirty="0">
                <a:sym typeface="Wingdings" panose="05000000000000000000" pitchFamily="2" charset="2"/>
              </a:rPr>
              <a:t>Για να αντιμετωπιστεί αυτή η δυσκολία το λογισμικό </a:t>
            </a:r>
            <a:r>
              <a:rPr lang="en-US" sz="1700" b="1" dirty="0">
                <a:sym typeface="Wingdings" panose="05000000000000000000" pitchFamily="2" charset="2"/>
              </a:rPr>
              <a:t>ot-tools </a:t>
            </a:r>
            <a:r>
              <a:rPr lang="el-GR" sz="1700" b="1" dirty="0">
                <a:sym typeface="Wingdings" panose="05000000000000000000" pitchFamily="2" charset="2"/>
              </a:rPr>
              <a:t>χρησιμοποιεί αλγορίθμους τελευταίας τεχνολογίας για να περιορίσει το σύνολα αναζήτησης, ώστε να βρεθεί μία βέλτιστη( η τουλάχιστον προσεγγιστικά βέλτιστη) λύση.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33251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ΕΠΙΛΥΤΕΣ </a:t>
            </a:r>
            <a:r>
              <a:rPr lang="en-US" dirty="0"/>
              <a:t>OR-TOOLS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0C9A1D-9837-407E-8EB5-A73F0A40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518748"/>
            <a:ext cx="3941499" cy="486339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l-GR" sz="1700" b="1" dirty="0"/>
              <a:t>Το λογισμικό </a:t>
            </a:r>
            <a:r>
              <a:rPr lang="en-US" sz="1700" b="1" dirty="0"/>
              <a:t>or-tools </a:t>
            </a:r>
            <a:r>
              <a:rPr lang="el-GR" sz="1700" b="1" dirty="0"/>
              <a:t>περιλαμβάνει </a:t>
            </a:r>
            <a:r>
              <a:rPr lang="el-GR" sz="1700" b="1" dirty="0" err="1"/>
              <a:t>επιλυτές</a:t>
            </a:r>
            <a:r>
              <a:rPr lang="el-GR" sz="1700" b="1" dirty="0"/>
              <a:t> για</a:t>
            </a:r>
            <a:r>
              <a:rPr lang="el-GR" sz="1700" b="1" dirty="0">
                <a:sym typeface="Wingdings" panose="05000000000000000000" pitchFamily="2" charset="2"/>
              </a:rPr>
              <a:t>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ym typeface="Wingdings" panose="05000000000000000000" pitchFamily="2" charset="2"/>
              </a:rPr>
              <a:t>Constraint Programming(</a:t>
            </a:r>
            <a:r>
              <a:rPr lang="el-GR" sz="1700" b="1" dirty="0">
                <a:sym typeface="Wingdings" panose="05000000000000000000" pitchFamily="2" charset="2"/>
              </a:rPr>
              <a:t>Προγραμματισμό με περιορισμούς</a:t>
            </a:r>
            <a:r>
              <a:rPr lang="en-US" sz="1700" b="1" dirty="0">
                <a:sym typeface="Wingdings" panose="05000000000000000000" pitchFamily="2" charset="2"/>
              </a:rPr>
              <a:t>)</a:t>
            </a:r>
            <a:r>
              <a:rPr lang="el-GR" sz="1700" b="1" dirty="0">
                <a:sym typeface="Wingdings" panose="05000000000000000000" pitchFamily="2" charset="2"/>
              </a:rPr>
              <a:t>Ένα σύνολο τεχνικών για εύρεση εφικτών λύσεων σε ένα πρόβλημα που περιγράφεται με </a:t>
            </a:r>
            <a:r>
              <a:rPr lang="el-GR" sz="1700" b="1" dirty="0" err="1">
                <a:sym typeface="Wingdings" panose="05000000000000000000" pitchFamily="2" charset="2"/>
              </a:rPr>
              <a:t>περιορισμόυς</a:t>
            </a:r>
            <a:r>
              <a:rPr lang="el-GR" sz="1700" b="1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ym typeface="Wingdings" panose="05000000000000000000" pitchFamily="2" charset="2"/>
              </a:rPr>
              <a:t>Linear and Mixed Integer </a:t>
            </a:r>
            <a:r>
              <a:rPr lang="en-US" sz="1700" b="1" dirty="0" err="1">
                <a:sym typeface="Wingdings" panose="05000000000000000000" pitchFamily="2" charset="2"/>
              </a:rPr>
              <a:t>ProgrammingO</a:t>
            </a:r>
            <a:r>
              <a:rPr lang="en-US" sz="1700" b="1" dirty="0">
                <a:sym typeface="Wingdings" panose="05000000000000000000" pitchFamily="2" charset="2"/>
              </a:rPr>
              <a:t> </a:t>
            </a:r>
            <a:r>
              <a:rPr lang="el-GR" sz="1700" b="1" dirty="0">
                <a:sym typeface="Wingdings" panose="05000000000000000000" pitchFamily="2" charset="2"/>
              </a:rPr>
              <a:t>γραμμικός </a:t>
            </a:r>
            <a:r>
              <a:rPr lang="el-GR" sz="1700" b="1" dirty="0" err="1">
                <a:sym typeface="Wingdings" panose="05000000000000000000" pitchFamily="2" charset="2"/>
              </a:rPr>
              <a:t>βελτιστοποιητής</a:t>
            </a:r>
            <a:r>
              <a:rPr lang="el-GR" sz="1700" b="1" dirty="0">
                <a:sym typeface="Wingdings" panose="05000000000000000000" pitchFamily="2" charset="2"/>
              </a:rPr>
              <a:t> </a:t>
            </a:r>
            <a:r>
              <a:rPr lang="en-US" sz="1700" b="1" dirty="0">
                <a:sym typeface="Wingdings" panose="05000000000000000000" pitchFamily="2" charset="2"/>
              </a:rPr>
              <a:t>GLOP </a:t>
            </a:r>
            <a:r>
              <a:rPr lang="el-GR" sz="1700" b="1" dirty="0" err="1">
                <a:sym typeface="Wingdings" panose="05000000000000000000" pitchFamily="2" charset="2"/>
              </a:rPr>
              <a:t>χρησιμοποιήται</a:t>
            </a:r>
            <a:r>
              <a:rPr lang="el-GR" sz="1700" b="1" dirty="0">
                <a:sym typeface="Wingdings" panose="05000000000000000000" pitchFamily="2" charset="2"/>
              </a:rPr>
              <a:t> για εύρεση της βέλτιστης τιμής που προκύπτει με χρήση αντικειμενικής συνάρτησης</a:t>
            </a:r>
            <a:r>
              <a:rPr lang="en-US" sz="1700" b="1" dirty="0">
                <a:sym typeface="Wingdings" panose="05000000000000000000" pitchFamily="2" charset="2"/>
              </a:rPr>
              <a:t>(linear function[z=</a:t>
            </a:r>
            <a:r>
              <a:rPr lang="en-US" sz="1700" b="1" dirty="0" err="1">
                <a:sym typeface="Wingdings" panose="05000000000000000000" pitchFamily="2" charset="2"/>
              </a:rPr>
              <a:t>ax+by</a:t>
            </a:r>
            <a:r>
              <a:rPr lang="en-US" sz="1700" b="1" dirty="0">
                <a:sym typeface="Wingdings" panose="05000000000000000000" pitchFamily="2" charset="2"/>
              </a:rPr>
              <a:t>]), </a:t>
            </a:r>
            <a:r>
              <a:rPr lang="el-GR" sz="1700" b="1" dirty="0" err="1">
                <a:sym typeface="Wingdings" panose="05000000000000000000" pitchFamily="2" charset="2"/>
              </a:rPr>
              <a:t>δοθέντως</a:t>
            </a:r>
            <a:r>
              <a:rPr lang="el-GR" sz="1700" b="1" dirty="0">
                <a:sym typeface="Wingdings" panose="05000000000000000000" pitchFamily="2" charset="2"/>
              </a:rPr>
              <a:t> ενός σετ περιορισμών και διαφορών μεταξύ των τιμών.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 err="1">
                <a:sym typeface="Wingdings" panose="05000000000000000000" pitchFamily="2" charset="2"/>
              </a:rPr>
              <a:t>Vihicle</a:t>
            </a:r>
            <a:r>
              <a:rPr lang="en-US" sz="1700" b="1" dirty="0">
                <a:sym typeface="Wingdings" panose="05000000000000000000" pitchFamily="2" charset="2"/>
              </a:rPr>
              <a:t> Routing</a:t>
            </a:r>
            <a:r>
              <a:rPr lang="el-GR" sz="1700" b="1" dirty="0">
                <a:sym typeface="Wingdings" panose="05000000000000000000" pitchFamily="2" charset="2"/>
              </a:rPr>
              <a:t>Ειδική βιβλιοθήκη για αναγνώριση των καλύτερων διαδρομών οχημάτων δοθέντων κάποιων περιορισμών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/>
              <a:t>Graph Algorithms</a:t>
            </a:r>
            <a:r>
              <a:rPr lang="en-US" sz="1700" b="1" dirty="0">
                <a:sym typeface="Wingdings" panose="05000000000000000000" pitchFamily="2" charset="2"/>
              </a:rPr>
              <a:t> </a:t>
            </a:r>
            <a:r>
              <a:rPr lang="el-GR" sz="1700" b="1" dirty="0">
                <a:sym typeface="Wingdings" panose="05000000000000000000" pitchFamily="2" charset="2"/>
              </a:rPr>
              <a:t>Κώδικες για εύρεση συντομότερης διαδρομής σε </a:t>
            </a:r>
            <a:r>
              <a:rPr lang="el-GR" sz="1700" b="1" dirty="0" err="1">
                <a:sym typeface="Wingdings" panose="05000000000000000000" pitchFamily="2" charset="2"/>
              </a:rPr>
              <a:t>γράφο</a:t>
            </a:r>
            <a:r>
              <a:rPr lang="el-GR" sz="1700" b="1" dirty="0">
                <a:sym typeface="Wingdings" panose="05000000000000000000" pitchFamily="2" charset="2"/>
              </a:rPr>
              <a:t>.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3025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ΚΑΤΗΓΟΡΙΕΣ ΕΠΙΛΥΤΩΝ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0C9A1D-9837-407E-8EB5-A73F0A40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l-GR" sz="1400" b="1" dirty="0"/>
              <a:t>ΕΜΠΟΡΙΚΗΣ ΧΡΗΣΗΣ</a:t>
            </a:r>
          </a:p>
          <a:p>
            <a:pPr marL="0" indent="0">
              <a:buNone/>
            </a:pPr>
            <a:r>
              <a:rPr lang="el-GR" sz="1400" b="1" dirty="0"/>
              <a:t>   </a:t>
            </a:r>
            <a:r>
              <a:rPr lang="el-GR" sz="1400" b="1" dirty="0">
                <a:sym typeface="Wingdings" panose="05000000000000000000" pitchFamily="2" charset="2"/>
              </a:rPr>
              <a:t></a:t>
            </a:r>
            <a:r>
              <a:rPr lang="en-US" sz="1400" b="1" dirty="0">
                <a:sym typeface="Wingdings" panose="05000000000000000000" pitchFamily="2" charset="2"/>
              </a:rPr>
              <a:t>GUROBI</a:t>
            </a:r>
          </a:p>
          <a:p>
            <a:pPr marL="0" indent="0">
              <a:buNone/>
            </a:pPr>
            <a:r>
              <a:rPr lang="en-US" sz="1400" b="1" dirty="0">
                <a:sym typeface="Wingdings" panose="05000000000000000000" pitchFamily="2" charset="2"/>
              </a:rPr>
              <a:t>   CPLEX</a:t>
            </a:r>
            <a:endParaRPr lang="el-GR" sz="1400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l-GR" sz="1400" b="1" dirty="0">
                <a:sym typeface="Wingdings" panose="05000000000000000000" pitchFamily="2" charset="2"/>
              </a:rPr>
              <a:t>ΑΝΟΙΚΤΟΥ ΚΩΔΙΚΑ</a:t>
            </a:r>
          </a:p>
          <a:p>
            <a:pPr marL="0" indent="0">
              <a:buNone/>
            </a:pPr>
            <a:r>
              <a:rPr lang="el-GR" sz="1400" b="1" dirty="0">
                <a:sym typeface="Wingdings" panose="05000000000000000000" pitchFamily="2" charset="2"/>
              </a:rPr>
              <a:t>   </a:t>
            </a:r>
            <a:r>
              <a:rPr lang="en-US" sz="1400" b="1" dirty="0">
                <a:sym typeface="Wingdings" panose="05000000000000000000" pitchFamily="2" charset="2"/>
              </a:rPr>
              <a:t>SCIP</a:t>
            </a:r>
          </a:p>
          <a:p>
            <a:pPr marL="0" indent="0">
              <a:buNone/>
            </a:pPr>
            <a:r>
              <a:rPr lang="en-US" sz="1400" b="1" dirty="0">
                <a:sym typeface="Wingdings" panose="05000000000000000000" pitchFamily="2" charset="2"/>
              </a:rPr>
              <a:t>   GLPK</a:t>
            </a:r>
          </a:p>
          <a:p>
            <a:pPr marL="0" indent="0">
              <a:buNone/>
            </a:pPr>
            <a:r>
              <a:rPr lang="en-US" sz="1400" b="1" dirty="0">
                <a:sym typeface="Wingdings" panose="05000000000000000000" pitchFamily="2" charset="2"/>
              </a:rPr>
              <a:t>   GOOGLE’S GLOP</a:t>
            </a:r>
          </a:p>
          <a:p>
            <a:pPr marL="0" indent="0">
              <a:buNone/>
            </a:pPr>
            <a:r>
              <a:rPr lang="en-US" sz="1400" b="1" dirty="0">
                <a:sym typeface="Wingdings" panose="05000000000000000000" pitchFamily="2" charset="2"/>
              </a:rPr>
              <a:t>   CP-SAT</a:t>
            </a:r>
          </a:p>
        </p:txBody>
      </p:sp>
    </p:spTree>
    <p:extLst>
      <p:ext uri="{BB962C8B-B14F-4D97-AF65-F5344CB8AC3E}">
        <p14:creationId xmlns:p14="http://schemas.microsoft.com/office/powerpoint/2010/main" val="380114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ΕΠΙΛΥΣΗ ΠΡΟΒΛΗΜΑΤΟΣ</a:t>
            </a:r>
            <a:endParaRPr lang="en-US" dirty="0"/>
          </a:p>
        </p:txBody>
      </p:sp>
      <p:pic>
        <p:nvPicPr>
          <p:cNvPr id="4" name="Θέση περιεχομένου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70D858B-4E35-4E9D-AC26-76133C31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9" y="1844311"/>
            <a:ext cx="3941762" cy="2775322"/>
          </a:xfrm>
        </p:spPr>
      </p:pic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51F00D4D-BB55-4162-A1BF-30E93E0B0816}"/>
              </a:ext>
            </a:extLst>
          </p:cNvPr>
          <p:cNvCxnSpPr>
            <a:cxnSpLocks/>
          </p:cNvCxnSpPr>
          <p:nvPr/>
        </p:nvCxnSpPr>
        <p:spPr>
          <a:xfrm flipH="1">
            <a:off x="2133920" y="1791051"/>
            <a:ext cx="2915189" cy="88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8C57E5D6-95C4-4ED5-8988-A8B6D4C4CC2D}"/>
              </a:ext>
            </a:extLst>
          </p:cNvPr>
          <p:cNvSpPr/>
          <p:nvPr/>
        </p:nvSpPr>
        <p:spPr>
          <a:xfrm>
            <a:off x="1107347" y="2231473"/>
            <a:ext cx="981512" cy="10402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7A3E0-C793-4DC7-A256-04159F154235}"/>
              </a:ext>
            </a:extLst>
          </p:cNvPr>
          <p:cNvSpPr txBox="1"/>
          <p:nvPr/>
        </p:nvSpPr>
        <p:spPr>
          <a:xfrm>
            <a:off x="5012172" y="1567758"/>
            <a:ext cx="27589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CONSTAINS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l-GR" dirty="0">
                <a:solidFill>
                  <a:srgbClr val="0070C0"/>
                </a:solidFill>
                <a:sym typeface="Wingdings" panose="05000000000000000000" pitchFamily="2" charset="2"/>
              </a:rPr>
              <a:t>ΠΕΡΙΟΡΙΣΜΟΙ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2AB4BF69-D44E-40D0-93C9-E30BA7503A3E}"/>
              </a:ext>
            </a:extLst>
          </p:cNvPr>
          <p:cNvSpPr/>
          <p:nvPr/>
        </p:nvSpPr>
        <p:spPr>
          <a:xfrm>
            <a:off x="1107347" y="3324967"/>
            <a:ext cx="838899" cy="7101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8AE26134-2CD3-4204-8F57-C9CC70639562}"/>
              </a:ext>
            </a:extLst>
          </p:cNvPr>
          <p:cNvCxnSpPr>
            <a:cxnSpLocks/>
          </p:cNvCxnSpPr>
          <p:nvPr/>
        </p:nvCxnSpPr>
        <p:spPr>
          <a:xfrm flipH="1" flipV="1">
            <a:off x="2045314" y="3681417"/>
            <a:ext cx="2786874" cy="14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B58F9B-0D5D-4460-96C8-0E28470A9A49}"/>
              </a:ext>
            </a:extLst>
          </p:cNvPr>
          <p:cNvSpPr txBox="1"/>
          <p:nvPr/>
        </p:nvSpPr>
        <p:spPr>
          <a:xfrm>
            <a:off x="4815944" y="3510990"/>
            <a:ext cx="32018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ΠΕΔΙΟ ΟΡΙΣΜΟΥ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2E128ADC-DD7B-4A57-8374-BF239EC8BB87}"/>
              </a:ext>
            </a:extLst>
          </p:cNvPr>
          <p:cNvSpPr/>
          <p:nvPr/>
        </p:nvSpPr>
        <p:spPr>
          <a:xfrm>
            <a:off x="1107347" y="4160940"/>
            <a:ext cx="587229" cy="1677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6FC8AFA5-42A1-4F5E-857B-A518E22DBFC7}"/>
              </a:ext>
            </a:extLst>
          </p:cNvPr>
          <p:cNvCxnSpPr/>
          <p:nvPr/>
        </p:nvCxnSpPr>
        <p:spPr>
          <a:xfrm flipH="1">
            <a:off x="1705294" y="1937090"/>
            <a:ext cx="3521047" cy="2313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280E4F-74E3-4321-B49A-C5EDDD6CC3EB}"/>
              </a:ext>
            </a:extLst>
          </p:cNvPr>
          <p:cNvSpPr txBox="1"/>
          <p:nvPr/>
        </p:nvSpPr>
        <p:spPr>
          <a:xfrm>
            <a:off x="884478" y="5642712"/>
            <a:ext cx="4934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DECISION VARIABLES</a:t>
            </a:r>
            <a:r>
              <a:rPr lang="el-GR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ΜΕΤΑΒΛΗΤΕΣ ΑΠΟΦΑΣΗΣ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6A92AB56-E326-4D05-A072-4869C2E975F4}"/>
              </a:ext>
            </a:extLst>
          </p:cNvPr>
          <p:cNvSpPr/>
          <p:nvPr/>
        </p:nvSpPr>
        <p:spPr>
          <a:xfrm>
            <a:off x="1066469" y="4451862"/>
            <a:ext cx="981512" cy="15803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18AAD567-10DC-4D4A-A11E-9E3AFE7B783A}"/>
              </a:ext>
            </a:extLst>
          </p:cNvPr>
          <p:cNvCxnSpPr>
            <a:endCxn id="26" idx="2"/>
          </p:cNvCxnSpPr>
          <p:nvPr/>
        </p:nvCxnSpPr>
        <p:spPr>
          <a:xfrm flipV="1">
            <a:off x="1547300" y="4609898"/>
            <a:ext cx="9925" cy="103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6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sz="3700" dirty="0"/>
              <a:t>ΕΠΙΛΥΣΗ ΠΡΟΒΛΗΜΑΤΟΣ(ΚΩΔΙΚΑΣ)</a:t>
            </a:r>
            <a:endParaRPr lang="en-US" sz="3700" dirty="0"/>
          </a:p>
        </p:txBody>
      </p:sp>
      <p:pic>
        <p:nvPicPr>
          <p:cNvPr id="4" name="Θέση περιεχομένου 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7FB3471-355A-40FA-A650-6085121CD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4" y="1940870"/>
            <a:ext cx="5148259" cy="2619525"/>
          </a:xfrm>
        </p:spPr>
      </p:pic>
    </p:spTree>
    <p:extLst>
      <p:ext uri="{BB962C8B-B14F-4D97-AF65-F5344CB8AC3E}">
        <p14:creationId xmlns:p14="http://schemas.microsoft.com/office/powerpoint/2010/main" val="258327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Θέση περιεχομένου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EEEE7926-358F-45C7-B3A7-4B3199776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r="26026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11D47E6-08BC-4614-91D9-6F99140A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ΠΗΓΕΣ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0C9A1D-9837-407E-8EB5-A73F0A40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4" y="1351581"/>
            <a:ext cx="3941499" cy="13255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hlinkClick r:id="rId3"/>
              </a:rPr>
              <a:t>https://developers.google.com/optimization/introduction/overview</a:t>
            </a:r>
            <a:endParaRPr lang="el-GR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hlinkClick r:id="rId4"/>
              </a:rPr>
              <a:t>https://google.github.io/or-tools/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hlinkClick r:id="rId5"/>
              </a:rPr>
              <a:t>https://opensource.google/projects/or-tools</a:t>
            </a:r>
            <a:endParaRPr lang="en-US" sz="1400" b="1" dirty="0"/>
          </a:p>
          <a:p>
            <a:pPr marL="0" indent="0">
              <a:buNone/>
            </a:pPr>
            <a:endParaRPr lang="el-GR" sz="1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EC4A6048-A288-46D9-9919-6E8D049A8AE9}"/>
              </a:ext>
            </a:extLst>
          </p:cNvPr>
          <p:cNvSpPr txBox="1">
            <a:spLocks/>
          </p:cNvSpPr>
          <p:nvPr/>
        </p:nvSpPr>
        <p:spPr>
          <a:xfrm>
            <a:off x="-428626" y="2688859"/>
            <a:ext cx="5334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/>
              <a:t>ΙΣΤΟΣΕΛΙΔΕΣ </a:t>
            </a:r>
          </a:p>
          <a:p>
            <a:pPr algn="ctr"/>
            <a:r>
              <a:rPr lang="el-GR" dirty="0"/>
              <a:t>ΜΑΘΗΜΑΤΟΣ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042F9-E681-48F5-9E83-693550C3F046}"/>
              </a:ext>
            </a:extLst>
          </p:cNvPr>
          <p:cNvSpPr txBox="1"/>
          <p:nvPr/>
        </p:nvSpPr>
        <p:spPr>
          <a:xfrm>
            <a:off x="376046" y="4170832"/>
            <a:ext cx="3630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https://chgogos.github.io/dituoi_agp/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https://vasnastos.github.io/AGP/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0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387</Words>
  <Application>Microsoft Office PowerPoint</Application>
  <PresentationFormat>Ευρεία οθόνη</PresentationFormat>
  <Paragraphs>39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Θέμα του Office</vt:lpstr>
      <vt:lpstr>Παρουσίαση του PowerPoint</vt:lpstr>
      <vt:lpstr>ΤΙ ΕΙΝΑΙ</vt:lpstr>
      <vt:lpstr>ΠΡΟΒΛΗΜΑΤΑ ΧΡΗΣΗΣ</vt:lpstr>
      <vt:lpstr>ΠΡΟΒΛΗΜΑΤΑ ΧΡΗΣΗΣ</vt:lpstr>
      <vt:lpstr>ΕΠΙΛΥΤΕΣ OR-TOOLS</vt:lpstr>
      <vt:lpstr>ΚΑΤΗΓΟΡΙΕΣ ΕΠΙΛΥΤΩΝ</vt:lpstr>
      <vt:lpstr>ΕΠΙΛΥΣΗ ΠΡΟΒΛΗΜΑΤΟΣ</vt:lpstr>
      <vt:lpstr>ΕΠΙΛΥΣΗ ΠΡΟΒΛΗΜΑΤΟΣ(ΚΩΔΙΚΑΣ)</vt:lpstr>
      <vt:lpstr>ΠΗΓΕΣ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VASILEIOS NASTOS</dc:creator>
  <cp:lastModifiedBy>VASILEIOS NASTOS</cp:lastModifiedBy>
  <cp:revision>9</cp:revision>
  <dcterms:created xsi:type="dcterms:W3CDTF">2021-05-27T12:28:51Z</dcterms:created>
  <dcterms:modified xsi:type="dcterms:W3CDTF">2021-05-27T14:01:18Z</dcterms:modified>
</cp:coreProperties>
</file>