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
  </p:notesMasterIdLst>
  <p:handoutMasterIdLst>
    <p:handoutMasterId r:id="rId8"/>
  </p:handoutMasterIdLst>
  <p:sldIdLst>
    <p:sldId id="287" r:id="rId2"/>
    <p:sldId id="288" r:id="rId3"/>
    <p:sldId id="289" r:id="rId4"/>
    <p:sldId id="290" r:id="rId5"/>
    <p:sldId id="291" r:id="rId6"/>
  </p:sldIdLst>
  <p:sldSz cx="12192000" cy="6858000"/>
  <p:notesSz cx="9144000" cy="6858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7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AE6B347A-D624-4731-B481-3479681C8E7D}"/>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LID4096"/>
          </a:p>
        </p:txBody>
      </p:sp>
      <p:sp>
        <p:nvSpPr>
          <p:cNvPr id="3" name="Θέση ημερομηνίας 2">
            <a:extLst>
              <a:ext uri="{FF2B5EF4-FFF2-40B4-BE49-F238E27FC236}">
                <a16:creationId xmlns:a16="http://schemas.microsoft.com/office/drawing/2014/main" id="{53E4C716-DDE6-4945-AC1F-6CBE7A3BDFA8}"/>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5B0D966-78D6-4BAE-9187-840EB163D63C}" type="datetimeFigureOut">
              <a:rPr lang="LID4096" smtClean="0"/>
              <a:t>09/20/2020</a:t>
            </a:fld>
            <a:endParaRPr lang="LID4096"/>
          </a:p>
        </p:txBody>
      </p:sp>
      <p:sp>
        <p:nvSpPr>
          <p:cNvPr id="4" name="Θέση υποσέλιδου 3">
            <a:extLst>
              <a:ext uri="{FF2B5EF4-FFF2-40B4-BE49-F238E27FC236}">
                <a16:creationId xmlns:a16="http://schemas.microsoft.com/office/drawing/2014/main" id="{955E98C2-2AA4-445E-B1B9-22E70D8415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LID4096"/>
          </a:p>
        </p:txBody>
      </p:sp>
      <p:sp>
        <p:nvSpPr>
          <p:cNvPr id="5" name="Θέση αριθμού διαφάνειας 4">
            <a:extLst>
              <a:ext uri="{FF2B5EF4-FFF2-40B4-BE49-F238E27FC236}">
                <a16:creationId xmlns:a16="http://schemas.microsoft.com/office/drawing/2014/main" id="{C1D641BD-413C-431F-B9B3-A8D6EF53408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6C05B91-6D6A-43FA-B113-3B65D892CBC9}" type="slidenum">
              <a:rPr lang="LID4096" smtClean="0"/>
              <a:t>‹#›</a:t>
            </a:fld>
            <a:endParaRPr lang="LID4096"/>
          </a:p>
        </p:txBody>
      </p:sp>
    </p:spTree>
    <p:extLst>
      <p:ext uri="{BB962C8B-B14F-4D97-AF65-F5344CB8AC3E}">
        <p14:creationId xmlns:p14="http://schemas.microsoft.com/office/powerpoint/2010/main" val="1978352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LID4096"/>
          </a:p>
        </p:txBody>
      </p:sp>
      <p:sp>
        <p:nvSpPr>
          <p:cNvPr id="3" name="Θέση ημερομηνίας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4A7C57E-1A1D-4C57-900C-25FBDF642F33}" type="datetimeFigureOut">
              <a:rPr lang="LID4096" smtClean="0"/>
              <a:t>09/20/2020</a:t>
            </a:fld>
            <a:endParaRPr lang="LID4096"/>
          </a:p>
        </p:txBody>
      </p:sp>
      <p:sp>
        <p:nvSpPr>
          <p:cNvPr id="4" name="Θέση εικόνας διαφάνειας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LID4096"/>
          </a:p>
        </p:txBody>
      </p:sp>
      <p:sp>
        <p:nvSpPr>
          <p:cNvPr id="5" name="Θέση σημειώσεων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6" name="Θέση υποσέλιδου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LID4096"/>
          </a:p>
        </p:txBody>
      </p:sp>
      <p:sp>
        <p:nvSpPr>
          <p:cNvPr id="7" name="Θέση αριθμού διαφάνειας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18878EA-5E95-4978-A4ED-966006025F22}" type="slidenum">
              <a:rPr lang="LID4096" smtClean="0"/>
              <a:t>‹#›</a:t>
            </a:fld>
            <a:endParaRPr lang="LID4096"/>
          </a:p>
        </p:txBody>
      </p:sp>
    </p:spTree>
    <p:extLst>
      <p:ext uri="{BB962C8B-B14F-4D97-AF65-F5344CB8AC3E}">
        <p14:creationId xmlns:p14="http://schemas.microsoft.com/office/powerpoint/2010/main" val="30032205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E4E7CD9B-4CB4-429A-BCFC-49878FA05449}"/>
              </a:ext>
            </a:extLst>
          </p:cNvPr>
          <p:cNvPicPr>
            <a:picLocks noChangeAspect="1"/>
          </p:cNvPicPr>
          <p:nvPr userDrawn="1"/>
        </p:nvPicPr>
        <p:blipFill>
          <a:blip r:embed="rId2" cstate="screen">
            <a:duotone>
              <a:prstClr val="black"/>
              <a:srgbClr val="00FFCC">
                <a:tint val="45000"/>
                <a:satMod val="400000"/>
              </a:srgbClr>
            </a:duotone>
            <a:extLst>
              <a:ext uri="{28A0092B-C50C-407E-A947-70E740481C1C}">
                <a14:useLocalDpi xmlns:a14="http://schemas.microsoft.com/office/drawing/2010/main"/>
              </a:ext>
            </a:extLst>
          </a:blip>
          <a:stretch>
            <a:fillRect/>
          </a:stretch>
        </p:blipFill>
        <p:spPr>
          <a:xfrm rot="16200000">
            <a:off x="2357537" y="-898200"/>
            <a:ext cx="6995159" cy="8517241"/>
          </a:xfrm>
          <a:prstGeom prst="rect">
            <a:avLst/>
          </a:prstGeom>
        </p:spPr>
      </p:pic>
      <p:sp>
        <p:nvSpPr>
          <p:cNvPr id="4" name="Θέση ημερομηνίας 3">
            <a:extLst>
              <a:ext uri="{FF2B5EF4-FFF2-40B4-BE49-F238E27FC236}">
                <a16:creationId xmlns:a16="http://schemas.microsoft.com/office/drawing/2014/main" id="{E4076341-4CD8-4237-9FAB-41BA3C5426A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υποσέλιδου 4">
            <a:extLst>
              <a:ext uri="{FF2B5EF4-FFF2-40B4-BE49-F238E27FC236}">
                <a16:creationId xmlns:a16="http://schemas.microsoft.com/office/drawing/2014/main" id="{8CF61EAB-28F6-492C-92C0-C0E1BFE51EBE}"/>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αριθμού διαφάνειας 5">
            <a:extLst>
              <a:ext uri="{FF2B5EF4-FFF2-40B4-BE49-F238E27FC236}">
                <a16:creationId xmlns:a16="http://schemas.microsoft.com/office/drawing/2014/main" id="{D7EA966B-5D82-46FC-8AB7-23FDC183D8D7}"/>
              </a:ext>
            </a:extLst>
          </p:cNvPr>
          <p:cNvSpPr>
            <a:spLocks noGrp="1"/>
          </p:cNvSpPr>
          <p:nvPr>
            <p:ph type="sldNum" sz="quarter" idx="12"/>
          </p:nvPr>
        </p:nvSpPr>
        <p:spPr>
          <a:xfrm>
            <a:off x="9366380" y="6421664"/>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AutoShape 2" descr="ÎÏÎ¿ÏÎ­Î»ÎµÏÎ¼Î± ÎµÎ¹ÎºÏÎ½Î±Ï Î³Î¹Î± open eclass">
            <a:extLst>
              <a:ext uri="{FF2B5EF4-FFF2-40B4-BE49-F238E27FC236}">
                <a16:creationId xmlns:a16="http://schemas.microsoft.com/office/drawing/2014/main" id="{4848190C-240C-4369-8D43-2261BA88C9BA}"/>
              </a:ext>
            </a:extLst>
          </p:cNvPr>
          <p:cNvSpPr>
            <a:spLocks noChangeAspect="1" noChangeArrowheads="1"/>
          </p:cNvSpPr>
          <p:nvPr userDrawn="1"/>
        </p:nvSpPr>
        <p:spPr bwMode="auto">
          <a:xfrm>
            <a:off x="9712114" y="32373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black"/>
              </a:solidFill>
              <a:effectLst/>
              <a:uLnTx/>
              <a:uFillTx/>
              <a:latin typeface="Comic Sans MS"/>
              <a:ea typeface="+mn-ea"/>
              <a:cs typeface="+mn-cs"/>
            </a:endParaRPr>
          </a:p>
        </p:txBody>
      </p:sp>
      <p:sp>
        <p:nvSpPr>
          <p:cNvPr id="9" name="Oval 1">
            <a:extLst>
              <a:ext uri="{FF2B5EF4-FFF2-40B4-BE49-F238E27FC236}">
                <a16:creationId xmlns:a16="http://schemas.microsoft.com/office/drawing/2014/main" id="{83823FA5-C12A-4937-8E61-0AB2F30D2E22}"/>
              </a:ext>
            </a:extLst>
          </p:cNvPr>
          <p:cNvSpPr/>
          <p:nvPr userDrawn="1"/>
        </p:nvSpPr>
        <p:spPr>
          <a:xfrm>
            <a:off x="3703234" y="865143"/>
            <a:ext cx="5134738" cy="5143500"/>
          </a:xfrm>
          <a:prstGeom prst="ellipse">
            <a:avLst/>
          </a:prstGeom>
          <a:solidFill>
            <a:srgbClr val="FFFFFF"/>
          </a:solidFill>
          <a:ln w="28575" cap="flat" cmpd="sng" algn="ctr">
            <a:noFill/>
            <a:prstDash val="solid"/>
            <a:miter lim="800000"/>
          </a:ln>
          <a:effectLst>
            <a:glow rad="228600">
              <a:srgbClr val="52ACB5">
                <a:satMod val="175000"/>
                <a:alpha val="40000"/>
              </a:srgbClr>
            </a:glow>
          </a:effectLst>
        </p:spPr>
        <p:txBody>
          <a:bodyPr rtlCol="0"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10" name="Picture 2" descr="ÎÏÎ¿ÏÎ­Î»ÎµÏÎ¼Î± ÎµÎ¹ÎºÏÎ½Î±Ï Î³Î¹Î± ÏÎ±Î½ÎµÏÎ¹ÏÏÎ·Î¼Î¹Î¿ Î¹ÏÎ±Î½Î½Î¹Î½ÏÎ½ ÏÏÎ¼Î²Î¿Î»Î¿">
            <a:extLst>
              <a:ext uri="{FF2B5EF4-FFF2-40B4-BE49-F238E27FC236}">
                <a16:creationId xmlns:a16="http://schemas.microsoft.com/office/drawing/2014/main" id="{F60D29DD-010D-4EFB-AE07-24AE63F7218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36601" y="2106664"/>
            <a:ext cx="976255" cy="2163907"/>
          </a:xfrm>
          <a:prstGeom prst="rect">
            <a:avLst/>
          </a:prstGeom>
          <a:noFill/>
          <a:extLst>
            <a:ext uri="{909E8E84-426E-40DD-AFC4-6F175D3DCCD1}">
              <a14:hiddenFill xmlns:a14="http://schemas.microsoft.com/office/drawing/2010/main">
                <a:solidFill>
                  <a:srgbClr val="FFFFFF"/>
                </a:solidFill>
              </a14:hiddenFill>
            </a:ext>
          </a:extLst>
        </p:spPr>
      </p:pic>
      <p:sp>
        <p:nvSpPr>
          <p:cNvPr id="11" name="Ορθογώνιο 10">
            <a:extLst>
              <a:ext uri="{FF2B5EF4-FFF2-40B4-BE49-F238E27FC236}">
                <a16:creationId xmlns:a16="http://schemas.microsoft.com/office/drawing/2014/main" id="{7281429E-F24F-4DF3-A697-440FCCE739ED}"/>
              </a:ext>
            </a:extLst>
          </p:cNvPr>
          <p:cNvSpPr/>
          <p:nvPr userDrawn="1"/>
        </p:nvSpPr>
        <p:spPr>
          <a:xfrm>
            <a:off x="4930945" y="1052785"/>
            <a:ext cx="2587568" cy="954107"/>
          </a:xfrm>
          <a:prstGeom prst="rect">
            <a:avLst/>
          </a:prstGeom>
        </p:spPr>
        <p:txBody>
          <a:bodyPr wrap="none">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l-GR"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ΠΑΝΕΠΙΣΤΗΜΙΟ</a:t>
            </a:r>
            <a: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
            </a:r>
            <a:b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br>
            <a:r>
              <a:rPr kumimoji="0" lang="el-GR"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ΙΩΑΝΝΙΝΩΝ</a:t>
            </a:r>
          </a:p>
        </p:txBody>
      </p:sp>
      <p:sp>
        <p:nvSpPr>
          <p:cNvPr id="12" name="Ορθογώνιο 11">
            <a:extLst>
              <a:ext uri="{FF2B5EF4-FFF2-40B4-BE49-F238E27FC236}">
                <a16:creationId xmlns:a16="http://schemas.microsoft.com/office/drawing/2014/main" id="{1F2B3095-53B2-460D-81DE-00C1D090795B}"/>
              </a:ext>
            </a:extLst>
          </p:cNvPr>
          <p:cNvSpPr/>
          <p:nvPr userDrawn="1"/>
        </p:nvSpPr>
        <p:spPr>
          <a:xfrm>
            <a:off x="4667475" y="4318169"/>
            <a:ext cx="3114506" cy="1384995"/>
          </a:xfrm>
          <a:prstGeom prst="rect">
            <a:avLst/>
          </a:prstGeom>
        </p:spPr>
        <p:txBody>
          <a:bodyPr wrap="none">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l-GR"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ΤΜΗΜΑ</a:t>
            </a:r>
            <a: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
            </a:r>
            <a:b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br>
            <a:r>
              <a:rPr kumimoji="0" lang="el-GR"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ΠΛΗΡΟΦΟΡΙΚΗΣ &amp; </a:t>
            </a:r>
            <a: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
            </a:r>
            <a:br>
              <a:rPr kumimoji="0" lang="en-US"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br>
            <a:r>
              <a:rPr kumimoji="0" lang="el-GR" sz="2800" b="1" i="0" u="none" strike="noStrike" kern="1200" cap="none" spc="0" normalizeH="0" baseline="0" noProof="0" dirty="0">
                <a:ln w="0"/>
                <a:solidFill>
                  <a:srgbClr val="C00000"/>
                </a:solidFill>
                <a:effectLst>
                  <a:outerShdw blurRad="38100" dist="25400" dir="5400000" algn="ctr" rotWithShape="0">
                    <a:srgbClr val="6E747A">
                      <a:alpha val="43000"/>
                    </a:srgbClr>
                  </a:outerShdw>
                </a:effectLst>
                <a:uLnTx/>
                <a:uFillTx/>
                <a:latin typeface="Calibri" panose="020F0502020204030204"/>
                <a:ea typeface="+mn-ea"/>
                <a:cs typeface="+mn-cs"/>
              </a:rPr>
              <a:t>ΤΗΛΕΠΙΚΟΙΝΩΝΙΩΝ</a:t>
            </a:r>
          </a:p>
        </p:txBody>
      </p:sp>
      <p:pic>
        <p:nvPicPr>
          <p:cNvPr id="13" name="Picture 1">
            <a:extLst>
              <a:ext uri="{FF2B5EF4-FFF2-40B4-BE49-F238E27FC236}">
                <a16:creationId xmlns:a16="http://schemas.microsoft.com/office/drawing/2014/main" id="{E8BAA510-707F-45A2-8DC8-0C7A2816A040}"/>
              </a:ext>
            </a:extLst>
          </p:cNvPr>
          <p:cNvPicPr>
            <a:picLocks noChangeAspect="1"/>
          </p:cNvPicPr>
          <p:nvPr userDrawn="1"/>
        </p:nvPicPr>
        <p:blipFill rotWithShape="1">
          <a:blip r:embed="rId4" cstate="screen">
            <a:duotone>
              <a:prstClr val="black"/>
              <a:schemeClr val="accent6">
                <a:tint val="45000"/>
                <a:satMod val="400000"/>
              </a:schemeClr>
            </a:duotone>
            <a:extLst>
              <a:ext uri="{28A0092B-C50C-407E-A947-70E740481C1C}">
                <a14:useLocalDpi xmlns:a14="http://schemas.microsoft.com/office/drawing/2010/main"/>
              </a:ext>
            </a:extLst>
          </a:blip>
          <a:srcRect l="54033" t="-9236" r="-1" b="20851"/>
          <a:stretch/>
        </p:blipFill>
        <p:spPr>
          <a:xfrm rot="480534">
            <a:off x="3706058" y="1697477"/>
            <a:ext cx="1837905" cy="3079660"/>
          </a:xfrm>
          <a:prstGeom prst="ellipse">
            <a:avLst/>
          </a:prstGeom>
        </p:spPr>
      </p:pic>
      <p:pic>
        <p:nvPicPr>
          <p:cNvPr id="14" name="Picture 1">
            <a:extLst>
              <a:ext uri="{FF2B5EF4-FFF2-40B4-BE49-F238E27FC236}">
                <a16:creationId xmlns:a16="http://schemas.microsoft.com/office/drawing/2014/main" id="{D4D0707B-B811-4924-9FFA-A68F812BD98C}"/>
              </a:ext>
            </a:extLst>
          </p:cNvPr>
          <p:cNvPicPr>
            <a:picLocks noChangeAspect="1"/>
          </p:cNvPicPr>
          <p:nvPr userDrawn="1"/>
        </p:nvPicPr>
        <p:blipFill rotWithShape="1">
          <a:blip r:embed="rId4" cstate="screen">
            <a:duotone>
              <a:prstClr val="black"/>
              <a:schemeClr val="accent6">
                <a:tint val="45000"/>
                <a:satMod val="400000"/>
              </a:schemeClr>
            </a:duotone>
            <a:extLst>
              <a:ext uri="{28A0092B-C50C-407E-A947-70E740481C1C}">
                <a14:useLocalDpi xmlns:a14="http://schemas.microsoft.com/office/drawing/2010/main"/>
              </a:ext>
            </a:extLst>
          </a:blip>
          <a:srcRect l="54033" t="-9236" r="-1" b="20851"/>
          <a:stretch/>
        </p:blipFill>
        <p:spPr>
          <a:xfrm rot="11272898">
            <a:off x="7000348" y="2036768"/>
            <a:ext cx="1837905" cy="3079660"/>
          </a:xfrm>
          <a:prstGeom prst="ellipse">
            <a:avLst/>
          </a:prstGeom>
        </p:spPr>
      </p:pic>
    </p:spTree>
    <p:extLst>
      <p:ext uri="{BB962C8B-B14F-4D97-AF65-F5344CB8AC3E}">
        <p14:creationId xmlns:p14="http://schemas.microsoft.com/office/powerpoint/2010/main" val="2412712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04F321-F26C-471C-93D1-5A16F5571857}"/>
              </a:ext>
            </a:extLst>
          </p:cNvPr>
          <p:cNvSpPr>
            <a:spLocks noGrp="1"/>
          </p:cNvSpPr>
          <p:nvPr>
            <p:ph type="title"/>
          </p:nvPr>
        </p:nvSpPr>
        <p:spPr>
          <a:xfrm>
            <a:off x="838200" y="365125"/>
            <a:ext cx="10515600" cy="1325563"/>
          </a:xfrm>
          <a:prstGeom prst="rect">
            <a:avLst/>
          </a:prstGeom>
        </p:spPr>
        <p:txBody>
          <a:bodyPr/>
          <a:lstStyle/>
          <a:p>
            <a:r>
              <a:rPr lang="el-GR"/>
              <a:t>Κάντε κλικ για να επεξεργαστείτε τον τίτλο υποδείγματος</a:t>
            </a:r>
            <a:endParaRPr lang="LID4096"/>
          </a:p>
        </p:txBody>
      </p:sp>
      <p:sp>
        <p:nvSpPr>
          <p:cNvPr id="3" name="Θέση κατακόρυφου κειμένου 2">
            <a:extLst>
              <a:ext uri="{FF2B5EF4-FFF2-40B4-BE49-F238E27FC236}">
                <a16:creationId xmlns:a16="http://schemas.microsoft.com/office/drawing/2014/main" id="{037F295C-68DA-4D89-A883-7DB044D1D030}"/>
              </a:ext>
            </a:extLst>
          </p:cNvPr>
          <p:cNvSpPr>
            <a:spLocks noGrp="1"/>
          </p:cNvSpPr>
          <p:nvPr>
            <p:ph type="body" orient="vert" idx="1"/>
          </p:nvPr>
        </p:nvSpPr>
        <p:spPr>
          <a:xfrm>
            <a:off x="838200" y="1825625"/>
            <a:ext cx="10515600" cy="4351338"/>
          </a:xfrm>
          <a:prstGeom prst="rect">
            <a:avLst/>
          </a:prstGeo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4" name="Θέση ημερομηνίας 3">
            <a:extLst>
              <a:ext uri="{FF2B5EF4-FFF2-40B4-BE49-F238E27FC236}">
                <a16:creationId xmlns:a16="http://schemas.microsoft.com/office/drawing/2014/main" id="{6277F7AB-76B0-4C4A-8ABC-9955B120BF46}"/>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υποσέλιδου 4">
            <a:extLst>
              <a:ext uri="{FF2B5EF4-FFF2-40B4-BE49-F238E27FC236}">
                <a16:creationId xmlns:a16="http://schemas.microsoft.com/office/drawing/2014/main" id="{AFCC1B53-B6D6-42EF-A6CF-B31BC6FD16CF}"/>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αριθμού διαφάνειας 5">
            <a:extLst>
              <a:ext uri="{FF2B5EF4-FFF2-40B4-BE49-F238E27FC236}">
                <a16:creationId xmlns:a16="http://schemas.microsoft.com/office/drawing/2014/main" id="{42750F65-AEBA-42EB-8B30-8E1F4F0DD723}"/>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17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DB8230BE-F85E-435B-8CF7-CB2B78C2A4F8}"/>
              </a:ext>
            </a:extLst>
          </p:cNvPr>
          <p:cNvSpPr>
            <a:spLocks noGrp="1"/>
          </p:cNvSpPr>
          <p:nvPr>
            <p:ph type="title" orient="vert"/>
          </p:nvPr>
        </p:nvSpPr>
        <p:spPr>
          <a:xfrm>
            <a:off x="8724900" y="365125"/>
            <a:ext cx="2628900" cy="5811838"/>
          </a:xfrm>
          <a:prstGeom prst="rect">
            <a:avLst/>
          </a:prstGeom>
        </p:spPr>
        <p:txBody>
          <a:bodyPr vert="eaVert"/>
          <a:lstStyle/>
          <a:p>
            <a:r>
              <a:rPr lang="el-GR"/>
              <a:t>Κάντε κλικ για να επεξεργαστείτε τον τίτλο υποδείγματος</a:t>
            </a:r>
            <a:endParaRPr lang="LID4096"/>
          </a:p>
        </p:txBody>
      </p:sp>
      <p:sp>
        <p:nvSpPr>
          <p:cNvPr id="3" name="Θέση κατακόρυφου κειμένου 2">
            <a:extLst>
              <a:ext uri="{FF2B5EF4-FFF2-40B4-BE49-F238E27FC236}">
                <a16:creationId xmlns:a16="http://schemas.microsoft.com/office/drawing/2014/main" id="{71326528-A038-4C35-A3B6-E33A48BFBC5D}"/>
              </a:ext>
            </a:extLst>
          </p:cNvPr>
          <p:cNvSpPr>
            <a:spLocks noGrp="1"/>
          </p:cNvSpPr>
          <p:nvPr>
            <p:ph type="body" orient="vert" idx="1"/>
          </p:nvPr>
        </p:nvSpPr>
        <p:spPr>
          <a:xfrm>
            <a:off x="838200" y="365125"/>
            <a:ext cx="7734300" cy="5811838"/>
          </a:xfrm>
          <a:prstGeom prst="rect">
            <a:avLst/>
          </a:prstGeo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4" name="Θέση ημερομηνίας 3">
            <a:extLst>
              <a:ext uri="{FF2B5EF4-FFF2-40B4-BE49-F238E27FC236}">
                <a16:creationId xmlns:a16="http://schemas.microsoft.com/office/drawing/2014/main" id="{375C8321-FB0C-474C-BA88-0AAB7395E01A}"/>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υποσέλιδου 4">
            <a:extLst>
              <a:ext uri="{FF2B5EF4-FFF2-40B4-BE49-F238E27FC236}">
                <a16:creationId xmlns:a16="http://schemas.microsoft.com/office/drawing/2014/main" id="{0299EC80-8652-4A6C-814B-995817D3DFA5}"/>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αριθμού διαφάνειας 5">
            <a:extLst>
              <a:ext uri="{FF2B5EF4-FFF2-40B4-BE49-F238E27FC236}">
                <a16:creationId xmlns:a16="http://schemas.microsoft.com/office/drawing/2014/main" id="{870E6CF7-61ED-41BF-9DDC-6D61C7100E8A}"/>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1809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Τίτλος και περιεχόμενο">
    <p:spTree>
      <p:nvGrpSpPr>
        <p:cNvPr id="1" name=""/>
        <p:cNvGrpSpPr/>
        <p:nvPr/>
      </p:nvGrpSpPr>
      <p:grpSpPr>
        <a:xfrm>
          <a:off x="0" y="0"/>
          <a:ext cx="0" cy="0"/>
          <a:chOff x="0" y="0"/>
          <a:chExt cx="0" cy="0"/>
        </a:xfrm>
      </p:grpSpPr>
      <p:sp>
        <p:nvSpPr>
          <p:cNvPr id="4" name="Θέση ημερομηνίας 3">
            <a:extLst>
              <a:ext uri="{FF2B5EF4-FFF2-40B4-BE49-F238E27FC236}">
                <a16:creationId xmlns:a16="http://schemas.microsoft.com/office/drawing/2014/main" id="{9B8C6100-8FDC-4935-83C8-DC1953A1A52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υποσέλιδου 4">
            <a:extLst>
              <a:ext uri="{FF2B5EF4-FFF2-40B4-BE49-F238E27FC236}">
                <a16:creationId xmlns:a16="http://schemas.microsoft.com/office/drawing/2014/main" id="{693E969E-AFB2-43F6-B370-C211CCE6A754}"/>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αριθμού διαφάνειας 5">
            <a:extLst>
              <a:ext uri="{FF2B5EF4-FFF2-40B4-BE49-F238E27FC236}">
                <a16:creationId xmlns:a16="http://schemas.microsoft.com/office/drawing/2014/main" id="{BCD3C04A-19C3-4C0C-9198-E95CA47FC030}"/>
              </a:ext>
            </a:extLst>
          </p:cNvPr>
          <p:cNvSpPr>
            <a:spLocks noGrp="1"/>
          </p:cNvSpPr>
          <p:nvPr>
            <p:ph type="sldNum" sz="quarter" idx="12"/>
          </p:nvPr>
        </p:nvSpPr>
        <p:spPr>
          <a:xfrm>
            <a:off x="9448800" y="6427561"/>
            <a:ext cx="26640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l-GR"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LID4096"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343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479A90-BFBC-41AE-BFE7-2823D083C45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l-GR"/>
              <a:t>Κάντε κλικ για να επεξεργαστείτε τον τίτλο υποδείγματος</a:t>
            </a:r>
            <a:endParaRPr lang="LID4096"/>
          </a:p>
        </p:txBody>
      </p:sp>
      <p:sp>
        <p:nvSpPr>
          <p:cNvPr id="3" name="Θέση κειμένου 2">
            <a:extLst>
              <a:ext uri="{FF2B5EF4-FFF2-40B4-BE49-F238E27FC236}">
                <a16:creationId xmlns:a16="http://schemas.microsoft.com/office/drawing/2014/main" id="{AB14D414-0425-4558-A90C-89124CE8FAD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CBB209AD-721E-46E2-98F1-9647FC717F51}"/>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υποσέλιδου 4">
            <a:extLst>
              <a:ext uri="{FF2B5EF4-FFF2-40B4-BE49-F238E27FC236}">
                <a16:creationId xmlns:a16="http://schemas.microsoft.com/office/drawing/2014/main" id="{89D8641E-BF1E-4F7E-8984-5E6913C670D0}"/>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αριθμού διαφάνειας 5">
            <a:extLst>
              <a:ext uri="{FF2B5EF4-FFF2-40B4-BE49-F238E27FC236}">
                <a16:creationId xmlns:a16="http://schemas.microsoft.com/office/drawing/2014/main" id="{0120BC2D-2EA3-4071-8BFE-4E402E407BEA}"/>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275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36910E-80C3-4382-B4E9-40733210D0FD}"/>
              </a:ext>
            </a:extLst>
          </p:cNvPr>
          <p:cNvSpPr>
            <a:spLocks noGrp="1"/>
          </p:cNvSpPr>
          <p:nvPr>
            <p:ph type="title"/>
          </p:nvPr>
        </p:nvSpPr>
        <p:spPr>
          <a:xfrm>
            <a:off x="838200" y="365125"/>
            <a:ext cx="10515600" cy="1325563"/>
          </a:xfrm>
          <a:prstGeom prst="rect">
            <a:avLst/>
          </a:prstGeom>
        </p:spPr>
        <p:txBody>
          <a:bodyPr/>
          <a:lstStyle/>
          <a:p>
            <a:r>
              <a:rPr lang="el-GR"/>
              <a:t>Κάντε κλικ για να επεξεργαστείτε τον τίτλο υποδείγματος</a:t>
            </a:r>
            <a:endParaRPr lang="LID4096"/>
          </a:p>
        </p:txBody>
      </p:sp>
      <p:sp>
        <p:nvSpPr>
          <p:cNvPr id="3" name="Θέση περιεχομένου 2">
            <a:extLst>
              <a:ext uri="{FF2B5EF4-FFF2-40B4-BE49-F238E27FC236}">
                <a16:creationId xmlns:a16="http://schemas.microsoft.com/office/drawing/2014/main" id="{A705C27D-C232-41D7-AAF3-2E5C6DC0DB83}"/>
              </a:ext>
            </a:extLst>
          </p:cNvPr>
          <p:cNvSpPr>
            <a:spLocks noGrp="1"/>
          </p:cNvSpPr>
          <p:nvPr>
            <p:ph sz="half" idx="1"/>
          </p:nvPr>
        </p:nvSpPr>
        <p:spPr>
          <a:xfrm>
            <a:off x="838200" y="1825625"/>
            <a:ext cx="5181600" cy="4351338"/>
          </a:xfrm>
          <a:prstGeom prst="rect">
            <a:avLst/>
          </a:prstGeo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4" name="Θέση περιεχομένου 3">
            <a:extLst>
              <a:ext uri="{FF2B5EF4-FFF2-40B4-BE49-F238E27FC236}">
                <a16:creationId xmlns:a16="http://schemas.microsoft.com/office/drawing/2014/main" id="{9ED6C76B-C3AD-46CB-A8F7-B34D4589BBEF}"/>
              </a:ext>
            </a:extLst>
          </p:cNvPr>
          <p:cNvSpPr>
            <a:spLocks noGrp="1"/>
          </p:cNvSpPr>
          <p:nvPr>
            <p:ph sz="half" idx="2"/>
          </p:nvPr>
        </p:nvSpPr>
        <p:spPr>
          <a:xfrm>
            <a:off x="6172200" y="1825625"/>
            <a:ext cx="5181600" cy="4351338"/>
          </a:xfrm>
          <a:prstGeom prst="rect">
            <a:avLst/>
          </a:prstGeo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5" name="Θέση ημερομηνίας 4">
            <a:extLst>
              <a:ext uri="{FF2B5EF4-FFF2-40B4-BE49-F238E27FC236}">
                <a16:creationId xmlns:a16="http://schemas.microsoft.com/office/drawing/2014/main" id="{EEF8A134-E823-4E1C-B52E-BDDC4841A615}"/>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υποσέλιδου 5">
            <a:extLst>
              <a:ext uri="{FF2B5EF4-FFF2-40B4-BE49-F238E27FC236}">
                <a16:creationId xmlns:a16="http://schemas.microsoft.com/office/drawing/2014/main" id="{B9BAA990-623F-4114-8E38-14322E02EB45}"/>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Θέση αριθμού διαφάνειας 6">
            <a:extLst>
              <a:ext uri="{FF2B5EF4-FFF2-40B4-BE49-F238E27FC236}">
                <a16:creationId xmlns:a16="http://schemas.microsoft.com/office/drawing/2014/main" id="{FC01A450-2C59-496D-AEC3-3DB5B255123B}"/>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502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A9F65B5-E85C-4393-9CA4-CF6E6C5C788B}"/>
              </a:ext>
            </a:extLst>
          </p:cNvPr>
          <p:cNvSpPr>
            <a:spLocks noGrp="1"/>
          </p:cNvSpPr>
          <p:nvPr>
            <p:ph type="title"/>
          </p:nvPr>
        </p:nvSpPr>
        <p:spPr>
          <a:xfrm>
            <a:off x="839788" y="365125"/>
            <a:ext cx="10515600" cy="1325563"/>
          </a:xfrm>
          <a:prstGeom prst="rect">
            <a:avLst/>
          </a:prstGeom>
        </p:spPr>
        <p:txBody>
          <a:bodyPr/>
          <a:lstStyle/>
          <a:p>
            <a:r>
              <a:rPr lang="el-GR"/>
              <a:t>Κάντε κλικ για να επεξεργαστείτε τον τίτλο υποδείγματος</a:t>
            </a:r>
            <a:endParaRPr lang="LID4096"/>
          </a:p>
        </p:txBody>
      </p:sp>
      <p:sp>
        <p:nvSpPr>
          <p:cNvPr id="3" name="Θέση κειμένου 2">
            <a:extLst>
              <a:ext uri="{FF2B5EF4-FFF2-40B4-BE49-F238E27FC236}">
                <a16:creationId xmlns:a16="http://schemas.microsoft.com/office/drawing/2014/main" id="{13A5374D-ADEC-4045-B012-77244E6C189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C36DB67B-35CB-40AF-9B5B-9D2BB6A2F9E1}"/>
              </a:ext>
            </a:extLst>
          </p:cNvPr>
          <p:cNvSpPr>
            <a:spLocks noGrp="1"/>
          </p:cNvSpPr>
          <p:nvPr>
            <p:ph sz="half" idx="2"/>
          </p:nvPr>
        </p:nvSpPr>
        <p:spPr>
          <a:xfrm>
            <a:off x="839788" y="2505075"/>
            <a:ext cx="5157787" cy="3684588"/>
          </a:xfrm>
          <a:prstGeom prst="rect">
            <a:avLst/>
          </a:prstGeo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5" name="Θέση κειμένου 4">
            <a:extLst>
              <a:ext uri="{FF2B5EF4-FFF2-40B4-BE49-F238E27FC236}">
                <a16:creationId xmlns:a16="http://schemas.microsoft.com/office/drawing/2014/main" id="{F6D48412-1ECF-49FC-BEAD-D50D83BBAC9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52F7025-472F-4A25-8E1D-822908D7EAC9}"/>
              </a:ext>
            </a:extLst>
          </p:cNvPr>
          <p:cNvSpPr>
            <a:spLocks noGrp="1"/>
          </p:cNvSpPr>
          <p:nvPr>
            <p:ph sz="quarter" idx="4"/>
          </p:nvPr>
        </p:nvSpPr>
        <p:spPr>
          <a:xfrm>
            <a:off x="6172200" y="2505075"/>
            <a:ext cx="5183188" cy="3684588"/>
          </a:xfrm>
          <a:prstGeom prst="rect">
            <a:avLst/>
          </a:prstGeo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7" name="Θέση ημερομηνίας 6">
            <a:extLst>
              <a:ext uri="{FF2B5EF4-FFF2-40B4-BE49-F238E27FC236}">
                <a16:creationId xmlns:a16="http://schemas.microsoft.com/office/drawing/2014/main" id="{851547D2-2010-4E39-A30D-DA45FE11752E}"/>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Θέση υποσέλιδου 7">
            <a:extLst>
              <a:ext uri="{FF2B5EF4-FFF2-40B4-BE49-F238E27FC236}">
                <a16:creationId xmlns:a16="http://schemas.microsoft.com/office/drawing/2014/main" id="{F563A05E-F5BA-4B65-B961-86C0A3D1F144}"/>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Θέση αριθμού διαφάνειας 8">
            <a:extLst>
              <a:ext uri="{FF2B5EF4-FFF2-40B4-BE49-F238E27FC236}">
                <a16:creationId xmlns:a16="http://schemas.microsoft.com/office/drawing/2014/main" id="{4A03AEA2-96D9-445C-8632-B7BEE830EA17}"/>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437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D4DB736-E685-4F5C-A98F-E904D0D08D97}"/>
              </a:ext>
            </a:extLst>
          </p:cNvPr>
          <p:cNvSpPr>
            <a:spLocks noGrp="1"/>
          </p:cNvSpPr>
          <p:nvPr>
            <p:ph type="title"/>
          </p:nvPr>
        </p:nvSpPr>
        <p:spPr>
          <a:xfrm>
            <a:off x="838200" y="365125"/>
            <a:ext cx="10515600" cy="1325563"/>
          </a:xfrm>
          <a:prstGeom prst="rect">
            <a:avLst/>
          </a:prstGeom>
        </p:spPr>
        <p:txBody>
          <a:bodyPr/>
          <a:lstStyle/>
          <a:p>
            <a:r>
              <a:rPr lang="el-GR"/>
              <a:t>Κάντε κλικ για να επεξεργαστείτε τον τίτλο υποδείγματος</a:t>
            </a:r>
            <a:endParaRPr lang="LID4096"/>
          </a:p>
        </p:txBody>
      </p:sp>
      <p:sp>
        <p:nvSpPr>
          <p:cNvPr id="3" name="Θέση ημερομηνίας 2">
            <a:extLst>
              <a:ext uri="{FF2B5EF4-FFF2-40B4-BE49-F238E27FC236}">
                <a16:creationId xmlns:a16="http://schemas.microsoft.com/office/drawing/2014/main" id="{B7779190-E4A0-4689-AABA-7CC25BB9D94A}"/>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Θέση υποσέλιδου 3">
            <a:extLst>
              <a:ext uri="{FF2B5EF4-FFF2-40B4-BE49-F238E27FC236}">
                <a16:creationId xmlns:a16="http://schemas.microsoft.com/office/drawing/2014/main" id="{268B1C0A-E185-4904-A427-EE476027914A}"/>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Θέση αριθμού διαφάνειας 4">
            <a:extLst>
              <a:ext uri="{FF2B5EF4-FFF2-40B4-BE49-F238E27FC236}">
                <a16:creationId xmlns:a16="http://schemas.microsoft.com/office/drawing/2014/main" id="{7BA05082-954D-4665-BEAA-0296F6C3795F}"/>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3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CBFEF3E5-4CEA-4767-8E9C-44BF81F5F8E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Θέση υποσέλιδου 2">
            <a:extLst>
              <a:ext uri="{FF2B5EF4-FFF2-40B4-BE49-F238E27FC236}">
                <a16:creationId xmlns:a16="http://schemas.microsoft.com/office/drawing/2014/main" id="{C6CDFBA1-2175-41AB-9960-58F5093D2D23}"/>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Θέση αριθμού διαφάνειας 3">
            <a:extLst>
              <a:ext uri="{FF2B5EF4-FFF2-40B4-BE49-F238E27FC236}">
                <a16:creationId xmlns:a16="http://schemas.microsoft.com/office/drawing/2014/main" id="{1778B651-DCAF-406A-A470-3B45140087F3}"/>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κειμένου 5">
            <a:extLst>
              <a:ext uri="{FF2B5EF4-FFF2-40B4-BE49-F238E27FC236}">
                <a16:creationId xmlns:a16="http://schemas.microsoft.com/office/drawing/2014/main" id="{CB1E9795-675D-4C2E-B892-4C51BDDA7DE8}"/>
              </a:ext>
            </a:extLst>
          </p:cNvPr>
          <p:cNvSpPr>
            <a:spLocks noGrp="1"/>
          </p:cNvSpPr>
          <p:nvPr>
            <p:ph type="body" sz="quarter" idx="13" hasCustomPrompt="1"/>
          </p:nvPr>
        </p:nvSpPr>
        <p:spPr>
          <a:xfrm>
            <a:off x="0" y="509588"/>
            <a:ext cx="12192000" cy="5846762"/>
          </a:xfrm>
          <a:prstGeom prst="rect">
            <a:avLst/>
          </a:prstGeom>
        </p:spPr>
        <p:txBody>
          <a:bodyPr/>
          <a:lstStyle>
            <a:lvl1pPr>
              <a:defRPr/>
            </a:lvl1pPr>
            <a:lvl2pPr marL="457200" indent="0">
              <a:buNone/>
              <a:defRPr/>
            </a:lvl2pPr>
            <a:lvl3pPr marL="914400" indent="0">
              <a:buNone/>
              <a:defRPr/>
            </a:lvl3pPr>
            <a:lvl4pPr marL="1371600" indent="0">
              <a:buNone/>
              <a:defRPr/>
            </a:lvl4pPr>
            <a:lvl5pPr marL="1828800" indent="0">
              <a:buNone/>
              <a:defRPr/>
            </a:lvl5pPr>
          </a:lstStyle>
          <a:p>
            <a:pPr lvl="0"/>
            <a:r>
              <a:rPr lang="el-GR" dirty="0"/>
              <a:t>Γράψτε Εδώ</a:t>
            </a:r>
          </a:p>
        </p:txBody>
      </p:sp>
    </p:spTree>
    <p:extLst>
      <p:ext uri="{BB962C8B-B14F-4D97-AF65-F5344CB8AC3E}">
        <p14:creationId xmlns:p14="http://schemas.microsoft.com/office/powerpoint/2010/main" val="1150731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C608B1-B992-4B69-BADF-718D51A515F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l-GR"/>
              <a:t>Κάντε κλικ για να επεξεργαστείτε τον τίτλο υποδείγματος</a:t>
            </a:r>
            <a:endParaRPr lang="LID4096"/>
          </a:p>
        </p:txBody>
      </p:sp>
      <p:sp>
        <p:nvSpPr>
          <p:cNvPr id="3" name="Θέση περιεχομένου 2">
            <a:extLst>
              <a:ext uri="{FF2B5EF4-FFF2-40B4-BE49-F238E27FC236}">
                <a16:creationId xmlns:a16="http://schemas.microsoft.com/office/drawing/2014/main" id="{BEF91213-D548-46CD-9DF7-2A5FB121211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LID4096"/>
          </a:p>
        </p:txBody>
      </p:sp>
      <p:sp>
        <p:nvSpPr>
          <p:cNvPr id="4" name="Θέση κειμένου 3">
            <a:extLst>
              <a:ext uri="{FF2B5EF4-FFF2-40B4-BE49-F238E27FC236}">
                <a16:creationId xmlns:a16="http://schemas.microsoft.com/office/drawing/2014/main" id="{BC3B1A41-896C-45CE-AF3D-949B0B11CFB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E69F2AC-3E2A-4D0D-902A-E40C23C6951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υποσέλιδου 5">
            <a:extLst>
              <a:ext uri="{FF2B5EF4-FFF2-40B4-BE49-F238E27FC236}">
                <a16:creationId xmlns:a16="http://schemas.microsoft.com/office/drawing/2014/main" id="{D1D98BAA-7A2B-4752-AB6F-7963F1D9788C}"/>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Θέση αριθμού διαφάνειας 6">
            <a:extLst>
              <a:ext uri="{FF2B5EF4-FFF2-40B4-BE49-F238E27FC236}">
                <a16:creationId xmlns:a16="http://schemas.microsoft.com/office/drawing/2014/main" id="{1397F512-DE33-4194-9003-2082DB05C41C}"/>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33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FEBB13-B257-432B-B09A-3764C7737C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l-GR"/>
              <a:t>Κάντε κλικ για να επεξεργαστείτε τον τίτλο υποδείγματος</a:t>
            </a:r>
            <a:endParaRPr lang="LID4096"/>
          </a:p>
        </p:txBody>
      </p:sp>
      <p:sp>
        <p:nvSpPr>
          <p:cNvPr id="3" name="Θέση εικόνας 2">
            <a:extLst>
              <a:ext uri="{FF2B5EF4-FFF2-40B4-BE49-F238E27FC236}">
                <a16:creationId xmlns:a16="http://schemas.microsoft.com/office/drawing/2014/main" id="{4968A727-77C4-4713-85AD-6839DE3AD3B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Θέση κειμένου 3">
            <a:extLst>
              <a:ext uri="{FF2B5EF4-FFF2-40B4-BE49-F238E27FC236}">
                <a16:creationId xmlns:a16="http://schemas.microsoft.com/office/drawing/2014/main" id="{337BFA6B-4619-4FC4-B980-24EEE2DFD8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3151056E-A750-4957-BA0E-A339EEAEFDE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Θέση υποσέλιδου 5">
            <a:extLst>
              <a:ext uri="{FF2B5EF4-FFF2-40B4-BE49-F238E27FC236}">
                <a16:creationId xmlns:a16="http://schemas.microsoft.com/office/drawing/2014/main" id="{0D377CB5-68CF-40CD-A02C-D569AA930C34}"/>
              </a:ext>
            </a:extLst>
          </p:cNvPr>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Θέση αριθμού διαφάνειας 6">
            <a:extLst>
              <a:ext uri="{FF2B5EF4-FFF2-40B4-BE49-F238E27FC236}">
                <a16:creationId xmlns:a16="http://schemas.microsoft.com/office/drawing/2014/main" id="{7393EE3A-5FED-449C-944E-197A07A3CC15}"/>
              </a:ext>
            </a:extLst>
          </p:cNvPr>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633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1">
            <a:extLst>
              <a:ext uri="{FF2B5EF4-FFF2-40B4-BE49-F238E27FC236}">
                <a16:creationId xmlns:a16="http://schemas.microsoft.com/office/drawing/2014/main" id="{03E8025C-712B-4E0D-A216-3379E9E69121}"/>
              </a:ext>
            </a:extLst>
          </p:cNvPr>
          <p:cNvPicPr>
            <a:picLocks noChangeAspect="1"/>
          </p:cNvPicPr>
          <p:nvPr userDrawn="1"/>
        </p:nvPicPr>
        <p:blipFill rotWithShape="1">
          <a:blip r:embed="rId13" cstate="screen">
            <a:duotone>
              <a:prstClr val="black"/>
              <a:schemeClr val="accent4">
                <a:tint val="45000"/>
                <a:satMod val="400000"/>
              </a:schemeClr>
            </a:duotone>
            <a:extLst>
              <a:ext uri="{28A0092B-C50C-407E-A947-70E740481C1C}">
                <a14:useLocalDpi xmlns:a14="http://schemas.microsoft.com/office/drawing/2010/main"/>
              </a:ext>
            </a:extLst>
          </a:blip>
          <a:srcRect l="54033" t="-9236" r="-1" b="20851"/>
          <a:stretch/>
        </p:blipFill>
        <p:spPr>
          <a:xfrm rot="11311119">
            <a:off x="10666626" y="-1102074"/>
            <a:ext cx="1837905" cy="3079660"/>
          </a:xfrm>
          <a:prstGeom prst="ellipse">
            <a:avLst/>
          </a:prstGeom>
        </p:spPr>
      </p:pic>
      <p:pic>
        <p:nvPicPr>
          <p:cNvPr id="33" name="Picture 1">
            <a:extLst>
              <a:ext uri="{FF2B5EF4-FFF2-40B4-BE49-F238E27FC236}">
                <a16:creationId xmlns:a16="http://schemas.microsoft.com/office/drawing/2014/main" id="{CB3F4373-AF44-487A-A802-E5FCC478BF87}"/>
              </a:ext>
            </a:extLst>
          </p:cNvPr>
          <p:cNvPicPr>
            <a:picLocks noChangeAspect="1"/>
          </p:cNvPicPr>
          <p:nvPr userDrawn="1"/>
        </p:nvPicPr>
        <p:blipFill rotWithShape="1">
          <a:blip r:embed="rId13" cstate="screen">
            <a:duotone>
              <a:prstClr val="black"/>
              <a:schemeClr val="accent1">
                <a:tint val="45000"/>
                <a:satMod val="400000"/>
              </a:schemeClr>
            </a:duotone>
            <a:extLst>
              <a:ext uri="{28A0092B-C50C-407E-A947-70E740481C1C}">
                <a14:useLocalDpi xmlns:a14="http://schemas.microsoft.com/office/drawing/2010/main"/>
              </a:ext>
            </a:extLst>
          </a:blip>
          <a:srcRect l="54033" t="-9236" r="-1" b="20851"/>
          <a:stretch/>
        </p:blipFill>
        <p:spPr>
          <a:xfrm rot="1332470">
            <a:off x="-482306" y="-1449326"/>
            <a:ext cx="1837905" cy="3079660"/>
          </a:xfrm>
          <a:prstGeom prst="ellipse">
            <a:avLst/>
          </a:prstGeom>
        </p:spPr>
      </p:pic>
      <p:pic>
        <p:nvPicPr>
          <p:cNvPr id="28" name="Picture 1">
            <a:extLst>
              <a:ext uri="{FF2B5EF4-FFF2-40B4-BE49-F238E27FC236}">
                <a16:creationId xmlns:a16="http://schemas.microsoft.com/office/drawing/2014/main" id="{F56571A7-8FCF-4BF4-A12C-1BC9A008C390}"/>
              </a:ext>
            </a:extLst>
          </p:cNvPr>
          <p:cNvPicPr>
            <a:picLocks noChangeAspect="1"/>
          </p:cNvPicPr>
          <p:nvPr userDrawn="1"/>
        </p:nvPicPr>
        <p:blipFill rotWithShape="1">
          <a:blip r:embed="rId14" cstate="screen">
            <a:duotone>
              <a:prstClr val="black"/>
              <a:schemeClr val="accent1">
                <a:tint val="45000"/>
                <a:satMod val="400000"/>
              </a:schemeClr>
            </a:duotone>
            <a:extLst>
              <a:ext uri="{BEBA8EAE-BF5A-486C-A8C5-ECC9F3942E4B}">
                <a14:imgProps xmlns:a14="http://schemas.microsoft.com/office/drawing/2010/main">
                  <a14:imgLayer r:embed="rId15">
                    <a14:imgEffect>
                      <a14:colorTemperature colorTemp="11200"/>
                    </a14:imgEffect>
                  </a14:imgLayer>
                </a14:imgProps>
              </a:ext>
              <a:ext uri="{28A0092B-C50C-407E-A947-70E740481C1C}">
                <a14:useLocalDpi xmlns:a14="http://schemas.microsoft.com/office/drawing/2010/main"/>
              </a:ext>
            </a:extLst>
          </a:blip>
          <a:srcRect l="54033" t="-9236" r="-1" b="20851"/>
          <a:stretch/>
        </p:blipFill>
        <p:spPr>
          <a:xfrm rot="11601471">
            <a:off x="10702951" y="4483119"/>
            <a:ext cx="1837905" cy="3079660"/>
          </a:xfrm>
          <a:prstGeom prst="ellipse">
            <a:avLst/>
          </a:prstGeom>
        </p:spPr>
      </p:pic>
      <p:pic>
        <p:nvPicPr>
          <p:cNvPr id="25" name="Picture 1">
            <a:extLst>
              <a:ext uri="{FF2B5EF4-FFF2-40B4-BE49-F238E27FC236}">
                <a16:creationId xmlns:a16="http://schemas.microsoft.com/office/drawing/2014/main" id="{2BFEC0BD-EE77-4FB8-B95A-2CFC77622786}"/>
              </a:ext>
            </a:extLst>
          </p:cNvPr>
          <p:cNvPicPr>
            <a:picLocks noChangeAspect="1"/>
          </p:cNvPicPr>
          <p:nvPr userDrawn="1"/>
        </p:nvPicPr>
        <p:blipFill rotWithShape="1">
          <a:blip r:embed="rId14" cstate="screen">
            <a:duotone>
              <a:prstClr val="black"/>
              <a:schemeClr val="accent4">
                <a:tint val="45000"/>
                <a:satMod val="400000"/>
              </a:schemeClr>
            </a:duotone>
            <a:extLst>
              <a:ext uri="{BEBA8EAE-BF5A-486C-A8C5-ECC9F3942E4B}">
                <a14:imgProps xmlns:a14="http://schemas.microsoft.com/office/drawing/2010/main">
                  <a14:imgLayer r:embed="rId15">
                    <a14:imgEffect>
                      <a14:colorTemperature colorTemp="11200"/>
                    </a14:imgEffect>
                  </a14:imgLayer>
                </a14:imgProps>
              </a:ext>
              <a:ext uri="{28A0092B-C50C-407E-A947-70E740481C1C}">
                <a14:useLocalDpi xmlns:a14="http://schemas.microsoft.com/office/drawing/2010/main"/>
              </a:ext>
            </a:extLst>
          </a:blip>
          <a:srcRect l="54033" t="-9236" r="-1" b="20851"/>
          <a:stretch/>
        </p:blipFill>
        <p:spPr>
          <a:xfrm rot="1332470">
            <a:off x="-373447" y="3994738"/>
            <a:ext cx="1837905" cy="3079660"/>
          </a:xfrm>
          <a:prstGeom prst="ellipse">
            <a:avLst/>
          </a:prstGeom>
        </p:spPr>
      </p:pic>
      <p:sp>
        <p:nvSpPr>
          <p:cNvPr id="11" name="Parallelogram 10">
            <a:extLst>
              <a:ext uri="{FF2B5EF4-FFF2-40B4-BE49-F238E27FC236}">
                <a16:creationId xmlns:a16="http://schemas.microsoft.com/office/drawing/2014/main" id="{C2A25790-A9A9-42C1-A5FA-64BC1D70479F}"/>
              </a:ext>
            </a:extLst>
          </p:cNvPr>
          <p:cNvSpPr/>
          <p:nvPr userDrawn="1"/>
        </p:nvSpPr>
        <p:spPr>
          <a:xfrm rot="10800000">
            <a:off x="0" y="6365660"/>
            <a:ext cx="12192000" cy="492340"/>
          </a:xfrm>
          <a:prstGeom prst="flowChartDocument">
            <a:avLst/>
          </a:prstGeom>
          <a:solidFill>
            <a:srgbClr val="0099FF"/>
          </a:solidFill>
          <a:ln w="12700" cap="flat" cmpd="sng" algn="ctr">
            <a:solidFill>
              <a:schemeClr val="tx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lumMod val="75000"/>
                  <a:lumOff val="25000"/>
                </a:prstClr>
              </a:solidFill>
              <a:effectLst/>
              <a:uLnTx/>
              <a:uFillTx/>
              <a:latin typeface="Arial"/>
              <a:ea typeface="맑은 고딕" panose="020B0503020000020004" pitchFamily="34" charset="-127"/>
              <a:cs typeface="+mn-cs"/>
            </a:endParaRPr>
          </a:p>
        </p:txBody>
      </p:sp>
      <p:sp>
        <p:nvSpPr>
          <p:cNvPr id="12" name="Parallelogram 15">
            <a:extLst>
              <a:ext uri="{FF2B5EF4-FFF2-40B4-BE49-F238E27FC236}">
                <a16:creationId xmlns:a16="http://schemas.microsoft.com/office/drawing/2014/main" id="{E3A99D5C-6DDF-4C19-8C7B-32DA9952AA3C}"/>
              </a:ext>
            </a:extLst>
          </p:cNvPr>
          <p:cNvSpPr/>
          <p:nvPr userDrawn="1"/>
        </p:nvSpPr>
        <p:spPr>
          <a:xfrm rot="10800000">
            <a:off x="23142" y="6425911"/>
            <a:ext cx="12109070" cy="386839"/>
          </a:xfrm>
          <a:prstGeom prst="flowChartDocument">
            <a:avLst/>
          </a:prstGeom>
          <a:solidFill>
            <a:sysClr val="window" lastClr="FFFFFF">
              <a:alpha val="90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prstClr val="black"/>
              </a:solidFill>
              <a:effectLst/>
              <a:uLnTx/>
              <a:uFillTx/>
              <a:latin typeface="Trebuchet MS" panose="020B0603020202020204" pitchFamily="34" charset="0"/>
              <a:ea typeface="맑은 고딕" panose="020B0503020000020004" pitchFamily="34" charset="-127"/>
              <a:cs typeface="+mn-cs"/>
            </a:endParaRPr>
          </a:p>
        </p:txBody>
      </p:sp>
      <p:sp>
        <p:nvSpPr>
          <p:cNvPr id="17" name="TextBox 16">
            <a:extLst>
              <a:ext uri="{FF2B5EF4-FFF2-40B4-BE49-F238E27FC236}">
                <a16:creationId xmlns:a16="http://schemas.microsoft.com/office/drawing/2014/main" id="{3CA76DDC-64AA-4040-9A1B-3050A3ACA711}"/>
              </a:ext>
            </a:extLst>
          </p:cNvPr>
          <p:cNvSpPr txBox="1"/>
          <p:nvPr userDrawn="1"/>
        </p:nvSpPr>
        <p:spPr>
          <a:xfrm>
            <a:off x="4118806" y="6443212"/>
            <a:ext cx="44736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800" b="1" i="0" u="none" strike="noStrike" kern="1200" cap="none" spc="0" normalizeH="0" baseline="0" noProof="0" dirty="0">
                <a:ln>
                  <a:noFill/>
                </a:ln>
                <a:solidFill>
                  <a:prstClr val="black"/>
                </a:solidFill>
                <a:effectLst/>
                <a:uLnTx/>
                <a:uFillTx/>
                <a:latin typeface="Calibri" panose="020F0502020204030204"/>
                <a:ea typeface="+mn-ea"/>
                <a:cs typeface="+mn-cs"/>
              </a:rPr>
              <a:t>Εργαστήριο Προγραμματισμός Ι</a:t>
            </a:r>
          </a:p>
        </p:txBody>
      </p:sp>
      <p:pic>
        <p:nvPicPr>
          <p:cNvPr id="26" name="Picture 1">
            <a:extLst>
              <a:ext uri="{FF2B5EF4-FFF2-40B4-BE49-F238E27FC236}">
                <a16:creationId xmlns:a16="http://schemas.microsoft.com/office/drawing/2014/main" id="{388CE70D-5ECC-4E53-87B9-79CB4BC5C35F}"/>
              </a:ext>
            </a:extLst>
          </p:cNvPr>
          <p:cNvPicPr>
            <a:picLocks noChangeAspect="1"/>
          </p:cNvPicPr>
          <p:nvPr userDrawn="1"/>
        </p:nvPicPr>
        <p:blipFill rotWithShape="1">
          <a:blip r:embed="rId14" cstate="screen">
            <a:duotone>
              <a:prstClr val="black"/>
              <a:srgbClr val="FF0000">
                <a:tint val="45000"/>
                <a:satMod val="400000"/>
              </a:srgbClr>
            </a:duotone>
            <a:extLst>
              <a:ext uri="{BEBA8EAE-BF5A-486C-A8C5-ECC9F3942E4B}">
                <a14:imgProps xmlns:a14="http://schemas.microsoft.com/office/drawing/2010/main">
                  <a14:imgLayer r:embed="rId15">
                    <a14:imgEffect>
                      <a14:colorTemperature colorTemp="11200"/>
                    </a14:imgEffect>
                  </a14:imgLayer>
                </a14:imgProps>
              </a:ext>
              <a:ext uri="{28A0092B-C50C-407E-A947-70E740481C1C}">
                <a14:useLocalDpi xmlns:a14="http://schemas.microsoft.com/office/drawing/2010/main"/>
              </a:ext>
            </a:extLst>
          </a:blip>
          <a:srcRect l="54033" t="-9236" r="-1" b="20851"/>
          <a:stretch/>
        </p:blipFill>
        <p:spPr>
          <a:xfrm rot="1332470">
            <a:off x="-373447" y="1997047"/>
            <a:ext cx="1837905" cy="3079660"/>
          </a:xfrm>
          <a:prstGeom prst="ellipse">
            <a:avLst/>
          </a:prstGeom>
        </p:spPr>
      </p:pic>
      <p:pic>
        <p:nvPicPr>
          <p:cNvPr id="29" name="Picture 1">
            <a:extLst>
              <a:ext uri="{FF2B5EF4-FFF2-40B4-BE49-F238E27FC236}">
                <a16:creationId xmlns:a16="http://schemas.microsoft.com/office/drawing/2014/main" id="{C9A728EF-2B2D-40A9-8B0E-3DDCCB89D651}"/>
              </a:ext>
            </a:extLst>
          </p:cNvPr>
          <p:cNvPicPr>
            <a:picLocks noChangeAspect="1"/>
          </p:cNvPicPr>
          <p:nvPr userDrawn="1"/>
        </p:nvPicPr>
        <p:blipFill rotWithShape="1">
          <a:blip r:embed="rId14" cstate="screen">
            <a:duotone>
              <a:prstClr val="black"/>
              <a:srgbClr val="FF0000">
                <a:tint val="45000"/>
                <a:satMod val="400000"/>
              </a:srgbClr>
            </a:duotone>
            <a:extLst>
              <a:ext uri="{BEBA8EAE-BF5A-486C-A8C5-ECC9F3942E4B}">
                <a14:imgProps xmlns:a14="http://schemas.microsoft.com/office/drawing/2010/main">
                  <a14:imgLayer r:embed="rId15">
                    <a14:imgEffect>
                      <a14:colorTemperature colorTemp="11200"/>
                    </a14:imgEffect>
                  </a14:imgLayer>
                </a14:imgProps>
              </a:ext>
              <a:ext uri="{28A0092B-C50C-407E-A947-70E740481C1C}">
                <a14:useLocalDpi xmlns:a14="http://schemas.microsoft.com/office/drawing/2010/main"/>
              </a:ext>
            </a:extLst>
          </a:blip>
          <a:srcRect l="54033" t="-9236" r="-1" b="20851"/>
          <a:stretch/>
        </p:blipFill>
        <p:spPr>
          <a:xfrm rot="11601471">
            <a:off x="10790036" y="2587428"/>
            <a:ext cx="1837905" cy="3079660"/>
          </a:xfrm>
          <a:prstGeom prst="ellipse">
            <a:avLst/>
          </a:prstGeom>
        </p:spPr>
      </p:pic>
      <p:pic>
        <p:nvPicPr>
          <p:cNvPr id="31" name="Picture 1">
            <a:extLst>
              <a:ext uri="{FF2B5EF4-FFF2-40B4-BE49-F238E27FC236}">
                <a16:creationId xmlns:a16="http://schemas.microsoft.com/office/drawing/2014/main" id="{AE428DA7-454A-47ED-BB90-29DCDB9CA96F}"/>
              </a:ext>
            </a:extLst>
          </p:cNvPr>
          <p:cNvPicPr>
            <a:picLocks noChangeAspect="1"/>
          </p:cNvPicPr>
          <p:nvPr userDrawn="1"/>
        </p:nvPicPr>
        <p:blipFill rotWithShape="1">
          <a:blip r:embed="rId13" cstate="screen">
            <a:duotone>
              <a:prstClr val="black"/>
              <a:srgbClr val="66FFFF">
                <a:tint val="45000"/>
                <a:satMod val="400000"/>
              </a:srgbClr>
            </a:duotone>
            <a:extLst>
              <a:ext uri="{28A0092B-C50C-407E-A947-70E740481C1C}">
                <a14:useLocalDpi xmlns:a14="http://schemas.microsoft.com/office/drawing/2010/main"/>
              </a:ext>
            </a:extLst>
          </a:blip>
          <a:srcRect l="54033" t="-9236" r="-1" b="20851"/>
          <a:stretch/>
        </p:blipFill>
        <p:spPr>
          <a:xfrm rot="1332470">
            <a:off x="-591165" y="420988"/>
            <a:ext cx="1837905" cy="3079660"/>
          </a:xfrm>
          <a:prstGeom prst="ellipse">
            <a:avLst/>
          </a:prstGeom>
        </p:spPr>
      </p:pic>
      <p:pic>
        <p:nvPicPr>
          <p:cNvPr id="34" name="Picture 1">
            <a:extLst>
              <a:ext uri="{FF2B5EF4-FFF2-40B4-BE49-F238E27FC236}">
                <a16:creationId xmlns:a16="http://schemas.microsoft.com/office/drawing/2014/main" id="{A016F186-90A1-4E9B-B2DA-16183B6FA939}"/>
              </a:ext>
            </a:extLst>
          </p:cNvPr>
          <p:cNvPicPr>
            <a:picLocks noChangeAspect="1"/>
          </p:cNvPicPr>
          <p:nvPr userDrawn="1"/>
        </p:nvPicPr>
        <p:blipFill rotWithShape="1">
          <a:blip r:embed="rId13" cstate="screen">
            <a:duotone>
              <a:prstClr val="black"/>
              <a:srgbClr val="66FFFF">
                <a:tint val="45000"/>
                <a:satMod val="400000"/>
              </a:srgbClr>
            </a:duotone>
            <a:extLst>
              <a:ext uri="{28A0092B-C50C-407E-A947-70E740481C1C}">
                <a14:useLocalDpi xmlns:a14="http://schemas.microsoft.com/office/drawing/2010/main"/>
              </a:ext>
            </a:extLst>
          </a:blip>
          <a:srcRect l="54033" t="-9236" r="-1" b="20851"/>
          <a:stretch/>
        </p:blipFill>
        <p:spPr>
          <a:xfrm rot="11311119">
            <a:off x="10815882" y="781647"/>
            <a:ext cx="1837905" cy="3079660"/>
          </a:xfrm>
          <a:prstGeom prst="ellipse">
            <a:avLst/>
          </a:prstGeom>
        </p:spPr>
      </p:pic>
      <p:sp>
        <p:nvSpPr>
          <p:cNvPr id="3" name="Διάγραμμα ροής: Έγγραφο 2">
            <a:extLst>
              <a:ext uri="{FF2B5EF4-FFF2-40B4-BE49-F238E27FC236}">
                <a16:creationId xmlns:a16="http://schemas.microsoft.com/office/drawing/2014/main" id="{46298B35-0FDF-49B2-BD5D-ECFB9DDDCE81}"/>
              </a:ext>
            </a:extLst>
          </p:cNvPr>
          <p:cNvSpPr/>
          <p:nvPr userDrawn="1"/>
        </p:nvSpPr>
        <p:spPr>
          <a:xfrm>
            <a:off x="-11188" y="-1"/>
            <a:ext cx="12203187" cy="485193"/>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arallelogram 15">
            <a:extLst>
              <a:ext uri="{FF2B5EF4-FFF2-40B4-BE49-F238E27FC236}">
                <a16:creationId xmlns:a16="http://schemas.microsoft.com/office/drawing/2014/main" id="{106C3C4A-CA52-45F6-87EF-A0185442EF8D}"/>
              </a:ext>
            </a:extLst>
          </p:cNvPr>
          <p:cNvSpPr/>
          <p:nvPr userDrawn="1"/>
        </p:nvSpPr>
        <p:spPr>
          <a:xfrm>
            <a:off x="72212" y="51109"/>
            <a:ext cx="12060000" cy="360000"/>
          </a:xfrm>
          <a:prstGeom prst="flowChartDocument">
            <a:avLst/>
          </a:prstGeom>
          <a:solidFill>
            <a:srgbClr val="FFE1E1">
              <a:alpha val="89804"/>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0" cap="none" spc="0" normalizeH="0" baseline="0" noProof="0" dirty="0">
              <a:ln>
                <a:noFill/>
              </a:ln>
              <a:solidFill>
                <a:prstClr val="black"/>
              </a:solidFill>
              <a:effectLst/>
              <a:uLnTx/>
              <a:uFillTx/>
              <a:latin typeface="Trebuchet MS" panose="020B0603020202020204" pitchFamily="34" charset="0"/>
              <a:ea typeface="맑은 고딕" panose="020B0503020000020004" pitchFamily="34" charset="-127"/>
              <a:cs typeface="+mn-cs"/>
            </a:endParaRPr>
          </a:p>
        </p:txBody>
      </p:sp>
      <p:sp>
        <p:nvSpPr>
          <p:cNvPr id="24" name="TextBox 23">
            <a:extLst>
              <a:ext uri="{FF2B5EF4-FFF2-40B4-BE49-F238E27FC236}">
                <a16:creationId xmlns:a16="http://schemas.microsoft.com/office/drawing/2014/main" id="{F31804DD-A66B-421F-8BC7-8714D6CFA332}"/>
              </a:ext>
            </a:extLst>
          </p:cNvPr>
          <p:cNvSpPr txBox="1"/>
          <p:nvPr userDrawn="1"/>
        </p:nvSpPr>
        <p:spPr>
          <a:xfrm>
            <a:off x="259652" y="-68102"/>
            <a:ext cx="12192000" cy="468000"/>
          </a:xfrm>
          <a:prstGeom prst="rect">
            <a:avLst/>
          </a:prstGeom>
          <a:solidFill>
            <a:srgbClr val="E1FFF0">
              <a:alpha val="12157"/>
            </a:srgbClr>
          </a:solidFill>
        </p:spPr>
        <p:txBody>
          <a:bodyPr wrap="square" rtlCol="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800" b="1" i="0" u="none" strike="noStrike" kern="1200" cap="none" spc="0" normalizeH="0" baseline="0" noProof="0" dirty="0">
                <a:ln>
                  <a:noFill/>
                </a:ln>
                <a:solidFill>
                  <a:prstClr val="black"/>
                </a:solidFill>
                <a:effectLst/>
                <a:uLnTx/>
                <a:uFillTx/>
                <a:latin typeface="Calibri" panose="020F0502020204030204"/>
                <a:ea typeface="+mn-ea"/>
                <a:cs typeface="+mn-cs"/>
              </a:rPr>
              <a:t>Τμήμα Πληροφορικής και Τηλεπικοινωνιών</a:t>
            </a:r>
            <a:endParaRPr kumimoji="0" lang="LID4096"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Θέση αριθμού διαφάνειας 5">
            <a:extLst>
              <a:ext uri="{FF2B5EF4-FFF2-40B4-BE49-F238E27FC236}">
                <a16:creationId xmlns:a16="http://schemas.microsoft.com/office/drawing/2014/main" id="{938EC638-3C87-4267-94B2-F956325B1E90}"/>
              </a:ext>
            </a:extLst>
          </p:cNvPr>
          <p:cNvSpPr>
            <a:spLocks noGrp="1"/>
          </p:cNvSpPr>
          <p:nvPr>
            <p:ph type="sldNum" sz="quarter" idx="4"/>
          </p:nvPr>
        </p:nvSpPr>
        <p:spPr>
          <a:xfrm>
            <a:off x="9396690" y="6429267"/>
            <a:ext cx="2743200" cy="365125"/>
          </a:xfrm>
          <a:prstGeom prst="rect">
            <a:avLst/>
          </a:prstGeom>
        </p:spPr>
        <p:txBody>
          <a:bodyPr/>
          <a:lstStyle>
            <a:lvl1pPr algn="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5C7C286-EA4E-4D44-BFE6-F587CC65D638}" type="slidenum">
              <a:rPr kumimoji="0" lang="LID4096"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ID4096"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49428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157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19DB248D-65C2-4DC8-B322-30EB272CD8BC}"/>
              </a:ext>
            </a:extLst>
          </p:cNvPr>
          <p:cNvSpPr>
            <a:spLocks noGrp="1"/>
          </p:cNvSpPr>
          <p:nvPr>
            <p:ph type="body" sz="quarter" idx="13"/>
          </p:nvPr>
        </p:nvSpPr>
        <p:spPr/>
        <p:txBody>
          <a:bodyPr/>
          <a:lstStyle/>
          <a:p>
            <a:endParaRPr lang="LID4096"/>
          </a:p>
        </p:txBody>
      </p:sp>
      <p:pic>
        <p:nvPicPr>
          <p:cNvPr id="4" name="Εικόνα 3">
            <a:extLst>
              <a:ext uri="{FF2B5EF4-FFF2-40B4-BE49-F238E27FC236}">
                <a16:creationId xmlns:a16="http://schemas.microsoft.com/office/drawing/2014/main" id="{5DF11B53-CC94-4EA0-ADDB-6E8BFDE1A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9"/>
            <a:ext cx="12192000" cy="6855221"/>
          </a:xfrm>
          <a:prstGeom prst="rect">
            <a:avLst/>
          </a:prstGeom>
        </p:spPr>
      </p:pic>
    </p:spTree>
    <p:extLst>
      <p:ext uri="{BB962C8B-B14F-4D97-AF65-F5344CB8AC3E}">
        <p14:creationId xmlns:p14="http://schemas.microsoft.com/office/powerpoint/2010/main" val="876701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sz="3600" dirty="0" smtClean="0">
                <a:solidFill>
                  <a:srgbClr val="FF0000"/>
                </a:solidFill>
              </a:rPr>
              <a:t>ΑΣΚΗΣΕΙΣ</a:t>
            </a:r>
          </a:p>
          <a:p>
            <a:pPr marL="527685" marR="5080" indent="-515620">
              <a:spcBef>
                <a:spcPts val="105"/>
              </a:spcBef>
              <a:tabLst>
                <a:tab pos="527685" algn="l"/>
              </a:tabLst>
            </a:pPr>
            <a:r>
              <a:rPr lang="el-GR" dirty="0" smtClean="0"/>
              <a:t>1.</a:t>
            </a:r>
            <a:r>
              <a:rPr lang="el-GR" dirty="0">
                <a:latin typeface="Georgia"/>
                <a:cs typeface="Georgia"/>
              </a:rPr>
              <a:t> Κατασκευάστε ένα </a:t>
            </a:r>
            <a:r>
              <a:rPr lang="el-GR" spc="-5" dirty="0">
                <a:latin typeface="Georgia"/>
                <a:cs typeface="Georgia"/>
              </a:rPr>
              <a:t>πρόγραμμα που να ορίζει</a:t>
            </a:r>
            <a:r>
              <a:rPr lang="el-GR" spc="-165" dirty="0">
                <a:latin typeface="Georgia"/>
                <a:cs typeface="Georgia"/>
              </a:rPr>
              <a:t> </a:t>
            </a:r>
            <a:r>
              <a:rPr lang="el-GR" spc="-5" dirty="0">
                <a:latin typeface="Georgia"/>
                <a:cs typeface="Georgia"/>
              </a:rPr>
              <a:t>δύο  </a:t>
            </a:r>
            <a:r>
              <a:rPr lang="el-GR" dirty="0">
                <a:latin typeface="Georgia"/>
                <a:cs typeface="Georgia"/>
              </a:rPr>
              <a:t>ακεραίους </a:t>
            </a:r>
            <a:r>
              <a:rPr lang="el-GR" spc="-5" dirty="0">
                <a:latin typeface="Georgia"/>
                <a:cs typeface="Georgia"/>
              </a:rPr>
              <a:t>με </a:t>
            </a:r>
            <a:r>
              <a:rPr lang="el-GR" dirty="0">
                <a:latin typeface="Georgia"/>
                <a:cs typeface="Georgia"/>
              </a:rPr>
              <a:t>τιμές a = 5 </a:t>
            </a:r>
            <a:r>
              <a:rPr lang="el-GR" spc="-5" dirty="0">
                <a:latin typeface="Georgia"/>
                <a:cs typeface="Georgia"/>
              </a:rPr>
              <a:t>και </a:t>
            </a:r>
            <a:r>
              <a:rPr lang="el-GR" dirty="0">
                <a:latin typeface="Georgia"/>
                <a:cs typeface="Georgia"/>
              </a:rPr>
              <a:t>b = 7 </a:t>
            </a:r>
            <a:r>
              <a:rPr lang="el-GR" spc="-5" dirty="0">
                <a:latin typeface="Georgia"/>
                <a:cs typeface="Georgia"/>
              </a:rPr>
              <a:t>και </a:t>
            </a:r>
            <a:r>
              <a:rPr lang="el-GR" dirty="0">
                <a:latin typeface="Georgia"/>
                <a:cs typeface="Georgia"/>
              </a:rPr>
              <a:t>στην  </a:t>
            </a:r>
            <a:r>
              <a:rPr lang="el-GR" spc="-5" dirty="0">
                <a:latin typeface="Georgia"/>
                <a:cs typeface="Georgia"/>
              </a:rPr>
              <a:t>συνέχεια να υπολογίζει και να εμφανίζει </a:t>
            </a:r>
            <a:r>
              <a:rPr lang="el-GR" dirty="0">
                <a:latin typeface="Georgia"/>
                <a:cs typeface="Georgia"/>
              </a:rPr>
              <a:t>το  άθροισμα, την διαφορά </a:t>
            </a:r>
            <a:r>
              <a:rPr lang="el-GR" spc="-5" dirty="0">
                <a:latin typeface="Georgia"/>
                <a:cs typeface="Georgia"/>
              </a:rPr>
              <a:t>και </a:t>
            </a:r>
            <a:r>
              <a:rPr lang="el-GR" dirty="0">
                <a:latin typeface="Georgia"/>
                <a:cs typeface="Georgia"/>
              </a:rPr>
              <a:t>το γινόμενό τους. Τα  αποτελέσματα να </a:t>
            </a:r>
            <a:r>
              <a:rPr lang="el-GR" spc="-5" dirty="0">
                <a:latin typeface="Georgia"/>
                <a:cs typeface="Georgia"/>
              </a:rPr>
              <a:t>εμφανιστούν </a:t>
            </a:r>
            <a:r>
              <a:rPr lang="el-GR" dirty="0">
                <a:latin typeface="Georgia"/>
                <a:cs typeface="Georgia"/>
              </a:rPr>
              <a:t>με την</a:t>
            </a:r>
            <a:r>
              <a:rPr lang="el-GR" spc="-155" dirty="0">
                <a:latin typeface="Georgia"/>
                <a:cs typeface="Georgia"/>
              </a:rPr>
              <a:t> </a:t>
            </a:r>
            <a:r>
              <a:rPr lang="el-GR" spc="-5" dirty="0">
                <a:latin typeface="Georgia"/>
                <a:cs typeface="Georgia"/>
              </a:rPr>
              <a:t>μορφή:</a:t>
            </a:r>
            <a:endParaRPr lang="el-GR" dirty="0">
              <a:latin typeface="Georgia"/>
              <a:cs typeface="Georgia"/>
            </a:endParaRPr>
          </a:p>
          <a:p>
            <a:pPr>
              <a:spcBef>
                <a:spcPts val="55"/>
              </a:spcBef>
            </a:pPr>
            <a:endParaRPr lang="el-GR" sz="2800" dirty="0">
              <a:latin typeface="Times New Roman"/>
              <a:cs typeface="Times New Roman"/>
            </a:endParaRPr>
          </a:p>
          <a:p>
            <a:pPr marL="515620"/>
            <a:r>
              <a:rPr lang="el-GR" sz="1800" i="1" dirty="0">
                <a:latin typeface="Georgia"/>
                <a:cs typeface="Georgia"/>
              </a:rPr>
              <a:t>5 + 7 =</a:t>
            </a:r>
            <a:r>
              <a:rPr lang="el-GR" sz="1800" i="1" spc="-85" dirty="0">
                <a:latin typeface="Georgia"/>
                <a:cs typeface="Georgia"/>
              </a:rPr>
              <a:t> </a:t>
            </a:r>
            <a:r>
              <a:rPr lang="el-GR" sz="1800" i="1" dirty="0">
                <a:latin typeface="Georgia"/>
                <a:cs typeface="Georgia"/>
              </a:rPr>
              <a:t>12</a:t>
            </a:r>
            <a:endParaRPr lang="el-GR" sz="1800" dirty="0">
              <a:latin typeface="Georgia"/>
              <a:cs typeface="Georgia"/>
            </a:endParaRPr>
          </a:p>
          <a:p>
            <a:pPr marL="515620">
              <a:spcBef>
                <a:spcPts val="300"/>
              </a:spcBef>
            </a:pPr>
            <a:r>
              <a:rPr lang="el-GR" sz="1800" i="1" dirty="0">
                <a:latin typeface="Georgia"/>
                <a:cs typeface="Georgia"/>
              </a:rPr>
              <a:t>5 – 7 =</a:t>
            </a:r>
            <a:r>
              <a:rPr lang="el-GR" sz="1800" i="1" spc="-80" dirty="0">
                <a:latin typeface="Georgia"/>
                <a:cs typeface="Georgia"/>
              </a:rPr>
              <a:t> </a:t>
            </a:r>
            <a:r>
              <a:rPr lang="el-GR" sz="1800" i="1" spc="-5" dirty="0">
                <a:latin typeface="Georgia"/>
                <a:cs typeface="Georgia"/>
              </a:rPr>
              <a:t>-2</a:t>
            </a:r>
            <a:endParaRPr lang="el-GR" sz="1800" dirty="0">
              <a:latin typeface="Georgia"/>
              <a:cs typeface="Georgia"/>
            </a:endParaRPr>
          </a:p>
          <a:p>
            <a:pPr marL="515620">
              <a:spcBef>
                <a:spcPts val="305"/>
              </a:spcBef>
            </a:pPr>
            <a:r>
              <a:rPr lang="el-GR" sz="1800" i="1" dirty="0">
                <a:latin typeface="Georgia"/>
                <a:cs typeface="Georgia"/>
              </a:rPr>
              <a:t>5 * 7 =</a:t>
            </a:r>
            <a:r>
              <a:rPr lang="el-GR" sz="1800" i="1" spc="-85" dirty="0">
                <a:latin typeface="Georgia"/>
                <a:cs typeface="Georgia"/>
              </a:rPr>
              <a:t> </a:t>
            </a:r>
            <a:r>
              <a:rPr lang="el-GR" sz="1800" i="1" dirty="0">
                <a:latin typeface="Georgia"/>
                <a:cs typeface="Georgia"/>
              </a:rPr>
              <a:t>35</a:t>
            </a:r>
            <a:endParaRPr lang="el-GR" sz="1800" dirty="0">
              <a:latin typeface="Georgia"/>
              <a:cs typeface="Georgia"/>
            </a:endParaRPr>
          </a:p>
          <a:p>
            <a:pPr>
              <a:spcBef>
                <a:spcPts val="55"/>
              </a:spcBef>
            </a:pPr>
            <a:endParaRPr lang="el-GR" dirty="0">
              <a:latin typeface="Times New Roman"/>
              <a:cs typeface="Times New Roman"/>
            </a:endParaRPr>
          </a:p>
          <a:p>
            <a:pPr marL="515620" marR="1283335"/>
            <a:r>
              <a:rPr lang="el-GR" dirty="0">
                <a:latin typeface="Georgia"/>
                <a:cs typeface="Georgia"/>
              </a:rPr>
              <a:t>Όλες οι τιμές να </a:t>
            </a:r>
            <a:r>
              <a:rPr lang="el-GR" spc="-5" dirty="0">
                <a:latin typeface="Georgia"/>
                <a:cs typeface="Georgia"/>
              </a:rPr>
              <a:t>εμφανίζονται </a:t>
            </a:r>
            <a:r>
              <a:rPr lang="el-GR" dirty="0">
                <a:latin typeface="Georgia"/>
                <a:cs typeface="Georgia"/>
              </a:rPr>
              <a:t>μέσω</a:t>
            </a:r>
            <a:r>
              <a:rPr lang="el-GR" spc="-185" dirty="0">
                <a:latin typeface="Georgia"/>
                <a:cs typeface="Georgia"/>
              </a:rPr>
              <a:t> </a:t>
            </a:r>
            <a:r>
              <a:rPr lang="el-GR" dirty="0">
                <a:latin typeface="Georgia"/>
                <a:cs typeface="Georgia"/>
              </a:rPr>
              <a:t>των  αντίστοιχων</a:t>
            </a:r>
            <a:r>
              <a:rPr lang="el-GR" spc="-45" dirty="0">
                <a:latin typeface="Georgia"/>
                <a:cs typeface="Georgia"/>
              </a:rPr>
              <a:t> </a:t>
            </a:r>
            <a:r>
              <a:rPr lang="el-GR" dirty="0">
                <a:latin typeface="Georgia"/>
                <a:cs typeface="Georgia"/>
              </a:rPr>
              <a:t>μεταβλητών.</a:t>
            </a:r>
          </a:p>
          <a:p>
            <a:endParaRPr lang="el-GR" dirty="0"/>
          </a:p>
        </p:txBody>
      </p:sp>
    </p:spTree>
    <p:extLst>
      <p:ext uri="{BB962C8B-B14F-4D97-AF65-F5344CB8AC3E}">
        <p14:creationId xmlns:p14="http://schemas.microsoft.com/office/powerpoint/2010/main" val="1439825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sz="3600" dirty="0" smtClean="0">
                <a:solidFill>
                  <a:srgbClr val="FF0000"/>
                </a:solidFill>
              </a:rPr>
              <a:t>ΑΣΚΗΣΕΙΣ</a:t>
            </a:r>
          </a:p>
          <a:p>
            <a:r>
              <a:rPr lang="el-GR" dirty="0"/>
              <a:t>2. Κατασκευάστε ένα πρόγραμμα που να ορίζει την ακτίνα</a:t>
            </a:r>
          </a:p>
          <a:p>
            <a:r>
              <a:rPr lang="el-GR" dirty="0"/>
              <a:t>ενός κύκλου r=10.0 και στην συνέχεια να υπολογίζει και</a:t>
            </a:r>
          </a:p>
          <a:p>
            <a:r>
              <a:rPr lang="el-GR" dirty="0"/>
              <a:t>να εμφανίζει την περιφέρεια (2πr) και το εμβαδόν του</a:t>
            </a:r>
          </a:p>
          <a:p>
            <a:r>
              <a:rPr lang="el-GR" dirty="0"/>
              <a:t>(πr2). Η τιμή του π να δηλωθεί ως σταθερά με π=3.14159</a:t>
            </a:r>
          </a:p>
          <a:p>
            <a:r>
              <a:rPr lang="el-GR" dirty="0"/>
              <a:t>ενώ τα αποτελέσματα να εμφανιστούν με την μορφή:</a:t>
            </a:r>
          </a:p>
          <a:p>
            <a:r>
              <a:rPr lang="el-GR" dirty="0" smtClean="0"/>
              <a:t>Kiklos </a:t>
            </a:r>
            <a:r>
              <a:rPr lang="el-GR" dirty="0"/>
              <a:t>me aktina r = 10 exei periferia .... kai emvadon </a:t>
            </a:r>
            <a:r>
              <a:rPr lang="el-GR" dirty="0" smtClean="0"/>
              <a:t>….</a:t>
            </a:r>
            <a:endParaRPr lang="el-GR" dirty="0"/>
          </a:p>
          <a:p>
            <a:r>
              <a:rPr lang="el-GR" dirty="0"/>
              <a:t>Η ακτίνα, η περιφέρεια και το εμβαδόν να εμφανίζονται με</a:t>
            </a:r>
          </a:p>
          <a:p>
            <a:r>
              <a:rPr lang="el-GR" dirty="0"/>
              <a:t>συνολικό πλάτος 10 και 3 δεκαδικά ψηφία.</a:t>
            </a:r>
            <a:endParaRPr lang="en-US" dirty="0"/>
          </a:p>
        </p:txBody>
      </p:sp>
    </p:spTree>
    <p:extLst>
      <p:ext uri="{BB962C8B-B14F-4D97-AF65-F5344CB8AC3E}">
        <p14:creationId xmlns:p14="http://schemas.microsoft.com/office/powerpoint/2010/main" val="2289998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sz="3600" dirty="0" smtClean="0">
                <a:solidFill>
                  <a:srgbClr val="FF0000"/>
                </a:solidFill>
              </a:rPr>
              <a:t>ΑΣΚΗΣΕΙΣ</a:t>
            </a:r>
          </a:p>
          <a:p>
            <a:r>
              <a:rPr lang="el-GR" dirty="0" smtClean="0"/>
              <a:t>3.Να κατασκευαστεί πρόγραμμα το οποίο θα αρχικοποιεί 3 μεταβλητές </a:t>
            </a:r>
            <a:r>
              <a:rPr lang="en-US" dirty="0" smtClean="0"/>
              <a:t>sal1,sal2,sal3 </a:t>
            </a:r>
            <a:r>
              <a:rPr lang="el-GR" dirty="0" smtClean="0"/>
              <a:t>οι οποίες θα αντιστοιχούν σε τρεις </a:t>
            </a:r>
            <a:r>
              <a:rPr lang="el-GR" dirty="0" smtClean="0"/>
              <a:t>μισθούς</a:t>
            </a:r>
            <a:r>
              <a:rPr lang="en-US" dirty="0" smtClean="0"/>
              <a:t> </a:t>
            </a:r>
            <a:r>
              <a:rPr lang="el-GR" smtClean="0"/>
              <a:t>εταιρίας.Οι </a:t>
            </a:r>
            <a:r>
              <a:rPr lang="el-GR" dirty="0" smtClean="0"/>
              <a:t>μεταβλητές θα είναι δεκαδικοί αριθμοί(τύπου </a:t>
            </a:r>
            <a:r>
              <a:rPr lang="en-US" dirty="0" smtClean="0"/>
              <a:t>float</a:t>
            </a:r>
            <a:r>
              <a:rPr lang="el-GR" dirty="0" smtClean="0"/>
              <a:t>).Η μεταβλητή </a:t>
            </a:r>
            <a:r>
              <a:rPr lang="en-US" dirty="0" smtClean="0"/>
              <a:t>sal1 </a:t>
            </a:r>
            <a:r>
              <a:rPr lang="el-GR" dirty="0" smtClean="0"/>
              <a:t>θα αρχικοποιήται με την τιμή </a:t>
            </a:r>
            <a:r>
              <a:rPr lang="en-US" dirty="0" smtClean="0"/>
              <a:t>1000.50,</a:t>
            </a:r>
            <a:r>
              <a:rPr lang="el-GR" dirty="0" smtClean="0"/>
              <a:t>η μεταβλητή </a:t>
            </a:r>
            <a:r>
              <a:rPr lang="en-US" dirty="0" smtClean="0"/>
              <a:t>sal2 </a:t>
            </a:r>
            <a:r>
              <a:rPr lang="el-GR" dirty="0" smtClean="0"/>
              <a:t>με την τιμή 2500.78 και η μεταβλητή </a:t>
            </a:r>
            <a:r>
              <a:rPr lang="en-US" dirty="0" smtClean="0"/>
              <a:t>sal3 </a:t>
            </a:r>
            <a:r>
              <a:rPr lang="el-GR" dirty="0" smtClean="0"/>
              <a:t>με την τιμή 567.89.Το πρόγραμμα θα πρέπει να υπολογίζει και να εμφανίζει τον μέσο όρο των 3 μισθών.</a:t>
            </a:r>
          </a:p>
          <a:p>
            <a:r>
              <a:rPr lang="el-GR" dirty="0" smtClean="0"/>
              <a:t>4.Να κατασκευαστεί πρόγραμμα το οποίο θα αρχικοποιεί τέσσερις ακέραιους αριθμούς με τιμές 10,25,17,19 και θα υπολογίζει και θα εμφανίζει στην οθόνη το άθροισμα τους,τον μέσο όρο τους,καθώς και το τεράγωνο τόυ αθροίσματος.</a:t>
            </a:r>
            <a:endParaRPr lang="en-US" dirty="0"/>
          </a:p>
        </p:txBody>
      </p:sp>
    </p:spTree>
    <p:extLst>
      <p:ext uri="{BB962C8B-B14F-4D97-AF65-F5344CB8AC3E}">
        <p14:creationId xmlns:p14="http://schemas.microsoft.com/office/powerpoint/2010/main" val="485636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1_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254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맑은 고딕</vt:lpstr>
      <vt:lpstr>Arial</vt:lpstr>
      <vt:lpstr>Calibri</vt:lpstr>
      <vt:lpstr>Comic Sans MS</vt:lpstr>
      <vt:lpstr>Georgia</vt:lpstr>
      <vt:lpstr>Times New Roman</vt:lpstr>
      <vt:lpstr>Trebuchet MS</vt:lpstr>
      <vt:lpstr>1_Θέμα του 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C: Από τη Θεωρία στην Εφαρμογή (Γ. Σ. Τσελίκης, Ν. Δ. Τσελίκας)</dc:subject>
  <dc:creator>Nikos Tselikas</dc:creator>
  <cp:lastModifiedBy>Βασίλης Νάστος</cp:lastModifiedBy>
  <cp:revision>6</cp:revision>
  <dcterms:created xsi:type="dcterms:W3CDTF">2019-10-31T20:50:36Z</dcterms:created>
  <dcterms:modified xsi:type="dcterms:W3CDTF">2020-09-20T12:31:02Z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2017-11-06T00:00:00Z</vt:filetime>
  </property>
  <property fmtid="{D5CDD505-2E9C-101B-9397-08002B2CF9AE}" pid="3" name="Creator">
    <vt:lpwstr>Microsoft® PowerPoint® 2016</vt:lpwstr>
  </property>
  <property fmtid="{D5CDD505-2E9C-101B-9397-08002B2CF9AE}" pid="4" name="LastSaved">
    <vt:filetime>2019-10-31T00:00:00Z</vt:filetime>
  </property>
</Properties>
</file>