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tIns="0" rIns="0" bIns="0" anchor="ctr">
            <a:noAutofit/>
          </a:bodyPr>
          <a:lstStyle/>
          <a:p>
            <a:endParaRPr lang="en-US" sz="1800" b="0" strike="noStrike" spc="-1">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E7E4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33" name="Group 1"/>
          <p:cNvGrpSpPr/>
          <p:nvPr/>
        </p:nvGrpSpPr>
        <p:grpSpPr>
          <a:xfrm>
            <a:off x="0" y="228600"/>
            <a:ext cx="2851200" cy="6638400"/>
            <a:chOff x="0" y="228600"/>
            <a:chExt cx="2851200" cy="6638400"/>
          </a:xfrm>
        </p:grpSpPr>
        <p:sp>
          <p:nvSpPr>
            <p:cNvPr id="34"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2"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3"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4"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5"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6"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9"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0"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1"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12"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13" name="Group 14"/>
          <p:cNvGrpSpPr/>
          <p:nvPr/>
        </p:nvGrpSpPr>
        <p:grpSpPr>
          <a:xfrm>
            <a:off x="27360" y="0"/>
            <a:ext cx="2356200" cy="6852960"/>
            <a:chOff x="27360" y="0"/>
            <a:chExt cx="2356200" cy="6852960"/>
          </a:xfrm>
        </p:grpSpPr>
        <p:sp>
          <p:nvSpPr>
            <p:cNvPr id="14" name="CustomShape 15"/>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5"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6"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7"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8"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19"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0"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1"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2"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3"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4"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25"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lstStyle/>
          <a:p>
            <a:pPr>
              <a:lnSpc>
                <a:spcPct val="100000"/>
              </a:lnSpc>
            </a:pPr>
            <a:r>
              <a:rPr lang="en-US" sz="5400" b="0" strike="noStrike" spc="-1">
                <a:solidFill>
                  <a:srgbClr val="262626"/>
                </a:solidFill>
                <a:latin typeface="Century Gothic"/>
              </a:rPr>
              <a:t>Click to edit Master title style</a:t>
            </a:r>
            <a:endParaRPr lang="en-US" sz="5400" b="0" strike="noStrike" spc="-1">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7495450B-8CB4-4EF2-A026-76817E5AB916}" type="datetime">
              <a:rPr lang="en-US" sz="900" b="0" strike="noStrike" spc="-1">
                <a:solidFill>
                  <a:srgbClr val="8B8B8B"/>
                </a:solidFill>
                <a:latin typeface="Century Gothic"/>
              </a:rPr>
              <a:t>10/22/2020</a:t>
            </a:fld>
            <a:endParaRPr lang="en-US" sz="900" b="0" strike="noStrike" spc="-1">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30" name="CustomShape 31"/>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lstStyle/>
          <a:p>
            <a:pPr algn="r">
              <a:lnSpc>
                <a:spcPct val="100000"/>
              </a:lnSpc>
            </a:pPr>
            <a:fld id="{9B67280E-E405-4694-A668-82ADC0CA68D5}" type="slidenum">
              <a:rPr lang="en-US" sz="2000" b="0" strike="noStrike" spc="-1">
                <a:solidFill>
                  <a:srgbClr val="FEFFFF"/>
                </a:solidFill>
                <a:latin typeface="Century Gothic"/>
              </a:rPr>
              <a:t>‹#›</a:t>
            </a:fld>
            <a:endParaRPr lang="en-US" sz="2000" b="0" strike="noStrike" spc="-1">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E7E4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1" name="CustomShape 3"/>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2" name="CustomShape 4"/>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3" name="CustomShape 5"/>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4" name="CustomShape 6"/>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5" name="CustomShape 7"/>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6" name="CustomShape 8"/>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7" name="CustomShape 9"/>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8" name="CustomShape 10"/>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79" name="CustomShape 11"/>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0" name="CustomShape 12"/>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sp>
          <p:nvSpPr>
            <p:cNvPr id="81" name="CustomShape 13"/>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sp>
      </p:grpSp>
      <p:grpSp>
        <p:nvGrpSpPr>
          <p:cNvPr id="82" name="Group 14"/>
          <p:cNvGrpSpPr/>
          <p:nvPr/>
        </p:nvGrpSpPr>
        <p:grpSpPr>
          <a:xfrm>
            <a:off x="27360" y="0"/>
            <a:ext cx="2356200" cy="6852960"/>
            <a:chOff x="27360" y="0"/>
            <a:chExt cx="2356200" cy="6852960"/>
          </a:xfrm>
        </p:grpSpPr>
        <p:sp>
          <p:nvSpPr>
            <p:cNvPr id="83" name="CustomShape 15"/>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4" name="CustomShape 16"/>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5" name="CustomShape 17"/>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6" name="CustomShape 18"/>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7" name="CustomShape 19"/>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8" name="CustomShape 20"/>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89" name="CustomShape 21"/>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0" name="CustomShape 22"/>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1" name="CustomShape 23"/>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2" name="CustomShape 24"/>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3" name="CustomShape 25"/>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sp>
        <p:sp>
          <p:nvSpPr>
            <p:cNvPr id="94" name="CustomShape 26"/>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st="2556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lstStyle/>
          <a:p>
            <a:pPr>
              <a:lnSpc>
                <a:spcPct val="100000"/>
              </a:lnSpc>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lstStyle/>
          <a:p>
            <a:pPr marL="343080" indent="-342720">
              <a:lnSpc>
                <a:spcPct val="100000"/>
              </a:lnSpc>
              <a:spcBef>
                <a:spcPts val="1001"/>
              </a:spcBef>
              <a:buClr>
                <a:srgbClr val="E78712"/>
              </a:buClr>
              <a:buFont typeface="Wingdings 3" charset="2"/>
              <a:buChar char=""/>
            </a:pPr>
            <a:r>
              <a:rPr lang="en-US" sz="1800" b="0" strike="noStrike" spc="-1">
                <a:solidFill>
                  <a:srgbClr val="404040"/>
                </a:solidFill>
                <a:latin typeface="Century Gothic"/>
              </a:rPr>
              <a:t>Edit Master text styles</a:t>
            </a:r>
          </a:p>
          <a:p>
            <a:pPr marL="743040" lvl="1" indent="-285480">
              <a:lnSpc>
                <a:spcPct val="100000"/>
              </a:lnSpc>
              <a:spcBef>
                <a:spcPts val="1001"/>
              </a:spcBef>
              <a:buClr>
                <a:srgbClr val="E78712"/>
              </a:buClr>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E78712"/>
              </a:buClr>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E78712"/>
              </a:buClr>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E78712"/>
              </a:buClr>
              <a:buFont typeface="Wingdings 3" charset="2"/>
              <a:buChar char=""/>
            </a:pPr>
            <a:r>
              <a:rPr lang="en-US" sz="1200" b="0" strike="noStrike" spc="-1">
                <a:solidFill>
                  <a:srgbClr val="404040"/>
                </a:solidFill>
                <a:latin typeface="Century Gothic"/>
              </a:rPr>
              <a:t>Fifth level</a:t>
            </a:r>
          </a:p>
        </p:txBody>
      </p:sp>
      <p:sp>
        <p:nvSpPr>
          <p:cNvPr id="98" name="PlaceHolder 30"/>
          <p:cNvSpPr>
            <a:spLocks noGrp="1"/>
          </p:cNvSpPr>
          <p:nvPr>
            <p:ph type="dt"/>
          </p:nvPr>
        </p:nvSpPr>
        <p:spPr>
          <a:xfrm>
            <a:off x="10361520" y="6130440"/>
            <a:ext cx="1145880" cy="370080"/>
          </a:xfrm>
          <a:prstGeom prst="rect">
            <a:avLst/>
          </a:prstGeom>
        </p:spPr>
        <p:txBody>
          <a:bodyPr anchor="ctr">
            <a:noAutofit/>
          </a:bodyPr>
          <a:lstStyle/>
          <a:p>
            <a:pPr algn="r">
              <a:lnSpc>
                <a:spcPct val="100000"/>
              </a:lnSpc>
            </a:pPr>
            <a:fld id="{4EAA3F72-5333-43C8-8DA5-7F6A27065578}" type="datetime">
              <a:rPr lang="en-US" sz="900" b="0" strike="noStrike" spc="-1">
                <a:solidFill>
                  <a:srgbClr val="8B8B8B"/>
                </a:solidFill>
                <a:latin typeface="Century Gothic"/>
              </a:rPr>
              <a:t>10/22/2020</a:t>
            </a:fld>
            <a:endParaRPr lang="en-US" sz="900" b="0" strike="noStrike" spc="-1">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lstStyle/>
          <a:p>
            <a:endParaRPr lang="en-US" sz="2400" b="0" strike="noStrike" spc="-1">
              <a:latin typeface="Times New Roman"/>
            </a:endParaRPr>
          </a:p>
        </p:txBody>
      </p:sp>
      <p:sp>
        <p:nvSpPr>
          <p:cNvPr id="100" name="CustomShape 32"/>
          <p:cNvSpPr/>
          <p:nvPr/>
        </p:nvSpPr>
        <p:spPr>
          <a:xfrm flipV="1">
            <a:off x="-3960" y="7138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lstStyle/>
          <a:p>
            <a:pPr algn="r">
              <a:lnSpc>
                <a:spcPct val="100000"/>
              </a:lnSpc>
            </a:pPr>
            <a:fld id="{4E930B55-1736-4A24-88D1-90C397021BD0}" type="slidenum">
              <a:rPr lang="en-US" sz="2000" b="0" strike="noStrike" spc="-1">
                <a:solidFill>
                  <a:srgbClr val="FEFFFF"/>
                </a:solidFill>
                <a:latin typeface="Century Gothic"/>
              </a:rPr>
              <a:t>‹#›</a:t>
            </a:fld>
            <a:endParaRPr lang="en-US" sz="2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2589120" y="2514600"/>
            <a:ext cx="8915040" cy="2262600"/>
          </a:xfrm>
          <a:prstGeom prst="rect">
            <a:avLst/>
          </a:prstGeom>
          <a:noFill/>
          <a:ln w="0">
            <a:noFill/>
          </a:ln>
        </p:spPr>
        <p:txBody>
          <a:bodyPr anchor="b">
            <a:normAutofit/>
          </a:bodyPr>
          <a:lstStyle/>
          <a:p>
            <a:pPr algn="ctr">
              <a:lnSpc>
                <a:spcPct val="100000"/>
              </a:lnSpc>
            </a:pPr>
            <a:r>
              <a:rPr lang="el-GR" sz="5400" b="0" strike="noStrike" spc="-1">
                <a:solidFill>
                  <a:srgbClr val="262626"/>
                </a:solidFill>
                <a:latin typeface="Century Gothic"/>
              </a:rPr>
              <a:t>ΑΝΤΙΚΕΙΜΕΝΟΣΤΡΑΦΗΣ ΠΡΟΓΡΑΜΜΑΤΙΣΜΟΣ</a:t>
            </a:r>
            <a:endParaRPr lang="en-US" sz="5400" b="0" strike="noStrike" spc="-1">
              <a:solidFill>
                <a:srgbClr val="000000"/>
              </a:solidFill>
              <a:latin typeface="Century Gothic"/>
            </a:endParaRPr>
          </a:p>
        </p:txBody>
      </p:sp>
      <p:sp>
        <p:nvSpPr>
          <p:cNvPr id="139" name="TextShape 2"/>
          <p:cNvSpPr txBox="1"/>
          <p:nvPr/>
        </p:nvSpPr>
        <p:spPr>
          <a:xfrm>
            <a:off x="2589120" y="4777200"/>
            <a:ext cx="8915040" cy="1126080"/>
          </a:xfrm>
          <a:prstGeom prst="rect">
            <a:avLst/>
          </a:prstGeom>
          <a:noFill/>
          <a:ln w="0">
            <a:noFill/>
          </a:ln>
        </p:spPr>
        <p:txBody>
          <a:bodyPr>
            <a:normAutofit/>
          </a:bodyPr>
          <a:lstStyle/>
          <a:p>
            <a:pPr algn="ctr">
              <a:lnSpc>
                <a:spcPct val="100000"/>
              </a:lnSpc>
              <a:spcBef>
                <a:spcPts val="1001"/>
              </a:spcBef>
              <a:tabLst>
                <a:tab pos="0" algn="l"/>
              </a:tabLst>
            </a:pPr>
            <a:r>
              <a:rPr lang="el-GR" sz="3200" b="0" strike="noStrike" spc="-1">
                <a:solidFill>
                  <a:srgbClr val="595959"/>
                </a:solidFill>
                <a:latin typeface="Century Gothic"/>
              </a:rPr>
              <a:t>ΕΝΙΣΧΥΤΙΚΟ ΜΑΘΗΜΑ</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3.2.Διανύσματα-Vector</a:t>
            </a:r>
            <a:endParaRPr lang="en-US" sz="2800" b="0" strike="noStrike" spc="-1">
              <a:solidFill>
                <a:srgbClr val="000000"/>
              </a:solidFill>
              <a:latin typeface="Century Gothic"/>
            </a:endParaRPr>
          </a:p>
        </p:txBody>
      </p:sp>
      <p:sp>
        <p:nvSpPr>
          <p:cNvPr id="174" name="TextShape 2"/>
          <p:cNvSpPr txBox="1"/>
          <p:nvPr/>
        </p:nvSpPr>
        <p:spPr>
          <a:xfrm>
            <a:off x="2057760" y="1023480"/>
            <a:ext cx="8915040" cy="2405520"/>
          </a:xfrm>
          <a:prstGeom prst="rect">
            <a:avLst/>
          </a:prstGeom>
          <a:noFill/>
          <a:ln w="0">
            <a:noFill/>
          </a:ln>
        </p:spPr>
        <p:txBody>
          <a:bodyPr lIns="0" tIns="0" rIns="0" bIns="0" anchor="ctr">
            <a:noAutofit/>
          </a:bodyPr>
          <a:lstStyle/>
          <a:p>
            <a:pPr marL="343080" indent="-342720">
              <a:lnSpc>
                <a:spcPct val="100000"/>
              </a:lnSpc>
              <a:spcBef>
                <a:spcPts val="1295"/>
              </a:spcBef>
              <a:buClr>
                <a:srgbClr val="E78712"/>
              </a:buClr>
              <a:buFont typeface="Wingdings 3" charset="2"/>
              <a:buChar char=""/>
            </a:pPr>
            <a:r>
              <a:rPr lang="el-GR" sz="1800" b="0" strike="noStrike" spc="-1">
                <a:solidFill>
                  <a:srgbClr val="404040"/>
                </a:solidFill>
                <a:latin typeface="Century Gothic"/>
              </a:rPr>
              <a:t>Αντικείμενα της C++,τα οποία μπορεί να υποστηρίξουν πολλούς τύπους δεδομένων.Τα Vector είναι δυναμικοί πίνακες,δηλαδή μπορούν να δεχθούν οποιονδήποτε αριθμό δεδομένων.Στον ακόλουθο κώδικα υλοποιήται η δήλωση ενος vector από ακεραιους. </a:t>
            </a:r>
            <a:endParaRPr lang="en-US" sz="1800" b="0" strike="noStrike" spc="-1">
              <a:latin typeface="Arial"/>
            </a:endParaRPr>
          </a:p>
        </p:txBody>
      </p:sp>
      <p:pic>
        <p:nvPicPr>
          <p:cNvPr id="175" name="Picture 174"/>
          <p:cNvPicPr/>
          <p:nvPr/>
        </p:nvPicPr>
        <p:blipFill>
          <a:blip r:embed="rId2"/>
          <a:stretch/>
        </p:blipFill>
        <p:spPr>
          <a:xfrm>
            <a:off x="2353680" y="3200400"/>
            <a:ext cx="6104520" cy="2514600"/>
          </a:xfrm>
          <a:prstGeom prst="rect">
            <a:avLst/>
          </a:prstGeom>
          <a:ln w="0">
            <a:noFill/>
          </a:ln>
        </p:spPr>
      </p:pic>
      <p:sp>
        <p:nvSpPr>
          <p:cNvPr id="176" name="TextShape 3"/>
          <p:cNvSpPr txBox="1"/>
          <p:nvPr/>
        </p:nvSpPr>
        <p:spPr>
          <a:xfrm>
            <a:off x="9829800" y="3429000"/>
            <a:ext cx="1828800" cy="1114200"/>
          </a:xfrm>
          <a:prstGeom prst="rect">
            <a:avLst/>
          </a:prstGeom>
          <a:solidFill>
            <a:srgbClr val="DEE6EF"/>
          </a:solidFill>
          <a:ln w="0">
            <a:noFill/>
          </a:ln>
        </p:spPr>
        <p:txBody>
          <a:bodyPr lIns="90000" tIns="45000" rIns="90000" bIns="45000">
            <a:normAutofit lnSpcReduction="10000"/>
          </a:bodyPr>
          <a:lstStyle/>
          <a:p>
            <a:r>
              <a:rPr lang="en-US" sz="1800" b="1" strike="noStrike" spc="-1">
                <a:solidFill>
                  <a:srgbClr val="C9211E"/>
                </a:solidFill>
                <a:latin typeface="Arial"/>
              </a:rPr>
              <a:t>Vector όπου μπορώ να εισάγω εως και 2 τιμές.</a:t>
            </a:r>
          </a:p>
        </p:txBody>
      </p:sp>
      <p:sp>
        <p:nvSpPr>
          <p:cNvPr id="177" name="Line 4"/>
          <p:cNvSpPr/>
          <p:nvPr/>
        </p:nvSpPr>
        <p:spPr>
          <a:xfrm flipH="1">
            <a:off x="8458200" y="3886200"/>
            <a:ext cx="1371600" cy="0"/>
          </a:xfrm>
          <a:prstGeom prst="line">
            <a:avLst/>
          </a:prstGeom>
          <a:ln w="38160">
            <a:solidFill>
              <a:srgbClr val="127622"/>
            </a:solidFill>
            <a:round/>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2436120" y="258480"/>
            <a:ext cx="8911440" cy="766756"/>
          </a:xfrm>
          <a:prstGeom prst="rect">
            <a:avLst/>
          </a:prstGeom>
          <a:noFill/>
          <a:ln w="0">
            <a:noFill/>
          </a:ln>
        </p:spPr>
        <p:txBody>
          <a:bodyPr>
            <a:noAutofit/>
          </a:bodyPr>
          <a:lstStyle/>
          <a:p>
            <a:pPr>
              <a:lnSpc>
                <a:spcPct val="100000"/>
              </a:lnSpc>
            </a:pPr>
            <a:r>
              <a:rPr lang="el-GR" sz="2800" b="0" strike="noStrike" spc="-1" dirty="0">
                <a:solidFill>
                  <a:srgbClr val="262626"/>
                </a:solidFill>
                <a:latin typeface="Century Gothic"/>
              </a:rPr>
              <a:t>3.2.Διανύσματα-Vector</a:t>
            </a:r>
            <a:endParaRPr lang="en-US" sz="2800" b="0" strike="noStrike" spc="-1" dirty="0">
              <a:solidFill>
                <a:srgbClr val="000000"/>
              </a:solidFill>
              <a:latin typeface="Century Gothic"/>
            </a:endParaRPr>
          </a:p>
        </p:txBody>
      </p:sp>
      <p:sp>
        <p:nvSpPr>
          <p:cNvPr id="179" name="TextShape 2"/>
          <p:cNvSpPr txBox="1"/>
          <p:nvPr/>
        </p:nvSpPr>
        <p:spPr>
          <a:xfrm>
            <a:off x="2039288" y="870479"/>
            <a:ext cx="8915040" cy="4301885"/>
          </a:xfrm>
          <a:prstGeom prst="rect">
            <a:avLst/>
          </a:prstGeom>
          <a:noFill/>
          <a:ln w="0">
            <a:noFill/>
          </a:ln>
        </p:spPr>
        <p:txBody>
          <a:bodyPr lIns="0" tIns="0" rIns="0" bIns="0" anchor="ctr">
            <a:noAutofit/>
          </a:bodyPr>
          <a:lstStyle/>
          <a:p>
            <a:pPr marL="343080" indent="-342720" algn="ctr">
              <a:lnSpc>
                <a:spcPct val="100000"/>
              </a:lnSpc>
              <a:spcBef>
                <a:spcPts val="1001"/>
              </a:spcBef>
              <a:buClr>
                <a:srgbClr val="E78712"/>
              </a:buClr>
              <a:buFont typeface="Wingdings 3" charset="2"/>
              <a:buChar char=""/>
            </a:pPr>
            <a:r>
              <a:rPr lang="el-GR" sz="1800" b="1" strike="noStrike" spc="-1" dirty="0">
                <a:solidFill>
                  <a:srgbClr val="C9211E"/>
                </a:solidFill>
                <a:latin typeface="Century Gothic"/>
              </a:rPr>
              <a:t>ΒΑΣΙΚΕΣ ΜΕΘΟΔΟΙ ΕΝΟΣ VECTOR</a:t>
            </a:r>
            <a:endParaRPr lang="en-US" sz="1800" b="1" strike="noStrike" spc="-1" dirty="0">
              <a:solidFill>
                <a:srgbClr val="C9211E"/>
              </a:solidFill>
              <a:latin typeface="Arial"/>
            </a:endParaRPr>
          </a:p>
          <a:p>
            <a:pPr marL="343080" indent="-342720">
              <a:lnSpc>
                <a:spcPct val="100000"/>
              </a:lnSpc>
              <a:spcBef>
                <a:spcPts val="1001"/>
              </a:spcBef>
              <a:buClr>
                <a:srgbClr val="E78712"/>
              </a:buClr>
              <a:buFont typeface="Wingdings 3" charset="2"/>
              <a:buChar char=""/>
            </a:pPr>
            <a:r>
              <a:rPr lang="el-GR" sz="1800" b="1" strike="noStrike" spc="-1" dirty="0">
                <a:solidFill>
                  <a:srgbClr val="C9211E"/>
                </a:solidFill>
                <a:latin typeface="Century Gothic"/>
              </a:rPr>
              <a:t>size→επιστρέφει το μέγεθος ενός διανύσματος.</a:t>
            </a:r>
            <a:endParaRPr lang="en-US" sz="1800" b="1" strike="noStrike" spc="-1" dirty="0">
              <a:solidFill>
                <a:srgbClr val="C9211E"/>
              </a:solidFill>
              <a:latin typeface="Arial"/>
            </a:endParaRPr>
          </a:p>
          <a:p>
            <a:pPr marL="343080" indent="-342720">
              <a:lnSpc>
                <a:spcPct val="100000"/>
              </a:lnSpc>
              <a:spcBef>
                <a:spcPts val="1001"/>
              </a:spcBef>
              <a:buClr>
                <a:srgbClr val="E78712"/>
              </a:buClr>
              <a:buFont typeface="Wingdings 3" charset="2"/>
              <a:buChar char=""/>
            </a:pPr>
            <a:r>
              <a:rPr lang="el-GR" sz="1800" b="1" strike="noStrike" spc="-1" dirty="0">
                <a:solidFill>
                  <a:srgbClr val="C9211E"/>
                </a:solidFill>
                <a:latin typeface="Century Gothic"/>
              </a:rPr>
              <a:t>at→Επιστρέφει το στοιχείο στην θέση που δέχεται σαν όρισμα.</a:t>
            </a:r>
            <a:endParaRPr lang="en-US" sz="1800" b="1" strike="noStrike" spc="-1" dirty="0">
              <a:solidFill>
                <a:srgbClr val="C9211E"/>
              </a:solidFill>
              <a:latin typeface="Arial"/>
            </a:endParaRPr>
          </a:p>
          <a:p>
            <a:pPr marL="343080" indent="-342720">
              <a:lnSpc>
                <a:spcPct val="100000"/>
              </a:lnSpc>
              <a:spcBef>
                <a:spcPts val="1001"/>
              </a:spcBef>
              <a:buClr>
                <a:srgbClr val="E78712"/>
              </a:buClr>
              <a:buFont typeface="Wingdings 3" charset="2"/>
              <a:buChar char=""/>
            </a:pPr>
            <a:r>
              <a:rPr lang="en-US" b="1" spc="-1" dirty="0" smtClean="0">
                <a:solidFill>
                  <a:srgbClr val="C9211E"/>
                </a:solidFill>
                <a:latin typeface="Century Gothic"/>
              </a:rPr>
              <a:t>b</a:t>
            </a:r>
            <a:r>
              <a:rPr lang="en-US" sz="1800" b="1" strike="noStrike" spc="-1" dirty="0" smtClean="0">
                <a:solidFill>
                  <a:srgbClr val="C9211E"/>
                </a:solidFill>
                <a:latin typeface="Century Gothic"/>
              </a:rPr>
              <a:t>egin</a:t>
            </a:r>
            <a:r>
              <a:rPr lang="en-US" sz="1800" b="1" strike="noStrike" spc="-1" dirty="0" smtClean="0">
                <a:solidFill>
                  <a:srgbClr val="C9211E"/>
                </a:solidFill>
                <a:latin typeface="Century Gothic"/>
                <a:sym typeface="Wingdings" panose="05000000000000000000" pitchFamily="2" charset="2"/>
              </a:rPr>
              <a:t></a:t>
            </a:r>
            <a:r>
              <a:rPr lang="el-GR" sz="1800" b="1" strike="noStrike" spc="-1" dirty="0" smtClean="0">
                <a:solidFill>
                  <a:srgbClr val="C9211E"/>
                </a:solidFill>
                <a:latin typeface="Century Gothic"/>
                <a:sym typeface="Wingdings" panose="05000000000000000000" pitchFamily="2" charset="2"/>
              </a:rPr>
              <a:t>Δείκτης στην αρχική θέση μνήμης</a:t>
            </a:r>
            <a:r>
              <a:rPr lang="el-GR" sz="1800" b="1" strike="noStrike" spc="-1" dirty="0" smtClean="0">
                <a:solidFill>
                  <a:srgbClr val="C9211E"/>
                </a:solidFill>
                <a:latin typeface="Century Gothic"/>
              </a:rPr>
              <a:t> </a:t>
            </a:r>
          </a:p>
          <a:p>
            <a:pPr marL="343080" indent="-342720">
              <a:lnSpc>
                <a:spcPct val="100000"/>
              </a:lnSpc>
              <a:spcBef>
                <a:spcPts val="1001"/>
              </a:spcBef>
              <a:buClr>
                <a:srgbClr val="E78712"/>
              </a:buClr>
              <a:buFont typeface="Wingdings 3" charset="2"/>
              <a:buChar char=""/>
            </a:pPr>
            <a:r>
              <a:rPr lang="en-US" b="1" spc="-1" dirty="0">
                <a:solidFill>
                  <a:srgbClr val="C9211E"/>
                </a:solidFill>
                <a:latin typeface="Arial"/>
              </a:rPr>
              <a:t>e</a:t>
            </a:r>
            <a:r>
              <a:rPr lang="en-US" sz="1800" b="1" strike="noStrike" spc="-1" dirty="0" smtClean="0">
                <a:solidFill>
                  <a:srgbClr val="C9211E"/>
                </a:solidFill>
                <a:latin typeface="Arial"/>
              </a:rPr>
              <a:t>nd</a:t>
            </a:r>
            <a:r>
              <a:rPr lang="en-US" sz="1800" b="1" strike="noStrike" spc="-1" dirty="0" smtClean="0">
                <a:solidFill>
                  <a:srgbClr val="C9211E"/>
                </a:solidFill>
                <a:latin typeface="Arial"/>
                <a:sym typeface="Wingdings" panose="05000000000000000000" pitchFamily="2" charset="2"/>
              </a:rPr>
              <a:t></a:t>
            </a:r>
            <a:r>
              <a:rPr lang="el-GR" sz="1800" b="1" strike="noStrike" spc="-1" dirty="0" smtClean="0">
                <a:solidFill>
                  <a:srgbClr val="C9211E"/>
                </a:solidFill>
                <a:latin typeface="Arial"/>
                <a:sym typeface="Wingdings" panose="05000000000000000000" pitchFamily="2" charset="2"/>
              </a:rPr>
              <a:t>Δείκτης</a:t>
            </a:r>
            <a:r>
              <a:rPr lang="en-US" sz="1800" b="1" strike="noStrike" spc="-1" dirty="0" smtClean="0">
                <a:solidFill>
                  <a:srgbClr val="C9211E"/>
                </a:solidFill>
                <a:latin typeface="Arial"/>
                <a:sym typeface="Wingdings" panose="05000000000000000000" pitchFamily="2" charset="2"/>
              </a:rPr>
              <a:t> </a:t>
            </a:r>
            <a:r>
              <a:rPr lang="el-GR" sz="1800" b="1" strike="noStrike" spc="-1" dirty="0" smtClean="0">
                <a:solidFill>
                  <a:srgbClr val="C9211E"/>
                </a:solidFill>
                <a:latin typeface="Arial"/>
                <a:sym typeface="Wingdings" panose="05000000000000000000" pitchFamily="2" charset="2"/>
              </a:rPr>
              <a:t>σε μία θέση μνήμης μετά το τέλος του </a:t>
            </a:r>
            <a:r>
              <a:rPr lang="en-US" sz="1800" b="1" strike="noStrike" spc="-1" dirty="0" smtClean="0">
                <a:solidFill>
                  <a:srgbClr val="C9211E"/>
                </a:solidFill>
                <a:latin typeface="Arial"/>
                <a:sym typeface="Wingdings" panose="05000000000000000000" pitchFamily="2" charset="2"/>
              </a:rPr>
              <a:t>vector.</a:t>
            </a:r>
            <a:endParaRPr lang="el-GR" sz="1800" b="1" strike="noStrike" spc="-1" dirty="0" smtClean="0">
              <a:solidFill>
                <a:srgbClr val="C9211E"/>
              </a:solidFill>
              <a:latin typeface="Arial"/>
              <a:sym typeface="Wingdings" panose="05000000000000000000" pitchFamily="2" charset="2"/>
            </a:endParaRPr>
          </a:p>
          <a:p>
            <a:pPr marL="343080" indent="-342720">
              <a:lnSpc>
                <a:spcPct val="100000"/>
              </a:lnSpc>
              <a:spcBef>
                <a:spcPts val="1001"/>
              </a:spcBef>
              <a:buClr>
                <a:srgbClr val="E78712"/>
              </a:buClr>
              <a:buFont typeface="Wingdings 3" charset="2"/>
              <a:buChar char=""/>
            </a:pPr>
            <a:r>
              <a:rPr lang="en-US" b="1" spc="-1" dirty="0" err="1">
                <a:solidFill>
                  <a:srgbClr val="C9211E"/>
                </a:solidFill>
                <a:latin typeface="Arial"/>
              </a:rPr>
              <a:t>p</a:t>
            </a:r>
            <a:r>
              <a:rPr lang="en-US" sz="1800" b="1" strike="noStrike" spc="-1" dirty="0" err="1" smtClean="0">
                <a:solidFill>
                  <a:srgbClr val="C9211E"/>
                </a:solidFill>
                <a:latin typeface="Arial"/>
              </a:rPr>
              <a:t>ush_back</a:t>
            </a:r>
            <a:r>
              <a:rPr lang="en-US" sz="1800" b="1" strike="noStrike" spc="-1" dirty="0" smtClean="0">
                <a:solidFill>
                  <a:srgbClr val="C9211E"/>
                </a:solidFill>
                <a:latin typeface="Arial"/>
              </a:rPr>
              <a:t>()</a:t>
            </a:r>
            <a:r>
              <a:rPr lang="en-US" sz="1800" b="1" strike="noStrike" spc="-1" dirty="0" smtClean="0">
                <a:solidFill>
                  <a:srgbClr val="C9211E"/>
                </a:solidFill>
                <a:latin typeface="Arial"/>
                <a:sym typeface="Wingdings" panose="05000000000000000000" pitchFamily="2" charset="2"/>
              </a:rPr>
              <a:t></a:t>
            </a:r>
            <a:r>
              <a:rPr lang="el-GR" sz="1800" b="1" strike="noStrike" spc="-1" dirty="0" smtClean="0">
                <a:solidFill>
                  <a:srgbClr val="C9211E"/>
                </a:solidFill>
                <a:latin typeface="Arial"/>
                <a:sym typeface="Wingdings" panose="05000000000000000000" pitchFamily="2" charset="2"/>
              </a:rPr>
              <a:t>τοποθέτηση στοιχείου σε ένα </a:t>
            </a:r>
            <a:r>
              <a:rPr lang="en-US" sz="1800" b="1" strike="noStrike" spc="-1" dirty="0" smtClean="0">
                <a:solidFill>
                  <a:srgbClr val="C9211E"/>
                </a:solidFill>
                <a:latin typeface="Arial"/>
                <a:sym typeface="Wingdings" panose="05000000000000000000" pitchFamily="2" charset="2"/>
              </a:rPr>
              <a:t>vector.</a:t>
            </a:r>
          </a:p>
          <a:p>
            <a:pPr marL="343080" indent="-342720">
              <a:lnSpc>
                <a:spcPct val="100000"/>
              </a:lnSpc>
              <a:spcBef>
                <a:spcPts val="1001"/>
              </a:spcBef>
              <a:buClr>
                <a:srgbClr val="E78712"/>
              </a:buClr>
              <a:buFont typeface="Wingdings 3" charset="2"/>
              <a:buChar char=""/>
            </a:pPr>
            <a:r>
              <a:rPr lang="en-US" b="1" spc="-1" dirty="0">
                <a:solidFill>
                  <a:srgbClr val="C9211E"/>
                </a:solidFill>
                <a:latin typeface="Arial"/>
                <a:sym typeface="Wingdings" panose="05000000000000000000" pitchFamily="2" charset="2"/>
              </a:rPr>
              <a:t>e</a:t>
            </a:r>
            <a:r>
              <a:rPr lang="en-US" b="1" spc="-1" dirty="0" smtClean="0">
                <a:solidFill>
                  <a:srgbClr val="C9211E"/>
                </a:solidFill>
                <a:latin typeface="Arial"/>
                <a:sym typeface="Wingdings" panose="05000000000000000000" pitchFamily="2" charset="2"/>
              </a:rPr>
              <a:t>rase()</a:t>
            </a:r>
            <a:r>
              <a:rPr lang="el-GR" b="1" spc="-1" dirty="0" smtClean="0">
                <a:solidFill>
                  <a:srgbClr val="C9211E"/>
                </a:solidFill>
                <a:latin typeface="Arial"/>
                <a:sym typeface="Wingdings" panose="05000000000000000000" pitchFamily="2" charset="2"/>
              </a:rPr>
              <a:t>διαγραφή ενός στοιχείου από το </a:t>
            </a:r>
            <a:r>
              <a:rPr lang="en-US" b="1" spc="-1" dirty="0" smtClean="0">
                <a:solidFill>
                  <a:srgbClr val="C9211E"/>
                </a:solidFill>
                <a:latin typeface="Arial"/>
                <a:sym typeface="Wingdings" panose="05000000000000000000" pitchFamily="2" charset="2"/>
              </a:rPr>
              <a:t>vector </a:t>
            </a:r>
            <a:r>
              <a:rPr lang="el-GR" b="1" spc="-1" dirty="0" smtClean="0">
                <a:solidFill>
                  <a:srgbClr val="C9211E"/>
                </a:solidFill>
                <a:latin typeface="Arial"/>
                <a:sym typeface="Wingdings" panose="05000000000000000000" pitchFamily="2" charset="2"/>
              </a:rPr>
              <a:t>με βάση την θέση μνήμης του διανύσματος.</a:t>
            </a:r>
          </a:p>
          <a:p>
            <a:pPr marL="343080" indent="-342720">
              <a:lnSpc>
                <a:spcPct val="100000"/>
              </a:lnSpc>
              <a:spcBef>
                <a:spcPts val="1001"/>
              </a:spcBef>
              <a:buClr>
                <a:srgbClr val="E78712"/>
              </a:buClr>
              <a:buFont typeface="Wingdings 3" charset="2"/>
              <a:buChar char=""/>
            </a:pPr>
            <a:r>
              <a:rPr lang="el-GR" b="1" spc="-1" dirty="0" smtClean="0">
                <a:solidFill>
                  <a:srgbClr val="C9211E"/>
                </a:solidFill>
                <a:latin typeface="Arial"/>
                <a:sym typeface="Wingdings" panose="05000000000000000000" pitchFamily="2" charset="2"/>
              </a:rPr>
              <a:t>Δήλωση Ενός </a:t>
            </a:r>
            <a:r>
              <a:rPr lang="en-US" b="1" spc="-1" dirty="0" err="1" smtClean="0">
                <a:solidFill>
                  <a:srgbClr val="C9211E"/>
                </a:solidFill>
                <a:latin typeface="Arial"/>
                <a:sym typeface="Wingdings" panose="05000000000000000000" pitchFamily="2" charset="2"/>
              </a:rPr>
              <a:t>Vectorvector</a:t>
            </a:r>
            <a:r>
              <a:rPr lang="en-US" b="1" spc="-1" dirty="0" smtClean="0">
                <a:solidFill>
                  <a:srgbClr val="C9211E"/>
                </a:solidFill>
                <a:latin typeface="Arial"/>
                <a:sym typeface="Wingdings" panose="05000000000000000000" pitchFamily="2" charset="2"/>
              </a:rPr>
              <a:t> &lt;</a:t>
            </a:r>
            <a:r>
              <a:rPr lang="el-GR" b="1" spc="-1" dirty="0" smtClean="0">
                <a:solidFill>
                  <a:srgbClr val="C9211E"/>
                </a:solidFill>
                <a:latin typeface="Arial"/>
                <a:sym typeface="Wingdings" panose="05000000000000000000" pitchFamily="2" charset="2"/>
              </a:rPr>
              <a:t>τύπος</a:t>
            </a:r>
            <a:r>
              <a:rPr lang="en-US" b="1" spc="-1" dirty="0" smtClean="0">
                <a:solidFill>
                  <a:srgbClr val="C9211E"/>
                </a:solidFill>
                <a:latin typeface="Arial"/>
                <a:sym typeface="Wingdings" panose="05000000000000000000" pitchFamily="2" charset="2"/>
              </a:rPr>
              <a:t>&gt;</a:t>
            </a:r>
            <a:r>
              <a:rPr lang="el-GR" b="1" spc="-1" dirty="0" smtClean="0">
                <a:solidFill>
                  <a:srgbClr val="C9211E"/>
                </a:solidFill>
                <a:latin typeface="Arial"/>
                <a:sym typeface="Wingdings" panose="05000000000000000000" pitchFamily="2" charset="2"/>
              </a:rPr>
              <a:t> όνομα()</a:t>
            </a:r>
            <a:r>
              <a:rPr lang="en-US" b="1" spc="-1" dirty="0" smtClean="0">
                <a:solidFill>
                  <a:srgbClr val="C9211E"/>
                </a:solidFill>
                <a:latin typeface="Arial"/>
                <a:sym typeface="Wingdings" panose="05000000000000000000" pitchFamily="2" charset="2"/>
              </a:rPr>
              <a:t>;</a:t>
            </a:r>
          </a:p>
          <a:p>
            <a:pPr marL="343080" indent="-342720">
              <a:lnSpc>
                <a:spcPct val="100000"/>
              </a:lnSpc>
              <a:spcBef>
                <a:spcPts val="1001"/>
              </a:spcBef>
              <a:buClr>
                <a:srgbClr val="E78712"/>
              </a:buClr>
              <a:buFont typeface="Wingdings 3" charset="2"/>
              <a:buChar char=""/>
            </a:pPr>
            <a:r>
              <a:rPr lang="el-GR" b="1" spc="-1" dirty="0" smtClean="0">
                <a:solidFill>
                  <a:srgbClr val="C9211E"/>
                </a:solidFill>
                <a:latin typeface="Arial"/>
                <a:sym typeface="Wingdings" panose="05000000000000000000" pitchFamily="2" charset="2"/>
              </a:rPr>
              <a:t>Βιβλιοθήκη</a:t>
            </a:r>
            <a:r>
              <a:rPr lang="en-US" b="1" spc="-1" smtClean="0">
                <a:solidFill>
                  <a:srgbClr val="C9211E"/>
                </a:solidFill>
                <a:latin typeface="Arial"/>
                <a:sym typeface="Wingdings" panose="05000000000000000000" pitchFamily="2" charset="2"/>
              </a:rPr>
              <a:t>&lt;vector&gt;</a:t>
            </a:r>
            <a:endParaRPr lang="el-GR" b="1" spc="-1" dirty="0" smtClean="0">
              <a:solidFill>
                <a:srgbClr val="C9211E"/>
              </a:solidFill>
              <a:latin typeface="Arial"/>
              <a:sym typeface="Wingdings" panose="05000000000000000000" pitchFamily="2"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593080" y="624240"/>
            <a:ext cx="8911440" cy="1280520"/>
          </a:xfrm>
          <a:prstGeom prst="rect">
            <a:avLst/>
          </a:prstGeom>
          <a:noFill/>
          <a:ln w="0">
            <a:noFill/>
          </a:ln>
        </p:spPr>
        <p:txBody>
          <a:bodyPr>
            <a:noAutofit/>
          </a:bodyPr>
          <a:lstStyle/>
          <a:p>
            <a:pPr>
              <a:lnSpc>
                <a:spcPct val="100000"/>
              </a:lnSpc>
            </a:pPr>
            <a:r>
              <a:rPr lang="en-US" sz="2800" b="0" strike="noStrike" spc="-1">
                <a:solidFill>
                  <a:srgbClr val="262626"/>
                </a:solidFill>
                <a:latin typeface="Century Gothic"/>
              </a:rPr>
              <a:t>4.</a:t>
            </a:r>
            <a:r>
              <a:rPr lang="el-GR" sz="2800" b="0" strike="noStrike" spc="-1">
                <a:solidFill>
                  <a:srgbClr val="262626"/>
                </a:solidFill>
                <a:latin typeface="Century Gothic"/>
              </a:rPr>
              <a:t>Ασκήσεις</a:t>
            </a:r>
            <a:endParaRPr lang="en-US" sz="2800" b="0" strike="noStrike" spc="-1">
              <a:solidFill>
                <a:srgbClr val="000000"/>
              </a:solidFill>
              <a:latin typeface="Century Gothic"/>
            </a:endParaRPr>
          </a:p>
        </p:txBody>
      </p:sp>
      <p:sp>
        <p:nvSpPr>
          <p:cNvPr id="181" name="TextShape 2"/>
          <p:cNvSpPr txBox="1"/>
          <p:nvPr/>
        </p:nvSpPr>
        <p:spPr>
          <a:xfrm>
            <a:off x="2589120" y="1447920"/>
            <a:ext cx="8915040" cy="5149080"/>
          </a:xfrm>
          <a:prstGeom prst="rect">
            <a:avLst/>
          </a:prstGeom>
          <a:noFill/>
          <a:ln w="0">
            <a:noFill/>
          </a:ln>
        </p:spPr>
        <p:txBody>
          <a:bodyPr lIns="0" tIns="0" rIns="0" bIns="0" anchor="ctr">
            <a:noAutofit/>
          </a:bodyPr>
          <a:lstStyle/>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Να κατασκευαστεί πρόγραμμα το οποίο θα ορίζει μία κλάση </a:t>
            </a:r>
            <a:r>
              <a:rPr lang="en-US" sz="1800" b="0" strike="noStrike" spc="-1">
                <a:solidFill>
                  <a:srgbClr val="404040"/>
                </a:solidFill>
                <a:latin typeface="Century Gothic"/>
              </a:rPr>
              <a:t>person</a:t>
            </a:r>
            <a:r>
              <a:rPr lang="el-GR" sz="1800" b="0" strike="noStrike" spc="-1">
                <a:solidFill>
                  <a:srgbClr val="404040"/>
                </a:solidFill>
                <a:latin typeface="Century Gothic"/>
              </a:rPr>
              <a:t> η οποία θα ορίζει σαν ιδωτικά μέλη το όνομα και την ηλικία ενός ατόμου.Να ορίσετε </a:t>
            </a:r>
            <a:r>
              <a:rPr lang="en-US" sz="1800" b="0" strike="noStrike" spc="-1">
                <a:solidFill>
                  <a:srgbClr val="404040"/>
                </a:solidFill>
                <a:latin typeface="Century Gothic"/>
              </a:rPr>
              <a:t>getters,setters,</a:t>
            </a:r>
            <a:r>
              <a:rPr lang="el-GR" sz="1800" b="0" strike="noStrike" spc="-1">
                <a:solidFill>
                  <a:srgbClr val="404040"/>
                </a:solidFill>
                <a:latin typeface="Century Gothic"/>
              </a:rPr>
              <a:t>να υπερφορτώσετε τον τελεστή &lt;&lt;,και τον τελεστή &gt;&gt;.Στην κύρια συνάρτηση να εισάγεται 10 ανθρώπους της επιλογής,να ταξινομίσετε κατά φθίνουσα σειρά τον πίνακα με βάση της ηλικία και να εμφανίσετε σε αρχείο </a:t>
            </a:r>
            <a:r>
              <a:rPr lang="en-US" sz="1800" b="0" strike="noStrike" spc="-1">
                <a:solidFill>
                  <a:srgbClr val="404040"/>
                </a:solidFill>
                <a:latin typeface="Century Gothic"/>
              </a:rPr>
              <a:t>persons.txt </a:t>
            </a:r>
            <a:r>
              <a:rPr lang="el-GR" sz="1800" b="0" strike="noStrike" spc="-1">
                <a:solidFill>
                  <a:srgbClr val="404040"/>
                </a:solidFill>
                <a:latin typeface="Century Gothic"/>
              </a:rPr>
              <a:t>τα αποτελέσματα.</a:t>
            </a:r>
            <a:endParaRPr lang="en-US" sz="1800" b="0" strike="noStrike" spc="-1">
              <a:latin typeface="Arial"/>
            </a:endParaRPr>
          </a:p>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Να κατασκευαστεί μία συνάρτηση η οποία θα κατασκευάζει δυναμικά ένα πίνακα 10 θέσεων και θα τον γεμίζει με τυχαίες τιμές.Με την χρήση δεικτών,το πρόγραμμα θα υπολογίζει και θα εμφανίζει το μέσο όρο και την ρίζα του αθροίσματος.</a:t>
            </a:r>
            <a:endParaRPr lang="en-US" sz="1800" b="0" strike="noStrike" spc="-1">
              <a:latin typeface="Arial"/>
            </a:endParaRPr>
          </a:p>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Να κατασκευαστεί συνάρτηση η οποία θα δέχεται σαν όρισμα ένα πίνακα με αλφαριθμητικά και θα εμφανίζει ταξινομημένο τον πίνακα κατα φθίνουσα σειρά.</a:t>
            </a:r>
            <a:endParaRPr lang="en-US" sz="1800" b="0" strike="noStrike" spc="-1">
              <a:latin typeface="Arial"/>
            </a:endParaRPr>
          </a:p>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Να κατασκευαστεί πρόγραμμα το οποίο θα κατασκευάζει ένα πρόγραμμα που θα κατασκευάζει ένα πίνακα δεκαδικών,το οποίο θα υπολογίζει με την χρήση συνάρτησης το άθροισμα και τον μέσο όρο ενός πίνακα καθώς και το πλήθος των αριθμών που είναι μεγαλύτεροι του μέσου όρου.</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1.ΥΠΕΡΦΟΡΤΩΣΗ ΤΕΛΕΣΤΩΝ</a:t>
            </a:r>
            <a:endParaRPr lang="en-US" sz="2800" b="0" strike="noStrike" spc="-1">
              <a:solidFill>
                <a:srgbClr val="000000"/>
              </a:solidFill>
              <a:latin typeface="Century Gothic"/>
            </a:endParaRPr>
          </a:p>
        </p:txBody>
      </p:sp>
      <p:sp>
        <p:nvSpPr>
          <p:cNvPr id="141" name="TextShape 2"/>
          <p:cNvSpPr txBox="1"/>
          <p:nvPr/>
        </p:nvSpPr>
        <p:spPr>
          <a:xfrm>
            <a:off x="2136240" y="1018800"/>
            <a:ext cx="8915040" cy="3777120"/>
          </a:xfrm>
          <a:prstGeom prst="rect">
            <a:avLst/>
          </a:prstGeom>
          <a:noFill/>
          <a:ln w="0">
            <a:noFill/>
          </a:ln>
        </p:spPr>
        <p:txBody>
          <a:bodyPr>
            <a:noAutofit/>
          </a:bodyPr>
          <a:lstStyle/>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Τα αντίκειμενα δεν μπορούν να εκτελέσουν την λειτουργικότητα των σχεσιακών τελεστών οι οποίοι ορίζονται για λογικά και αριθμητικά δεδομένα.Για να μπορέσει να υπάρχει λειτουργικότητα μεταξύ τέτοιων τελεστών πρέπει να πραγματοποιηθεί υπερφόρτωση τους,δηλαδή επανορισμός των συναρτήσεων των λογικών τελεστών για κάθε τύπο αντικειμένου που κατασκευάζω.Ας δούμε παρακάτω πως μπορώ να πραγματοποιήσω υπερφόρτωση τέτοιων τελεστών σε μία κλάση τύπου </a:t>
            </a:r>
            <a:r>
              <a:rPr lang="en-US" sz="1800" b="0" strike="noStrike" spc="-1">
                <a:solidFill>
                  <a:srgbClr val="404040"/>
                </a:solidFill>
                <a:latin typeface="Century Gothic"/>
              </a:rPr>
              <a:t>randomnames.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1.ΥΠΕΡΦΟΡΤΩΣΗ ΤΕΛΕΣΤΩΝ(Λογικών)</a:t>
            </a:r>
            <a:endParaRPr lang="en-US" sz="2800" b="0" strike="noStrike" spc="-1">
              <a:solidFill>
                <a:srgbClr val="000000"/>
              </a:solidFill>
              <a:latin typeface="Century Gothic"/>
            </a:endParaRPr>
          </a:p>
        </p:txBody>
      </p:sp>
      <p:pic>
        <p:nvPicPr>
          <p:cNvPr id="143" name="Picture 4"/>
          <p:cNvPicPr/>
          <p:nvPr/>
        </p:nvPicPr>
        <p:blipFill>
          <a:blip r:embed="rId2"/>
          <a:stretch/>
        </p:blipFill>
        <p:spPr>
          <a:xfrm>
            <a:off x="2436120" y="966600"/>
            <a:ext cx="8701920" cy="5675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1.ΥΠΕΡΦΟΡΤΩΣΗ ΤΕΛΕΣΤΩΝ</a:t>
            </a:r>
            <a:endParaRPr lang="en-US" sz="2800" b="0" strike="noStrike" spc="-1">
              <a:solidFill>
                <a:srgbClr val="000000"/>
              </a:solidFill>
              <a:latin typeface="Century Gothic"/>
            </a:endParaRPr>
          </a:p>
        </p:txBody>
      </p:sp>
      <p:pic>
        <p:nvPicPr>
          <p:cNvPr id="145" name="Picture 4"/>
          <p:cNvPicPr/>
          <p:nvPr/>
        </p:nvPicPr>
        <p:blipFill>
          <a:blip r:embed="rId2"/>
          <a:stretch/>
        </p:blipFill>
        <p:spPr>
          <a:xfrm>
            <a:off x="1756800" y="870840"/>
            <a:ext cx="6524640" cy="5863320"/>
          </a:xfrm>
          <a:prstGeom prst="rect">
            <a:avLst/>
          </a:prstGeom>
          <a:ln w="0">
            <a:noFill/>
          </a:ln>
        </p:spPr>
      </p:pic>
      <p:sp>
        <p:nvSpPr>
          <p:cNvPr id="146" name="CustomShape 2"/>
          <p:cNvSpPr/>
          <p:nvPr/>
        </p:nvSpPr>
        <p:spPr>
          <a:xfrm>
            <a:off x="9396720" y="2360160"/>
            <a:ext cx="2629800" cy="2010600"/>
          </a:xfrm>
          <a:prstGeom prst="rect">
            <a:avLst/>
          </a:prstGeom>
          <a:ln cap="rnd">
            <a:round/>
          </a:ln>
        </p:spPr>
        <p:style>
          <a:lnRef idx="2">
            <a:schemeClr val="accent2"/>
          </a:lnRef>
          <a:fillRef idx="1">
            <a:schemeClr val="lt1"/>
          </a:fillRef>
          <a:effectRef idx="0">
            <a:schemeClr val="accent2"/>
          </a:effectRef>
          <a:fontRef idx="minor"/>
        </p:style>
        <p:txBody>
          <a:bodyPr lIns="90000" tIns="45000" rIns="90000" bIns="45000">
            <a:spAutoFit/>
          </a:bodyPr>
          <a:lstStyle/>
          <a:p>
            <a:pPr algn="ctr">
              <a:lnSpc>
                <a:spcPct val="100000"/>
              </a:lnSpc>
              <a:tabLst>
                <a:tab pos="408240" algn="l"/>
              </a:tabLst>
            </a:pPr>
            <a:r>
              <a:rPr lang="el-GR" sz="1800" b="0" strike="noStrike" spc="-1">
                <a:solidFill>
                  <a:srgbClr val="000000"/>
                </a:solidFill>
                <a:latin typeface="Century Gothic"/>
              </a:rPr>
              <a:t>Υπερφόρτωση τελεστών </a:t>
            </a:r>
            <a:endParaRPr lang="en-US" sz="1800" b="0" strike="noStrike" spc="-1">
              <a:latin typeface="Arial"/>
            </a:endParaRPr>
          </a:p>
          <a:p>
            <a:pPr>
              <a:lnSpc>
                <a:spcPct val="100000"/>
              </a:lnSpc>
              <a:tabLst>
                <a:tab pos="408240" algn="l"/>
              </a:tabLst>
            </a:pPr>
            <a:r>
              <a:rPr lang="el-GR" sz="1800" b="0" strike="noStrike" spc="-1">
                <a:solidFill>
                  <a:srgbClr val="FF0000"/>
                </a:solidFill>
                <a:latin typeface="Century Gothic"/>
              </a:rPr>
              <a:t>+</a:t>
            </a:r>
            <a:endParaRPr lang="en-US" sz="1800" b="0" strike="noStrike" spc="-1">
              <a:latin typeface="Arial"/>
            </a:endParaRPr>
          </a:p>
          <a:p>
            <a:pPr>
              <a:lnSpc>
                <a:spcPct val="100000"/>
              </a:lnSpc>
              <a:tabLst>
                <a:tab pos="408240" algn="l"/>
              </a:tabLst>
            </a:pPr>
            <a:r>
              <a:rPr lang="el-GR" sz="1800" b="0" strike="noStrike" spc="-1">
                <a:solidFill>
                  <a:srgbClr val="FF0000"/>
                </a:solidFill>
                <a:latin typeface="Century Gothic"/>
              </a:rPr>
              <a:t>-</a:t>
            </a:r>
            <a:endParaRPr lang="en-US" sz="1800" b="0" strike="noStrike" spc="-1">
              <a:latin typeface="Arial"/>
            </a:endParaRPr>
          </a:p>
          <a:p>
            <a:pPr>
              <a:lnSpc>
                <a:spcPct val="100000"/>
              </a:lnSpc>
              <a:tabLst>
                <a:tab pos="408240" algn="l"/>
              </a:tabLst>
            </a:pPr>
            <a:r>
              <a:rPr lang="el-GR" sz="1800" b="0" strike="noStrike" spc="-1">
                <a:solidFill>
                  <a:srgbClr val="FF0000"/>
                </a:solidFill>
                <a:latin typeface="Century Gothic"/>
              </a:rPr>
              <a:t>*</a:t>
            </a:r>
            <a:endParaRPr lang="en-US" sz="1800" b="0" strike="noStrike" spc="-1">
              <a:latin typeface="Arial"/>
            </a:endParaRPr>
          </a:p>
          <a:p>
            <a:pPr>
              <a:lnSpc>
                <a:spcPct val="100000"/>
              </a:lnSpc>
              <a:tabLst>
                <a:tab pos="408240" algn="l"/>
              </a:tabLst>
            </a:pPr>
            <a:r>
              <a:rPr lang="el-GR" sz="1800" b="0" strike="noStrike" spc="-1">
                <a:solidFill>
                  <a:srgbClr val="FF0000"/>
                </a:solidFill>
                <a:latin typeface="Century Gothic"/>
              </a:rPr>
              <a:t>/</a:t>
            </a:r>
            <a:endParaRPr lang="en-US" sz="1800" b="0" strike="noStrike" spc="-1">
              <a:latin typeface="Arial"/>
            </a:endParaRPr>
          </a:p>
          <a:p>
            <a:pPr>
              <a:lnSpc>
                <a:spcPct val="100000"/>
              </a:lnSpc>
              <a:tabLst>
                <a:tab pos="408240" algn="l"/>
              </a:tabLst>
            </a:pPr>
            <a:r>
              <a:rPr lang="el-GR" sz="1800" b="0" strike="noStrike" spc="-1">
                <a:solidFill>
                  <a:srgbClr val="FF0000"/>
                </a:solidFill>
                <a:latin typeface="Century Gothic"/>
              </a:rPr>
              <a:t>&lt;&lt;</a:t>
            </a:r>
            <a:endParaRPr lang="en-US" sz="1800" b="0" strike="noStrike" spc="-1">
              <a:latin typeface="Arial"/>
            </a:endParaRPr>
          </a:p>
        </p:txBody>
      </p:sp>
      <p:sp>
        <p:nvSpPr>
          <p:cNvPr id="147" name="CustomShape 3"/>
          <p:cNvSpPr/>
          <p:nvPr/>
        </p:nvSpPr>
        <p:spPr>
          <a:xfrm flipH="1" flipV="1">
            <a:off x="5146200" y="2525400"/>
            <a:ext cx="4318920" cy="57456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1"/>
          </a:lnRef>
          <a:fillRef idx="0">
            <a:schemeClr val="accent1"/>
          </a:fillRef>
          <a:effectRef idx="2">
            <a:schemeClr val="accent1"/>
          </a:effectRef>
          <a:fontRef idx="minor"/>
        </p:style>
      </p:sp>
      <p:sp>
        <p:nvSpPr>
          <p:cNvPr id="148" name="CustomShape 4"/>
          <p:cNvSpPr/>
          <p:nvPr/>
        </p:nvSpPr>
        <p:spPr>
          <a:xfrm flipH="1">
            <a:off x="4815000" y="3375720"/>
            <a:ext cx="4650120" cy="13932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1"/>
          </a:lnRef>
          <a:fillRef idx="0">
            <a:schemeClr val="accent1"/>
          </a:fillRef>
          <a:effectRef idx="2">
            <a:schemeClr val="accent1"/>
          </a:effectRef>
          <a:fontRef idx="minor"/>
        </p:style>
      </p:sp>
      <p:sp>
        <p:nvSpPr>
          <p:cNvPr id="149" name="CustomShape 5"/>
          <p:cNvSpPr/>
          <p:nvPr/>
        </p:nvSpPr>
        <p:spPr>
          <a:xfrm flipH="1">
            <a:off x="4667760" y="3587760"/>
            <a:ext cx="4798080" cy="87048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1"/>
          </a:lnRef>
          <a:fillRef idx="0">
            <a:schemeClr val="accent1"/>
          </a:fillRef>
          <a:effectRef idx="2">
            <a:schemeClr val="accent1"/>
          </a:effectRef>
          <a:fontRef idx="minor"/>
        </p:style>
      </p:sp>
      <p:sp>
        <p:nvSpPr>
          <p:cNvPr id="150" name="CustomShape 6"/>
          <p:cNvSpPr/>
          <p:nvPr/>
        </p:nvSpPr>
        <p:spPr>
          <a:xfrm flipH="1">
            <a:off x="4667760" y="3934800"/>
            <a:ext cx="4798080" cy="143640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1"/>
          </a:lnRef>
          <a:fillRef idx="0">
            <a:schemeClr val="accent1"/>
          </a:fillRef>
          <a:effectRef idx="2">
            <a:schemeClr val="accent1"/>
          </a:effectRef>
          <a:fontRef idx="minor"/>
        </p:style>
      </p:sp>
      <p:sp>
        <p:nvSpPr>
          <p:cNvPr id="151" name="CustomShape 7"/>
          <p:cNvSpPr/>
          <p:nvPr/>
        </p:nvSpPr>
        <p:spPr>
          <a:xfrm flipH="1">
            <a:off x="7802280" y="4223520"/>
            <a:ext cx="1662840" cy="159336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1"/>
          </a:lnRef>
          <a:fillRef idx="0">
            <a:schemeClr val="accent1"/>
          </a:fillRef>
          <a:effectRef idx="2">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962360" y="949320"/>
            <a:ext cx="9820080" cy="887760"/>
          </a:xfrm>
          <a:prstGeom prst="rect">
            <a:avLst/>
          </a:prstGeom>
          <a:noFill/>
          <a:ln w="0">
            <a:noFill/>
          </a:ln>
        </p:spPr>
        <p:txBody>
          <a:bodyPr>
            <a:normAutofit fontScale="98500" lnSpcReduction="10000"/>
          </a:bodyPr>
          <a:lstStyle/>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Με παρόμοιο τρόπο μπορούν να υπερφορτωθούν και άλλοι τελεστές όπως +=,-= και άλλοι λογικοί και σχεσιακοί τελεστές.Για υπερφόρτωση τελεστών μπορεί να χρησιμοποιηθεί και ο παρακάτω τρόπος.</a:t>
            </a:r>
            <a:endParaRPr lang="en-US" sz="1800" b="0" strike="noStrike" spc="-1">
              <a:solidFill>
                <a:srgbClr val="404040"/>
              </a:solidFill>
              <a:latin typeface="Century Gothic"/>
            </a:endParaRPr>
          </a:p>
        </p:txBody>
      </p:sp>
      <p:sp>
        <p:nvSpPr>
          <p:cNvPr id="153" name="TextShape 2"/>
          <p:cNvSpPr txBox="1"/>
          <p:nvPr/>
        </p:nvSpPr>
        <p:spPr>
          <a:xfrm>
            <a:off x="2436120" y="258480"/>
            <a:ext cx="8911440" cy="472680"/>
          </a:xfrm>
          <a:prstGeom prst="rect">
            <a:avLst/>
          </a:prstGeom>
          <a:noFill/>
          <a:ln w="0">
            <a:noFill/>
          </a:ln>
        </p:spPr>
        <p:txBody>
          <a:bodyPr>
            <a:normAutofit fontScale="96000" lnSpcReduction="10000"/>
          </a:bodyPr>
          <a:lstStyle/>
          <a:p>
            <a:pPr>
              <a:lnSpc>
                <a:spcPct val="100000"/>
              </a:lnSpc>
            </a:pPr>
            <a:r>
              <a:rPr lang="el-GR" sz="2800" b="0" strike="noStrike" spc="-1">
                <a:solidFill>
                  <a:srgbClr val="262626"/>
                </a:solidFill>
                <a:latin typeface="Century Gothic"/>
              </a:rPr>
              <a:t>1.ΥΠΕΡΦΟΡΤΩΣΗ ΤΕΛΕΣΤΩΝ</a:t>
            </a:r>
            <a:endParaRPr lang="en-US" sz="2800" b="0" strike="noStrike" spc="-1">
              <a:solidFill>
                <a:srgbClr val="000000"/>
              </a:solidFill>
              <a:latin typeface="Century Gothic"/>
            </a:endParaRPr>
          </a:p>
        </p:txBody>
      </p:sp>
      <p:pic>
        <p:nvPicPr>
          <p:cNvPr id="154" name="Picture 4"/>
          <p:cNvPicPr/>
          <p:nvPr/>
        </p:nvPicPr>
        <p:blipFill>
          <a:blip r:embed="rId2"/>
          <a:stretch/>
        </p:blipFill>
        <p:spPr>
          <a:xfrm>
            <a:off x="2436120" y="1950840"/>
            <a:ext cx="8769960" cy="4639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2075400" y="1036440"/>
            <a:ext cx="8915040" cy="5329440"/>
          </a:xfrm>
          <a:prstGeom prst="rect">
            <a:avLst/>
          </a:prstGeom>
          <a:noFill/>
          <a:ln w="0">
            <a:noFill/>
          </a:ln>
        </p:spPr>
        <p:txBody>
          <a:bodyPr>
            <a:noAutofit/>
          </a:bodyPr>
          <a:lstStyle/>
          <a:p>
            <a:pPr marL="343080" indent="-342720">
              <a:lnSpc>
                <a:spcPct val="100000"/>
              </a:lnSpc>
              <a:spcBef>
                <a:spcPts val="1001"/>
              </a:spcBef>
              <a:buClr>
                <a:srgbClr val="E78712"/>
              </a:buClr>
              <a:buFont typeface="Wingdings 3" charset="2"/>
              <a:buChar char=""/>
            </a:pPr>
            <a:r>
              <a:rPr lang="el-GR" sz="1800" b="0" strike="noStrike" spc="-1">
                <a:solidFill>
                  <a:srgbClr val="404040"/>
                </a:solidFill>
                <a:latin typeface="Century Gothic"/>
              </a:rPr>
              <a:t>Μπορώ να κατασκευάσω ένα δείκτη ο οποίος θα δείχνει σε μία διεύθυνση μνήμης ενός αντικείμένου.Έστω ότι έχω κατασκευάσει την κλάση </a:t>
            </a:r>
            <a:r>
              <a:rPr lang="en-US" sz="1800" b="0" strike="noStrike" spc="-1">
                <a:solidFill>
                  <a:srgbClr val="404040"/>
                </a:solidFill>
                <a:latin typeface="Century Gothic"/>
              </a:rPr>
              <a:t>object </a:t>
            </a:r>
            <a:r>
              <a:rPr lang="el-GR" sz="1800" b="0" strike="noStrike" spc="-1">
                <a:solidFill>
                  <a:srgbClr val="404040"/>
                </a:solidFill>
                <a:latin typeface="Century Gothic"/>
              </a:rPr>
              <a:t>με συνάρτηση μέλος την </a:t>
            </a:r>
            <a:r>
              <a:rPr lang="en-US" sz="1800" b="0" strike="noStrike" spc="-1">
                <a:solidFill>
                  <a:srgbClr val="404040"/>
                </a:solidFill>
                <a:latin typeface="Century Gothic"/>
              </a:rPr>
              <a:t>fun().</a:t>
            </a:r>
            <a:r>
              <a:rPr lang="el-GR" sz="1800" b="0" strike="noStrike" spc="-1">
                <a:solidFill>
                  <a:srgbClr val="404040"/>
                </a:solidFill>
                <a:latin typeface="Century Gothic"/>
              </a:rPr>
              <a:t>Στην κύρια συνάρτηση έχω ένα αντικείμενο </a:t>
            </a:r>
            <a:r>
              <a:rPr lang="en-US" sz="1800" b="0" strike="noStrike" spc="-1">
                <a:solidFill>
                  <a:srgbClr val="404040"/>
                </a:solidFill>
                <a:latin typeface="Century Gothic"/>
              </a:rPr>
              <a:t>obj.</a:t>
            </a:r>
            <a:r>
              <a:rPr lang="el-GR" sz="1800" b="0" strike="noStrike" spc="-1">
                <a:solidFill>
                  <a:srgbClr val="404040"/>
                </a:solidFill>
                <a:latin typeface="Century Gothic"/>
              </a:rPr>
              <a:t>Για να κατασκευάσω δείκτη ο οποίος θα έχει σαν τιμή την θέση μνήμης του αντικέιμένου χρειάζεται το παρακάτω κομμάτι κώδικα.</a:t>
            </a:r>
            <a:endParaRPr lang="en-US" sz="1800" b="0" strike="noStrike" spc="-1">
              <a:solidFill>
                <a:srgbClr val="404040"/>
              </a:solidFill>
              <a:latin typeface="Century Gothic"/>
            </a:endParaRPr>
          </a:p>
          <a:p>
            <a:pPr>
              <a:lnSpc>
                <a:spcPct val="100000"/>
              </a:lnSpc>
              <a:spcBef>
                <a:spcPts val="1001"/>
              </a:spcBef>
            </a:pPr>
            <a:endParaRPr lang="en-US" sz="1800" b="0" strike="noStrike" spc="-1">
              <a:solidFill>
                <a:srgbClr val="404040"/>
              </a:solidFill>
              <a:latin typeface="Century Gothic"/>
            </a:endParaRPr>
          </a:p>
          <a:p>
            <a:pPr>
              <a:lnSpc>
                <a:spcPct val="100000"/>
              </a:lnSpc>
              <a:spcBef>
                <a:spcPts val="1001"/>
              </a:spcBef>
              <a:tabLst>
                <a:tab pos="0" algn="l"/>
              </a:tabLst>
            </a:pPr>
            <a:endParaRPr lang="en-US" sz="1800" b="0" strike="noStrike" spc="-1">
              <a:solidFill>
                <a:srgbClr val="404040"/>
              </a:solidFill>
              <a:latin typeface="Century Gothic"/>
            </a:endParaRPr>
          </a:p>
        </p:txBody>
      </p:sp>
      <p:sp>
        <p:nvSpPr>
          <p:cNvPr id="156" name="TextShape 2"/>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2.Αντικείμενα και δείκτες</a:t>
            </a:r>
            <a:endParaRPr lang="en-US" sz="2800" b="0" strike="noStrike" spc="-1">
              <a:solidFill>
                <a:srgbClr val="000000"/>
              </a:solidFill>
              <a:latin typeface="Century Gothic"/>
            </a:endParaRPr>
          </a:p>
        </p:txBody>
      </p:sp>
      <p:pic>
        <p:nvPicPr>
          <p:cNvPr id="157" name="Picture 4"/>
          <p:cNvPicPr/>
          <p:nvPr/>
        </p:nvPicPr>
        <p:blipFill>
          <a:blip r:embed="rId2"/>
          <a:stretch/>
        </p:blipFill>
        <p:spPr>
          <a:xfrm>
            <a:off x="3042720" y="2676960"/>
            <a:ext cx="7833960" cy="2066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2.Αντικείμενα και δείκτες</a:t>
            </a:r>
            <a:endParaRPr lang="en-US" sz="2800" b="0" strike="noStrike" spc="-1">
              <a:solidFill>
                <a:srgbClr val="000000"/>
              </a:solidFill>
              <a:latin typeface="Century Gothic"/>
            </a:endParaRPr>
          </a:p>
        </p:txBody>
      </p:sp>
      <p:pic>
        <p:nvPicPr>
          <p:cNvPr id="159" name="Picture 6"/>
          <p:cNvPicPr/>
          <p:nvPr/>
        </p:nvPicPr>
        <p:blipFill>
          <a:blip r:embed="rId2"/>
          <a:stretch/>
        </p:blipFill>
        <p:spPr>
          <a:xfrm>
            <a:off x="1877040" y="1036080"/>
            <a:ext cx="8929800" cy="5447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3.Κλήση με τιμή και με αναφορά</a:t>
            </a:r>
            <a:endParaRPr lang="en-US" sz="2800" b="0" strike="noStrike" spc="-1">
              <a:solidFill>
                <a:srgbClr val="000000"/>
              </a:solidFill>
              <a:latin typeface="Century Gothic"/>
            </a:endParaRPr>
          </a:p>
        </p:txBody>
      </p:sp>
      <p:pic>
        <p:nvPicPr>
          <p:cNvPr id="161" name="Picture 6"/>
          <p:cNvPicPr/>
          <p:nvPr/>
        </p:nvPicPr>
        <p:blipFill>
          <a:blip r:embed="rId2"/>
          <a:stretch/>
        </p:blipFill>
        <p:spPr>
          <a:xfrm>
            <a:off x="1808640" y="1055880"/>
            <a:ext cx="5209920" cy="5422680"/>
          </a:xfrm>
          <a:prstGeom prst="rect">
            <a:avLst/>
          </a:prstGeom>
          <a:ln w="0">
            <a:noFill/>
          </a:ln>
        </p:spPr>
      </p:pic>
      <p:sp>
        <p:nvSpPr>
          <p:cNvPr id="162" name="CustomShape 2"/>
          <p:cNvSpPr/>
          <p:nvPr/>
        </p:nvSpPr>
        <p:spPr>
          <a:xfrm>
            <a:off x="9370440" y="1797840"/>
            <a:ext cx="2647080" cy="364680"/>
          </a:xfrm>
          <a:prstGeom prst="rect">
            <a:avLst/>
          </a:prstGeom>
          <a:ln cap="rnd">
            <a:round/>
          </a:ln>
        </p:spPr>
        <p:style>
          <a:lnRef idx="2">
            <a:schemeClr val="accent2"/>
          </a:lnRef>
          <a:fillRef idx="1">
            <a:schemeClr val="lt1"/>
          </a:fillRef>
          <a:effectRef idx="0">
            <a:schemeClr val="accent2"/>
          </a:effectRef>
          <a:fontRef idx="minor"/>
        </p:style>
        <p:txBody>
          <a:bodyPr lIns="90000" tIns="45000" rIns="90000" bIns="45000">
            <a:spAutoFit/>
          </a:bodyPr>
          <a:lstStyle/>
          <a:p>
            <a:pPr>
              <a:lnSpc>
                <a:spcPct val="100000"/>
              </a:lnSpc>
              <a:tabLst>
                <a:tab pos="408240" algn="l"/>
              </a:tabLst>
            </a:pPr>
            <a:r>
              <a:rPr lang="en-US" sz="1800" b="0" strike="noStrike" spc="-1">
                <a:solidFill>
                  <a:srgbClr val="000000"/>
                </a:solidFill>
                <a:latin typeface="Century Gothic"/>
              </a:rPr>
              <a:t>Call by Value</a:t>
            </a:r>
            <a:endParaRPr lang="en-US" sz="1800" b="0" strike="noStrike" spc="-1">
              <a:latin typeface="Arial"/>
            </a:endParaRPr>
          </a:p>
        </p:txBody>
      </p:sp>
      <p:sp>
        <p:nvSpPr>
          <p:cNvPr id="163" name="CustomShape 3"/>
          <p:cNvSpPr/>
          <p:nvPr/>
        </p:nvSpPr>
        <p:spPr>
          <a:xfrm flipH="1" flipV="1">
            <a:off x="5573520" y="1201680"/>
            <a:ext cx="3796560" cy="78048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2"/>
          </a:lnRef>
          <a:fillRef idx="0">
            <a:schemeClr val="accent2"/>
          </a:fillRef>
          <a:effectRef idx="2">
            <a:schemeClr val="accent2"/>
          </a:effectRef>
          <a:fontRef idx="minor"/>
        </p:style>
      </p:sp>
      <p:sp>
        <p:nvSpPr>
          <p:cNvPr id="164" name="CustomShape 4"/>
          <p:cNvSpPr/>
          <p:nvPr/>
        </p:nvSpPr>
        <p:spPr>
          <a:xfrm>
            <a:off x="9370440" y="4746240"/>
            <a:ext cx="2647080" cy="364680"/>
          </a:xfrm>
          <a:prstGeom prst="rect">
            <a:avLst/>
          </a:prstGeom>
          <a:ln cap="rnd">
            <a:round/>
          </a:ln>
        </p:spPr>
        <p:style>
          <a:lnRef idx="2">
            <a:schemeClr val="accent2"/>
          </a:lnRef>
          <a:fillRef idx="1">
            <a:schemeClr val="lt1"/>
          </a:fillRef>
          <a:effectRef idx="0">
            <a:schemeClr val="accent2"/>
          </a:effectRef>
          <a:fontRef idx="minor"/>
        </p:style>
        <p:txBody>
          <a:bodyPr lIns="90000" tIns="45000" rIns="90000" bIns="45000">
            <a:spAutoFit/>
          </a:bodyPr>
          <a:lstStyle/>
          <a:p>
            <a:pPr>
              <a:lnSpc>
                <a:spcPct val="100000"/>
              </a:lnSpc>
              <a:tabLst>
                <a:tab pos="408240" algn="l"/>
              </a:tabLst>
            </a:pPr>
            <a:r>
              <a:rPr lang="en-US" sz="1800" b="0" strike="noStrike" spc="-1">
                <a:solidFill>
                  <a:srgbClr val="000000"/>
                </a:solidFill>
                <a:latin typeface="Century Gothic"/>
              </a:rPr>
              <a:t>Call by reference</a:t>
            </a:r>
            <a:endParaRPr lang="en-US" sz="1800" b="0" strike="noStrike" spc="-1">
              <a:latin typeface="Arial"/>
            </a:endParaRPr>
          </a:p>
        </p:txBody>
      </p:sp>
      <p:sp>
        <p:nvSpPr>
          <p:cNvPr id="165" name="CustomShape 5"/>
          <p:cNvSpPr/>
          <p:nvPr/>
        </p:nvSpPr>
        <p:spPr>
          <a:xfrm flipH="1" flipV="1">
            <a:off x="5407920" y="4353480"/>
            <a:ext cx="3962160" cy="57636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2"/>
          </a:lnRef>
          <a:fillRef idx="0">
            <a:schemeClr val="accent2"/>
          </a:fillRef>
          <a:effectRef idx="2">
            <a:schemeClr val="accent2"/>
          </a:effectRef>
          <a:fontRef idx="minor"/>
        </p:style>
      </p:sp>
      <p:sp>
        <p:nvSpPr>
          <p:cNvPr id="166" name="CustomShape 6"/>
          <p:cNvSpPr/>
          <p:nvPr/>
        </p:nvSpPr>
        <p:spPr>
          <a:xfrm flipH="1">
            <a:off x="6269400" y="4950000"/>
            <a:ext cx="3099960" cy="55692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2"/>
          </a:lnRef>
          <a:fillRef idx="0">
            <a:schemeClr val="accent2"/>
          </a:fillRef>
          <a:effectRef idx="2">
            <a:schemeClr val="accent2"/>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436120" y="258480"/>
            <a:ext cx="8911440" cy="612000"/>
          </a:xfrm>
          <a:prstGeom prst="rect">
            <a:avLst/>
          </a:prstGeom>
          <a:noFill/>
          <a:ln w="0">
            <a:noFill/>
          </a:ln>
        </p:spPr>
        <p:txBody>
          <a:bodyPr>
            <a:noAutofit/>
          </a:bodyPr>
          <a:lstStyle/>
          <a:p>
            <a:pPr>
              <a:lnSpc>
                <a:spcPct val="100000"/>
              </a:lnSpc>
            </a:pPr>
            <a:r>
              <a:rPr lang="el-GR" sz="2800" b="0" strike="noStrike" spc="-1">
                <a:solidFill>
                  <a:srgbClr val="262626"/>
                </a:solidFill>
                <a:latin typeface="Century Gothic"/>
              </a:rPr>
              <a:t>3.Κλήση με τιμή και με αναφορά</a:t>
            </a:r>
            <a:endParaRPr lang="en-US" sz="2800" b="0" strike="noStrike" spc="-1">
              <a:solidFill>
                <a:srgbClr val="000000"/>
              </a:solidFill>
              <a:latin typeface="Century Gothic"/>
            </a:endParaRPr>
          </a:p>
        </p:txBody>
      </p:sp>
      <p:pic>
        <p:nvPicPr>
          <p:cNvPr id="168" name="Picture 4"/>
          <p:cNvPicPr/>
          <p:nvPr/>
        </p:nvPicPr>
        <p:blipFill>
          <a:blip r:embed="rId2"/>
          <a:stretch/>
        </p:blipFill>
        <p:spPr>
          <a:xfrm>
            <a:off x="1798560" y="976680"/>
            <a:ext cx="5777280" cy="4648680"/>
          </a:xfrm>
          <a:prstGeom prst="rect">
            <a:avLst/>
          </a:prstGeom>
          <a:ln w="0">
            <a:noFill/>
          </a:ln>
        </p:spPr>
      </p:pic>
      <p:sp>
        <p:nvSpPr>
          <p:cNvPr id="169" name="CustomShape 2"/>
          <p:cNvSpPr/>
          <p:nvPr/>
        </p:nvSpPr>
        <p:spPr>
          <a:xfrm>
            <a:off x="9570600" y="783720"/>
            <a:ext cx="2342160" cy="639000"/>
          </a:xfrm>
          <a:prstGeom prst="rect">
            <a:avLst/>
          </a:prstGeom>
          <a:ln cap="rnd">
            <a:round/>
          </a:ln>
        </p:spPr>
        <p:style>
          <a:lnRef idx="2">
            <a:schemeClr val="accent2"/>
          </a:lnRef>
          <a:fillRef idx="1">
            <a:schemeClr val="lt1"/>
          </a:fillRef>
          <a:effectRef idx="0">
            <a:schemeClr val="accent2"/>
          </a:effectRef>
          <a:fontRef idx="minor"/>
        </p:style>
        <p:txBody>
          <a:bodyPr lIns="90000" tIns="45000" rIns="90000" bIns="45000">
            <a:spAutoFit/>
          </a:bodyPr>
          <a:lstStyle/>
          <a:p>
            <a:pPr>
              <a:lnSpc>
                <a:spcPct val="100000"/>
              </a:lnSpc>
              <a:tabLst>
                <a:tab pos="408240" algn="l"/>
              </a:tabLst>
            </a:pPr>
            <a:r>
              <a:rPr lang="el-GR" sz="1800" b="0" strike="noStrike" spc="-1">
                <a:solidFill>
                  <a:srgbClr val="000000"/>
                </a:solidFill>
                <a:latin typeface="Century Gothic"/>
              </a:rPr>
              <a:t>Τι θα εμφανίσει ο κώδικας</a:t>
            </a:r>
            <a:r>
              <a:rPr lang="en-US" sz="1800" b="0" strike="noStrike" spc="-1">
                <a:solidFill>
                  <a:srgbClr val="000000"/>
                </a:solidFill>
                <a:latin typeface="Century Gothic"/>
              </a:rPr>
              <a:t>;</a:t>
            </a:r>
            <a:endParaRPr lang="en-US" sz="1800" b="0" strike="noStrike" spc="-1">
              <a:latin typeface="Arial"/>
            </a:endParaRPr>
          </a:p>
        </p:txBody>
      </p:sp>
      <p:sp>
        <p:nvSpPr>
          <p:cNvPr id="170" name="CustomShape 3"/>
          <p:cNvSpPr/>
          <p:nvPr/>
        </p:nvSpPr>
        <p:spPr>
          <a:xfrm flipH="1">
            <a:off x="4066200" y="1107000"/>
            <a:ext cx="5503320" cy="12060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2"/>
          </a:lnRef>
          <a:fillRef idx="0">
            <a:schemeClr val="accent2"/>
          </a:fillRef>
          <a:effectRef idx="2">
            <a:schemeClr val="accent2"/>
          </a:effectRef>
          <a:fontRef idx="minor"/>
        </p:style>
      </p:sp>
      <p:sp>
        <p:nvSpPr>
          <p:cNvPr id="171" name="CustomShape 4"/>
          <p:cNvSpPr/>
          <p:nvPr/>
        </p:nvSpPr>
        <p:spPr>
          <a:xfrm flipH="1">
            <a:off x="10154160" y="1430280"/>
            <a:ext cx="587520" cy="2558160"/>
          </a:xfrm>
          <a:custGeom>
            <a:avLst/>
            <a:gdLst/>
            <a:ahLst/>
            <a:cxnLst/>
            <a:rect l="l" t="t" r="r" b="b"/>
            <a:pathLst>
              <a:path w="21600" h="21600">
                <a:moveTo>
                  <a:pt x="0" y="0"/>
                </a:moveTo>
                <a:lnTo>
                  <a:pt x="21600" y="21600"/>
                </a:lnTo>
              </a:path>
            </a:pathLst>
          </a:custGeom>
          <a:noFill/>
          <a:ln cap="rnd">
            <a:round/>
            <a:tailEnd type="triangle" w="med" len="med"/>
          </a:ln>
          <a:effectLst>
            <a:outerShdw blurRad="38100" dist="25560" dir="5400000" rotWithShape="0">
              <a:srgbClr val="000000">
                <a:alpha val="25000"/>
              </a:srgbClr>
            </a:outerShdw>
          </a:effectLst>
        </p:spPr>
        <p:style>
          <a:lnRef idx="3">
            <a:schemeClr val="accent4"/>
          </a:lnRef>
          <a:fillRef idx="0">
            <a:schemeClr val="accent4"/>
          </a:fillRef>
          <a:effectRef idx="2">
            <a:schemeClr val="accent4"/>
          </a:effectRef>
          <a:fontRef idx="minor"/>
        </p:style>
      </p:sp>
      <p:sp>
        <p:nvSpPr>
          <p:cNvPr id="172" name="CustomShape 5"/>
          <p:cNvSpPr/>
          <p:nvPr/>
        </p:nvSpPr>
        <p:spPr>
          <a:xfrm>
            <a:off x="8734680" y="3988440"/>
            <a:ext cx="3178440" cy="1187640"/>
          </a:xfrm>
          <a:prstGeom prst="rect">
            <a:avLst/>
          </a:prstGeom>
          <a:ln cap="rnd">
            <a:round/>
          </a:ln>
        </p:spPr>
        <p:style>
          <a:lnRef idx="2">
            <a:schemeClr val="dk1"/>
          </a:lnRef>
          <a:fillRef idx="1">
            <a:schemeClr val="lt1"/>
          </a:fillRef>
          <a:effectRef idx="0">
            <a:schemeClr val="dk1"/>
          </a:effectRef>
          <a:fontRef idx="minor"/>
        </p:style>
        <p:txBody>
          <a:bodyPr lIns="90000" tIns="45000" rIns="90000" bIns="45000">
            <a:spAutoFit/>
          </a:bodyPr>
          <a:lstStyle/>
          <a:p>
            <a:pPr>
              <a:lnSpc>
                <a:spcPct val="100000"/>
              </a:lnSpc>
              <a:tabLst>
                <a:tab pos="408240" algn="l"/>
              </a:tabLst>
            </a:pPr>
            <a:r>
              <a:rPr lang="en-US" sz="1800" b="0" strike="noStrike" spc="-1">
                <a:solidFill>
                  <a:srgbClr val="FF0000"/>
                </a:solidFill>
                <a:latin typeface="Century Gothic"/>
              </a:rPr>
              <a:t>Sum(in main function):..</a:t>
            </a:r>
            <a:endParaRPr lang="en-US" sz="1800" b="0" strike="noStrike" spc="-1">
              <a:latin typeface="Arial"/>
            </a:endParaRPr>
          </a:p>
          <a:p>
            <a:pPr>
              <a:lnSpc>
                <a:spcPct val="100000"/>
              </a:lnSpc>
              <a:tabLst>
                <a:tab pos="408240" algn="l"/>
              </a:tabLst>
            </a:pPr>
            <a:r>
              <a:rPr lang="en-US" sz="1800" b="0" strike="noStrike" spc="-1">
                <a:solidFill>
                  <a:srgbClr val="FF0000"/>
                </a:solidFill>
                <a:latin typeface="Century Gothic"/>
              </a:rPr>
              <a:t>Average(in main function):..</a:t>
            </a:r>
            <a:endParaRPr lang="en-US" sz="1800" b="0" strike="noStrike" spc="-1">
              <a:latin typeface="Arial"/>
            </a:endParaRPr>
          </a:p>
          <a:p>
            <a:pPr>
              <a:lnSpc>
                <a:spcPct val="100000"/>
              </a:lnSpc>
              <a:tabLst>
                <a:tab pos="408240" algn="l"/>
              </a:tabLst>
            </a:pPr>
            <a:r>
              <a:rPr lang="en-US" sz="1800" b="0" strike="noStrike" spc="-1">
                <a:solidFill>
                  <a:srgbClr val="FF0000"/>
                </a:solidFill>
                <a:latin typeface="Century Gothic"/>
              </a:rPr>
              <a:t>Max(in Main function):-10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2004</TotalTime>
  <Words>503</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Century Gothic</vt:lpstr>
      <vt:lpstr>DejaVu Sans</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ΑΝΤΙΚΕΙΜΕΝΟΣΤΡΑΦΗΣ ΠΡΟΓΡΑΜΜΑΤΙΣΜΟΣ</dc:title>
  <dc:subject/>
  <dc:creator>Βασίλης Νάστος</dc:creator>
  <dc:description/>
  <cp:lastModifiedBy>Βασίλης Νάστος</cp:lastModifiedBy>
  <cp:revision>31</cp:revision>
  <dcterms:created xsi:type="dcterms:W3CDTF">2020-10-20T03:42:43Z</dcterms:created>
  <dcterms:modified xsi:type="dcterms:W3CDTF">2020-10-23T11:47:36Z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