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Βασίλης Νάστος" initials="ΒΝ" lastIdx="2" clrIdx="0">
    <p:extLst>
      <p:ext uri="{19B8F6BF-5375-455C-9EA6-DF929625EA0E}">
        <p15:presenceInfo xmlns:p15="http://schemas.microsoft.com/office/powerpoint/2012/main" userId="1bb8d5e09df991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0T16:32:28.91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20-10-10T16:32:31.144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ΑΝΤΙΚΕΙΜΕΝΟΣΤΡΑΦΗΣ ΠΡΟΓΡΑΜΜΑΤΙΣΜΟΣ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l-GR" dirty="0"/>
              <a:t>ΕΝΙΣΧΥΤΙΚΟ ΜΑΘΗΜΑ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7531" y="388979"/>
            <a:ext cx="8911687" cy="767962"/>
          </a:xfrm>
        </p:spPr>
        <p:txBody>
          <a:bodyPr/>
          <a:lstStyle/>
          <a:p>
            <a:r>
              <a:rPr lang="el-GR" dirty="0" smtClean="0"/>
              <a:t>1.Εισαγωγή στην 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67543" y="1013247"/>
            <a:ext cx="6139543" cy="33092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Παράδειγμα χρήσης αρχείου για διάβασμα δεδομένων.</a:t>
            </a:r>
            <a:endParaRPr lang="en-US" i="1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62" y="1410789"/>
            <a:ext cx="5820167" cy="52773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26" y="1410789"/>
            <a:ext cx="5391902" cy="40146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95360" y="5973481"/>
            <a:ext cx="253419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Χρήση Αρχείου για είσοδο δεδομένων.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087291" y="5425441"/>
            <a:ext cx="2508069" cy="705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438606" y="5008730"/>
            <a:ext cx="714103" cy="966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7531" y="388979"/>
            <a:ext cx="8911687" cy="767962"/>
          </a:xfrm>
        </p:spPr>
        <p:txBody>
          <a:bodyPr/>
          <a:lstStyle/>
          <a:p>
            <a:r>
              <a:rPr lang="el-GR" dirty="0" smtClean="0"/>
              <a:t>1.Εισαγωγή στην 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67543" y="1013247"/>
            <a:ext cx="6139543" cy="33092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Παράδειγμα χρήσης αρχείου για αποθήκευση δεδομένων.</a:t>
            </a:r>
            <a:endParaRPr lang="en-US" i="1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84" y="1424856"/>
            <a:ext cx="5729610" cy="4832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32" y="1424856"/>
            <a:ext cx="6703039" cy="483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7531" y="388979"/>
            <a:ext cx="8911687" cy="767962"/>
          </a:xfrm>
        </p:spPr>
        <p:txBody>
          <a:bodyPr/>
          <a:lstStyle/>
          <a:p>
            <a:r>
              <a:rPr lang="el-GR" dirty="0" smtClean="0"/>
              <a:t>1.Εισαγωγή στην 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67543" y="1079862"/>
            <a:ext cx="10041572" cy="46397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Παραγωγή τυχαίων Αριθμών.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i="1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Στην 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c 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για παραγωγή τυχαίων αριθμών χρησιμοποιούνταν η συνάρτηση 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rand(),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καθώς και η συνάρτηση 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srand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(),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της βιβλιοθήκης 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stdlib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 για την παραγωγή τυχαίων αριθμών.Παρόμοια,πρόσβαση έχουμε και στην 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c++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στην βιβλιοθήκη 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stdlib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της 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c,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με χρήση της οποίας μπορούμε να έχουμε πρόσβαση και να χρησιμοποιήσουμε αυτές τις συναρτήσεις.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90" y="2577736"/>
            <a:ext cx="7219859" cy="39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7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6239" y="311900"/>
            <a:ext cx="8911687" cy="767962"/>
          </a:xfrm>
        </p:spPr>
        <p:txBody>
          <a:bodyPr/>
          <a:lstStyle/>
          <a:p>
            <a:r>
              <a:rPr lang="el-GR" dirty="0" smtClean="0"/>
              <a:t>1.Εισαγωγή στην 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76252" y="914399"/>
            <a:ext cx="10041572" cy="498130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Στην 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c++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χρησιμοποιούνται κάποια έτοιμα αντικείμενα για την παραγωγή τυχαίων αριθμών.Ποιο συγκεκριμένα χρησιμοποιήται η γεννητρια 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mt19937,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και τα 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templated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αντικείμενα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των κλάσεων 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uniform_int_distribution,uniform_real_distribution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,..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Τα αντικείμενα αυτά δηλώνονται στην βιβλιοθήκη 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random.</a:t>
            </a:r>
            <a:endParaRPr lang="el-GR" i="1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90" y="1968138"/>
            <a:ext cx="7297781" cy="47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2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6239" y="311900"/>
            <a:ext cx="8911687" cy="767962"/>
          </a:xfrm>
        </p:spPr>
        <p:txBody>
          <a:bodyPr/>
          <a:lstStyle/>
          <a:p>
            <a:r>
              <a:rPr lang="el-GR" dirty="0" smtClean="0"/>
              <a:t>1.Εισαγωγή στην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76252" y="890987"/>
            <a:ext cx="10041572" cy="49813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Όπως και στην 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c,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έτσι και στην 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c++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μπορούμε να ορίσουμε μία οντότητα,έναν δικό μας 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custom 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τύπο με την χρήση  ενός 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struct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  <a:endParaRPr lang="el-GR" i="1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l-GR" i="1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l-GR" i="1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l-GR" i="1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l-GR" i="1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l-GR" i="1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l-GR" i="1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Έτσι μπορούμε να ορίσουμε,διάφορες οντότητες οι οποίες αναπαριστούνται με διάφορα χαρακτηριστικά στο πρόγραμμα μας.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Σημαντικό ότι στην 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c++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τα 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struct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δεν χρειάζεται να γίνουν 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typedefine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στο όνομα του τύπου,που θα χρησιμοποιήσουε στο παράδειγμα,χωρίς ωστόσο η χρήση της 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typedef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 να αποτελεί λάθος πρακτική.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51" y="1616099"/>
            <a:ext cx="4566515" cy="2267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86057" y="1750423"/>
            <a:ext cx="3108960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2000" dirty="0" smtClean="0"/>
              <a:t>Ορισμός ενός τύπου δεδομένων </a:t>
            </a:r>
            <a:r>
              <a:rPr lang="en-US" sz="2000" dirty="0" smtClean="0"/>
              <a:t>person,</a:t>
            </a:r>
            <a:r>
              <a:rPr lang="el-GR" sz="2000" dirty="0" smtClean="0"/>
              <a:t>με μεταβλητές </a:t>
            </a:r>
            <a:r>
              <a:rPr lang="en-US" sz="2000" dirty="0" smtClean="0"/>
              <a:t>(</a:t>
            </a:r>
            <a:r>
              <a:rPr lang="el-GR" sz="2000" dirty="0" smtClean="0"/>
              <a:t>χαρακτηριστικά</a:t>
            </a:r>
            <a:r>
              <a:rPr lang="en-US" sz="2000" dirty="0" smtClean="0"/>
              <a:t>)</a:t>
            </a:r>
            <a:r>
              <a:rPr lang="en-US" sz="2000" dirty="0" err="1" smtClean="0"/>
              <a:t>name,age,gender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675017" y="1955402"/>
            <a:ext cx="4511040" cy="36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82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6239" y="311900"/>
            <a:ext cx="8911687" cy="767962"/>
          </a:xfrm>
        </p:spPr>
        <p:txBody>
          <a:bodyPr/>
          <a:lstStyle/>
          <a:p>
            <a:r>
              <a:rPr lang="el-GR" dirty="0" smtClean="0"/>
              <a:t>1.Εισαγωγή στην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77737" y="904049"/>
            <a:ext cx="4537165" cy="4152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Παράδειγμα χρήσης  ενός 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struct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  <a:endParaRPr lang="el-GR" i="1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2" y="1319348"/>
            <a:ext cx="5839005" cy="5264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49" y="1319348"/>
            <a:ext cx="6086460" cy="526433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504649" y="1319348"/>
            <a:ext cx="0" cy="5168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46319" y="1319348"/>
            <a:ext cx="383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69829" y="1334737"/>
            <a:ext cx="296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2</a:t>
            </a:r>
            <a:endParaRPr lang="en-US" sz="9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9370423" y="1334737"/>
            <a:ext cx="13061" cy="524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987" y="1319348"/>
            <a:ext cx="2621280" cy="241016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425646" y="1334737"/>
            <a:ext cx="322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3</a:t>
            </a:r>
            <a:endParaRPr lang="en-US" sz="9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383484" y="3744898"/>
            <a:ext cx="2725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8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6239" y="311900"/>
            <a:ext cx="8911687" cy="767962"/>
          </a:xfrm>
        </p:spPr>
        <p:txBody>
          <a:bodyPr/>
          <a:lstStyle/>
          <a:p>
            <a:r>
              <a:rPr lang="el-GR" dirty="0" smtClean="0"/>
              <a:t>1.Εισαγωγή στην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76252" y="1079862"/>
            <a:ext cx="10041572" cy="4876801"/>
          </a:xfrm>
        </p:spPr>
        <p:txBody>
          <a:bodyPr>
            <a:normAutofit fontScale="92500"/>
          </a:bodyPr>
          <a:lstStyle/>
          <a:p>
            <a:pPr marL="457200" lvl="1" indent="0" algn="ctr">
              <a:buNone/>
            </a:pPr>
            <a:r>
              <a:rPr lang="el-GR" sz="3200" i="1" dirty="0" smtClean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ΑΣΚΗΣΕΙΣ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Να κατασκευαστεί πρόγραμμα το οποίο θα είσαγει σε ένα πίνακα δεκαδικών  20 τυχαίες τιμές.Στην συνέχεια να κατασκευαστεί συνάρτηση η οποία θα υπολογίζει και θα υπολογίζει το άθροισμα ,τον μέσο όρο και την ρίζα του μέσου όρου του πίνακα.Τέλος στην κύρια συνάρτηση να πραγματοποιηθεί η εμφάνιση των παραπάνω ζητουμένων.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Να κατασκευαστεί πρόγραμμα το οποίο θα δέχεται δύο τυχαίους αριθμούς </a:t>
            </a:r>
            <a:r>
              <a:rPr lang="en-US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x </a:t>
            </a:r>
            <a:r>
              <a:rPr lang="el-GR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και </a:t>
            </a:r>
            <a:r>
              <a:rPr lang="en-US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y.</a:t>
            </a:r>
            <a:r>
              <a:rPr lang="el-GR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Στην συνέχεια θα υπολογίζει και θα εμφανίζει τον αριθμό και το ποσοστό των πρώτων αριθμών στο διάστημα αυτό.Τέλος θα πρέπει να αποθηκεύει τις πληροφορίες αυτές σε ένα αρχείο </a:t>
            </a:r>
            <a:r>
              <a:rPr lang="en-US" sz="2000" i="1" dirty="0" err="1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results.out</a:t>
            </a:r>
            <a:r>
              <a:rPr lang="en-US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Να κατασκευαστεί πρόγραμμα το οποίο θα υλοποιεί μία κλάση </a:t>
            </a:r>
            <a:r>
              <a:rPr lang="en-US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point,</a:t>
            </a:r>
            <a:r>
              <a:rPr lang="el-GR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με δοδομένα </a:t>
            </a:r>
            <a:r>
              <a:rPr lang="en-US" sz="2000" i="1" dirty="0" err="1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x,y</a:t>
            </a:r>
            <a:r>
              <a:rPr lang="en-US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  <a:r>
              <a:rPr lang="el-GR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Επίσης να υπερφορτώνει τον τελεστη </a:t>
            </a:r>
            <a:r>
              <a:rPr lang="el-GR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&gt;</a:t>
            </a:r>
            <a:r>
              <a:rPr lang="en-US" sz="2000" i="1" dirty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l-GR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με βάση το πηλίκο του </a:t>
            </a:r>
            <a:r>
              <a:rPr lang="en-US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x </a:t>
            </a:r>
            <a:r>
              <a:rPr lang="el-GR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επι </a:t>
            </a:r>
            <a:r>
              <a:rPr lang="en-US" sz="2000" i="1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y</a:t>
            </a:r>
            <a:r>
              <a:rPr lang="el-GR" sz="2000" i="1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,και </a:t>
            </a:r>
            <a:r>
              <a:rPr lang="el-GR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να υλοποιεί μία συνάρτηση </a:t>
            </a:r>
            <a:r>
              <a:rPr lang="en-US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distance </a:t>
            </a:r>
            <a:r>
              <a:rPr lang="el-GR" sz="2000" i="1" dirty="0" smtClean="0">
                <a:solidFill>
                  <a:schemeClr val="accent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η οποία θα υπολογίζει την απόσταση ενός σημείου από ένα άλλο.Τέλος στην κύρια συνάρτηση να κατασκευαστούν 10 τυχαία σημεία,και να εκτυπώνεται σε αρχείο,η απόσταση του κάθε σημείου από τα υπόλοιπα 9.</a:t>
            </a:r>
          </a:p>
        </p:txBody>
      </p:sp>
    </p:spTree>
    <p:extLst>
      <p:ext uri="{BB962C8B-B14F-4D97-AF65-F5344CB8AC3E}">
        <p14:creationId xmlns:p14="http://schemas.microsoft.com/office/powerpoint/2010/main" val="23158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6239" y="311900"/>
            <a:ext cx="8911687" cy="767962"/>
          </a:xfrm>
        </p:spPr>
        <p:txBody>
          <a:bodyPr/>
          <a:lstStyle/>
          <a:p>
            <a:r>
              <a:rPr lang="el-GR" dirty="0" smtClean="0"/>
              <a:t>1.Εισαγωγή στην </a:t>
            </a:r>
            <a:r>
              <a:rPr lang="en-US" dirty="0" smtClean="0"/>
              <a:t>C++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6" y="1405719"/>
            <a:ext cx="9990160" cy="48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1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531" y="388979"/>
            <a:ext cx="8911687" cy="767962"/>
          </a:xfrm>
        </p:spPr>
        <p:txBody>
          <a:bodyPr/>
          <a:lstStyle/>
          <a:p>
            <a:r>
              <a:rPr lang="el-GR" dirty="0" smtClean="0"/>
              <a:t>1.Εισαγωγή στην 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271451"/>
            <a:ext cx="10041572" cy="46397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 smtClean="0">
                <a:latin typeface="Georgia" panose="02040502050405020303" pitchFamily="18" charset="0"/>
              </a:rPr>
              <a:t>Βασική βιβλιοθήκη &lt;</a:t>
            </a:r>
            <a:r>
              <a:rPr lang="en-US" dirty="0" err="1" smtClean="0">
                <a:latin typeface="Georgia" panose="02040502050405020303" pitchFamily="18" charset="0"/>
              </a:rPr>
              <a:t>iostream</a:t>
            </a:r>
            <a:r>
              <a:rPr lang="el-GR" dirty="0" smtClean="0">
                <a:latin typeface="Georgia" panose="02040502050405020303" pitchFamily="18" charset="0"/>
              </a:rPr>
              <a:t>&gt;</a:t>
            </a:r>
            <a:endParaRPr lang="en-US" dirty="0" smtClean="0"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 smtClean="0">
                <a:latin typeface="Georgia" panose="02040502050405020303" pitchFamily="18" charset="0"/>
              </a:rPr>
              <a:t>Αποτελεί βιβλιοθήκη του συστήματος(λόγω &lt;&gt;).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 smtClean="0">
                <a:latin typeface="Georgia" panose="02040502050405020303" pitchFamily="18" charset="0"/>
              </a:rPr>
              <a:t>Υλοποιεί βασικές συναρτήσεις ροής εισόδου,εξόδου που αποτελούν και τις ποιο βασικές καθώς και άλλες χρήσιμες συναρτήσεις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 smtClean="0">
                <a:latin typeface="Georgia" panose="02040502050405020303" pitchFamily="18" charset="0"/>
              </a:rPr>
              <a:t>Εισάγεται σχεδον σε όλα τα προγράμματα που θα κατασκευάσουμε.</a:t>
            </a:r>
          </a:p>
          <a:p>
            <a:pPr marL="457200" lvl="1" indent="0">
              <a:buNone/>
            </a:pPr>
            <a:endParaRPr lang="el-GR" dirty="0" smtClean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l-GR" dirty="0" smtClean="0">
                <a:latin typeface="Georgia" panose="02040502050405020303" pitchFamily="18" charset="0"/>
              </a:rPr>
              <a:t>Χώρος ονομάτων </a:t>
            </a:r>
            <a:r>
              <a:rPr lang="en-US" dirty="0" err="1" smtClean="0">
                <a:latin typeface="Georgia" panose="02040502050405020303" pitchFamily="18" charset="0"/>
              </a:rPr>
              <a:t>std</a:t>
            </a:r>
            <a:endParaRPr lang="en-US" dirty="0" smtClean="0"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l-GR" dirty="0" smtClean="0">
                <a:latin typeface="Georgia" panose="02040502050405020303" pitchFamily="18" charset="0"/>
              </a:rPr>
              <a:t>Σε αυτόν δηλώνονται αντικείμενα σημαντικά όπως τα </a:t>
            </a:r>
            <a:r>
              <a:rPr lang="en-US" dirty="0" err="1" smtClean="0">
                <a:latin typeface="Georgia" panose="02040502050405020303" pitchFamily="18" charset="0"/>
              </a:rPr>
              <a:t>cin,cout</a:t>
            </a:r>
            <a:r>
              <a:rPr lang="en-US" dirty="0" smtClean="0">
                <a:latin typeface="Georgia" panose="02040502050405020303" pitchFamily="18" charset="0"/>
              </a:rPr>
              <a:t>,</a:t>
            </a:r>
            <a:r>
              <a:rPr lang="el-GR" dirty="0" smtClean="0">
                <a:latin typeface="Georgia" panose="02040502050405020303" pitchFamily="18" charset="0"/>
              </a:rPr>
              <a:t>τα αντικείμενα τύπου </a:t>
            </a:r>
            <a:r>
              <a:rPr lang="en-US" dirty="0" smtClean="0">
                <a:latin typeface="Georgia" panose="02040502050405020303" pitchFamily="18" charset="0"/>
              </a:rPr>
              <a:t>vector,</a:t>
            </a:r>
            <a:r>
              <a:rPr lang="el-GR" dirty="0" smtClean="0">
                <a:latin typeface="Georgia" panose="02040502050405020303" pitchFamily="18" charset="0"/>
              </a:rPr>
              <a:t>διάφοροι </a:t>
            </a:r>
            <a:r>
              <a:rPr lang="en-US" dirty="0" smtClean="0">
                <a:latin typeface="Georgia" panose="02040502050405020303" pitchFamily="18" charset="0"/>
              </a:rPr>
              <a:t>containers,</a:t>
            </a:r>
            <a:r>
              <a:rPr lang="el-GR" dirty="0" smtClean="0">
                <a:latin typeface="Georgia" panose="02040502050405020303" pitchFamily="18" charset="0"/>
              </a:rPr>
              <a:t>αντικείμενα αρχείων κ.α.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 smtClean="0">
                <a:latin typeface="Georgia" panose="02040502050405020303" pitchFamily="18" charset="0"/>
              </a:rPr>
              <a:t>Για κάθε αντικείμενα μπορείς να προσδιορίσεις και τον χώρο ονομάτων του ακολουθόντας την ακόλουθη σύνταξη: χώρός_ονομάτων::αντικείμενο_χρήσης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 smtClean="0">
                <a:latin typeface="Georgia" panose="02040502050405020303" pitchFamily="18" charset="0"/>
              </a:rPr>
              <a:t>Για ευκολία στον κώδικα μετά την δήλωση των βιβλιοθηκών χρησιμοποιήται η εντολή </a:t>
            </a:r>
          </a:p>
          <a:p>
            <a:pPr marL="457200" lvl="1" indent="0">
              <a:buNone/>
            </a:pP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smtClean="0">
                <a:latin typeface="Georgia" panose="02040502050405020303" pitchFamily="18" charset="0"/>
              </a:rPr>
              <a:t>      </a:t>
            </a:r>
            <a:r>
              <a:rPr lang="en-US" b="1" dirty="0" smtClean="0">
                <a:latin typeface="Georgia" panose="02040502050405020303" pitchFamily="18" charset="0"/>
              </a:rPr>
              <a:t>using namespace </a:t>
            </a:r>
            <a:r>
              <a:rPr lang="en-US" b="1" dirty="0" err="1" smtClean="0">
                <a:latin typeface="Georgia" panose="02040502050405020303" pitchFamily="18" charset="0"/>
              </a:rPr>
              <a:t>std</a:t>
            </a:r>
            <a:r>
              <a:rPr lang="en-US" b="1" dirty="0" smtClean="0">
                <a:latin typeface="Georgia" panose="02040502050405020303" pitchFamily="18" charset="0"/>
              </a:rPr>
              <a:t>;</a:t>
            </a:r>
            <a:r>
              <a:rPr lang="el-GR" dirty="0" smtClean="0"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Αντιστοιχεί σε χρήση του χώρου ονομάτων 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std.</a:t>
            </a:r>
            <a:r>
              <a:rPr lang="el-GR" i="1" dirty="0" smtClean="0">
                <a:latin typeface="Georgia" panose="02040502050405020303" pitchFamily="18" charset="0"/>
              </a:rPr>
              <a:t> </a:t>
            </a:r>
            <a:r>
              <a:rPr lang="en-US" i="1" dirty="0" smtClean="0">
                <a:latin typeface="Georgia" panose="02040502050405020303" pitchFamily="18" charset="0"/>
              </a:rPr>
              <a:t> </a:t>
            </a:r>
            <a:r>
              <a:rPr lang="el-GR" i="1" dirty="0" smtClean="0">
                <a:latin typeface="Georgia" panose="02040502050405020303" pitchFamily="18" charset="0"/>
              </a:rPr>
              <a:t>  </a:t>
            </a:r>
            <a:r>
              <a:rPr lang="en-US" i="1" dirty="0" smtClean="0">
                <a:latin typeface="Georgia" panose="02040502050405020303" pitchFamily="18" charset="0"/>
              </a:rPr>
              <a:t>  </a:t>
            </a:r>
            <a:endParaRPr lang="en-US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851" y="1027611"/>
            <a:ext cx="5793429" cy="3583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l-GR" dirty="0" smtClean="0"/>
              <a:t>Παράδειγμα χρήσης του χώρου ονομάτων </a:t>
            </a:r>
            <a:r>
              <a:rPr lang="en-US" dirty="0" err="1" smtClean="0"/>
              <a:t>std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7531" y="388979"/>
            <a:ext cx="8911687" cy="638632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1.Εισαγωγή στην 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67" y="1385962"/>
            <a:ext cx="7942216" cy="530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87531" y="388979"/>
            <a:ext cx="8911687" cy="767962"/>
          </a:xfrm>
        </p:spPr>
        <p:txBody>
          <a:bodyPr/>
          <a:lstStyle/>
          <a:p>
            <a:r>
              <a:rPr lang="el-GR" dirty="0" smtClean="0"/>
              <a:t>1.Εισαγωγή στην 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63040" y="1271451"/>
            <a:ext cx="10041572" cy="46397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i="1" dirty="0" smtClean="0">
                <a:latin typeface="Georgia" panose="02040502050405020303" pitchFamily="18" charset="0"/>
              </a:rPr>
              <a:t>Ροές εισόδου εξόδου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i="1" dirty="0" smtClean="0">
                <a:latin typeface="Georgia" panose="02040502050405020303" pitchFamily="18" charset="0"/>
              </a:rPr>
              <a:t>Για να εισάγουμε μία τίμη από το πληκτρολόγιο η να εξάγουμε μία τιμή από ένα πρόγραμμα μας χρησιμοποιούμε μία ροή εισόδου η μία ροή εξόδου.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i="1" dirty="0" smtClean="0">
                <a:latin typeface="Georgia" panose="02040502050405020303" pitchFamily="18" charset="0"/>
              </a:rPr>
              <a:t>Τα αντοίστοιχα αντικείμενα που υλοποιούν την παραπάνω διαδικασία είναι το </a:t>
            </a:r>
            <a:r>
              <a:rPr lang="en-US" i="1" dirty="0" err="1" smtClean="0">
                <a:latin typeface="Georgia" panose="02040502050405020303" pitchFamily="18" charset="0"/>
              </a:rPr>
              <a:t>cin</a:t>
            </a:r>
            <a:r>
              <a:rPr lang="el-GR" i="1" dirty="0" smtClean="0">
                <a:latin typeface="Georgia" panose="02040502050405020303" pitchFamily="18" charset="0"/>
              </a:rPr>
              <a:t> και το </a:t>
            </a:r>
            <a:r>
              <a:rPr lang="en-US" i="1" dirty="0" err="1" smtClean="0">
                <a:latin typeface="Georgia" panose="02040502050405020303" pitchFamily="18" charset="0"/>
              </a:rPr>
              <a:t>cout</a:t>
            </a:r>
            <a:r>
              <a:rPr lang="en-US" i="1" dirty="0" smtClean="0">
                <a:latin typeface="Georgia" panose="02040502050405020303" pitchFamily="18" charset="0"/>
              </a:rPr>
              <a:t>,</a:t>
            </a:r>
            <a:r>
              <a:rPr lang="el-GR" i="1" dirty="0" smtClean="0">
                <a:latin typeface="Georgia" panose="02040502050405020303" pitchFamily="18" charset="0"/>
              </a:rPr>
              <a:t>με την χρήση των τελεστών &gt;&gt;,&lt;&lt;</a:t>
            </a:r>
            <a:r>
              <a:rPr lang="en-US" i="1" dirty="0" smtClean="0">
                <a:latin typeface="Georgia" panose="02040502050405020303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!!!!</a:t>
            </a:r>
            <a:r>
              <a:rPr lang="el-GR" i="1" dirty="0">
                <a:latin typeface="Georgia" panose="02040502050405020303" pitchFamily="18" charset="0"/>
              </a:rPr>
              <a:t>Στις ροές δεν χρειάζεται να προσδιορίσεις τον τύπο εισόδου όπως ζητούσε η συνάρτηση </a:t>
            </a:r>
            <a:r>
              <a:rPr lang="en-US" i="1" dirty="0" err="1">
                <a:latin typeface="Georgia" panose="02040502050405020303" pitchFamily="18" charset="0"/>
              </a:rPr>
              <a:t>scanf</a:t>
            </a:r>
            <a:r>
              <a:rPr lang="en-US" i="1" dirty="0">
                <a:latin typeface="Georgia" panose="02040502050405020303" pitchFamily="18" charset="0"/>
              </a:rPr>
              <a:t>.</a:t>
            </a:r>
            <a:endParaRPr lang="el-GR" i="1" dirty="0" smtClean="0"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l-GR" i="1" dirty="0" smtClean="0">
                <a:latin typeface="Georgia" panose="02040502050405020303" pitchFamily="18" charset="0"/>
              </a:rPr>
              <a:t>Παράδειγμα ανάγνωσης τιμής από το πληκτρολόγιο.</a:t>
            </a:r>
            <a:endParaRPr lang="en-US" i="1" dirty="0" smtClean="0"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11" y="3681952"/>
            <a:ext cx="605813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7531" y="388979"/>
            <a:ext cx="8911687" cy="767962"/>
          </a:xfrm>
        </p:spPr>
        <p:txBody>
          <a:bodyPr/>
          <a:lstStyle/>
          <a:p>
            <a:r>
              <a:rPr lang="el-GR" dirty="0" smtClean="0"/>
              <a:t>1.Εισαγωγή στην 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63040" y="1271451"/>
            <a:ext cx="10041572" cy="463977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l-GR" i="1" dirty="0" smtClean="0">
                <a:latin typeface="Georgia" panose="02040502050405020303" pitchFamily="18" charset="0"/>
              </a:rPr>
              <a:t>Εξαγωγή τιμής από ένα πρόγραμμα στην οθόνη.</a:t>
            </a:r>
            <a:endParaRPr lang="en-US" i="1" dirty="0" smtClean="0"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i="1" dirty="0"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i="1" dirty="0" smtClean="0"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i="1" dirty="0"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i="1" dirty="0" smtClean="0"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i="1" dirty="0"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i="1" dirty="0" smtClean="0"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i="1" dirty="0"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l-GR" i="1" dirty="0" smtClean="0"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l-GR" i="1" dirty="0" smtClean="0">
                <a:latin typeface="Georgia" panose="02040502050405020303" pitchFamily="18" charset="0"/>
              </a:rPr>
              <a:t>Τύπος δεδομένων για αλφαριθμητικά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string.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Η 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C++ 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έχει τον τύπο δεδομένων 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string 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 για προσδιορισμό των αλφαριθμητικών χωρίς πλέον να τα προσδιορίζει σαν ένα δείκτη από χαρακτήρες.</a:t>
            </a:r>
            <a:endParaRPr lang="en-US" i="1" dirty="0" smtClean="0"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90" y="1857341"/>
            <a:ext cx="5731541" cy="27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7531" y="388979"/>
            <a:ext cx="8911687" cy="767962"/>
          </a:xfrm>
        </p:spPr>
        <p:txBody>
          <a:bodyPr/>
          <a:lstStyle/>
          <a:p>
            <a:r>
              <a:rPr lang="el-GR" dirty="0" smtClean="0"/>
              <a:t>1.Εισαγωγή στην 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63040" y="1271451"/>
            <a:ext cx="10041572" cy="46397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i="1" dirty="0" smtClean="0">
                <a:latin typeface="Georgia" panose="02040502050405020303" pitchFamily="18" charset="0"/>
              </a:rPr>
              <a:t>Δείκτες και αναφορές στην </a:t>
            </a:r>
            <a:r>
              <a:rPr lang="en-US" i="1" dirty="0" smtClean="0">
                <a:latin typeface="Georgia" panose="02040502050405020303" pitchFamily="18" charset="0"/>
              </a:rPr>
              <a:t>C++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i="1" dirty="0" smtClean="0">
                <a:latin typeface="Georgia" panose="02040502050405020303" pitchFamily="18" charset="0"/>
              </a:rPr>
              <a:t>Δείκτες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Μεταβλητές που έχουν σαν περιεχόμενο μία θέση μνήμης και μπορεί να την προσπελάσουν τροποποιόντας το περιεχόμενο της.!!!Μπορούν να μετακινηθούν από μία θέση μνήμης σε μία άλλη.</a:t>
            </a:r>
            <a:endParaRPr lang="en-US" i="1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i="1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i="1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i="1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i="1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i="1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i="1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i="1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ΑναφορέςΕίναι ένα συνώνυμο μίας μεταβλητής.Πολλές φορές αναφέρεται και σαν ψευδόνυμο μίας μεταβλητής.Ότι τροποποιήσεις πραγματοποιηθούν στην μεταβλητή αναφοράς θα πραγματοποιηθούν και στην μεταβλητή.</a:t>
            </a:r>
            <a:endParaRPr lang="en-US" i="1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01" y="2300518"/>
            <a:ext cx="7535327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7531" y="388979"/>
            <a:ext cx="8911687" cy="767962"/>
          </a:xfrm>
        </p:spPr>
        <p:txBody>
          <a:bodyPr/>
          <a:lstStyle/>
          <a:p>
            <a:r>
              <a:rPr lang="el-GR" dirty="0" smtClean="0"/>
              <a:t>1.Εισαγωγή στην 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63040" y="1271451"/>
            <a:ext cx="10041572" cy="463977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Παράδειγμα αναφοράς</a:t>
            </a:r>
          </a:p>
          <a:p>
            <a:pPr marL="457200" lvl="1" indent="0">
              <a:buNone/>
            </a:pPr>
            <a:endParaRPr lang="en-US" i="1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34" y="1752164"/>
            <a:ext cx="6106377" cy="234347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868091" y="3344091"/>
            <a:ext cx="1166949" cy="1036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0045" y="4380411"/>
            <a:ext cx="432816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Τι θα εμφάνιζει στην οθόνη αν αντί για </a:t>
            </a:r>
            <a:r>
              <a:rPr lang="en-US" dirty="0" err="1" smtClean="0"/>
              <a:t>refa</a:t>
            </a:r>
            <a:r>
              <a:rPr lang="en-US" dirty="0" smtClean="0"/>
              <a:t> </a:t>
            </a:r>
            <a:r>
              <a:rPr lang="el-GR" dirty="0" smtClean="0"/>
              <a:t>χρησιμοποιούσα το </a:t>
            </a:r>
            <a:r>
              <a:rPr lang="en-US" dirty="0" smtClean="0"/>
              <a:t>a;;</a:t>
            </a:r>
          </a:p>
          <a:p>
            <a:endParaRPr lang="en-US" dirty="0"/>
          </a:p>
          <a:p>
            <a:r>
              <a:rPr lang="el-GR" dirty="0" smtClean="0"/>
              <a:t>Απάντηση:24.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7543" y="1079862"/>
            <a:ext cx="10041572" cy="463977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Παράδειγμα αναφοράς σε συνάρτηση.</a:t>
            </a:r>
          </a:p>
          <a:p>
            <a:pPr marL="457200" lvl="1" indent="0">
              <a:buNone/>
            </a:pPr>
            <a:endParaRPr lang="en-US" i="1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87531" y="388979"/>
            <a:ext cx="8911687" cy="767962"/>
          </a:xfrm>
        </p:spPr>
        <p:txBody>
          <a:bodyPr/>
          <a:lstStyle/>
          <a:p>
            <a:r>
              <a:rPr lang="el-GR" dirty="0" smtClean="0"/>
              <a:t>1.Εισαγωγή στην 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03" y="1453667"/>
            <a:ext cx="7851697" cy="4363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77348" y="6016359"/>
            <a:ext cx="29870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Ποια θα είναι η έξοδος</a:t>
            </a:r>
            <a:r>
              <a:rPr lang="en-US" dirty="0" smtClean="0"/>
              <a:t>;;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393577" y="5103223"/>
            <a:ext cx="1288869" cy="913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7531" y="388979"/>
            <a:ext cx="8911687" cy="767962"/>
          </a:xfrm>
        </p:spPr>
        <p:txBody>
          <a:bodyPr/>
          <a:lstStyle/>
          <a:p>
            <a:r>
              <a:rPr lang="el-GR" dirty="0" smtClean="0"/>
              <a:t>1.Εισαγωγή στην 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67543" y="1079862"/>
            <a:ext cx="10041572" cy="46397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Αρχεία στην </a:t>
            </a:r>
            <a:r>
              <a:rPr lang="en-US" i="1" dirty="0">
                <a:latin typeface="Georgia" panose="02040502050405020303" pitchFamily="18" charset="0"/>
                <a:sym typeface="Wingdings" panose="05000000000000000000" pitchFamily="2" charset="2"/>
              </a:rPr>
              <a:t>C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++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Για την διαχείρηση αρχείων στην 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C++ 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υπάρχουν έτοιμα αντικείμενα που υλοποιούν την προσπέλαση και την αναγνωση,εκτύπωση δεδομένων από/σε αρχείο.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Βιβλιοθήκη που πραγμοτοποιήται η υλοποίηση των αντικειμένων &lt;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fstream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&gt;</a:t>
            </a:r>
            <a:endParaRPr lang="en-US" i="1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err="1">
                <a:latin typeface="Georgia" panose="02040502050405020303" pitchFamily="18" charset="0"/>
                <a:sym typeface="Wingdings" panose="05000000000000000000" pitchFamily="2" charset="2"/>
              </a:rPr>
              <a:t>i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fstream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Ροή δεδομένων από αρχείο με προεπιλογή ανάγνωσης δεδομένων.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Στα αντικείμενα 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ifstream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,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το αρχείο ανοίγει για διάβασμα δεδομένων(</a:t>
            </a:r>
            <a:r>
              <a:rPr lang="en-US" b="1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ios</a:t>
            </a:r>
            <a:r>
              <a:rPr lang="en-US" b="1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::in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)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,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πραγματοποιήται μόνο προσπέλαση των δεδομένων όχι εγγραφή στο αρχείο.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err="1">
                <a:latin typeface="Georgia" panose="02040502050405020303" pitchFamily="18" charset="0"/>
                <a:sym typeface="Wingdings" panose="05000000000000000000" pitchFamily="2" charset="2"/>
              </a:rPr>
              <a:t>o</a:t>
            </a:r>
            <a:r>
              <a:rPr lang="en-US" i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fstream</a:t>
            </a:r>
            <a:r>
              <a:rPr lang="en-US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l-GR" i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Ροή δεδομένων προς αρχείο με προεπιλογή εκτύπωσης σε αρχείο </a:t>
            </a:r>
            <a:endParaRPr lang="en-US" i="1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57" y="3817343"/>
            <a:ext cx="811643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344</TotalTime>
  <Words>815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Georgia</vt:lpstr>
      <vt:lpstr>Wingdings</vt:lpstr>
      <vt:lpstr>Wingdings 3</vt:lpstr>
      <vt:lpstr>Wisp</vt:lpstr>
      <vt:lpstr>ΑΝΤΙΚΕΙΜΕΝΟΣΤΡΑΦΗΣ ΠΡΟΓΡΑΜΜΑΤΙΣΜΟΣ</vt:lpstr>
      <vt:lpstr>1.Εισαγωγή στην C++</vt:lpstr>
      <vt:lpstr>1.Εισαγωγή στην C++</vt:lpstr>
      <vt:lpstr>1.Εισαγωγή στην C++</vt:lpstr>
      <vt:lpstr>1.Εισαγωγή στην C++</vt:lpstr>
      <vt:lpstr>1.Εισαγωγή στην C++</vt:lpstr>
      <vt:lpstr>1.Εισαγωγή στην C++</vt:lpstr>
      <vt:lpstr>1.Εισαγωγή στην C++</vt:lpstr>
      <vt:lpstr>1.Εισαγωγή στην C++</vt:lpstr>
      <vt:lpstr>1.Εισαγωγή στην C++</vt:lpstr>
      <vt:lpstr>1.Εισαγωγή στην C++</vt:lpstr>
      <vt:lpstr>1.Εισαγωγή στην C++</vt:lpstr>
      <vt:lpstr>1.Εισαγωγή στην C++</vt:lpstr>
      <vt:lpstr>1.Εισαγωγή στην C++</vt:lpstr>
      <vt:lpstr>1.Εισαγωγή στην C++</vt:lpstr>
      <vt:lpstr>1.Εισαγωγή στην C++</vt:lpstr>
      <vt:lpstr>1.Εισαγωγή στην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ΑΝΤΙΚΕΙΜΕΝΟΣΤΡΑΦΗΣ ΠΡΟΓΡΑΜΜΑΤΙΣΜΟΣ</dc:title>
  <dc:creator>Βασίλης Νάστος</dc:creator>
  <cp:lastModifiedBy>Βασίλης Νάστος</cp:lastModifiedBy>
  <cp:revision>26</cp:revision>
  <dcterms:created xsi:type="dcterms:W3CDTF">2020-10-09T02:27:48Z</dcterms:created>
  <dcterms:modified xsi:type="dcterms:W3CDTF">2020-10-11T19:10:01Z</dcterms:modified>
</cp:coreProperties>
</file>