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9"/>
  </p:notesMasterIdLst>
  <p:handoutMasterIdLst>
    <p:handoutMasterId r:id="rId20"/>
  </p:handoutMasterIdLst>
  <p:sldIdLst>
    <p:sldId id="256" r:id="rId2"/>
    <p:sldId id="257" r:id="rId3"/>
    <p:sldId id="269" r:id="rId4"/>
    <p:sldId id="259" r:id="rId5"/>
    <p:sldId id="260" r:id="rId6"/>
    <p:sldId id="270" r:id="rId7"/>
    <p:sldId id="271" r:id="rId8"/>
    <p:sldId id="274" r:id="rId9"/>
    <p:sldId id="272" r:id="rId10"/>
    <p:sldId id="261" r:id="rId11"/>
    <p:sldId id="275" r:id="rId12"/>
    <p:sldId id="273" r:id="rId13"/>
    <p:sldId id="264" r:id="rId14"/>
    <p:sldId id="265" r:id="rId15"/>
    <p:sldId id="276" r:id="rId16"/>
    <p:sldId id="277"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2"/>
    <p:restoredTop sz="94681"/>
  </p:normalViewPr>
  <p:slideViewPr>
    <p:cSldViewPr snapToGrid="0" snapToObjects="1">
      <p:cViewPr varScale="1">
        <p:scale>
          <a:sx n="108" d="100"/>
          <a:sy n="108" d="100"/>
        </p:scale>
        <p:origin x="143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B4B725-7F78-CC42-BFAB-86511518090A}" type="datetime1">
              <a:rPr lang="en-US" smtClean="0"/>
              <a:t>12/11/2018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D92AB6-EB60-4A4A-9AB4-EC386FE07FD0}" type="slidenum">
              <a:rPr lang="en-US" smtClean="0"/>
              <a:t>‹#›</a:t>
            </a:fld>
            <a:endParaRPr lang="en-US"/>
          </a:p>
        </p:txBody>
      </p:sp>
    </p:spTree>
    <p:extLst>
      <p:ext uri="{BB962C8B-B14F-4D97-AF65-F5344CB8AC3E}">
        <p14:creationId xmlns:p14="http://schemas.microsoft.com/office/powerpoint/2010/main" val="2549976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406FE7-D2B7-0C43-9C06-F1048BFF5817}" type="datetime1">
              <a:rPr lang="en-US" smtClean="0"/>
              <a:t>12/11/2018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D7BB16-027A-ED4B-92F8-4990D0EE32E0}" type="slidenum">
              <a:rPr lang="en-US" smtClean="0"/>
              <a:t>‹#›</a:t>
            </a:fld>
            <a:endParaRPr lang="en-US"/>
          </a:p>
        </p:txBody>
      </p:sp>
    </p:spTree>
    <p:extLst>
      <p:ext uri="{BB962C8B-B14F-4D97-AF65-F5344CB8AC3E}">
        <p14:creationId xmlns:p14="http://schemas.microsoft.com/office/powerpoint/2010/main" val="6025687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D7BB16-027A-ED4B-92F8-4990D0EE32E0}" type="slidenum">
              <a:rPr lang="en-US" smtClean="0"/>
              <a:t>1</a:t>
            </a:fld>
            <a:endParaRPr lang="en-US"/>
          </a:p>
        </p:txBody>
      </p:sp>
    </p:spTree>
    <p:extLst>
      <p:ext uri="{BB962C8B-B14F-4D97-AF65-F5344CB8AC3E}">
        <p14:creationId xmlns:p14="http://schemas.microsoft.com/office/powerpoint/2010/main" val="610389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xx</a:t>
            </a:r>
          </a:p>
        </p:txBody>
      </p:sp>
      <p:sp>
        <p:nvSpPr>
          <p:cNvPr id="4" name="Slide Number Placeholder 3"/>
          <p:cNvSpPr>
            <a:spLocks noGrp="1"/>
          </p:cNvSpPr>
          <p:nvPr>
            <p:ph type="sldNum" sz="quarter" idx="10"/>
          </p:nvPr>
        </p:nvSpPr>
        <p:spPr/>
        <p:txBody>
          <a:bodyPr/>
          <a:lstStyle/>
          <a:p>
            <a:fld id="{4FD7BB16-027A-ED4B-92F8-4990D0EE32E0}" type="slidenum">
              <a:rPr lang="en-US" smtClean="0"/>
              <a:t>12</a:t>
            </a:fld>
            <a:endParaRPr lang="en-US"/>
          </a:p>
        </p:txBody>
      </p:sp>
    </p:spTree>
    <p:extLst>
      <p:ext uri="{BB962C8B-B14F-4D97-AF65-F5344CB8AC3E}">
        <p14:creationId xmlns:p14="http://schemas.microsoft.com/office/powerpoint/2010/main" val="1748717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CpE403 Advanced Embedded Systems</a:t>
            </a:r>
            <a:endParaRPr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1" latinLnBrk="0" hangingPunct="1"/>
            <a:endParaRPr lang="en-US" dirty="0"/>
          </a:p>
        </p:txBody>
      </p:sp>
      <p:sp>
        <p:nvSpPr>
          <p:cNvPr id="5" name="Footer Placeholder 4"/>
          <p:cNvSpPr>
            <a:spLocks noGrp="1"/>
          </p:cNvSpPr>
          <p:nvPr>
            <p:ph type="ftr" sz="quarter" idx="11"/>
          </p:nvPr>
        </p:nvSpPr>
        <p:spPr/>
        <p:txBody>
          <a:bodyPr/>
          <a:lstStyle/>
          <a:p>
            <a:r>
              <a:rPr kumimoji="0" lang="en-US"/>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kumimoji="0" lang="en-US"/>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39839"/>
            <a:ext cx="7886700" cy="62878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887896"/>
            <a:ext cx="7886700" cy="54684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CpE403 Advanced Embedded Systems</a:t>
            </a:r>
            <a:endParaRPr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kumimoji="0" lang="en-US"/>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702365"/>
            <a:ext cx="3886200" cy="5653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702365"/>
            <a:ext cx="3886200" cy="5653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kumimoji="0" lang="en-US"/>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eaLnBrk="1" latinLnBrk="0" hangingPunct="1"/>
            <a:endParaRPr lang="en-US"/>
          </a:p>
        </p:txBody>
      </p:sp>
      <p:sp>
        <p:nvSpPr>
          <p:cNvPr id="8" name="Footer Placeholder 7"/>
          <p:cNvSpPr>
            <a:spLocks noGrp="1"/>
          </p:cNvSpPr>
          <p:nvPr>
            <p:ph type="ftr" sz="quarter" idx="11"/>
          </p:nvPr>
        </p:nvSpPr>
        <p:spPr/>
        <p:txBody>
          <a:bodyPr/>
          <a:lstStyle/>
          <a:p>
            <a:r>
              <a:rPr kumimoji="0" lang="en-US"/>
              <a:t>CpE403 Advanced Embedded Systems</a:t>
            </a:r>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eaLnBrk="1" latinLnBrk="0" hangingPunct="1"/>
            <a:endParaRPr lang="en-US"/>
          </a:p>
        </p:txBody>
      </p:sp>
      <p:sp>
        <p:nvSpPr>
          <p:cNvPr id="4" name="Footer Placeholder 3"/>
          <p:cNvSpPr>
            <a:spLocks noGrp="1"/>
          </p:cNvSpPr>
          <p:nvPr>
            <p:ph type="ftr" sz="quarter" idx="11"/>
          </p:nvPr>
        </p:nvSpPr>
        <p:spPr/>
        <p:txBody>
          <a:bodyPr/>
          <a:lstStyle/>
          <a:p>
            <a:r>
              <a:rPr kumimoji="0" lang="en-US"/>
              <a:t>CpE403 Advanced Embedded Systems</a:t>
            </a:r>
          </a:p>
        </p:txBody>
      </p:sp>
      <p:sp>
        <p:nvSpPr>
          <p:cNvPr id="5" name="Slide Number Placeholder 4"/>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endParaRPr lang="en-US"/>
          </a:p>
        </p:txBody>
      </p:sp>
      <p:sp>
        <p:nvSpPr>
          <p:cNvPr id="3" name="Footer Placeholder 2"/>
          <p:cNvSpPr>
            <a:spLocks noGrp="1"/>
          </p:cNvSpPr>
          <p:nvPr>
            <p:ph type="ftr" sz="quarter" idx="11"/>
          </p:nvPr>
        </p:nvSpPr>
        <p:spPr/>
        <p:txBody>
          <a:bodyPr/>
          <a:lstStyle/>
          <a:p>
            <a:r>
              <a:rPr kumimoji="0" lang="en-US"/>
              <a:t>CpE403 Advanced Embedded Systems</a:t>
            </a: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r>
              <a:rPr kumimoji="0" lang="en-US"/>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r>
              <a:rPr kumimoji="0" lang="en-US"/>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0"/>
            <a:ext cx="7886700" cy="7023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795130"/>
            <a:ext cx="7886700" cy="55612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Avenir Book" charset="0"/>
                <a:ea typeface="Avenir Book" charset="0"/>
                <a:cs typeface="Avenir Book" charset="0"/>
              </a:defRPr>
            </a:lvl1pPr>
          </a:lstStyle>
          <a:p>
            <a:fld id="{8EB9D111-03B8-F446-8E09-256243E54565}" type="datetimeFigureOut">
              <a:rPr lang="en-US" smtClean="0"/>
              <a:pPr/>
              <a:t>12/11/2018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venir Book" charset="0"/>
                <a:ea typeface="Avenir Book" charset="0"/>
                <a:cs typeface="Avenir Book" charset="0"/>
              </a:defRPr>
            </a:lvl1pPr>
          </a:lstStyle>
          <a:p>
            <a:r>
              <a:rPr lang="en-US"/>
              <a:t>CpE403 Advanced Embedded Systems</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Avenir Book" charset="0"/>
                <a:ea typeface="Avenir Book" charset="0"/>
                <a:cs typeface="Avenir Book" charset="0"/>
              </a:defRPr>
            </a:lvl1pPr>
          </a:lstStyle>
          <a:p>
            <a:fld id="{2AA957AF-53C0-420B-9C2D-77DB1416566C}" type="slidenum">
              <a:rPr lang="en-US" smtClean="0"/>
              <a:pPr/>
              <a:t>‹#›</a:t>
            </a:fld>
            <a:endParaRPr lang="en-US" dirty="0"/>
          </a:p>
        </p:txBody>
      </p:sp>
    </p:spTree>
    <p:extLst>
      <p:ext uri="{BB962C8B-B14F-4D97-AF65-F5344CB8AC3E}">
        <p14:creationId xmlns:p14="http://schemas.microsoft.com/office/powerpoint/2010/main" val="15658690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Avenir Book" charset="0"/>
          <a:ea typeface="Avenir Book" charset="0"/>
          <a:cs typeface="Avenir Book"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charset="0"/>
          <a:ea typeface="Avenir Book" charset="0"/>
          <a:cs typeface="Avenir Boo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charset="0"/>
          <a:ea typeface="Avenir Book" charset="0"/>
          <a:cs typeface="Avenir Book"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charset="0"/>
          <a:ea typeface="Avenir Book" charset="0"/>
          <a:cs typeface="Avenir Book"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charset="0"/>
          <a:ea typeface="Avenir Book" charset="0"/>
          <a:cs typeface="Avenir Book"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charset="0"/>
          <a:ea typeface="Avenir Book" charset="0"/>
          <a:cs typeface="Avenir Book"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192.168.1.133:131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bmGz9Q5drN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virtualbox.org/wiki/Downloads" TargetMode="External"/><Relationship Id="rId3" Type="http://schemas.openxmlformats.org/officeDocument/2006/relationships/hyperlink" Target="http://www.ti.com/tool/UNIFLASH" TargetMode="External"/><Relationship Id="rId7" Type="http://schemas.openxmlformats.org/officeDocument/2006/relationships/hyperlink" Target="http://www.ti.com/tool/SIMPLELINK-CC13X0-SDK" TargetMode="External"/><Relationship Id="rId2" Type="http://schemas.openxmlformats.org/officeDocument/2006/relationships/hyperlink" Target="http://software-dl.ti.com/processor-sdk-linux/esd/AM335X/latest/index_FDS.html" TargetMode="External"/><Relationship Id="rId1" Type="http://schemas.openxmlformats.org/officeDocument/2006/relationships/slideLayout" Target="../slideLayouts/slideLayout2.xml"/><Relationship Id="rId6" Type="http://schemas.openxmlformats.org/officeDocument/2006/relationships/hyperlink" Target="https://www.chiark.greenend.org.uk/~sgtatham/putty/latest.html" TargetMode="External"/><Relationship Id="rId5" Type="http://schemas.openxmlformats.org/officeDocument/2006/relationships/hyperlink" Target="https://ttssh2.osdn.jp/index.html.en" TargetMode="External"/><Relationship Id="rId4" Type="http://schemas.openxmlformats.org/officeDocument/2006/relationships/hyperlink" Target="http://www.ti.com/tool/ti-15.4-stack-gateway-linux-sdk" TargetMode="External"/><Relationship Id="rId9" Type="http://schemas.openxmlformats.org/officeDocument/2006/relationships/hyperlink" Target="https://www.ubuntu.com/download/desktop"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mailto:root@192.168.1.13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3050" y="3805483"/>
            <a:ext cx="8038596" cy="2353956"/>
          </a:xfrm>
        </p:spPr>
        <p:txBody>
          <a:bodyPr>
            <a:normAutofit/>
          </a:bodyPr>
          <a:lstStyle/>
          <a:p>
            <a:r>
              <a:rPr lang="en-US" dirty="0"/>
              <a:t>Implementation of a Wireless Sensor Network</a:t>
            </a:r>
          </a:p>
        </p:txBody>
      </p:sp>
      <p:sp>
        <p:nvSpPr>
          <p:cNvPr id="3" name="Subtitle 2"/>
          <p:cNvSpPr>
            <a:spLocks noGrp="1"/>
          </p:cNvSpPr>
          <p:nvPr>
            <p:ph type="subTitle" idx="1"/>
          </p:nvPr>
        </p:nvSpPr>
        <p:spPr>
          <a:xfrm>
            <a:off x="433050" y="2521974"/>
            <a:ext cx="8038596" cy="1227659"/>
          </a:xfrm>
        </p:spPr>
        <p:txBody>
          <a:bodyPr>
            <a:normAutofit fontScale="92500" lnSpcReduction="10000"/>
          </a:bodyPr>
          <a:lstStyle/>
          <a:p>
            <a:r>
              <a:rPr lang="en-US" sz="4000" dirty="0"/>
              <a:t>Brian </a:t>
            </a:r>
            <a:r>
              <a:rPr lang="en-US" sz="4000" dirty="0" err="1"/>
              <a:t>Kiaer</a:t>
            </a:r>
            <a:endParaRPr lang="en-US" sz="4000" dirty="0"/>
          </a:p>
          <a:p>
            <a:r>
              <a:rPr lang="en-US" sz="4000" dirty="0"/>
              <a:t>Vincent </a:t>
            </a:r>
            <a:r>
              <a:rPr lang="en-US" sz="4000" dirty="0" err="1"/>
              <a:t>Tuason</a:t>
            </a:r>
            <a:endParaRPr lang="en-US" sz="4000" dirty="0"/>
          </a:p>
        </p:txBody>
      </p:sp>
    </p:spTree>
    <p:extLst>
      <p:ext uri="{BB962C8B-B14F-4D97-AF65-F5344CB8AC3E}">
        <p14:creationId xmlns:p14="http://schemas.microsoft.com/office/powerpoint/2010/main" val="3386650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Details</a:t>
            </a:r>
          </a:p>
        </p:txBody>
      </p:sp>
      <p:sp>
        <p:nvSpPr>
          <p:cNvPr id="3" name="Content Placeholder 2"/>
          <p:cNvSpPr>
            <a:spLocks noGrp="1"/>
          </p:cNvSpPr>
          <p:nvPr>
            <p:ph idx="1"/>
          </p:nvPr>
        </p:nvSpPr>
        <p:spPr/>
        <p:txBody>
          <a:bodyPr/>
          <a:lstStyle/>
          <a:p>
            <a:pPr marL="0" indent="0">
              <a:buNone/>
            </a:pPr>
            <a:r>
              <a:rPr lang="en-US" dirty="0"/>
              <a:t>11. Run “ls –l/</a:t>
            </a:r>
            <a:r>
              <a:rPr lang="en-US" dirty="0" err="1"/>
              <a:t>dev.ttyACM</a:t>
            </a:r>
            <a:r>
              <a:rPr lang="en-US" dirty="0"/>
              <a:t>*” to check if the MAC </a:t>
            </a:r>
            <a:r>
              <a:rPr lang="en-US" dirty="0" err="1"/>
              <a:t>CoProcessor</a:t>
            </a:r>
            <a:r>
              <a:rPr lang="en-US" dirty="0"/>
              <a:t> has been successfully connected to the BBB</a:t>
            </a:r>
          </a:p>
          <a:p>
            <a:pPr marL="0" indent="0">
              <a:buNone/>
            </a:pPr>
            <a:r>
              <a:rPr lang="en-US" dirty="0"/>
              <a:t>12. Modify the paths in the script file and execute run_demo.sh</a:t>
            </a:r>
          </a:p>
          <a:p>
            <a:pPr marL="0" indent="0">
              <a:buNone/>
            </a:pPr>
            <a:r>
              <a:rPr lang="en-US" dirty="0"/>
              <a:t>13. Copy the ID number and IP number given after   running the script file and paste it into a web browser. (</a:t>
            </a:r>
            <a:r>
              <a:rPr lang="en-US" dirty="0">
                <a:hlinkClick r:id="rId2"/>
              </a:rPr>
              <a:t>http://192.168.1.133:1310</a:t>
            </a:r>
            <a:r>
              <a:rPr lang="en-US" dirty="0"/>
              <a:t>) </a:t>
            </a:r>
          </a:p>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4160088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6A81-8686-485F-8AF8-603CB9A9B6E8}"/>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8A5F425F-9856-4662-B1E7-A5E6D7242D52}"/>
              </a:ext>
            </a:extLst>
          </p:cNvPr>
          <p:cNvSpPr>
            <a:spLocks noGrp="1"/>
          </p:cNvSpPr>
          <p:nvPr>
            <p:ph idx="1"/>
          </p:nvPr>
        </p:nvSpPr>
        <p:spPr/>
        <p:txBody>
          <a:bodyPr/>
          <a:lstStyle/>
          <a:p>
            <a:pPr marL="0" indent="0">
              <a:buNone/>
            </a:pPr>
            <a:r>
              <a:rPr lang="en-US" dirty="0"/>
              <a:t>14. Add sensor to the collector app by resetting it the CC1350 launchpad that was configured to be a sensor and wait for 1-2 minutes</a:t>
            </a:r>
          </a:p>
          <a:p>
            <a:pPr marL="0" indent="0">
              <a:buNone/>
            </a:pPr>
            <a:r>
              <a:rPr lang="en-US" dirty="0"/>
              <a:t>15. Add another sensor (TSL2561 Lux Sensor). Add to the sensor_cc1350lp project’s </a:t>
            </a:r>
            <a:r>
              <a:rPr lang="en-US" dirty="0" err="1"/>
              <a:t>sensor.c</a:t>
            </a:r>
            <a:r>
              <a:rPr lang="en-US" dirty="0"/>
              <a:t> file to be able to use the I2C interface. Libraries and Functions to initialize I2C communication. Lastly create a predefined symbol so that the </a:t>
            </a:r>
            <a:r>
              <a:rPr lang="en-US" dirty="0" err="1"/>
              <a:t>sensor.c</a:t>
            </a:r>
            <a:r>
              <a:rPr lang="en-US" dirty="0"/>
              <a:t> knows that the Lux Sensor has been activated.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D495CFA9-2522-41A5-AB0E-B1063C006C05}"/>
              </a:ext>
            </a:extLst>
          </p:cNvPr>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3902105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Actual project set-up</a:t>
            </a:r>
          </a:p>
        </p:txBody>
      </p:sp>
      <p:sp>
        <p:nvSpPr>
          <p:cNvPr id="3" name="Content Placeholder 2"/>
          <p:cNvSpPr>
            <a:spLocks noGrp="1"/>
          </p:cNvSpPr>
          <p:nvPr>
            <p:ph idx="1"/>
          </p:nvPr>
        </p:nvSpPr>
        <p:spPr/>
        <p:txBody>
          <a:bodyPr/>
          <a:lstStyle/>
          <a:p>
            <a:r>
              <a:rPr lang="en-US" dirty="0"/>
              <a:t>Screenshot of the project will all components</a:t>
            </a:r>
          </a:p>
        </p:txBody>
      </p:sp>
      <p:sp>
        <p:nvSpPr>
          <p:cNvPr id="4" name="Footer Placeholder 3"/>
          <p:cNvSpPr>
            <a:spLocks noGrp="1"/>
          </p:cNvSpPr>
          <p:nvPr>
            <p:ph type="ftr" sz="quarter" idx="11"/>
          </p:nvPr>
        </p:nvSpPr>
        <p:spPr/>
        <p:txBody>
          <a:bodyPr/>
          <a:lstStyle/>
          <a:p>
            <a:r>
              <a:rPr lang="en-US"/>
              <a:t>CpE403 Advanced Embedded Systems</a:t>
            </a:r>
            <a:endParaRPr lang="en-US" dirty="0"/>
          </a:p>
        </p:txBody>
      </p:sp>
      <p:pic>
        <p:nvPicPr>
          <p:cNvPr id="6" name="Picture 5">
            <a:extLst>
              <a:ext uri="{FF2B5EF4-FFF2-40B4-BE49-F238E27FC236}">
                <a16:creationId xmlns:a16="http://schemas.microsoft.com/office/drawing/2014/main" id="{A010707F-0E88-4E79-B915-4451A470003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28829" y="1551214"/>
            <a:ext cx="5282659" cy="3755571"/>
          </a:xfrm>
          <a:prstGeom prst="rect">
            <a:avLst/>
          </a:prstGeom>
        </p:spPr>
      </p:pic>
    </p:spTree>
    <p:extLst>
      <p:ext uri="{BB962C8B-B14F-4D97-AF65-F5344CB8AC3E}">
        <p14:creationId xmlns:p14="http://schemas.microsoft.com/office/powerpoint/2010/main" val="1468511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a:t>
            </a:r>
          </a:p>
        </p:txBody>
      </p:sp>
      <p:sp>
        <p:nvSpPr>
          <p:cNvPr id="3" name="Content Placeholder 2"/>
          <p:cNvSpPr>
            <a:spLocks noGrp="1"/>
          </p:cNvSpPr>
          <p:nvPr>
            <p:ph idx="1"/>
          </p:nvPr>
        </p:nvSpPr>
        <p:spPr/>
        <p:txBody>
          <a:bodyPr/>
          <a:lstStyle/>
          <a:p>
            <a:r>
              <a:rPr lang="en-US" dirty="0"/>
              <a:t>Video link: </a:t>
            </a:r>
            <a:r>
              <a:rPr lang="en-US" dirty="0">
                <a:hlinkClick r:id="rId2"/>
              </a:rPr>
              <a:t>https://www.youtube.com/watch?v=bmGz9Q5drNA</a:t>
            </a:r>
            <a:r>
              <a:rPr lang="en-US" dirty="0"/>
              <a:t> </a:t>
            </a:r>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2322153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and Conclusions</a:t>
            </a:r>
          </a:p>
        </p:txBody>
      </p:sp>
      <p:sp>
        <p:nvSpPr>
          <p:cNvPr id="4" name="Footer Placeholder 3"/>
          <p:cNvSpPr>
            <a:spLocks noGrp="1"/>
          </p:cNvSpPr>
          <p:nvPr>
            <p:ph type="ftr" sz="quarter" idx="11"/>
          </p:nvPr>
        </p:nvSpPr>
        <p:spPr/>
        <p:txBody>
          <a:bodyPr/>
          <a:lstStyle/>
          <a:p>
            <a:r>
              <a:rPr kumimoji="0" lang="en-US"/>
              <a:t>CpE403 Advanced Embedded Systems</a:t>
            </a:r>
          </a:p>
        </p:txBody>
      </p:sp>
      <p:pic>
        <p:nvPicPr>
          <p:cNvPr id="7" name="image1.png">
            <a:extLst>
              <a:ext uri="{FF2B5EF4-FFF2-40B4-BE49-F238E27FC236}">
                <a16:creationId xmlns:a16="http://schemas.microsoft.com/office/drawing/2014/main" id="{D964D93F-26AF-4B08-ACA5-128D249D0826}"/>
              </a:ext>
            </a:extLst>
          </p:cNvPr>
          <p:cNvPicPr/>
          <p:nvPr/>
        </p:nvPicPr>
        <p:blipFill>
          <a:blip r:embed="rId2"/>
          <a:srcRect/>
          <a:stretch>
            <a:fillRect/>
          </a:stretch>
        </p:blipFill>
        <p:spPr>
          <a:xfrm>
            <a:off x="4252404" y="1273886"/>
            <a:ext cx="4404967" cy="4629764"/>
          </a:xfrm>
          <a:prstGeom prst="rect">
            <a:avLst/>
          </a:prstGeom>
          <a:ln/>
        </p:spPr>
      </p:pic>
      <p:sp>
        <p:nvSpPr>
          <p:cNvPr id="9" name="Content Placeholder 8">
            <a:extLst>
              <a:ext uri="{FF2B5EF4-FFF2-40B4-BE49-F238E27FC236}">
                <a16:creationId xmlns:a16="http://schemas.microsoft.com/office/drawing/2014/main" id="{BE0E5AA0-6715-4F6F-83EA-4E114DD87A47}"/>
              </a:ext>
            </a:extLst>
          </p:cNvPr>
          <p:cNvSpPr>
            <a:spLocks noGrp="1"/>
          </p:cNvSpPr>
          <p:nvPr>
            <p:ph idx="1"/>
          </p:nvPr>
        </p:nvSpPr>
        <p:spPr>
          <a:xfrm>
            <a:off x="433342" y="2143926"/>
            <a:ext cx="3401812" cy="1469255"/>
          </a:xfrm>
        </p:spPr>
        <p:txBody>
          <a:bodyPr>
            <a:normAutofit/>
          </a:bodyPr>
          <a:lstStyle/>
          <a:p>
            <a:pPr marL="0" indent="0">
              <a:buNone/>
            </a:pPr>
            <a:r>
              <a:rPr lang="en-US" sz="1800" dirty="0"/>
              <a:t>The image on the right shows that the temperature reading has been successfully added to the collector app</a:t>
            </a:r>
          </a:p>
        </p:txBody>
      </p:sp>
    </p:spTree>
    <p:extLst>
      <p:ext uri="{BB962C8B-B14F-4D97-AF65-F5344CB8AC3E}">
        <p14:creationId xmlns:p14="http://schemas.microsoft.com/office/powerpoint/2010/main" val="3572365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3EAB-7276-4C26-B7CE-7765DB4D0DEC}"/>
              </a:ext>
            </a:extLst>
          </p:cNvPr>
          <p:cNvSpPr>
            <a:spLocks noGrp="1"/>
          </p:cNvSpPr>
          <p:nvPr>
            <p:ph type="title"/>
          </p:nvPr>
        </p:nvSpPr>
        <p:spPr/>
        <p:txBody>
          <a:bodyPr>
            <a:normAutofit fontScale="90000"/>
          </a:bodyPr>
          <a:lstStyle/>
          <a:p>
            <a:r>
              <a:rPr lang="en-US" dirty="0"/>
              <a:t>Results and Conclusions</a:t>
            </a:r>
          </a:p>
        </p:txBody>
      </p:sp>
      <p:sp>
        <p:nvSpPr>
          <p:cNvPr id="4" name="Footer Placeholder 3">
            <a:extLst>
              <a:ext uri="{FF2B5EF4-FFF2-40B4-BE49-F238E27FC236}">
                <a16:creationId xmlns:a16="http://schemas.microsoft.com/office/drawing/2014/main" id="{EF14D8BE-35C0-4458-9801-18F068B5D3ED}"/>
              </a:ext>
            </a:extLst>
          </p:cNvPr>
          <p:cNvSpPr>
            <a:spLocks noGrp="1"/>
          </p:cNvSpPr>
          <p:nvPr>
            <p:ph type="ftr" sz="quarter" idx="11"/>
          </p:nvPr>
        </p:nvSpPr>
        <p:spPr/>
        <p:txBody>
          <a:bodyPr/>
          <a:lstStyle/>
          <a:p>
            <a:r>
              <a:rPr lang="en-US"/>
              <a:t>CpE403 Advanced Embedded Systems</a:t>
            </a:r>
            <a:endParaRPr lang="en-US" dirty="0"/>
          </a:p>
        </p:txBody>
      </p:sp>
      <p:pic>
        <p:nvPicPr>
          <p:cNvPr id="5" name="image8.png">
            <a:extLst>
              <a:ext uri="{FF2B5EF4-FFF2-40B4-BE49-F238E27FC236}">
                <a16:creationId xmlns:a16="http://schemas.microsoft.com/office/drawing/2014/main" id="{D9587A00-8B37-4C5F-B3B9-A18DE2C8CE38}"/>
              </a:ext>
            </a:extLst>
          </p:cNvPr>
          <p:cNvPicPr>
            <a:picLocks noGrp="1"/>
          </p:cNvPicPr>
          <p:nvPr>
            <p:ph idx="1"/>
          </p:nvPr>
        </p:nvPicPr>
        <p:blipFill>
          <a:blip r:embed="rId2"/>
          <a:srcRect/>
          <a:stretch>
            <a:fillRect/>
          </a:stretch>
        </p:blipFill>
        <p:spPr>
          <a:xfrm>
            <a:off x="4408895" y="1180730"/>
            <a:ext cx="3723051" cy="4039278"/>
          </a:xfrm>
          <a:prstGeom prst="rect">
            <a:avLst/>
          </a:prstGeom>
          <a:ln/>
        </p:spPr>
      </p:pic>
      <p:sp>
        <p:nvSpPr>
          <p:cNvPr id="6" name="TextBox 5">
            <a:extLst>
              <a:ext uri="{FF2B5EF4-FFF2-40B4-BE49-F238E27FC236}">
                <a16:creationId xmlns:a16="http://schemas.microsoft.com/office/drawing/2014/main" id="{215DC5DE-3EE0-43CE-8372-311B0B24F1EE}"/>
              </a:ext>
            </a:extLst>
          </p:cNvPr>
          <p:cNvSpPr txBox="1"/>
          <p:nvPr/>
        </p:nvSpPr>
        <p:spPr>
          <a:xfrm>
            <a:off x="541538" y="2112886"/>
            <a:ext cx="3086100" cy="1200329"/>
          </a:xfrm>
          <a:prstGeom prst="rect">
            <a:avLst/>
          </a:prstGeom>
          <a:noFill/>
        </p:spPr>
        <p:txBody>
          <a:bodyPr wrap="square" rtlCol="0">
            <a:spAutoFit/>
          </a:bodyPr>
          <a:lstStyle/>
          <a:p>
            <a:r>
              <a:rPr lang="en-US" dirty="0"/>
              <a:t>The image on the right shows a functioning lux sensor that has been added to the Collector App</a:t>
            </a:r>
          </a:p>
        </p:txBody>
      </p:sp>
    </p:spTree>
    <p:extLst>
      <p:ext uri="{BB962C8B-B14F-4D97-AF65-F5344CB8AC3E}">
        <p14:creationId xmlns:p14="http://schemas.microsoft.com/office/powerpoint/2010/main" val="2117564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89F0B-0B41-42AD-A1C2-8C5D41F80FB0}"/>
              </a:ext>
            </a:extLst>
          </p:cNvPr>
          <p:cNvSpPr>
            <a:spLocks noGrp="1"/>
          </p:cNvSpPr>
          <p:nvPr>
            <p:ph type="title"/>
          </p:nvPr>
        </p:nvSpPr>
        <p:spPr/>
        <p:txBody>
          <a:bodyPr>
            <a:normAutofit fontScale="90000"/>
          </a:bodyPr>
          <a:lstStyle/>
          <a:p>
            <a:r>
              <a:rPr lang="en-US" dirty="0"/>
              <a:t>Results and Conclusions</a:t>
            </a:r>
          </a:p>
        </p:txBody>
      </p:sp>
      <p:sp>
        <p:nvSpPr>
          <p:cNvPr id="3" name="Content Placeholder 2">
            <a:extLst>
              <a:ext uri="{FF2B5EF4-FFF2-40B4-BE49-F238E27FC236}">
                <a16:creationId xmlns:a16="http://schemas.microsoft.com/office/drawing/2014/main" id="{542427FF-A1A1-4315-8FF3-3AA6DCBFD071}"/>
              </a:ext>
            </a:extLst>
          </p:cNvPr>
          <p:cNvSpPr>
            <a:spLocks noGrp="1"/>
          </p:cNvSpPr>
          <p:nvPr>
            <p:ph idx="1"/>
          </p:nvPr>
        </p:nvSpPr>
        <p:spPr/>
        <p:txBody>
          <a:bodyPr/>
          <a:lstStyle/>
          <a:p>
            <a:r>
              <a:rPr lang="en-US" dirty="0"/>
              <a:t>By completing this project we were able to further our understanding of the implementation and function of a Wireless Sensor Network. It allowed us to learn how to configure the </a:t>
            </a:r>
            <a:r>
              <a:rPr lang="en-US" dirty="0" err="1"/>
              <a:t>BeagleBone</a:t>
            </a:r>
            <a:r>
              <a:rPr lang="en-US" dirty="0"/>
              <a:t> Black as a host to be able to communicate between two CC1350 Launchpads each configured as a sensor and a MAC </a:t>
            </a:r>
            <a:r>
              <a:rPr lang="en-US" dirty="0" err="1"/>
              <a:t>CoProcessor</a:t>
            </a:r>
            <a:r>
              <a:rPr lang="en-US" dirty="0"/>
              <a:t> respectively. Lastly it taught us how to setup an I2C connection so that we can add more sensors in the TI 15.4 Collector App. </a:t>
            </a:r>
          </a:p>
        </p:txBody>
      </p:sp>
      <p:sp>
        <p:nvSpPr>
          <p:cNvPr id="4" name="Footer Placeholder 3">
            <a:extLst>
              <a:ext uri="{FF2B5EF4-FFF2-40B4-BE49-F238E27FC236}">
                <a16:creationId xmlns:a16="http://schemas.microsoft.com/office/drawing/2014/main" id="{96BBF33F-0853-4767-8695-EAE84454E581}"/>
              </a:ext>
            </a:extLst>
          </p:cNvPr>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4086924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a:t>
            </a:r>
          </a:p>
        </p:txBody>
      </p:sp>
      <p:sp>
        <p:nvSpPr>
          <p:cNvPr id="3" name="Content Placeholder 2"/>
          <p:cNvSpPr>
            <a:spLocks noGrp="1"/>
          </p:cNvSpPr>
          <p:nvPr>
            <p:ph idx="1"/>
          </p:nvPr>
        </p:nvSpPr>
        <p:spPr/>
        <p:txBody>
          <a:bodyPr/>
          <a:lstStyle/>
          <a:p>
            <a:pPr lvl="0"/>
            <a:r>
              <a:rPr lang="en-US" dirty="0"/>
              <a:t>“Adding New Sensor Support To Sub1GHz Sensor To Cloud Linux Gateway.” </a:t>
            </a:r>
            <a:r>
              <a:rPr lang="en-US" i="1" dirty="0"/>
              <a:t>MSP430 </a:t>
            </a:r>
            <a:r>
              <a:rPr lang="en-US" i="1" dirty="0" err="1"/>
              <a:t>LaunchPad</a:t>
            </a:r>
            <a:r>
              <a:rPr lang="en-US" i="1" dirty="0"/>
              <a:t> Tutorials - Texas Instruments Wiki</a:t>
            </a:r>
            <a:r>
              <a:rPr lang="en-US" dirty="0"/>
              <a:t>, processors.wiki.ti.com/</a:t>
            </a:r>
            <a:r>
              <a:rPr lang="en-US" dirty="0" err="1"/>
              <a:t>index.php</a:t>
            </a:r>
            <a:r>
              <a:rPr lang="en-US" dirty="0"/>
              <a:t>/Adding_New_Sensor_Support_To_Sub1GHz_Sensor_To_Cloud_Linux_Gateway. </a:t>
            </a:r>
          </a:p>
          <a:p>
            <a:pPr lvl="0"/>
            <a:r>
              <a:rPr lang="en-US" dirty="0" err="1"/>
              <a:t>三妹</a:t>
            </a:r>
            <a:r>
              <a:rPr lang="en-US" dirty="0"/>
              <a:t> . “Basic Example to Use OPT3001 on CC2650 </a:t>
            </a:r>
            <a:r>
              <a:rPr lang="en-US" dirty="0" err="1"/>
              <a:t>LaunchPad</a:t>
            </a:r>
            <a:r>
              <a:rPr lang="en-US" dirty="0"/>
              <a:t>.” </a:t>
            </a:r>
            <a:r>
              <a:rPr lang="en-US" i="1" dirty="0"/>
              <a:t>Sun May Sky</a:t>
            </a:r>
            <a:r>
              <a:rPr lang="en-US" dirty="0"/>
              <a:t>, 1 Jan. 1970, sunmaysky.blogspot.com/2016/03/basic-example-to-use-opt3001-on-cc2650.html. </a:t>
            </a:r>
          </a:p>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53490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Goal</a:t>
            </a:r>
          </a:p>
        </p:txBody>
      </p:sp>
      <p:sp>
        <p:nvSpPr>
          <p:cNvPr id="3" name="Content Placeholder 2"/>
          <p:cNvSpPr>
            <a:spLocks noGrp="1"/>
          </p:cNvSpPr>
          <p:nvPr>
            <p:ph idx="1"/>
          </p:nvPr>
        </p:nvSpPr>
        <p:spPr/>
        <p:txBody>
          <a:bodyPr>
            <a:normAutofit fontScale="92500"/>
          </a:bodyPr>
          <a:lstStyle/>
          <a:p>
            <a:r>
              <a:rPr lang="en-US" dirty="0"/>
              <a:t>Main Goal</a:t>
            </a:r>
          </a:p>
          <a:p>
            <a:pPr lvl="1"/>
            <a:r>
              <a:rPr lang="en-US" i="1" dirty="0"/>
              <a:t>Demonstrate our knowledge and understanding of how to create a low-power star topology network solution while not compromising on the distance that the transmission of data can cover. </a:t>
            </a:r>
          </a:p>
          <a:p>
            <a:r>
              <a:rPr lang="en-US" dirty="0"/>
              <a:t>Objective: Implement a Wireless Sensor Network</a:t>
            </a:r>
          </a:p>
          <a:p>
            <a:pPr lvl="1"/>
            <a:r>
              <a:rPr lang="en-US" i="1" dirty="0"/>
              <a:t>Use two CC1350 </a:t>
            </a:r>
            <a:r>
              <a:rPr lang="en-US" i="1" dirty="0" err="1"/>
              <a:t>LaunchPads</a:t>
            </a:r>
            <a:r>
              <a:rPr lang="en-US" i="1" dirty="0"/>
              <a:t> with one of them configured as a standalone transmitter while the other is configured as a co-processor module that is connected to the </a:t>
            </a:r>
            <a:r>
              <a:rPr lang="en-US" i="1" dirty="0" err="1"/>
              <a:t>BeagleBone</a:t>
            </a:r>
            <a:r>
              <a:rPr lang="en-US" i="1" dirty="0"/>
              <a:t> Black.</a:t>
            </a:r>
          </a:p>
          <a:p>
            <a:pPr lvl="1"/>
            <a:r>
              <a:rPr lang="en-US" dirty="0"/>
              <a:t>Install the SDK for Linux Gateway</a:t>
            </a:r>
          </a:p>
          <a:p>
            <a:pPr lvl="1"/>
            <a:r>
              <a:rPr lang="en-US" dirty="0"/>
              <a:t>Flash the </a:t>
            </a:r>
            <a:r>
              <a:rPr lang="en-US" dirty="0" err="1"/>
              <a:t>BeagleBone</a:t>
            </a:r>
            <a:r>
              <a:rPr lang="en-US" dirty="0"/>
              <a:t> Black with the am335x image file using an SD card</a:t>
            </a:r>
          </a:p>
          <a:p>
            <a:pPr lvl="1"/>
            <a:r>
              <a:rPr lang="en-US" dirty="0"/>
              <a:t>Configure the </a:t>
            </a:r>
            <a:r>
              <a:rPr lang="en-US" dirty="0" err="1"/>
              <a:t>BeagleBone</a:t>
            </a:r>
            <a:r>
              <a:rPr lang="en-US" dirty="0"/>
              <a:t> Black as the embedded host</a:t>
            </a:r>
          </a:p>
          <a:p>
            <a:pPr lvl="1"/>
            <a:r>
              <a:rPr lang="en-US" dirty="0"/>
              <a:t>Connect the MAC Processor to the host and run the network</a:t>
            </a:r>
            <a:br>
              <a:rPr lang="en-US" dirty="0"/>
            </a:br>
            <a:endParaRPr lang="en-US" dirty="0"/>
          </a:p>
        </p:txBody>
      </p:sp>
      <p:sp>
        <p:nvSpPr>
          <p:cNvPr id="4" name="Footer Placeholder 3"/>
          <p:cNvSpPr>
            <a:spLocks noGrp="1"/>
          </p:cNvSpPr>
          <p:nvPr>
            <p:ph type="ftr" sz="quarter" idx="11"/>
          </p:nvPr>
        </p:nvSpPr>
        <p:spPr/>
        <p:txBody>
          <a:bodyPr/>
          <a:lstStyle/>
          <a:p>
            <a:r>
              <a:rPr kumimoji="0" lang="en-US"/>
              <a:t>CpE403 Advanced Embedded Systems</a:t>
            </a:r>
            <a:endParaRPr kumimoji="0" lang="en-US" dirty="0"/>
          </a:p>
        </p:txBody>
      </p:sp>
    </p:spTree>
    <p:extLst>
      <p:ext uri="{BB962C8B-B14F-4D97-AF65-F5344CB8AC3E}">
        <p14:creationId xmlns:p14="http://schemas.microsoft.com/office/powerpoint/2010/main" val="3540430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Outcome - Accomplishments</a:t>
            </a:r>
          </a:p>
        </p:txBody>
      </p:sp>
      <p:sp>
        <p:nvSpPr>
          <p:cNvPr id="3" name="Content Placeholder 2"/>
          <p:cNvSpPr>
            <a:spLocks noGrp="1"/>
          </p:cNvSpPr>
          <p:nvPr>
            <p:ph idx="1"/>
          </p:nvPr>
        </p:nvSpPr>
        <p:spPr/>
        <p:txBody>
          <a:bodyPr>
            <a:normAutofit fontScale="92500" lnSpcReduction="20000"/>
          </a:bodyPr>
          <a:lstStyle/>
          <a:p>
            <a:r>
              <a:rPr lang="en-US" dirty="0"/>
              <a:t>Outcome – result of your project?</a:t>
            </a:r>
          </a:p>
          <a:p>
            <a:pPr lvl="1"/>
            <a:r>
              <a:rPr lang="en-US" i="1" dirty="0"/>
              <a:t>The outcome of our project is a successful implementation of a Wireless Sensor Network that is able to read and transmit the temperature and Lux value of the sensor’s environment and transmit that information to the Collector App that is accessible anywhere as long as you have the IP address and Internet connection. This was all done through the use of two CC1350 boards with one being configured as a transmitter(sensor) and the other being a MAC </a:t>
            </a:r>
            <a:r>
              <a:rPr lang="en-US" i="1" dirty="0" err="1"/>
              <a:t>CoProcessor</a:t>
            </a:r>
            <a:r>
              <a:rPr lang="en-US" i="1" dirty="0"/>
              <a:t> connected to the BBB. Setting up the network and obtaining the correct IP address was done through the terminal connected to the BBB. </a:t>
            </a:r>
          </a:p>
          <a:p>
            <a:pPr marL="457200" lvl="1" indent="0">
              <a:buNone/>
            </a:pPr>
            <a:endParaRPr lang="en-US" i="1" dirty="0"/>
          </a:p>
          <a:p>
            <a:pPr lvl="1"/>
            <a:r>
              <a:rPr lang="en-US" i="1" dirty="0"/>
              <a:t>Short Term usefulness: Be able to read the temperature and lux value of the environment that the sensor launchpad is currently in. </a:t>
            </a:r>
          </a:p>
          <a:p>
            <a:pPr lvl="1"/>
            <a:endParaRPr lang="en-US" i="1" dirty="0"/>
          </a:p>
          <a:p>
            <a:pPr lvl="1"/>
            <a:r>
              <a:rPr lang="en-US" i="1" dirty="0"/>
              <a:t>Long Term usefulness: Knowledge of how to implement a Wireless Sensor Network so the user can remotely track his/her sensors regardless of distance and add a wide variety of sensors to the Collector App that suit the user’s needs. </a:t>
            </a:r>
          </a:p>
          <a:p>
            <a:pPr marL="457200" lvl="1" indent="0">
              <a:buNone/>
            </a:pPr>
            <a:endParaRPr lang="en-US" i="1" dirty="0"/>
          </a:p>
        </p:txBody>
      </p:sp>
      <p:sp>
        <p:nvSpPr>
          <p:cNvPr id="4" name="Footer Placeholder 3"/>
          <p:cNvSpPr>
            <a:spLocks noGrp="1"/>
          </p:cNvSpPr>
          <p:nvPr>
            <p:ph type="ftr" sz="quarter" idx="11"/>
          </p:nvPr>
        </p:nvSpPr>
        <p:spPr/>
        <p:txBody>
          <a:bodyPr/>
          <a:lstStyle/>
          <a:p>
            <a:r>
              <a:rPr kumimoji="0" lang="en-US"/>
              <a:t>CpE403 Advanced Embedded Systems</a:t>
            </a:r>
            <a:endParaRPr kumimoji="0" lang="en-US" dirty="0"/>
          </a:p>
        </p:txBody>
      </p:sp>
    </p:spTree>
    <p:extLst>
      <p:ext uri="{BB962C8B-B14F-4D97-AF65-F5344CB8AC3E}">
        <p14:creationId xmlns:p14="http://schemas.microsoft.com/office/powerpoint/2010/main" val="79546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Used in Design</a:t>
            </a:r>
          </a:p>
        </p:txBody>
      </p:sp>
      <p:sp>
        <p:nvSpPr>
          <p:cNvPr id="3" name="Content Placeholder 2"/>
          <p:cNvSpPr>
            <a:spLocks noGrp="1"/>
          </p:cNvSpPr>
          <p:nvPr>
            <p:ph idx="1"/>
          </p:nvPr>
        </p:nvSpPr>
        <p:spPr/>
        <p:txBody>
          <a:bodyPr/>
          <a:lstStyle/>
          <a:p>
            <a:r>
              <a:rPr lang="en-US" dirty="0"/>
              <a:t>TSL2561 Light Sensor</a:t>
            </a:r>
          </a:p>
          <a:p>
            <a:r>
              <a:rPr lang="en-US" dirty="0"/>
              <a:t>CC1350 </a:t>
            </a:r>
            <a:r>
              <a:rPr lang="en-US" dirty="0" err="1"/>
              <a:t>LaunchPad</a:t>
            </a:r>
            <a:r>
              <a:rPr lang="en-US" dirty="0"/>
              <a:t> Temperature Sensor</a:t>
            </a:r>
          </a:p>
          <a:p>
            <a:r>
              <a:rPr lang="en-US" dirty="0"/>
              <a:t>TI 15.4 Collector App</a:t>
            </a:r>
          </a:p>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170040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Tools used in Design</a:t>
            </a:r>
          </a:p>
        </p:txBody>
      </p:sp>
      <p:sp>
        <p:nvSpPr>
          <p:cNvPr id="3" name="Content Placeholder 2"/>
          <p:cNvSpPr>
            <a:spLocks noGrp="1"/>
          </p:cNvSpPr>
          <p:nvPr>
            <p:ph idx="1"/>
          </p:nvPr>
        </p:nvSpPr>
        <p:spPr/>
        <p:txBody>
          <a:bodyPr/>
          <a:lstStyle/>
          <a:p>
            <a:r>
              <a:rPr lang="en-US" dirty="0"/>
              <a:t>Code Composer Studio 8.2.0</a:t>
            </a:r>
          </a:p>
          <a:p>
            <a:r>
              <a:rPr lang="en-US" dirty="0"/>
              <a:t>Win32 Disk Imager</a:t>
            </a:r>
          </a:p>
          <a:p>
            <a:endParaRPr lang="en-US" dirty="0"/>
          </a:p>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114162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Schematics</a:t>
            </a:r>
          </a:p>
        </p:txBody>
      </p:sp>
      <p:sp>
        <p:nvSpPr>
          <p:cNvPr id="3" name="Content Placeholder 2"/>
          <p:cNvSpPr>
            <a:spLocks noGrp="1"/>
          </p:cNvSpPr>
          <p:nvPr>
            <p:ph idx="1"/>
          </p:nvPr>
        </p:nvSpPr>
        <p:spPr/>
        <p:txBody>
          <a:bodyPr/>
          <a:lstStyle/>
          <a:p>
            <a:r>
              <a:rPr lang="en-US" u="sng" dirty="0"/>
              <a:t>Block diagram </a:t>
            </a:r>
            <a:r>
              <a:rPr lang="en-US" dirty="0"/>
              <a:t>of the connections with components with </a:t>
            </a:r>
            <a:r>
              <a:rPr lang="en-US" u="sng" dirty="0"/>
              <a:t>pin specifications</a:t>
            </a:r>
            <a:r>
              <a:rPr lang="en-US" dirty="0"/>
              <a:t>.</a:t>
            </a:r>
          </a:p>
        </p:txBody>
      </p:sp>
      <p:sp>
        <p:nvSpPr>
          <p:cNvPr id="4" name="Footer Placeholder 3"/>
          <p:cNvSpPr>
            <a:spLocks noGrp="1"/>
          </p:cNvSpPr>
          <p:nvPr>
            <p:ph type="ftr" sz="quarter" idx="11"/>
          </p:nvPr>
        </p:nvSpPr>
        <p:spPr/>
        <p:txBody>
          <a:bodyPr/>
          <a:lstStyle/>
          <a:p>
            <a:r>
              <a:rPr kumimoji="0" lang="en-US"/>
              <a:t>CpE403 Advanced Embedded Systems</a:t>
            </a:r>
            <a:endParaRPr kumimoji="0" lang="en-US" dirty="0"/>
          </a:p>
        </p:txBody>
      </p:sp>
      <p:pic>
        <p:nvPicPr>
          <p:cNvPr id="6" name="Picture 5">
            <a:extLst>
              <a:ext uri="{FF2B5EF4-FFF2-40B4-BE49-F238E27FC236}">
                <a16:creationId xmlns:a16="http://schemas.microsoft.com/office/drawing/2014/main" id="{3D48F511-B6B9-4155-BE3B-67D5EACBD4A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96127" y="1805020"/>
            <a:ext cx="4605960" cy="3682804"/>
          </a:xfrm>
          <a:prstGeom prst="rect">
            <a:avLst/>
          </a:prstGeom>
        </p:spPr>
      </p:pic>
      <p:sp>
        <p:nvSpPr>
          <p:cNvPr id="7" name="TextBox 6">
            <a:extLst>
              <a:ext uri="{FF2B5EF4-FFF2-40B4-BE49-F238E27FC236}">
                <a16:creationId xmlns:a16="http://schemas.microsoft.com/office/drawing/2014/main" id="{F53E8160-3988-42F0-BC77-3ADF888FF85F}"/>
              </a:ext>
            </a:extLst>
          </p:cNvPr>
          <p:cNvSpPr txBox="1"/>
          <p:nvPr/>
        </p:nvSpPr>
        <p:spPr>
          <a:xfrm>
            <a:off x="5102087" y="2139518"/>
            <a:ext cx="2772406" cy="1477328"/>
          </a:xfrm>
          <a:prstGeom prst="rect">
            <a:avLst/>
          </a:prstGeom>
          <a:noFill/>
        </p:spPr>
        <p:txBody>
          <a:bodyPr wrap="square" rtlCol="0">
            <a:spAutoFit/>
          </a:bodyPr>
          <a:lstStyle/>
          <a:p>
            <a:r>
              <a:rPr lang="en-US" dirty="0"/>
              <a:t>Lux Sensor   	CC1350</a:t>
            </a:r>
          </a:p>
          <a:p>
            <a:r>
              <a:rPr lang="en-US" dirty="0"/>
              <a:t>Vin 	     -&gt; 	3.3V</a:t>
            </a:r>
          </a:p>
          <a:p>
            <a:r>
              <a:rPr lang="en-US" dirty="0"/>
              <a:t>GND              -&gt;         GND</a:t>
            </a:r>
          </a:p>
          <a:p>
            <a:r>
              <a:rPr lang="en-US" dirty="0"/>
              <a:t>SCL                -&gt;         DIO4 </a:t>
            </a:r>
          </a:p>
          <a:p>
            <a:r>
              <a:rPr lang="en-US" dirty="0"/>
              <a:t>SDA               -&gt;	DIO5 </a:t>
            </a:r>
          </a:p>
        </p:txBody>
      </p:sp>
    </p:spTree>
    <p:extLst>
      <p:ext uri="{BB962C8B-B14F-4D97-AF65-F5344CB8AC3E}">
        <p14:creationId xmlns:p14="http://schemas.microsoft.com/office/powerpoint/2010/main" val="110625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Pre-requisites used in Design</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Software Prerequisites</a:t>
            </a:r>
          </a:p>
          <a:p>
            <a:r>
              <a:rPr lang="en-US" dirty="0"/>
              <a:t>AM335X SD Card Image</a:t>
            </a:r>
          </a:p>
          <a:p>
            <a:r>
              <a:rPr lang="en-US" dirty="0" err="1"/>
              <a:t>UniFlash</a:t>
            </a:r>
            <a:endParaRPr lang="en-US" dirty="0"/>
          </a:p>
          <a:p>
            <a:r>
              <a:rPr lang="en-US" dirty="0"/>
              <a:t>TI 15.4 Stack Linux Gateway SDK</a:t>
            </a:r>
          </a:p>
          <a:p>
            <a:r>
              <a:rPr lang="en-US" dirty="0"/>
              <a:t>Tera Term/</a:t>
            </a:r>
            <a:r>
              <a:rPr lang="en-US" dirty="0" err="1"/>
              <a:t>PuTTy</a:t>
            </a:r>
            <a:r>
              <a:rPr lang="en-US" dirty="0"/>
              <a:t>/Terminal</a:t>
            </a:r>
          </a:p>
          <a:p>
            <a:r>
              <a:rPr lang="en-US" dirty="0"/>
              <a:t>sensor_cc1350lp CCS Project</a:t>
            </a:r>
          </a:p>
          <a:p>
            <a:r>
              <a:rPr lang="en-US" dirty="0"/>
              <a:t>CC1350 SDK for Sensor and MAC </a:t>
            </a:r>
            <a:r>
              <a:rPr lang="en-US" dirty="0" err="1"/>
              <a:t>CoProcessor</a:t>
            </a:r>
            <a:endParaRPr lang="en-US" dirty="0"/>
          </a:p>
          <a:p>
            <a:r>
              <a:rPr lang="en-US" dirty="0"/>
              <a:t>VirtualBox/Ubuntu</a:t>
            </a:r>
          </a:p>
          <a:p>
            <a:pPr marL="0" indent="0">
              <a:buNone/>
            </a:pPr>
            <a:endParaRPr lang="en-US" dirty="0"/>
          </a:p>
          <a:p>
            <a:pPr marL="0" indent="0">
              <a:buNone/>
            </a:pPr>
            <a:r>
              <a:rPr lang="en-US" dirty="0"/>
              <a:t>Hardware Prerequisites</a:t>
            </a:r>
          </a:p>
          <a:p>
            <a:r>
              <a:rPr lang="en-US" dirty="0"/>
              <a:t>2 x </a:t>
            </a:r>
            <a:r>
              <a:rPr lang="en-US" dirty="0" err="1"/>
              <a:t>SimpleLink</a:t>
            </a:r>
            <a:r>
              <a:rPr lang="en-US" dirty="0"/>
              <a:t> Dual-Band CC1350</a:t>
            </a:r>
          </a:p>
          <a:p>
            <a:r>
              <a:rPr lang="en-US" dirty="0"/>
              <a:t>1 x </a:t>
            </a:r>
            <a:r>
              <a:rPr lang="en-US" dirty="0" err="1"/>
              <a:t>BeagleBone</a:t>
            </a:r>
            <a:r>
              <a:rPr lang="en-US" dirty="0"/>
              <a:t> Black</a:t>
            </a:r>
          </a:p>
          <a:p>
            <a:r>
              <a:rPr lang="en-US" dirty="0"/>
              <a:t>1 x Mini USB Cable</a:t>
            </a:r>
          </a:p>
          <a:p>
            <a:r>
              <a:rPr lang="en-US" dirty="0"/>
              <a:t>2 x Micro USB Cable</a:t>
            </a:r>
          </a:p>
          <a:p>
            <a:r>
              <a:rPr lang="en-US" dirty="0"/>
              <a:t>Ethernet Cable </a:t>
            </a:r>
          </a:p>
          <a:p>
            <a:endParaRPr lang="en-US" dirty="0"/>
          </a:p>
        </p:txBody>
      </p:sp>
      <p:sp>
        <p:nvSpPr>
          <p:cNvPr id="4" name="Footer Placeholder 3"/>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41285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038B-B341-4614-81B3-E554E90F2D0F}"/>
              </a:ext>
            </a:extLst>
          </p:cNvPr>
          <p:cNvSpPr>
            <a:spLocks noGrp="1"/>
          </p:cNvSpPr>
          <p:nvPr>
            <p:ph type="title"/>
          </p:nvPr>
        </p:nvSpPr>
        <p:spPr/>
        <p:txBody>
          <a:bodyPr>
            <a:normAutofit/>
          </a:bodyPr>
          <a:lstStyle/>
          <a:p>
            <a:r>
              <a:rPr lang="en-US" sz="3200" dirty="0"/>
              <a:t>Links and Commands to install prerequisites</a:t>
            </a:r>
          </a:p>
        </p:txBody>
      </p:sp>
      <p:sp>
        <p:nvSpPr>
          <p:cNvPr id="3" name="Content Placeholder 2">
            <a:extLst>
              <a:ext uri="{FF2B5EF4-FFF2-40B4-BE49-F238E27FC236}">
                <a16:creationId xmlns:a16="http://schemas.microsoft.com/office/drawing/2014/main" id="{F92F7DFB-3309-400F-95F1-678EE01E1D2C}"/>
              </a:ext>
            </a:extLst>
          </p:cNvPr>
          <p:cNvSpPr>
            <a:spLocks noGrp="1"/>
          </p:cNvSpPr>
          <p:nvPr>
            <p:ph idx="1"/>
          </p:nvPr>
        </p:nvSpPr>
        <p:spPr/>
        <p:txBody>
          <a:bodyPr>
            <a:normAutofit/>
          </a:bodyPr>
          <a:lstStyle/>
          <a:p>
            <a:r>
              <a:rPr lang="en-US" sz="2000" dirty="0"/>
              <a:t>AM335X Image file: </a:t>
            </a:r>
            <a:r>
              <a:rPr lang="en-US" sz="2000" dirty="0">
                <a:hlinkClick r:id="rId2"/>
              </a:rPr>
              <a:t>http://software-dl.ti.com/processor-sdk-linux/esd/AM335X/latest/index_FDS.html</a:t>
            </a:r>
            <a:r>
              <a:rPr lang="en-US" sz="2000" dirty="0"/>
              <a:t> </a:t>
            </a:r>
          </a:p>
          <a:p>
            <a:r>
              <a:rPr lang="en-US" sz="2000" dirty="0" err="1"/>
              <a:t>UniFlash</a:t>
            </a:r>
            <a:r>
              <a:rPr lang="en-US" sz="2000" dirty="0"/>
              <a:t>: </a:t>
            </a:r>
            <a:r>
              <a:rPr lang="en-US" sz="2000" dirty="0">
                <a:hlinkClick r:id="rId3"/>
              </a:rPr>
              <a:t>http://www.ti.com/tool/UNIFLASH</a:t>
            </a:r>
            <a:r>
              <a:rPr lang="en-US" sz="2000" dirty="0"/>
              <a:t> </a:t>
            </a:r>
          </a:p>
          <a:p>
            <a:r>
              <a:rPr lang="en-US" sz="2000" dirty="0"/>
              <a:t>TI 15.4 Stack Linux Gateway: </a:t>
            </a:r>
            <a:r>
              <a:rPr lang="en-US" sz="2000" dirty="0">
                <a:hlinkClick r:id="rId4"/>
              </a:rPr>
              <a:t>http://www.ti.com/tool/ti-15.4-stack-gateway-linux-sdk</a:t>
            </a:r>
            <a:r>
              <a:rPr lang="en-US" sz="2000" dirty="0"/>
              <a:t> </a:t>
            </a:r>
          </a:p>
          <a:p>
            <a:r>
              <a:rPr lang="en-US" sz="2000" dirty="0" err="1"/>
              <a:t>TeraTerm</a:t>
            </a:r>
            <a:r>
              <a:rPr lang="en-US" sz="2000" dirty="0"/>
              <a:t>: </a:t>
            </a:r>
            <a:r>
              <a:rPr lang="en-US" sz="2000" dirty="0">
                <a:hlinkClick r:id="rId5"/>
              </a:rPr>
              <a:t>https://ttssh2.osdn.jp/index.html.en</a:t>
            </a:r>
            <a:r>
              <a:rPr lang="en-US" sz="2000" dirty="0"/>
              <a:t> </a:t>
            </a:r>
          </a:p>
          <a:p>
            <a:r>
              <a:rPr lang="en-US" sz="2000" dirty="0" err="1"/>
              <a:t>PuTTy</a:t>
            </a:r>
            <a:r>
              <a:rPr lang="en-US" sz="2000" dirty="0"/>
              <a:t>: </a:t>
            </a:r>
            <a:r>
              <a:rPr lang="en-US" sz="2000" dirty="0">
                <a:hlinkClick r:id="rId6"/>
              </a:rPr>
              <a:t>https://www.chiark.greenend.org.uk/~sgtatham/putty/latest.html</a:t>
            </a:r>
            <a:r>
              <a:rPr lang="en-US" sz="2000" dirty="0"/>
              <a:t> </a:t>
            </a:r>
          </a:p>
          <a:p>
            <a:r>
              <a:rPr lang="en-US" sz="2000" dirty="0"/>
              <a:t>Sensor_cc1350lp Project: </a:t>
            </a:r>
            <a:r>
              <a:rPr lang="en-US" sz="2000" dirty="0">
                <a:hlinkClick r:id="rId7"/>
              </a:rPr>
              <a:t>http://www.ti.com/tool/SIMPLELINK-CC13X0-SDK</a:t>
            </a:r>
            <a:r>
              <a:rPr lang="en-US" sz="2000" dirty="0"/>
              <a:t> </a:t>
            </a:r>
          </a:p>
          <a:p>
            <a:r>
              <a:rPr lang="en-US" sz="2000" dirty="0"/>
              <a:t>VirtualBox/Ubuntu: </a:t>
            </a:r>
            <a:r>
              <a:rPr lang="en-US" sz="2000" dirty="0">
                <a:hlinkClick r:id="rId8"/>
              </a:rPr>
              <a:t>https://www.virtualbox.org/wiki/Downloads</a:t>
            </a:r>
            <a:r>
              <a:rPr lang="en-US" sz="2000" dirty="0"/>
              <a:t> </a:t>
            </a:r>
          </a:p>
          <a:p>
            <a:pPr marL="0" indent="0">
              <a:buNone/>
            </a:pPr>
            <a:r>
              <a:rPr lang="en-US" sz="2000" dirty="0"/>
              <a:t>		      </a:t>
            </a:r>
            <a:r>
              <a:rPr lang="en-US" sz="2000" dirty="0">
                <a:hlinkClick r:id="rId9"/>
              </a:rPr>
              <a:t>https://www.ubuntu.com/download/desktop</a:t>
            </a:r>
            <a:r>
              <a:rPr lang="en-US" sz="2000" dirty="0"/>
              <a:t> </a:t>
            </a:r>
          </a:p>
          <a:p>
            <a:endParaRPr lang="en-US" sz="2000" dirty="0"/>
          </a:p>
          <a:p>
            <a:endParaRPr lang="en-US" sz="2000" dirty="0"/>
          </a:p>
          <a:p>
            <a:endParaRPr lang="en-US" dirty="0"/>
          </a:p>
        </p:txBody>
      </p:sp>
      <p:sp>
        <p:nvSpPr>
          <p:cNvPr id="4" name="Footer Placeholder 3">
            <a:extLst>
              <a:ext uri="{FF2B5EF4-FFF2-40B4-BE49-F238E27FC236}">
                <a16:creationId xmlns:a16="http://schemas.microsoft.com/office/drawing/2014/main" id="{D026E613-211A-44F6-8535-2407CBD2C33F}"/>
              </a:ext>
            </a:extLst>
          </p:cNvPr>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337212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Details</a:t>
            </a:r>
          </a:p>
        </p:txBody>
      </p:sp>
      <p:sp>
        <p:nvSpPr>
          <p:cNvPr id="3" name="Content Placeholder 2"/>
          <p:cNvSpPr>
            <a:spLocks noGrp="1"/>
          </p:cNvSpPr>
          <p:nvPr>
            <p:ph idx="1"/>
          </p:nvPr>
        </p:nvSpPr>
        <p:spPr/>
        <p:txBody>
          <a:bodyPr/>
          <a:lstStyle/>
          <a:p>
            <a:pPr marL="0" indent="0">
              <a:buNone/>
            </a:pPr>
            <a:r>
              <a:rPr lang="en-US" sz="1800" dirty="0"/>
              <a:t>Steps used in design:</a:t>
            </a:r>
          </a:p>
          <a:p>
            <a:pPr marL="514350" indent="-514350">
              <a:buAutoNum type="arabicPeriod"/>
            </a:pPr>
            <a:r>
              <a:rPr lang="en-US" sz="1800" dirty="0"/>
              <a:t>Configure one of the CC1350 </a:t>
            </a:r>
            <a:r>
              <a:rPr lang="en-US" sz="1800" dirty="0" err="1"/>
              <a:t>LaunchPads</a:t>
            </a:r>
            <a:r>
              <a:rPr lang="en-US" sz="1800" dirty="0"/>
              <a:t> as a Sensor through </a:t>
            </a:r>
            <a:r>
              <a:rPr lang="en-US" sz="1800" dirty="0" err="1"/>
              <a:t>UniFlash</a:t>
            </a:r>
            <a:r>
              <a:rPr lang="en-US" sz="1800" dirty="0"/>
              <a:t> (sensor_default_cc1350lp.hex)</a:t>
            </a:r>
          </a:p>
          <a:p>
            <a:pPr marL="514350" indent="-514350">
              <a:buFont typeface="Arial" panose="020B0604020202020204" pitchFamily="34" charset="0"/>
              <a:buAutoNum type="arabicPeriod"/>
            </a:pPr>
            <a:r>
              <a:rPr lang="en-US" sz="1800" dirty="0"/>
              <a:t>Configure one of the CC1350 </a:t>
            </a:r>
            <a:r>
              <a:rPr lang="en-US" sz="1800" dirty="0" err="1"/>
              <a:t>LaunchPads</a:t>
            </a:r>
            <a:r>
              <a:rPr lang="en-US" sz="1800" dirty="0"/>
              <a:t> as a MAC </a:t>
            </a:r>
            <a:r>
              <a:rPr lang="en-US" sz="1800" dirty="0" err="1"/>
              <a:t>CoProcessor</a:t>
            </a:r>
            <a:r>
              <a:rPr lang="en-US" sz="1800" dirty="0"/>
              <a:t> through </a:t>
            </a:r>
            <a:r>
              <a:rPr lang="en-US" sz="1800" dirty="0" err="1"/>
              <a:t>UniFlash</a:t>
            </a:r>
            <a:r>
              <a:rPr lang="en-US" sz="1800" dirty="0"/>
              <a:t> (coprocessor_cc1350lp.hex)</a:t>
            </a:r>
          </a:p>
          <a:p>
            <a:pPr marL="514350" indent="-514350">
              <a:buFont typeface="Arial" panose="020B0604020202020204" pitchFamily="34" charset="0"/>
              <a:buAutoNum type="arabicPeriod"/>
            </a:pPr>
            <a:r>
              <a:rPr lang="en-US" sz="1800" dirty="0"/>
              <a:t>Install SDK for Linux Gateway: </a:t>
            </a:r>
            <a:r>
              <a:rPr lang="en-US" sz="1800" dirty="0" err="1"/>
              <a:t>chmod</a:t>
            </a:r>
            <a:r>
              <a:rPr lang="en-US" sz="1800" dirty="0"/>
              <a:t> +x ti15.4stack_linux_x64_x_xx_xx_xx.run and ./ti15.4stack_linux_x64_x_xx_xx_xx.run </a:t>
            </a:r>
          </a:p>
          <a:p>
            <a:pPr marL="514350" indent="-514350">
              <a:buFont typeface="Arial" panose="020B0604020202020204" pitchFamily="34" charset="0"/>
              <a:buAutoNum type="arabicPeriod"/>
            </a:pPr>
            <a:r>
              <a:rPr lang="en-US" sz="1800" dirty="0"/>
              <a:t>Flash the </a:t>
            </a:r>
            <a:r>
              <a:rPr lang="en-US" sz="1800" dirty="0" err="1"/>
              <a:t>BeagleBone</a:t>
            </a:r>
            <a:r>
              <a:rPr lang="en-US" sz="1800" dirty="0"/>
              <a:t> Black with the SD Card Image then boot it up.</a:t>
            </a:r>
          </a:p>
          <a:p>
            <a:pPr marL="514350" indent="-514350">
              <a:buFont typeface="Arial" panose="020B0604020202020204" pitchFamily="34" charset="0"/>
              <a:buAutoNum type="arabicPeriod"/>
            </a:pPr>
            <a:r>
              <a:rPr lang="en-US" sz="1800" dirty="0"/>
              <a:t>Once  “</a:t>
            </a:r>
            <a:r>
              <a:rPr lang="en-US" sz="1800" dirty="0" err="1"/>
              <a:t>Arago</a:t>
            </a:r>
            <a:r>
              <a:rPr lang="en-US" sz="1800" dirty="0"/>
              <a:t> Project” is visible in the terminal, log in as a root user</a:t>
            </a:r>
          </a:p>
          <a:p>
            <a:pPr marL="514350" indent="-514350">
              <a:buFont typeface="Arial" panose="020B0604020202020204" pitchFamily="34" charset="0"/>
              <a:buAutoNum type="arabicPeriod"/>
            </a:pPr>
            <a:r>
              <a:rPr lang="en-US" sz="1800" dirty="0"/>
              <a:t>Type ifconfig to find the assigned IP address </a:t>
            </a:r>
          </a:p>
          <a:p>
            <a:pPr marL="514350" indent="-514350">
              <a:buFont typeface="Arial" panose="020B0604020202020204" pitchFamily="34" charset="0"/>
              <a:buAutoNum type="arabicPeriod"/>
            </a:pPr>
            <a:r>
              <a:rPr lang="en-US" sz="1800" dirty="0"/>
              <a:t>Look for the IP address under the eth0 section. It will be under “</a:t>
            </a:r>
            <a:r>
              <a:rPr lang="en-US" sz="1800" dirty="0" err="1"/>
              <a:t>inet</a:t>
            </a:r>
            <a:r>
              <a:rPr lang="en-US" sz="1800" dirty="0"/>
              <a:t> </a:t>
            </a:r>
            <a:r>
              <a:rPr lang="en-US" sz="1800" dirty="0" err="1"/>
              <a:t>addr</a:t>
            </a:r>
            <a:r>
              <a:rPr lang="en-US" sz="1800" dirty="0"/>
              <a:t>”</a:t>
            </a:r>
          </a:p>
          <a:p>
            <a:pPr marL="514350" indent="-514350">
              <a:buFont typeface="Arial" panose="020B0604020202020204" pitchFamily="34" charset="0"/>
              <a:buAutoNum type="arabicPeriod"/>
            </a:pPr>
            <a:r>
              <a:rPr lang="en-US" sz="1800" dirty="0"/>
              <a:t>Open another terminal window and use the login </a:t>
            </a:r>
            <a:r>
              <a:rPr lang="en-US" sz="1800" dirty="0">
                <a:hlinkClick r:id="rId2"/>
              </a:rPr>
              <a:t>root@192.168.1.133</a:t>
            </a:r>
            <a:r>
              <a:rPr lang="en-US" sz="1800" dirty="0"/>
              <a:t> (which is what our IP address was at the time)</a:t>
            </a:r>
          </a:p>
          <a:p>
            <a:pPr marL="514350" indent="-514350">
              <a:buFont typeface="Arial" panose="020B0604020202020204" pitchFamily="34" charset="0"/>
              <a:buAutoNum type="arabicPeriod"/>
            </a:pPr>
            <a:r>
              <a:rPr lang="en-US" sz="1800" dirty="0"/>
              <a:t>Copy the tar.gz file from Ubuntu to the </a:t>
            </a:r>
            <a:r>
              <a:rPr lang="en-US" sz="1800" dirty="0" err="1"/>
              <a:t>BeagleBone</a:t>
            </a:r>
            <a:r>
              <a:rPr lang="en-US" sz="1800" dirty="0"/>
              <a:t> Black</a:t>
            </a:r>
          </a:p>
          <a:p>
            <a:pPr marL="514350" indent="-514350">
              <a:buFont typeface="Arial" panose="020B0604020202020204" pitchFamily="34" charset="0"/>
              <a:buAutoNum type="arabicPeriod"/>
            </a:pPr>
            <a:r>
              <a:rPr lang="en-US" sz="1800" dirty="0"/>
              <a:t>Connect the MAC </a:t>
            </a:r>
            <a:r>
              <a:rPr lang="en-US" sz="1800" dirty="0" err="1"/>
              <a:t>CoProcessor</a:t>
            </a:r>
            <a:r>
              <a:rPr lang="en-US" sz="1800" dirty="0"/>
              <a:t> Launchpad to the Beagle Bone black </a:t>
            </a:r>
          </a:p>
          <a:p>
            <a:pPr marL="514350" indent="-514350">
              <a:buFont typeface="Arial" panose="020B0604020202020204" pitchFamily="34" charset="0"/>
              <a:buAutoNum type="arabicPeriod"/>
            </a:pPr>
            <a:endParaRPr lang="en-US" sz="2000" dirty="0"/>
          </a:p>
          <a:p>
            <a:pPr marL="514350" indent="-514350">
              <a:buFont typeface="Arial" panose="020B0604020202020204" pitchFamily="34" charset="0"/>
              <a:buAutoNum type="arabicPeriod"/>
            </a:pPr>
            <a:endParaRPr lang="en-US" sz="2000" dirty="0"/>
          </a:p>
          <a:p>
            <a:pPr marL="514350" indent="-514350">
              <a:buAutoNum type="arabicPeriod"/>
            </a:pPr>
            <a:endParaRPr lang="en-US" dirty="0"/>
          </a:p>
          <a:p>
            <a:pPr marL="514350" indent="-514350">
              <a:buAutoNum type="arabicPeriod"/>
            </a:pPr>
            <a:endParaRPr lang="en-US" dirty="0"/>
          </a:p>
        </p:txBody>
      </p:sp>
      <p:sp>
        <p:nvSpPr>
          <p:cNvPr id="4" name="Footer Placeholder 3"/>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106527613"/>
      </p:ext>
    </p:extLst>
  </p:cSld>
  <p:clrMapOvr>
    <a:masterClrMapping/>
  </p:clrMapOvr>
</p:sld>
</file>

<file path=ppt/theme/theme1.xml><?xml version="1.0" encoding="utf-8"?>
<a:theme xmlns:a="http://schemas.openxmlformats.org/drawingml/2006/main" name="CleanA">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eanA" id="{73E4D85C-6A00-7446-876F-A224A92E59B6}" vid="{9373C565-EB7A-184D-866A-64A71417DB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CleanA</Template>
  <TotalTime>555</TotalTime>
  <Words>1182</Words>
  <Application>Microsoft Office PowerPoint</Application>
  <PresentationFormat>On-screen Show (4:3)</PresentationFormat>
  <Paragraphs>113</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 Book</vt:lpstr>
      <vt:lpstr>Calibri</vt:lpstr>
      <vt:lpstr>CleanA</vt:lpstr>
      <vt:lpstr>Implementation of a Wireless Sensor Network</vt:lpstr>
      <vt:lpstr>Goal</vt:lpstr>
      <vt:lpstr>Outcome - Accomplishments</vt:lpstr>
      <vt:lpstr>Components Used in Design</vt:lpstr>
      <vt:lpstr>Tools used in Design</vt:lpstr>
      <vt:lpstr>Schematics</vt:lpstr>
      <vt:lpstr>Pre-requisites used in Design</vt:lpstr>
      <vt:lpstr>Links and Commands to install prerequisites</vt:lpstr>
      <vt:lpstr>Implementation Details</vt:lpstr>
      <vt:lpstr>Implementation Details</vt:lpstr>
      <vt:lpstr>PowerPoint Presentation</vt:lpstr>
      <vt:lpstr>Actual project set-up</vt:lpstr>
      <vt:lpstr>Demo</vt:lpstr>
      <vt:lpstr>Results and Conclusions</vt:lpstr>
      <vt:lpstr>Results and Conclusions</vt:lpstr>
      <vt:lpstr>Results and Conclusions</vt:lpstr>
      <vt:lpstr>Reference</vt:lpstr>
    </vt:vector>
  </TitlesOfParts>
  <Company>UNLV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Venkatesan Muthukumar</dc:creator>
  <cp:lastModifiedBy>Vincent Tuason</cp:lastModifiedBy>
  <cp:revision>41</cp:revision>
  <dcterms:created xsi:type="dcterms:W3CDTF">2012-11-19T20:59:30Z</dcterms:created>
  <dcterms:modified xsi:type="dcterms:W3CDTF">2018-12-11T19:41:32Z</dcterms:modified>
</cp:coreProperties>
</file>