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086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0F7F1-A07B-4FFC-8AA3-0001586B39B5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2C1C0-DC4D-4956-96D7-571B62E243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5EB2EF-77F6-4D73-923A-A446F26607D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708D67-EC77-40CF-8614-00AD8C1F069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7DFBD3-EF76-4044-A314-0A16DCC5DA1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E94E24-ACEA-4157-B64C-E64264F47E8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09A012-492A-480F-A79E-694B71F0B91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4BADB-B793-4427-A874-A46E71CEB79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8940-07E7-4201-941B-C0B91225236B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BD97-03A1-49D6-B438-D1B66AE26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8940-07E7-4201-941B-C0B91225236B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BD97-03A1-49D6-B438-D1B66AE26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8940-07E7-4201-941B-C0B91225236B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BD97-03A1-49D6-B438-D1B66AE26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8940-07E7-4201-941B-C0B91225236B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BD97-03A1-49D6-B438-D1B66AE26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8940-07E7-4201-941B-C0B91225236B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BD97-03A1-49D6-B438-D1B66AE26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8940-07E7-4201-941B-C0B91225236B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BD97-03A1-49D6-B438-D1B66AE26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8940-07E7-4201-941B-C0B91225236B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BD97-03A1-49D6-B438-D1B66AE26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8940-07E7-4201-941B-C0B91225236B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BD97-03A1-49D6-B438-D1B66AE26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8940-07E7-4201-941B-C0B91225236B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BD97-03A1-49D6-B438-D1B66AE26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8940-07E7-4201-941B-C0B91225236B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BD97-03A1-49D6-B438-D1B66AE26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8940-07E7-4201-941B-C0B91225236B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BD97-03A1-49D6-B438-D1B66AE26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98940-07E7-4201-941B-C0B91225236B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9BD97-03A1-49D6-B438-D1B66AE262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WORKSHOP ON PCB DESIGNING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447800"/>
            <a:ext cx="6400800" cy="838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WITH ALTIUM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05200"/>
            <a:ext cx="4724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905000"/>
            <a:ext cx="461970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077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Creating a New PCB Project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8229600" cy="685800"/>
          </a:xfrm>
        </p:spPr>
        <p:txBody>
          <a:bodyPr>
            <a:normAutofit/>
          </a:bodyPr>
          <a:lstStyle/>
          <a:p>
            <a:pPr lvl="0" algn="l"/>
            <a:r>
              <a:rPr lang="en-US" sz="2400" dirty="0">
                <a:solidFill>
                  <a:schemeClr val="tx1"/>
                </a:solidFill>
              </a:rPr>
              <a:t>START THE ALTIUM DESIGNER BY DOUBLE CLIKING ON ICON.</a:t>
            </a:r>
          </a:p>
          <a:p>
            <a:pPr algn="l"/>
            <a:endParaRPr lang="en-US" sz="3600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7848600" cy="523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8229600" cy="685800"/>
          </a:xfrm>
        </p:spPr>
        <p:txBody>
          <a:bodyPr>
            <a:normAutofit/>
          </a:bodyPr>
          <a:lstStyle/>
          <a:p>
            <a:pPr lvl="0" algn="l"/>
            <a:r>
              <a:rPr lang="en-US" sz="2400" dirty="0">
                <a:solidFill>
                  <a:schemeClr val="tx1"/>
                </a:solidFill>
              </a:rPr>
              <a:t>Select </a:t>
            </a:r>
            <a:r>
              <a:rPr lang="en-US" sz="2400" b="1" dirty="0" err="1">
                <a:solidFill>
                  <a:schemeClr val="tx1"/>
                </a:solidFill>
              </a:rPr>
              <a:t>File»New»Project»PCB</a:t>
            </a:r>
            <a:r>
              <a:rPr lang="en-US" sz="2400" b="1" dirty="0">
                <a:solidFill>
                  <a:schemeClr val="tx1"/>
                </a:solidFill>
              </a:rPr>
              <a:t> Project</a:t>
            </a:r>
            <a:r>
              <a:rPr lang="en-US" sz="2400" dirty="0">
                <a:solidFill>
                  <a:schemeClr val="tx1"/>
                </a:solidFill>
              </a:rPr>
              <a:t> from the menus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7772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Creating a New PCB Project</a:t>
            </a:r>
            <a:b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8229600" cy="762000"/>
          </a:xfrm>
        </p:spPr>
        <p:txBody>
          <a:bodyPr>
            <a:normAutofit lnSpcReduction="10000"/>
          </a:bodyPr>
          <a:lstStyle/>
          <a:p>
            <a:pPr lvl="0" algn="l"/>
            <a:r>
              <a:rPr lang="en-US" sz="2400" dirty="0">
                <a:solidFill>
                  <a:schemeClr val="tx1"/>
                </a:solidFill>
              </a:rPr>
              <a:t>The Projects panel will open, displaying the new project file, PCB_Project1.PrjPCB (with no documents added).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8915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Creating a New PCB Project</a:t>
            </a:r>
            <a:b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8229600" cy="685800"/>
          </a:xfrm>
        </p:spPr>
        <p:txBody>
          <a:bodyPr>
            <a:normAutofit fontScale="85000" lnSpcReduction="20000"/>
          </a:bodyPr>
          <a:lstStyle/>
          <a:p>
            <a:pPr lvl="0" algn="l"/>
            <a:r>
              <a:rPr lang="en-US" sz="2400" dirty="0">
                <a:solidFill>
                  <a:schemeClr val="tx1"/>
                </a:solidFill>
              </a:rPr>
              <a:t>THERE IS NO FILES IN THE PROJECT.</a:t>
            </a:r>
          </a:p>
          <a:p>
            <a:pPr lvl="0" algn="l"/>
            <a:r>
              <a:rPr lang="en-US" sz="2400" dirty="0">
                <a:solidFill>
                  <a:schemeClr val="tx1"/>
                </a:solidFill>
              </a:rPr>
              <a:t> SO WE HAVE TO  ADD  FIRST  THE SCHEMETIC FILE  TO DRAW CIRCIUIT.</a:t>
            </a:r>
          </a:p>
          <a:p>
            <a:pPr algn="l"/>
            <a:endParaRPr lang="en-US" sz="3600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763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/>
          <a:p>
            <a:pPr>
              <a:spcBef>
                <a:spcPct val="0"/>
              </a:spcBef>
            </a:pPr>
            <a:r>
              <a:rPr lang="en-US" sz="7600" b="1" dirty="0"/>
              <a:t>Creating a New Schematic Sheet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8229600" cy="685800"/>
          </a:xfrm>
        </p:spPr>
        <p:txBody>
          <a:bodyPr>
            <a:normAutofit/>
          </a:bodyPr>
          <a:lstStyle/>
          <a:p>
            <a:pPr lvl="0" algn="l"/>
            <a:r>
              <a:rPr lang="en-US" sz="2000" dirty="0"/>
              <a:t>THEN YOU CAN SEE THE PAGE LIKE GINVEN BELOW.</a:t>
            </a:r>
          </a:p>
          <a:p>
            <a:pPr algn="l"/>
            <a:endParaRPr lang="en-US" sz="36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/>
          <a:p>
            <a:pPr>
              <a:spcBef>
                <a:spcPct val="0"/>
              </a:spcBef>
            </a:pPr>
            <a:r>
              <a:rPr lang="en-US" sz="7600" b="1" dirty="0"/>
              <a:t>Creating a New Schematic Sheet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09600"/>
            <a:ext cx="8229600" cy="685800"/>
          </a:xfrm>
        </p:spPr>
        <p:txBody>
          <a:bodyPr>
            <a:normAutofit fontScale="25000" lnSpcReduction="20000"/>
          </a:bodyPr>
          <a:lstStyle/>
          <a:p>
            <a:r>
              <a:rPr lang="en-US" sz="2000" dirty="0"/>
              <a:t> </a:t>
            </a:r>
          </a:p>
          <a:p>
            <a:pPr lvl="0" algn="l"/>
            <a:r>
              <a:rPr lang="en-US" sz="6400" dirty="0">
                <a:solidFill>
                  <a:schemeClr val="tx1"/>
                </a:solidFill>
              </a:rPr>
              <a:t>NOW MAKE ONE NEW FOLDER AS PER UR REQUIRED NAME  IN D OR E DRIVE TO SAVE THE PROJECT.</a:t>
            </a:r>
          </a:p>
          <a:p>
            <a:pPr lvl="0" algn="l"/>
            <a:r>
              <a:rPr lang="en-US" sz="6400" dirty="0">
                <a:solidFill>
                  <a:schemeClr val="tx1"/>
                </a:solidFill>
              </a:rPr>
              <a:t>NOW SAVE THE PROJECT AS GIVEN BELOW.</a:t>
            </a:r>
          </a:p>
          <a:p>
            <a:r>
              <a:rPr lang="en-US" sz="2000" dirty="0"/>
              <a:t> </a:t>
            </a:r>
          </a:p>
          <a:p>
            <a:pPr algn="l"/>
            <a:endParaRPr lang="en-US" sz="36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/>
          <a:p>
            <a:pPr>
              <a:spcBef>
                <a:spcPct val="0"/>
              </a:spcBef>
            </a:pPr>
            <a:r>
              <a:rPr lang="en-US" sz="7600" b="1" dirty="0"/>
              <a:t>Creating a New Schematic Sheet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5867400" cy="3810000"/>
          </a:xfrm>
        </p:spPr>
        <p:txBody>
          <a:bodyPr>
            <a:normAutofit fontScale="40000" lnSpcReduction="20000"/>
          </a:bodyPr>
          <a:lstStyle/>
          <a:p>
            <a:r>
              <a:rPr lang="en-US" sz="2000" dirty="0"/>
              <a:t> </a:t>
            </a:r>
          </a:p>
          <a:p>
            <a:pPr lvl="0" algn="l"/>
            <a:r>
              <a:rPr lang="en-US" sz="6400" dirty="0" smtClean="0">
                <a:solidFill>
                  <a:schemeClr val="tx1"/>
                </a:solidFill>
              </a:rPr>
              <a:t>WE </a:t>
            </a:r>
            <a:r>
              <a:rPr lang="en-US" sz="6400" dirty="0">
                <a:solidFill>
                  <a:schemeClr val="tx1"/>
                </a:solidFill>
              </a:rPr>
              <a:t>CAN GET ALL THE REQUIRED COMPONENT AND </a:t>
            </a:r>
            <a:r>
              <a:rPr lang="en-US" sz="6400" dirty="0" smtClean="0">
                <a:solidFill>
                  <a:schemeClr val="tx1"/>
                </a:solidFill>
              </a:rPr>
              <a:t>CONNECTORS </a:t>
            </a:r>
            <a:r>
              <a:rPr lang="en-US" sz="6400" dirty="0">
                <a:solidFill>
                  <a:schemeClr val="tx1"/>
                </a:solidFill>
              </a:rPr>
              <a:t>FROM THE LIBRERIES GIVEN IN </a:t>
            </a:r>
            <a:r>
              <a:rPr lang="en-US" sz="6400" dirty="0" smtClean="0">
                <a:solidFill>
                  <a:schemeClr val="tx1"/>
                </a:solidFill>
              </a:rPr>
              <a:t>THE</a:t>
            </a:r>
          </a:p>
          <a:p>
            <a:pPr lvl="0" algn="l"/>
            <a:r>
              <a:rPr lang="en-US" sz="6400" dirty="0" smtClean="0">
                <a:solidFill>
                  <a:schemeClr val="tx1"/>
                </a:solidFill>
              </a:rPr>
              <a:t>RIGHT </a:t>
            </a:r>
            <a:r>
              <a:rPr lang="en-US" sz="6400" dirty="0">
                <a:solidFill>
                  <a:schemeClr val="tx1"/>
                </a:solidFill>
              </a:rPr>
              <a:t>SIDE OF UR SCHEMETIC DIAGRAM</a:t>
            </a:r>
            <a:r>
              <a:rPr lang="en-US" sz="6400" dirty="0" smtClean="0">
                <a:solidFill>
                  <a:schemeClr val="tx1"/>
                </a:solidFill>
              </a:rPr>
              <a:t>.</a:t>
            </a:r>
          </a:p>
          <a:p>
            <a:pPr lvl="0" algn="l"/>
            <a:endParaRPr lang="en-US" sz="6400" dirty="0">
              <a:solidFill>
                <a:schemeClr val="tx1"/>
              </a:solidFill>
            </a:endParaRPr>
          </a:p>
          <a:p>
            <a:pPr lvl="0" algn="l"/>
            <a:r>
              <a:rPr lang="en-US" sz="6400" dirty="0">
                <a:solidFill>
                  <a:schemeClr val="tx1"/>
                </a:solidFill>
              </a:rPr>
              <a:t>NOW OPEN THE LIBRARAY TO ADD DIFF COMPONENTS AND CONNECTORS </a:t>
            </a:r>
            <a:r>
              <a:rPr lang="en-US" sz="6400" dirty="0" smtClean="0">
                <a:solidFill>
                  <a:schemeClr val="tx1"/>
                </a:solidFill>
              </a:rPr>
              <a:t>AS REQUIRED.</a:t>
            </a:r>
            <a:endParaRPr lang="en-US" sz="6400" dirty="0">
              <a:solidFill>
                <a:schemeClr val="tx1"/>
              </a:solidFill>
            </a:endParaRPr>
          </a:p>
          <a:p>
            <a:r>
              <a:rPr lang="en-US" sz="1600" dirty="0"/>
              <a:t> </a:t>
            </a:r>
          </a:p>
          <a:p>
            <a:r>
              <a:rPr lang="en-US" sz="2000" dirty="0"/>
              <a:t> </a:t>
            </a:r>
          </a:p>
          <a:p>
            <a:pPr algn="l"/>
            <a:endParaRPr lang="en-US" sz="36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/>
          <a:p>
            <a:pPr>
              <a:spcBef>
                <a:spcPct val="0"/>
              </a:spcBef>
            </a:pPr>
            <a:r>
              <a:rPr lang="en-US" sz="7600" b="1" dirty="0"/>
              <a:t>Creating a New Schematic Sheet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C:\attach_4fa518d7a4ebf24a8cc5bc604a21b0f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381000"/>
            <a:ext cx="32004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09600"/>
            <a:ext cx="8229600" cy="6858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8000" dirty="0">
                <a:solidFill>
                  <a:schemeClr val="tx1"/>
                </a:solidFill>
              </a:rPr>
              <a:t> </a:t>
            </a:r>
          </a:p>
          <a:p>
            <a:pPr lvl="0" algn="l"/>
            <a:r>
              <a:rPr lang="en-US" sz="6400" dirty="0">
                <a:solidFill>
                  <a:schemeClr val="tx1"/>
                </a:solidFill>
              </a:rPr>
              <a:t>TO ADD COMPONENT FROM THE LIST JUST DRAG IT FROM LIST AND DROP IT TO SCHEMETIC DIAGRAM.</a:t>
            </a:r>
          </a:p>
          <a:p>
            <a:pPr lvl="0" algn="l"/>
            <a:r>
              <a:rPr lang="en-US" sz="6400" dirty="0">
                <a:solidFill>
                  <a:schemeClr val="tx1"/>
                </a:solidFill>
              </a:rPr>
              <a:t>ADD REQUIRED CONNECTORS LIKE IC OR MALE FEMALE CONNECTORS FROM THE LIST.</a:t>
            </a:r>
          </a:p>
          <a:p>
            <a:r>
              <a:rPr lang="en-US" sz="2000" dirty="0"/>
              <a:t> </a:t>
            </a:r>
          </a:p>
          <a:p>
            <a:pPr algn="l"/>
            <a:endParaRPr lang="en-US" sz="36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/>
          <a:p>
            <a:pPr>
              <a:spcBef>
                <a:spcPct val="0"/>
              </a:spcBef>
            </a:pPr>
            <a:r>
              <a:rPr lang="en-US" sz="7600" b="1" dirty="0"/>
              <a:t>Creating a New Schematic Sheet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C:\attach_c7e1119df59ea58d4074b224af01eedd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057400"/>
            <a:ext cx="7010400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09600"/>
            <a:ext cx="8229600" cy="6858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8000" dirty="0">
                <a:solidFill>
                  <a:schemeClr val="tx1"/>
                </a:solidFill>
              </a:rPr>
              <a:t> </a:t>
            </a:r>
          </a:p>
          <a:p>
            <a:pPr lvl="0" algn="l"/>
            <a:r>
              <a:rPr lang="en-US" sz="6400" dirty="0">
                <a:solidFill>
                  <a:schemeClr val="tx1"/>
                </a:solidFill>
              </a:rPr>
              <a:t>NOW FIRST GIVE THE NAMES  TO THE ALL THE COMPONENT AND CONNECTORS AT THE PLACE     </a:t>
            </a:r>
            <a:r>
              <a:rPr lang="en-US" sz="6400" b="1" i="1" u="sng" dirty="0">
                <a:solidFill>
                  <a:schemeClr val="tx1"/>
                </a:solidFill>
              </a:rPr>
              <a:t>P?    D?     R?.  </a:t>
            </a:r>
            <a:endParaRPr lang="en-US" sz="6400" dirty="0">
              <a:solidFill>
                <a:schemeClr val="tx1"/>
              </a:solidFill>
            </a:endParaRPr>
          </a:p>
          <a:p>
            <a:pPr lvl="0" algn="l"/>
            <a:r>
              <a:rPr lang="en-US" sz="6400" dirty="0">
                <a:solidFill>
                  <a:schemeClr val="tx1"/>
                </a:solidFill>
              </a:rPr>
              <a:t>YOU CAN GIVE NAME AS     </a:t>
            </a:r>
            <a:r>
              <a:rPr lang="en-US" sz="6400" b="1" i="1" u="sng" dirty="0">
                <a:solidFill>
                  <a:schemeClr val="tx1"/>
                </a:solidFill>
              </a:rPr>
              <a:t>R1    R2    R3…   D1    D2    D3…   IC1    IC2   IC3…</a:t>
            </a:r>
            <a:endParaRPr lang="en-US" sz="6400" dirty="0">
              <a:solidFill>
                <a:schemeClr val="tx1"/>
              </a:solidFill>
            </a:endParaRPr>
          </a:p>
          <a:p>
            <a:pPr lvl="0" algn="l"/>
            <a:r>
              <a:rPr lang="en-US" sz="6400" dirty="0">
                <a:solidFill>
                  <a:schemeClr val="tx1"/>
                </a:solidFill>
              </a:rPr>
              <a:t>NOW TO CONNECT THE COMPONENT AND CONNECTOR TAKE </a:t>
            </a:r>
            <a:r>
              <a:rPr lang="en-US" sz="6400" b="1" dirty="0">
                <a:solidFill>
                  <a:schemeClr val="tx1"/>
                </a:solidFill>
              </a:rPr>
              <a:t>PLACE WIRE</a:t>
            </a:r>
            <a:r>
              <a:rPr lang="en-US" sz="6400" dirty="0">
                <a:solidFill>
                  <a:schemeClr val="tx1"/>
                </a:solidFill>
              </a:rPr>
              <a:t> AND CONNECT AS PER REQUIRMENT</a:t>
            </a:r>
            <a:r>
              <a:rPr lang="en-US" sz="6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sz="6400" dirty="0">
                <a:solidFill>
                  <a:schemeClr val="tx1"/>
                </a:solidFill>
              </a:rPr>
              <a:t>ALSO SAVE THE PROJECT FILE.</a:t>
            </a:r>
          </a:p>
          <a:p>
            <a:pPr lvl="0" algn="l"/>
            <a:endParaRPr lang="en-US" sz="64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 </a:t>
            </a:r>
          </a:p>
          <a:p>
            <a:pPr algn="l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/>
          <a:p>
            <a:pPr>
              <a:spcBef>
                <a:spcPct val="0"/>
              </a:spcBef>
            </a:pPr>
            <a:r>
              <a:rPr lang="en-US" sz="7600" b="1" dirty="0"/>
              <a:t>Creating a New Schematic Sheet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C:\attach_d87fa244eaef678484edc6d3a7d97c2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0"/>
            <a:ext cx="792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Make a Schematic for given circuit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808" y="1152890"/>
            <a:ext cx="7710792" cy="549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What is PCB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778375"/>
          </a:xfrm>
        </p:spPr>
        <p:txBody>
          <a:bodyPr/>
          <a:lstStyle/>
          <a:p>
            <a:pPr eaLnBrk="1" hangingPunct="1"/>
            <a:r>
              <a:rPr lang="en-US" sz="2800" smtClean="0"/>
              <a:t>Printed Circuit Board</a:t>
            </a:r>
          </a:p>
          <a:p>
            <a:pPr eaLnBrk="1" hangingPunct="1"/>
            <a:r>
              <a:rPr lang="en-US" sz="2800" smtClean="0"/>
              <a:t>Electronic Board that connects circuit components</a:t>
            </a:r>
          </a:p>
          <a:p>
            <a:pPr eaLnBrk="1" hangingPunct="1"/>
            <a:r>
              <a:rPr lang="en-US" sz="2800" smtClean="0"/>
              <a:t>PCB populated with electronic components is a printed circuit assembly (PCA)</a:t>
            </a:r>
          </a:p>
          <a:p>
            <a:pPr eaLnBrk="1" hangingPunct="1"/>
            <a:r>
              <a:rPr lang="en-US" sz="2800" smtClean="0"/>
              <a:t>PCBs are rugged, inexpensive, and can be highly reliable</a:t>
            </a:r>
          </a:p>
          <a:p>
            <a:pPr eaLnBrk="1" hangingPunct="1"/>
            <a:r>
              <a:rPr lang="en-US" sz="2800" smtClean="0"/>
              <a:t>Mass manufacturing</a:t>
            </a:r>
          </a:p>
          <a:p>
            <a:pPr eaLnBrk="1" hangingPunct="1"/>
            <a:r>
              <a:rPr lang="en-US" sz="2800" smtClean="0"/>
              <a:t>Professional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16505" r="971" b="21359"/>
          <a:stretch>
            <a:fillRect/>
          </a:stretch>
        </p:blipFill>
        <p:spPr bwMode="auto">
          <a:xfrm>
            <a:off x="0" y="457200"/>
            <a:ext cx="914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Materials of PCB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882775"/>
            <a:ext cx="8458200" cy="4572000"/>
          </a:xfrm>
        </p:spPr>
        <p:txBody>
          <a:bodyPr/>
          <a:lstStyle/>
          <a:p>
            <a:pPr eaLnBrk="1" hangingPunct="1"/>
            <a:r>
              <a:rPr lang="en-US" smtClean="0"/>
              <a:t>Conducting layers are typically made of thin copper foil.</a:t>
            </a:r>
          </a:p>
          <a:p>
            <a:pPr eaLnBrk="1" hangingPunct="1"/>
            <a:r>
              <a:rPr lang="en-US" smtClean="0"/>
              <a:t>The board is typically coated with a solder mask that is green in color. Other colors that are normally available are blue and red.</a:t>
            </a:r>
          </a:p>
          <a:p>
            <a:pPr eaLnBrk="1" hangingPunct="1"/>
            <a:r>
              <a:rPr lang="en-US" sz="3200" smtClean="0"/>
              <a:t>Unwanted copper is removed from the substrate after etching leaving only the desired copper traces or pathways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Parts of a PCB</a:t>
            </a:r>
            <a:br>
              <a:rPr lang="en-US" sz="4000" dirty="0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endParaRPr lang="en-US" sz="4000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Components</a:t>
            </a:r>
          </a:p>
          <a:p>
            <a:pPr eaLnBrk="1" hangingPunct="1"/>
            <a:r>
              <a:rPr lang="en-US" dirty="0" smtClean="0"/>
              <a:t> Pads</a:t>
            </a:r>
          </a:p>
          <a:p>
            <a:pPr eaLnBrk="1" hangingPunct="1"/>
            <a:r>
              <a:rPr lang="en-US" dirty="0" smtClean="0"/>
              <a:t> Traces</a:t>
            </a:r>
          </a:p>
          <a:p>
            <a:pPr eaLnBrk="1" hangingPunct="1"/>
            <a:r>
              <a:rPr lang="en-US" dirty="0" smtClean="0"/>
              <a:t> </a:t>
            </a:r>
            <a:r>
              <a:rPr lang="en-US" dirty="0" err="1" smtClean="0"/>
              <a:t>Vias</a:t>
            </a:r>
            <a:endParaRPr lang="en-US" dirty="0" smtClean="0"/>
          </a:p>
          <a:p>
            <a:pPr eaLnBrk="1" hangingPunct="1"/>
            <a:r>
              <a:rPr lang="en-US" dirty="0" smtClean="0"/>
              <a:t> Top Metal Layer</a:t>
            </a:r>
          </a:p>
          <a:p>
            <a:pPr eaLnBrk="1" hangingPunct="1"/>
            <a:r>
              <a:rPr lang="en-US" dirty="0" smtClean="0"/>
              <a:t> Bottom Metal Layer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Steps in PCB design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Film Generation</a:t>
            </a:r>
          </a:p>
          <a:p>
            <a:pPr marL="609600" indent="-609600" eaLnBrk="1" hangingPunct="1">
              <a:buFontTx/>
              <a:buNone/>
            </a:pPr>
            <a:endParaRPr lang="en-US" smtClean="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838200" y="1676400"/>
            <a:ext cx="365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33797" name="Picture 5" descr="step0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981200"/>
            <a:ext cx="2011363" cy="201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6" descr="step0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1981200"/>
            <a:ext cx="2011363" cy="201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4648200" y="1371600"/>
            <a:ext cx="426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2. Shear Raw Material</a:t>
            </a:r>
          </a:p>
        </p:txBody>
      </p:sp>
      <p:pic>
        <p:nvPicPr>
          <p:cNvPr id="33800" name="Picture 8" descr="step03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71800" y="4664075"/>
            <a:ext cx="2193925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2438400" y="4038600"/>
            <a:ext cx="289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3. Drill Holes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5867400" y="4038600"/>
            <a:ext cx="2286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Industry standard 0.059" thick, copper clad, two sides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58838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accent1">
                    <a:tint val="83000"/>
                    <a:satMod val="150000"/>
                  </a:schemeClr>
                </a:solidFill>
              </a:rPr>
              <a:t>Steps in PCB design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685800" y="1219200"/>
            <a:ext cx="3140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0" name="Text Box 7"/>
          <p:cNvSpPr txBox="1">
            <a:spLocks noChangeArrowheads="1"/>
          </p:cNvSpPr>
          <p:nvPr/>
        </p:nvSpPr>
        <p:spPr bwMode="auto">
          <a:xfrm>
            <a:off x="609600" y="1295400"/>
            <a:ext cx="426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4. Electrolus copper</a:t>
            </a:r>
          </a:p>
        </p:txBody>
      </p:sp>
      <p:pic>
        <p:nvPicPr>
          <p:cNvPr id="34821" name="Picture 8" descr="step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0574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Text Box 9"/>
          <p:cNvSpPr txBox="1">
            <a:spLocks noChangeArrowheads="1"/>
          </p:cNvSpPr>
          <p:nvPr/>
        </p:nvSpPr>
        <p:spPr bwMode="auto">
          <a:xfrm>
            <a:off x="1143000" y="4343400"/>
            <a:ext cx="342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Apply copper in hole barrels</a:t>
            </a:r>
          </a:p>
        </p:txBody>
      </p:sp>
      <p:pic>
        <p:nvPicPr>
          <p:cNvPr id="34823" name="Picture 10" descr="step0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20574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4" name="Text Box 11"/>
          <p:cNvSpPr txBox="1">
            <a:spLocks noChangeArrowheads="1"/>
          </p:cNvSpPr>
          <p:nvPr/>
        </p:nvSpPr>
        <p:spPr bwMode="auto">
          <a:xfrm>
            <a:off x="5029200" y="1295400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5. Apply Image</a:t>
            </a:r>
          </a:p>
        </p:txBody>
      </p:sp>
      <p:sp>
        <p:nvSpPr>
          <p:cNvPr id="34825" name="Text Box 12"/>
          <p:cNvSpPr txBox="1">
            <a:spLocks noChangeArrowheads="1"/>
          </p:cNvSpPr>
          <p:nvPr/>
        </p:nvSpPr>
        <p:spPr bwMode="auto">
          <a:xfrm>
            <a:off x="5181600" y="4419600"/>
            <a:ext cx="3657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Apply Photosensitive Material to develop selected areas from panel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31888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tint val="83000"/>
                    <a:satMod val="150000"/>
                  </a:schemeClr>
                </a:solidFill>
              </a:rPr>
              <a:t>Steps in PCB Design</a:t>
            </a:r>
          </a:p>
        </p:txBody>
      </p:sp>
      <p:pic>
        <p:nvPicPr>
          <p:cNvPr id="35843" name="Picture 5" descr="step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057400"/>
            <a:ext cx="2193925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990600" y="1447800"/>
            <a:ext cx="373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6. Strip and Etch</a:t>
            </a:r>
          </a:p>
        </p:txBody>
      </p:sp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1219200" y="4572000"/>
            <a:ext cx="2819400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Remove dryfilm, then etch exposed copper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Tin protects the copper circuitry from being etched</a:t>
            </a:r>
          </a:p>
        </p:txBody>
      </p:sp>
      <p:pic>
        <p:nvPicPr>
          <p:cNvPr id="35846" name="Picture 8" descr="step0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2057400"/>
            <a:ext cx="2193925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7" name="Text Box 9"/>
          <p:cNvSpPr txBox="1">
            <a:spLocks noChangeArrowheads="1"/>
          </p:cNvSpPr>
          <p:nvPr/>
        </p:nvSpPr>
        <p:spPr bwMode="auto">
          <a:xfrm>
            <a:off x="4876800" y="1447800"/>
            <a:ext cx="2890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7. Solder Mask</a:t>
            </a:r>
          </a:p>
        </p:txBody>
      </p:sp>
      <p:sp>
        <p:nvSpPr>
          <p:cNvPr id="35848" name="Text Box 10"/>
          <p:cNvSpPr txBox="1">
            <a:spLocks noChangeArrowheads="1"/>
          </p:cNvSpPr>
          <p:nvPr/>
        </p:nvSpPr>
        <p:spPr bwMode="auto">
          <a:xfrm>
            <a:off x="5105400" y="4648200"/>
            <a:ext cx="3429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Apply solder mask area to entire board with the exception of solder pads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41400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Steps in PCB Design</a:t>
            </a:r>
          </a:p>
        </p:txBody>
      </p:sp>
      <p:pic>
        <p:nvPicPr>
          <p:cNvPr id="36867" name="Picture 4" descr="step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981200"/>
            <a:ext cx="2376488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5" descr="step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20574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1143000" y="1295400"/>
            <a:ext cx="327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8. Solder Coat</a:t>
            </a:r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4800600" y="1295400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9. Silkscreen</a:t>
            </a:r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5029200" y="4495800"/>
            <a:ext cx="3124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Apply white letter marking using screen printing process </a:t>
            </a:r>
          </a:p>
        </p:txBody>
      </p:sp>
      <p:sp>
        <p:nvSpPr>
          <p:cNvPr id="36872" name="Text Box 9"/>
          <p:cNvSpPr txBox="1">
            <a:spLocks noChangeArrowheads="1"/>
          </p:cNvSpPr>
          <p:nvPr/>
        </p:nvSpPr>
        <p:spPr bwMode="auto">
          <a:xfrm>
            <a:off x="1219200" y="4572000"/>
            <a:ext cx="304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Apply solder to pads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INTRODUCTION TO  ALTIUM DESIGNER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364</Words>
  <Application>Microsoft Office PowerPoint</Application>
  <PresentationFormat>On-screen Show (4:3)</PresentationFormat>
  <Paragraphs>92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WORKSHOP ON PCB DESIGNING</vt:lpstr>
      <vt:lpstr>What is PCB</vt:lpstr>
      <vt:lpstr>Materials of PCB</vt:lpstr>
      <vt:lpstr>Parts of a PCB </vt:lpstr>
      <vt:lpstr>Steps in PCB design</vt:lpstr>
      <vt:lpstr>Steps in PCB design</vt:lpstr>
      <vt:lpstr>Steps in PCB Design</vt:lpstr>
      <vt:lpstr>Steps in PCB Design</vt:lpstr>
      <vt:lpstr>INTRODUCTION TO  ALTIUM DESIGNER</vt:lpstr>
      <vt:lpstr>Creating a New PCB Project 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Make a Schematic for given circuit </vt:lpstr>
      <vt:lpstr>Slide 20</vt:lpstr>
    </vt:vector>
  </TitlesOfParts>
  <Company>gardi vidyapith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PCB DESIGNING</dc:title>
  <dc:creator>gardi</dc:creator>
  <cp:lastModifiedBy>gardi</cp:lastModifiedBy>
  <cp:revision>25</cp:revision>
  <dcterms:created xsi:type="dcterms:W3CDTF">2012-08-20T08:06:12Z</dcterms:created>
  <dcterms:modified xsi:type="dcterms:W3CDTF">2012-08-20T11:41:04Z</dcterms:modified>
</cp:coreProperties>
</file>