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58" r:id="rId7"/>
    <p:sldId id="292" r:id="rId8"/>
    <p:sldId id="286" r:id="rId9"/>
    <p:sldId id="291" r:id="rId10"/>
    <p:sldId id="290" r:id="rId11"/>
    <p:sldId id="293" r:id="rId12"/>
    <p:sldId id="294" r:id="rId13"/>
    <p:sldId id="295" r:id="rId14"/>
    <p:sldId id="28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es-GT" dirty="0" err="1"/>
              <a:t>ás</a:t>
            </a:r>
            <a:r>
              <a:rPr lang="es-GT" dirty="0"/>
              <a:t> de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ZA" dirty="0"/>
              <a:t>grid</a:t>
            </a:r>
          </a:p>
        </p:txBody>
      </p:sp>
      <p:sp>
        <p:nvSpPr>
          <p:cNvPr id="4103" name="Text Placeholder 2">
            <a:extLst>
              <a:ext uri="{FF2B5EF4-FFF2-40B4-BE49-F238E27FC236}">
                <a16:creationId xmlns:a16="http://schemas.microsoft.com/office/drawing/2014/main" id="{77451F7D-6B54-3D1E-00C6-4625DEF8DAE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Demystifying CSS Grid: Creating Powerful Layouts for Modern Web Design | by  CaratLane Insider | CaratLane Insider">
            <a:extLst>
              <a:ext uri="{FF2B5EF4-FFF2-40B4-BE49-F238E27FC236}">
                <a16:creationId xmlns:a16="http://schemas.microsoft.com/office/drawing/2014/main" id="{0B45E63A-DB38-D0D5-8DC4-8380F36B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315" y="2990850"/>
            <a:ext cx="3905849" cy="31051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Text Placeholder 4">
            <a:extLst>
              <a:ext uri="{FF2B5EF4-FFF2-40B4-BE49-F238E27FC236}">
                <a16:creationId xmlns:a16="http://schemas.microsoft.com/office/drawing/2014/main" id="{A22916B2-A7AC-7C9C-206C-A1874F726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grid&#10;&#10;Description automatically generated">
            <a:extLst>
              <a:ext uri="{FF2B5EF4-FFF2-40B4-BE49-F238E27FC236}">
                <a16:creationId xmlns:a16="http://schemas.microsoft.com/office/drawing/2014/main" id="{DBE3E265-D6B8-4EDB-5858-E45B753AA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3344" y="3334702"/>
            <a:ext cx="4297680" cy="2417445"/>
          </a:xfrm>
          <a:noFill/>
        </p:spPr>
      </p:pic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2003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786577"/>
            <a:ext cx="2468880" cy="457200"/>
          </a:xfrm>
        </p:spPr>
        <p:txBody>
          <a:bodyPr/>
          <a:lstStyle/>
          <a:p>
            <a:r>
              <a:rPr lang="en-US" dirty="0"/>
              <a:t>grid-template-columns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252921"/>
            <a:ext cx="2468880" cy="1510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Define el tamaño y la cantidad de columnas en una cuadrícula.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1711190"/>
            <a:ext cx="2468880" cy="4572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grid-template-rows</a:t>
            </a:r>
            <a:endParaRPr lang="en-ZA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177534"/>
            <a:ext cx="2468880" cy="1507177"/>
          </a:xfrm>
        </p:spPr>
        <p:txBody>
          <a:bodyPr/>
          <a:lstStyle/>
          <a:p>
            <a:r>
              <a:rPr lang="es-ES" dirty="0"/>
              <a:t>Define el tamaño y la cantidad de filas en una cuadrícula.</a:t>
            </a:r>
            <a:endParaRPr lang="en-ZA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1711190"/>
            <a:ext cx="2468880" cy="457200"/>
          </a:xfrm>
        </p:spPr>
        <p:txBody>
          <a:bodyPr/>
          <a:lstStyle/>
          <a:p>
            <a:r>
              <a:rPr lang="en-US" dirty="0"/>
              <a:t>grid-gap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177534"/>
            <a:ext cx="2468880" cy="1507177"/>
          </a:xfrm>
        </p:spPr>
        <p:txBody>
          <a:bodyPr/>
          <a:lstStyle/>
          <a:p>
            <a:r>
              <a:rPr lang="es-ES" dirty="0"/>
              <a:t>Especifica el espacio entre las filas y las columnas en una cuadrícula.</a:t>
            </a:r>
            <a:endParaRPr lang="en-ZA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28CD972-4DE4-22CE-AE6E-8C3C95378115}"/>
              </a:ext>
            </a:extLst>
          </p:cNvPr>
          <p:cNvSpPr txBox="1">
            <a:spLocks/>
          </p:cNvSpPr>
          <p:nvPr/>
        </p:nvSpPr>
        <p:spPr>
          <a:xfrm>
            <a:off x="3044952" y="3919279"/>
            <a:ext cx="246888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grid-template-columns</a:t>
            </a:r>
            <a:endParaRPr lang="en-ZA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87D568C-CEA6-0195-FE70-E11FB0ABD776}"/>
              </a:ext>
            </a:extLst>
          </p:cNvPr>
          <p:cNvSpPr txBox="1">
            <a:spLocks/>
          </p:cNvSpPr>
          <p:nvPr/>
        </p:nvSpPr>
        <p:spPr>
          <a:xfrm>
            <a:off x="3048000" y="4385623"/>
            <a:ext cx="2468880" cy="1780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Establecen el rango de filas y columnas que un elemento debe ocupar en la cuadrícula.</a:t>
            </a:r>
            <a:endParaRPr lang="en-Z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9F8066-D08A-9A1F-DBDD-C3E6C8AC6F0D}"/>
              </a:ext>
            </a:extLst>
          </p:cNvPr>
          <p:cNvSpPr txBox="1">
            <a:spLocks/>
          </p:cNvSpPr>
          <p:nvPr/>
        </p:nvSpPr>
        <p:spPr>
          <a:xfrm>
            <a:off x="6096000" y="3534673"/>
            <a:ext cx="2468880" cy="45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grid-template-rows</a:t>
            </a:r>
            <a:endParaRPr lang="en-ZA" noProof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51B726A-A9C4-E5F1-6044-E6EC10D94833}"/>
              </a:ext>
            </a:extLst>
          </p:cNvPr>
          <p:cNvSpPr txBox="1">
            <a:spLocks/>
          </p:cNvSpPr>
          <p:nvPr/>
        </p:nvSpPr>
        <p:spPr>
          <a:xfrm>
            <a:off x="6096000" y="4001017"/>
            <a:ext cx="2468880" cy="168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Alinean los elementos dentro de las celdas de la cuadrícula en el eje principal y secundario, respectivamente.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GRACIAS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anchor="t">
            <a:normAutofit/>
          </a:bodyPr>
          <a:lstStyle/>
          <a:p>
            <a:r>
              <a:rPr lang="en-ZA" dirty="0"/>
              <a:t>Box model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EAF71215-F8A6-B584-DBCA-9B121ACCF1A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r>
              <a:rPr lang="en-US" dirty="0" err="1"/>
              <a:t>Margen</a:t>
            </a:r>
            <a:r>
              <a:rPr lang="en-US" dirty="0"/>
              <a:t>, </a:t>
            </a:r>
            <a:r>
              <a:rPr lang="en-US" dirty="0" err="1"/>
              <a:t>borde</a:t>
            </a:r>
            <a:r>
              <a:rPr lang="en-US" dirty="0"/>
              <a:t> y padding</a:t>
            </a:r>
          </a:p>
        </p:txBody>
      </p:sp>
      <p:pic>
        <p:nvPicPr>
          <p:cNvPr id="1026" name="Picture 2" descr="Learn CSS Box Model and its Properties with Examples">
            <a:extLst>
              <a:ext uri="{FF2B5EF4-FFF2-40B4-BE49-F238E27FC236}">
                <a16:creationId xmlns:a16="http://schemas.microsoft.com/office/drawing/2014/main" id="{4D8A4ECE-67B1-D5B6-91DE-3186C92C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041923"/>
            <a:ext cx="4297680" cy="300300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Placeholder 5">
            <a:extLst>
              <a:ext uri="{FF2B5EF4-FFF2-40B4-BE49-F238E27FC236}">
                <a16:creationId xmlns:a16="http://schemas.microsoft.com/office/drawing/2014/main" id="{CF7862B4-423F-B5E8-3244-334991658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/>
          <a:p>
            <a:r>
              <a:rPr lang="es-ES" b="0" i="0">
                <a:effectLst/>
              </a:rPr>
              <a:t>Todo en CSS tiene una caja alrededor, y comprender estas cajas es clave para poder crear diseños con CSS o para alinear elementos con otros elementos.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2003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ZA" dirty="0"/>
              <a:t>flexbox</a:t>
            </a:r>
          </a:p>
        </p:txBody>
      </p:sp>
      <p:sp>
        <p:nvSpPr>
          <p:cNvPr id="3079" name="Text Placeholder 2">
            <a:extLst>
              <a:ext uri="{FF2B5EF4-FFF2-40B4-BE49-F238E27FC236}">
                <a16:creationId xmlns:a16="http://schemas.microsoft.com/office/drawing/2014/main" id="{BA86A66C-D197-1311-07BF-C827DE09026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3179BB-B77A-6FDD-BE78-23CC57ED5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3352690"/>
            <a:ext cx="4297363" cy="2381469"/>
          </a:xfrm>
        </p:spPr>
      </p:pic>
      <p:sp>
        <p:nvSpPr>
          <p:cNvPr id="3083" name="Text Placeholder 4">
            <a:extLst>
              <a:ext uri="{FF2B5EF4-FFF2-40B4-BE49-F238E27FC236}">
                <a16:creationId xmlns:a16="http://schemas.microsoft.com/office/drawing/2014/main" id="{A11FC1E5-C128-61FE-40BE-EB089F50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Complete Guide on FlexBox">
            <a:extLst>
              <a:ext uri="{FF2B5EF4-FFF2-40B4-BE49-F238E27FC236}">
                <a16:creationId xmlns:a16="http://schemas.microsoft.com/office/drawing/2014/main" id="{F9375482-3CD8-05C4-14D8-CD7187DD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344" y="3293589"/>
            <a:ext cx="4297680" cy="24996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2003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row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s-ES" dirty="0"/>
              <a:t>Organiza los elementos horizontalmente de izquierda a derecha, ajustando el tamaño de las filas automáticamente para distribuir espacio.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121758"/>
            <a:ext cx="3200400" cy="365760"/>
          </a:xfrm>
        </p:spPr>
        <p:txBody>
          <a:bodyPr/>
          <a:lstStyle/>
          <a:p>
            <a:r>
              <a:rPr lang="en-US" dirty="0"/>
              <a:t>Row-reverse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542615"/>
            <a:ext cx="3200400" cy="1136732"/>
          </a:xfrm>
        </p:spPr>
        <p:txBody>
          <a:bodyPr>
            <a:noAutofit/>
          </a:bodyPr>
          <a:lstStyle/>
          <a:p>
            <a:r>
              <a:rPr lang="es-ES" dirty="0"/>
              <a:t>Organiza los elementos verticalmente de arriba a abajo, ajustando el tamaño de las columnas automáticamente para distribuir espacio.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1238162"/>
          </a:xfrm>
        </p:spPr>
        <p:txBody>
          <a:bodyPr>
            <a:noAutofit/>
          </a:bodyPr>
          <a:lstStyle/>
          <a:p>
            <a:r>
              <a:rPr lang="es-ES" dirty="0"/>
              <a:t>Organiza los elementos horizontalmente de derecha a izquierda,  ajustando el tamaño de las filas automáticamente para distribuir espacio.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4096591"/>
            <a:ext cx="3200400" cy="365760"/>
          </a:xfrm>
        </p:spPr>
        <p:txBody>
          <a:bodyPr/>
          <a:lstStyle/>
          <a:p>
            <a:r>
              <a:rPr lang="en-US" dirty="0"/>
              <a:t>Column-reverse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4512131"/>
            <a:ext cx="3200400" cy="1167215"/>
          </a:xfrm>
        </p:spPr>
        <p:txBody>
          <a:bodyPr>
            <a:normAutofit fontScale="92500"/>
          </a:bodyPr>
          <a:lstStyle/>
          <a:p>
            <a:r>
              <a:rPr lang="es-ES" dirty="0"/>
              <a:t>Organiza los elementos verticalmente de abajo a arriba, ajustando el tamaño de las columnas automáticamente para distribuir espacio.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Flex-grow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1135676"/>
          </a:xfrm>
        </p:spPr>
        <p:txBody>
          <a:bodyPr>
            <a:noAutofit/>
          </a:bodyPr>
          <a:lstStyle/>
          <a:p>
            <a:r>
              <a:rPr lang="es-ES" dirty="0"/>
              <a:t>Define la capacidad de un elemento flexible para crecer en relación con otros elementos dentro del mismo contenedor flexible.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121758"/>
            <a:ext cx="3200400" cy="365760"/>
          </a:xfrm>
        </p:spPr>
        <p:txBody>
          <a:bodyPr/>
          <a:lstStyle/>
          <a:p>
            <a:r>
              <a:rPr lang="en-US" dirty="0"/>
              <a:t>Flex-basis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542615"/>
            <a:ext cx="3200400" cy="1136732"/>
          </a:xfrm>
        </p:spPr>
        <p:txBody>
          <a:bodyPr>
            <a:noAutofit/>
          </a:bodyPr>
          <a:lstStyle/>
          <a:p>
            <a:r>
              <a:rPr lang="es-ES" b="0" i="0" dirty="0">
                <a:effectLst/>
                <a:latin typeface="Söhne"/>
              </a:rPr>
              <a:t>Establece el tamaño base de un elemento flexible antes de que comience a crecer o a encogerse según las proporciones especificadas.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Flex-shrink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1238162"/>
          </a:xfrm>
        </p:spPr>
        <p:txBody>
          <a:bodyPr>
            <a:noAutofit/>
          </a:bodyPr>
          <a:lstStyle/>
          <a:p>
            <a:r>
              <a:rPr lang="es-ES" dirty="0"/>
              <a:t>Define la capacidad de un elemento flexible para encogerse en relación con otros elementos dentro del mismo contenedor flexible.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5839B3D-FFE8-D212-D948-C5FACFEB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s-GT" dirty="0" err="1"/>
              <a:t>Flexbox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45BC4A8-1CAF-B2EE-12B8-26008703786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r>
              <a:rPr lang="es-GT" dirty="0"/>
              <a:t>Estructura </a:t>
            </a:r>
            <a:r>
              <a:rPr lang="es-GT" dirty="0" err="1"/>
              <a:t>flexbox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859986-5282-C7D0-A16D-C113F965FC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3689267"/>
            <a:ext cx="4297363" cy="1708315"/>
          </a:xfr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9811D24-8332-2C03-6BAD-2EE08C4AD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r>
              <a:rPr lang="en-US" dirty="0" err="1"/>
              <a:t>Direcci</a:t>
            </a:r>
            <a:r>
              <a:rPr lang="es-GT" dirty="0" err="1"/>
              <a:t>ón</a:t>
            </a:r>
            <a:r>
              <a:rPr lang="es-GT" dirty="0"/>
              <a:t> de </a:t>
            </a:r>
            <a:r>
              <a:rPr lang="es-GT" dirty="0" err="1"/>
              <a:t>flexbox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9B115-8BF6-83F8-130C-19377D3D9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4426" y="2990850"/>
            <a:ext cx="1855516" cy="310515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592AC8-0B3C-34D8-7AB2-C804B26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12AEFC-84FA-428A-36BE-03B5886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703223-D416-A619-2C81-44E1462C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ZA" dirty="0"/>
              <a:t>flexbox</a:t>
            </a:r>
          </a:p>
        </p:txBody>
      </p:sp>
      <p:sp>
        <p:nvSpPr>
          <p:cNvPr id="3079" name="Text Placeholder 2">
            <a:extLst>
              <a:ext uri="{FF2B5EF4-FFF2-40B4-BE49-F238E27FC236}">
                <a16:creationId xmlns:a16="http://schemas.microsoft.com/office/drawing/2014/main" id="{BA86A66C-D197-1311-07BF-C827DE09026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3179BB-B77A-6FDD-BE78-23CC57ED5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3352690"/>
            <a:ext cx="4297363" cy="2381469"/>
          </a:xfrm>
        </p:spPr>
      </p:pic>
      <p:sp>
        <p:nvSpPr>
          <p:cNvPr id="3083" name="Text Placeholder 4">
            <a:extLst>
              <a:ext uri="{FF2B5EF4-FFF2-40B4-BE49-F238E27FC236}">
                <a16:creationId xmlns:a16="http://schemas.microsoft.com/office/drawing/2014/main" id="{A11FC1E5-C128-61FE-40BE-EB089F50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Complete Guide on FlexBox">
            <a:extLst>
              <a:ext uri="{FF2B5EF4-FFF2-40B4-BE49-F238E27FC236}">
                <a16:creationId xmlns:a16="http://schemas.microsoft.com/office/drawing/2014/main" id="{F9375482-3CD8-05C4-14D8-CD7187DD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344" y="3293589"/>
            <a:ext cx="4297680" cy="24996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2003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8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Más de </a:t>
            </a:r>
            <a:r>
              <a:rPr lang="es-GT" dirty="0"/>
              <a:t>CSS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{48AB4F92-5EFE-4DF4-A799-234F40A7C806}tf33968143_win32</Template>
  <TotalTime>192</TotalTime>
  <Words>363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Söhne</vt:lpstr>
      <vt:lpstr>Office Theme</vt:lpstr>
      <vt:lpstr>Clase 04</vt:lpstr>
      <vt:lpstr>Box model</vt:lpstr>
      <vt:lpstr>Flexbox</vt:lpstr>
      <vt:lpstr>flexbox</vt:lpstr>
      <vt:lpstr>Flexbox</vt:lpstr>
      <vt:lpstr>Flexbox</vt:lpstr>
      <vt:lpstr>Flexbox</vt:lpstr>
      <vt:lpstr>flexbox</vt:lpstr>
      <vt:lpstr>grid</vt:lpstr>
      <vt:lpstr>grid</vt:lpstr>
      <vt:lpstr>grid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04</dc:title>
  <dc:creator>VASQUEZ TIU, LUIS ANTONIO</dc:creator>
  <cp:lastModifiedBy>VASQUEZ TIU, LUIS ANTONIO</cp:lastModifiedBy>
  <cp:revision>27</cp:revision>
  <dcterms:created xsi:type="dcterms:W3CDTF">2023-11-27T03:55:44Z</dcterms:created>
  <dcterms:modified xsi:type="dcterms:W3CDTF">2023-11-27T07:08:17Z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