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91" r:id="rId7"/>
    <p:sldId id="292" r:id="rId8"/>
    <p:sldId id="290" r:id="rId9"/>
    <p:sldId id="293" r:id="rId10"/>
    <p:sldId id="294" r:id="rId11"/>
    <p:sldId id="258" r:id="rId12"/>
    <p:sldId id="264" r:id="rId13"/>
    <p:sldId id="295" r:id="rId14"/>
    <p:sldId id="296" r:id="rId15"/>
    <p:sldId id="297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215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lvasquez0127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 err="1"/>
              <a:t>Introduccion</a:t>
            </a:r>
            <a:r>
              <a:rPr lang="en-US" dirty="0"/>
              <a:t> a CSS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F309-776A-7D20-D488-BBAA2D16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Estilos a secciones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2B591-7B84-219C-223E-A6782EE3F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625753"/>
            <a:ext cx="6800850" cy="3421103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section { </a:t>
            </a:r>
          </a:p>
          <a:p>
            <a:r>
              <a:rPr lang="en-US" dirty="0">
                <a:solidFill>
                  <a:schemeClr val="bg1"/>
                </a:solidFill>
                <a:latin typeface="Söhne Mono"/>
              </a:rPr>
              <a:t>  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background-color: #f8f8f8; /* Color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fondo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gris claro */ </a:t>
            </a:r>
          </a:p>
          <a:p>
            <a:r>
              <a:rPr lang="en-US" dirty="0">
                <a:solidFill>
                  <a:schemeClr val="bg1"/>
                </a:solidFill>
                <a:latin typeface="Söhne Mono"/>
              </a:rPr>
              <a:t>  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padding: 20px; /*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Espaciado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interno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*/ </a:t>
            </a:r>
          </a:p>
          <a:p>
            <a:r>
              <a:rPr lang="en-US" dirty="0">
                <a:solidFill>
                  <a:schemeClr val="bg1"/>
                </a:solidFill>
                <a:latin typeface="Söhne Mono"/>
              </a:rPr>
              <a:t>  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border: 1px solid #ddd; /*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Borde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delgado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gris claro */ </a:t>
            </a:r>
          </a:p>
          <a:p>
            <a:r>
              <a:rPr lang="en-US" dirty="0">
                <a:solidFill>
                  <a:schemeClr val="bg1"/>
                </a:solidFill>
                <a:latin typeface="Söhne Mono"/>
              </a:rPr>
              <a:t>  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margin-bottom: 20px; /*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Margen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inferior */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7F7F-9E3C-EB9D-FC85-7EBCFC76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17730-9020-E0EB-414C-9FB2967B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CSS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5EBEB-4D1D-9FF3-A2FE-5E0B77AF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6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3429-4424-15D7-D3BD-E2B86BA8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Estilos de listas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D73-D191-56B8-E322-BD08FCE3B8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ul</a:t>
            </a:r>
            <a:r>
              <a:rPr lang="en-US" dirty="0"/>
              <a:t> {</a:t>
            </a:r>
          </a:p>
          <a:p>
            <a:r>
              <a:rPr lang="en-US" dirty="0"/>
              <a:t>  list-style-type: none; /* </a:t>
            </a:r>
            <a:r>
              <a:rPr lang="en-US" dirty="0" err="1"/>
              <a:t>Quitar</a:t>
            </a:r>
            <a:r>
              <a:rPr lang="en-US" dirty="0"/>
              <a:t> </a:t>
            </a:r>
            <a:r>
              <a:rPr lang="en-US" dirty="0" err="1"/>
              <a:t>viñetas</a:t>
            </a:r>
            <a:r>
              <a:rPr lang="en-US" dirty="0"/>
              <a:t> de las </a:t>
            </a:r>
            <a:r>
              <a:rPr lang="en-US" dirty="0" err="1"/>
              <a:t>listas</a:t>
            </a:r>
            <a:r>
              <a:rPr lang="en-US" dirty="0"/>
              <a:t> */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li {</a:t>
            </a:r>
          </a:p>
          <a:p>
            <a:r>
              <a:rPr lang="en-US" dirty="0"/>
              <a:t>  margin-bottom: 5px; /* </a:t>
            </a:r>
            <a:r>
              <a:rPr lang="en-US" dirty="0" err="1"/>
              <a:t>Espaciado</a:t>
            </a:r>
            <a:r>
              <a:rPr lang="en-US" dirty="0"/>
              <a:t> entre </a:t>
            </a:r>
            <a:r>
              <a:rPr lang="en-US" dirty="0" err="1"/>
              <a:t>elementos</a:t>
            </a:r>
            <a:r>
              <a:rPr lang="en-US" dirty="0"/>
              <a:t> de la </a:t>
            </a:r>
            <a:r>
              <a:rPr lang="en-US" dirty="0" err="1"/>
              <a:t>lista</a:t>
            </a:r>
            <a:r>
              <a:rPr lang="en-US" dirty="0"/>
              <a:t> */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8975D-132D-63FF-42DD-58F4EB85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F7022-D430-A22C-9DBB-4CC7BC00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CSS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D721-C0CB-F7CC-E08F-BAD47CAE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58EF-4836-D2E5-81B6-3DC98648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Estilos de enlaces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B2E9E-D1E1-C8C6-3029-39C38B650C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{</a:t>
            </a:r>
          </a:p>
          <a:p>
            <a:r>
              <a:rPr lang="en-US" dirty="0"/>
              <a:t>  color: #007bff; /* Color del enlace </a:t>
            </a:r>
            <a:r>
              <a:rPr lang="en-US" dirty="0" err="1"/>
              <a:t>azul</a:t>
            </a:r>
            <a:r>
              <a:rPr lang="en-US" dirty="0"/>
              <a:t> */</a:t>
            </a:r>
          </a:p>
          <a:p>
            <a:r>
              <a:rPr lang="en-US" dirty="0"/>
              <a:t>  text-decoration: none; /* </a:t>
            </a:r>
            <a:r>
              <a:rPr lang="en-US" dirty="0" err="1"/>
              <a:t>Quitar</a:t>
            </a:r>
            <a:r>
              <a:rPr lang="en-US" dirty="0"/>
              <a:t> </a:t>
            </a:r>
            <a:r>
              <a:rPr lang="en-US" dirty="0" err="1"/>
              <a:t>subrayado</a:t>
            </a:r>
            <a:r>
              <a:rPr lang="en-US" dirty="0"/>
              <a:t> </a:t>
            </a:r>
            <a:r>
              <a:rPr lang="en-US" dirty="0" err="1"/>
              <a:t>predeterminado</a:t>
            </a:r>
            <a:r>
              <a:rPr lang="en-US" dirty="0"/>
              <a:t> */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a:hover {</a:t>
            </a:r>
          </a:p>
          <a:p>
            <a:r>
              <a:rPr lang="en-US" dirty="0"/>
              <a:t>  text-decoration: underline; /* </a:t>
            </a:r>
            <a:r>
              <a:rPr lang="en-US" dirty="0" err="1"/>
              <a:t>Subrayado</a:t>
            </a:r>
            <a:r>
              <a:rPr lang="en-US" dirty="0"/>
              <a:t> al pasar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ratón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enlace */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C9A28-7ADE-E2F5-24A1-920DE07F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B6DC9-AC6D-A201-27D8-8EA70AB4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71F81-1E63-5274-A0D0-B5BA40DF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3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Gracias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>
            <a:normAutofit fontScale="85000" lnSpcReduction="20000"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Luis Antonio Vásquez </a:t>
            </a: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Tiu</a:t>
            </a:r>
            <a:endParaRPr lang="es-ES" sz="1800" kern="1200" cap="all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Programador Web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Discord</a:t>
            </a: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vasquez_Luis</a:t>
            </a:r>
            <a:endParaRPr lang="es-ES" sz="1800" kern="1200" cap="all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cap="all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lvasquez0127@gmail.com</a:t>
            </a:r>
            <a:endParaRPr lang="es-ES" sz="1800" cap="all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https://vasquezluis.netlify.app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https://github.com/vasquezluis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¿</a:t>
            </a:r>
            <a:r>
              <a:rPr lang="en-ZA" dirty="0" err="1"/>
              <a:t>Qué</a:t>
            </a:r>
            <a:r>
              <a:rPr lang="en-ZA" dirty="0"/>
              <a:t> es CSS?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r>
              <a:rPr lang="es-ES" dirty="0"/>
              <a:t>CSS (</a:t>
            </a:r>
            <a:r>
              <a:rPr lang="es-ES" dirty="0" err="1"/>
              <a:t>Cascading</a:t>
            </a:r>
            <a:r>
              <a:rPr lang="es-ES" dirty="0"/>
              <a:t> Style </a:t>
            </a:r>
            <a:r>
              <a:rPr lang="es-ES" dirty="0" err="1"/>
              <a:t>Sheets</a:t>
            </a:r>
            <a:r>
              <a:rPr lang="es-ES" dirty="0"/>
              <a:t>) es un lenguaje de estilo utilizado para describir la presentación de un documento HTML. Permite definir cómo se deben mostrar los elementos en una página web, incluyendo el diseño, colores, fuentes y otros aspectos visuales. CSS es crucial porque separa la estructura del contenido HTML de su presentación, permitiendo un diseño más consistente y fácil de mantener.</a:t>
            </a:r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CSS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BB8D-2933-79C8-8651-223FDC07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Sintáxis</a:t>
            </a:r>
            <a:r>
              <a:rPr lang="es-GT" dirty="0"/>
              <a:t> de CSS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1E75-51EC-50D3-D8BF-7FBE6C8FDF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Para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CSS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para </a:t>
            </a:r>
            <a:r>
              <a:rPr lang="en-US" dirty="0" err="1"/>
              <a:t>hacerlo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selector { </a:t>
            </a:r>
          </a:p>
          <a:p>
            <a:r>
              <a:rPr lang="en-US" dirty="0"/>
              <a:t>     </a:t>
            </a:r>
            <a:r>
              <a:rPr lang="en-US" dirty="0" err="1"/>
              <a:t>propiedad</a:t>
            </a:r>
            <a:r>
              <a:rPr lang="en-US" dirty="0"/>
              <a:t>: valor; </a:t>
            </a:r>
          </a:p>
          <a:p>
            <a:r>
              <a:rPr lang="en-US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Propiedad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Es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característica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estilo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que 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está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aplicando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por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ejemplo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font-size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margin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Valor: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valor que 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asigna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a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propiedad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Selector: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Indica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qué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elemento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HTML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será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estilizado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Puede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ser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nombre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de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etiqueta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HTML,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una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clase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o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identificador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F79D-7EE1-18D1-B0BE-DF88DF9E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7C1FD-CDB8-C564-FE0F-2EECEB25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CSS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305D8-977C-8766-B43D-63633E37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2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912D-5E0A-11B8-4997-BD1C1D37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42D65-4DBB-F931-2951-A2D587D0A0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0" dirty="0">
                <a:effectLst/>
                <a:latin typeface="Söhne Mono"/>
              </a:rPr>
              <a:t>h1 { </a:t>
            </a:r>
          </a:p>
          <a:p>
            <a:r>
              <a:rPr lang="en-US" dirty="0">
                <a:latin typeface="Söhne Mono"/>
              </a:rPr>
              <a:t>  </a:t>
            </a:r>
            <a:r>
              <a:rPr lang="en-US" i="0" dirty="0">
                <a:effectLst/>
                <a:latin typeface="Söhne Mono"/>
              </a:rPr>
              <a:t>color: blue; </a:t>
            </a:r>
          </a:p>
          <a:p>
            <a:r>
              <a:rPr lang="en-US" dirty="0">
                <a:latin typeface="Söhne Mono"/>
              </a:rPr>
              <a:t>  </a:t>
            </a:r>
            <a:r>
              <a:rPr lang="en-US" i="0" dirty="0">
                <a:effectLst/>
                <a:latin typeface="Söhne Mono"/>
              </a:rPr>
              <a:t>font-size: 24px; </a:t>
            </a:r>
          </a:p>
          <a:p>
            <a:r>
              <a:rPr lang="en-US" dirty="0">
                <a:latin typeface="Söhne Mono"/>
              </a:rPr>
              <a:t>  </a:t>
            </a:r>
            <a:r>
              <a:rPr lang="en-US" i="0" dirty="0">
                <a:effectLst/>
                <a:latin typeface="Söhne Mono"/>
              </a:rPr>
              <a:t>margin-bottom: 10px; </a:t>
            </a:r>
          </a:p>
          <a:p>
            <a:r>
              <a:rPr lang="en-US" i="0" dirty="0">
                <a:effectLst/>
                <a:latin typeface="Söhne Mono"/>
              </a:rPr>
              <a:t>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3DCF3-8FA5-9483-7B27-16DF8F6D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EC1D1-8A58-55A9-A2FE-E380D436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CSS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7553E-31DC-E7A7-1796-20E76A5D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0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A465-74CA-30B9-6D65-CB2BCC9D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Estilos en </a:t>
            </a:r>
            <a:r>
              <a:rPr lang="es-GT" dirty="0" err="1"/>
              <a:t>linea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E9BEF-1627-635E-4B84-84ED3559B9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Podemos agregar estilos a una etiqueta directamente dentro de esta misma. Se utiliza el símbolo ; para separar los estilos</a:t>
            </a:r>
          </a:p>
          <a:p>
            <a:endParaRPr lang="es-ES" dirty="0"/>
          </a:p>
          <a:p>
            <a:r>
              <a:rPr lang="es-ES" dirty="0"/>
              <a:t>&lt;p </a:t>
            </a:r>
            <a:r>
              <a:rPr lang="es-ES" dirty="0" err="1"/>
              <a:t>style</a:t>
            </a:r>
            <a:r>
              <a:rPr lang="es-ES" dirty="0"/>
              <a:t>="color: red; </a:t>
            </a:r>
            <a:r>
              <a:rPr lang="es-ES" dirty="0" err="1"/>
              <a:t>font-size</a:t>
            </a:r>
            <a:r>
              <a:rPr lang="es-ES" dirty="0"/>
              <a:t>: 16px;"&gt;Este es un párrafo rojo y de tamaño 16px.&lt;/p&gt;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DD50F-066F-18FD-F642-AFA96D58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6444-745F-AB86-D005-6B7DFD5E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CSS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30918-3642-1F72-8219-26C78D94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1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F457-6150-1D91-EF6D-8E740B55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Etiqueta &lt;</a:t>
            </a:r>
            <a:r>
              <a:rPr lang="es-GT" dirty="0" err="1"/>
              <a:t>style</a:t>
            </a:r>
            <a:r>
              <a:rPr lang="en-US" dirty="0"/>
              <a:t>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005A7-E77C-BAB7-55D6-CE93045E39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&lt;style&gt; </a:t>
            </a:r>
          </a:p>
          <a:p>
            <a:r>
              <a:rPr lang="en-US" dirty="0"/>
              <a:t>  h1 { </a:t>
            </a:r>
          </a:p>
          <a:p>
            <a:r>
              <a:rPr lang="en-US" dirty="0"/>
              <a:t>    color: blue; </a:t>
            </a:r>
          </a:p>
          <a:p>
            <a:r>
              <a:rPr lang="en-US" dirty="0"/>
              <a:t>    font-size: 24px; } </a:t>
            </a:r>
          </a:p>
          <a:p>
            <a:r>
              <a:rPr lang="en-US" dirty="0"/>
              <a:t>    p { color: green; </a:t>
            </a:r>
          </a:p>
          <a:p>
            <a:r>
              <a:rPr lang="en-US" dirty="0"/>
              <a:t>    font-size: 16px; } </a:t>
            </a:r>
          </a:p>
          <a:p>
            <a:r>
              <a:rPr lang="en-US" dirty="0"/>
              <a:t>&lt;/style&gt;</a:t>
            </a:r>
          </a:p>
          <a:p>
            <a:endParaRPr lang="en-US" dirty="0"/>
          </a:p>
          <a:p>
            <a:r>
              <a:rPr lang="en-US" dirty="0"/>
              <a:t>Esta </a:t>
            </a:r>
            <a:r>
              <a:rPr lang="en-US" dirty="0" err="1"/>
              <a:t>etiqueta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lo general se define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head de </a:t>
            </a:r>
            <a:r>
              <a:rPr lang="en-US" dirty="0" err="1"/>
              <a:t>nuestra</a:t>
            </a:r>
            <a:r>
              <a:rPr lang="en-US" dirty="0"/>
              <a:t> p</a:t>
            </a:r>
            <a:r>
              <a:rPr lang="es-GT" dirty="0" err="1"/>
              <a:t>ágina</a:t>
            </a:r>
            <a:r>
              <a:rPr lang="es-GT" dirty="0"/>
              <a:t> web.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29BA6-01C0-CA72-5D30-765DE594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59FB5-3489-FDE2-51DB-6A834FED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CSS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DB256-1B3A-8DB2-33EE-2F291EED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8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A06F-D827-1674-DAFB-679CF18F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Estilos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629B4-E15D-2827-26C9-AA3548A5D0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Podemos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a </a:t>
            </a:r>
            <a:r>
              <a:rPr lang="en-US" dirty="0" err="1"/>
              <a:t>nuestro</a:t>
            </a:r>
            <a:r>
              <a:rPr lang="en-US" dirty="0"/>
              <a:t> archivo.html</a:t>
            </a:r>
          </a:p>
          <a:p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</a:t>
            </a:r>
            <a:r>
              <a:rPr lang="en-US" dirty="0" err="1"/>
              <a:t>separados</a:t>
            </a:r>
            <a:r>
              <a:rPr lang="en-US" dirty="0"/>
              <a:t> del HTML, para </a:t>
            </a:r>
            <a:r>
              <a:rPr lang="en-US" dirty="0" err="1"/>
              <a:t>hacer</a:t>
            </a:r>
            <a:r>
              <a:rPr lang="en-US" dirty="0"/>
              <a:t> m</a:t>
            </a:r>
            <a:r>
              <a:rPr lang="es-GT" dirty="0" err="1"/>
              <a:t>ás</a:t>
            </a:r>
            <a:r>
              <a:rPr lang="es-GT" dirty="0"/>
              <a:t> fácil de entender todo nuestro código.</a:t>
            </a:r>
          </a:p>
          <a:p>
            <a:r>
              <a:rPr lang="es-GT" dirty="0"/>
              <a:t>Para esto necesitamos la siguiente etiqueta en el head de la página web.</a:t>
            </a:r>
          </a:p>
          <a:p>
            <a:br>
              <a:rPr lang="es-GT" dirty="0"/>
            </a:b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="archivo_estilos.css"&gt;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EC387-48EF-7FB3-52D0-0D7EB83D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13577-0E9D-42F3-AEBC-CAC01188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CSS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01E0F-3E15-7FF0-0058-BFB886E1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2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937" y="1098339"/>
            <a:ext cx="5099392" cy="2264112"/>
          </a:xfrm>
        </p:spPr>
        <p:txBody>
          <a:bodyPr/>
          <a:lstStyle/>
          <a:p>
            <a:r>
              <a:rPr lang="en-US" dirty="0" err="1"/>
              <a:t>Ejemplos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CSS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454516"/>
          </a:xfrm>
        </p:spPr>
        <p:txBody>
          <a:bodyPr>
            <a:normAutofit/>
          </a:bodyPr>
          <a:lstStyle/>
          <a:p>
            <a:r>
              <a:rPr lang="en-US" sz="2400" dirty="0"/>
              <a:t>Color, ta</a:t>
            </a:r>
            <a:r>
              <a:rPr lang="es-GT" sz="2400" dirty="0"/>
              <a:t>maño de texto y margen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h1 {</a:t>
            </a:r>
          </a:p>
          <a:p>
            <a:r>
              <a:rPr lang="en-US" dirty="0"/>
              <a:t>  color: blue;</a:t>
            </a:r>
          </a:p>
          <a:p>
            <a:r>
              <a:rPr lang="en-US" dirty="0"/>
              <a:t>  font-size: 24px;</a:t>
            </a:r>
          </a:p>
          <a:p>
            <a:r>
              <a:rPr lang="en-US" dirty="0"/>
              <a:t>  margin-bottom: 10px;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CSS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{48AB4F92-5EFE-4DF4-A799-234F40A7C806}tf33968143_win32</Template>
  <TotalTime>89</TotalTime>
  <Words>597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Söhne</vt:lpstr>
      <vt:lpstr>Söhne Mono</vt:lpstr>
      <vt:lpstr>Office Theme</vt:lpstr>
      <vt:lpstr>Clase 03</vt:lpstr>
      <vt:lpstr>¿Qué es CSS?</vt:lpstr>
      <vt:lpstr>Sintáxis de CSS</vt:lpstr>
      <vt:lpstr>Ejemplo</vt:lpstr>
      <vt:lpstr>Estilos en linea</vt:lpstr>
      <vt:lpstr>Etiqueta &lt;style&gt;</vt:lpstr>
      <vt:lpstr>Estilos en .css</vt:lpstr>
      <vt:lpstr>Ejemplos</vt:lpstr>
      <vt:lpstr>Color, tamaño de texto y margen</vt:lpstr>
      <vt:lpstr>Estilos a secciones</vt:lpstr>
      <vt:lpstr>Estilos de listas</vt:lpstr>
      <vt:lpstr>Estilos de enlaces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VASQUEZ TIU, LUIS ANTONIO</dc:creator>
  <cp:lastModifiedBy>VASQUEZ TIU, LUIS ANTONIO</cp:lastModifiedBy>
  <cp:revision>31</cp:revision>
  <dcterms:created xsi:type="dcterms:W3CDTF">2023-11-26T22:11:00Z</dcterms:created>
  <dcterms:modified xsi:type="dcterms:W3CDTF">2023-11-27T00:22:06Z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