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2"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523F"/>
    <a:srgbClr val="048274"/>
    <a:srgbClr val="049674"/>
    <a:srgbClr val="009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7" d="100"/>
          <a:sy n="87" d="100"/>
        </p:scale>
        <p:origin x="51"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14/06/2016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3250893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14/06/2016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09985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14/06/2016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99237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7B37464-989D-4436-8DD6-4E2D6FEC1EC0}" type="datetimeFigureOut">
              <a:rPr lang="it-IT" smtClean="0"/>
              <a:t>14/06/2016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3687074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87B37464-989D-4436-8DD6-4E2D6FEC1EC0}" type="datetimeFigureOut">
              <a:rPr lang="it-IT" smtClean="0"/>
              <a:t>14/06/2016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2376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87B37464-989D-4436-8DD6-4E2D6FEC1EC0}" type="datetimeFigureOut">
              <a:rPr lang="it-IT" smtClean="0"/>
              <a:t>14/06/2016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145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87B37464-989D-4436-8DD6-4E2D6FEC1EC0}" type="datetimeFigureOut">
              <a:rPr lang="it-IT" smtClean="0"/>
              <a:t>14/06/2016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61264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87B37464-989D-4436-8DD6-4E2D6FEC1EC0}" type="datetimeFigureOut">
              <a:rPr lang="it-IT" smtClean="0"/>
              <a:t>14/06/2016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182865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37464-989D-4436-8DD6-4E2D6FEC1EC0}" type="datetimeFigureOut">
              <a:rPr lang="it-IT" smtClean="0"/>
              <a:t>14/06/2016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232765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87B37464-989D-4436-8DD6-4E2D6FEC1EC0}" type="datetimeFigureOut">
              <a:rPr lang="it-IT" smtClean="0"/>
              <a:t>14/06/2016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209698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87B37464-989D-4436-8DD6-4E2D6FEC1EC0}" type="datetimeFigureOut">
              <a:rPr lang="it-IT" smtClean="0"/>
              <a:t>14/06/2016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01E7A5C-21B3-4D0F-9F23-7DF68286772E}" type="slidenum">
              <a:rPr lang="it-IT" smtClean="0"/>
              <a:t>‹N›</a:t>
            </a:fld>
            <a:endParaRPr lang="it-IT"/>
          </a:p>
        </p:txBody>
      </p:sp>
    </p:spTree>
    <p:extLst>
      <p:ext uri="{BB962C8B-B14F-4D97-AF65-F5344CB8AC3E}">
        <p14:creationId xmlns:p14="http://schemas.microsoft.com/office/powerpoint/2010/main" val="112183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967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37464-989D-4436-8DD6-4E2D6FEC1EC0}" type="datetimeFigureOut">
              <a:rPr lang="it-IT" smtClean="0"/>
              <a:t>14/06/2016</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E7A5C-21B3-4D0F-9F23-7DF68286772E}" type="slidenum">
              <a:rPr lang="it-IT" smtClean="0"/>
              <a:t>‹N›</a:t>
            </a:fld>
            <a:endParaRPr lang="it-IT"/>
          </a:p>
        </p:txBody>
      </p:sp>
    </p:spTree>
    <p:extLst>
      <p:ext uri="{BB962C8B-B14F-4D97-AF65-F5344CB8AC3E}">
        <p14:creationId xmlns:p14="http://schemas.microsoft.com/office/powerpoint/2010/main" val="543802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sz="9600" dirty="0" smtClean="0">
                <a:solidFill>
                  <a:schemeClr val="bg1"/>
                </a:solidFill>
              </a:rPr>
              <a:t>REST</a:t>
            </a:r>
            <a:endParaRPr lang="it-IT" sz="9600" dirty="0">
              <a:solidFill>
                <a:schemeClr val="bg1"/>
              </a:solidFill>
            </a:endParaRPr>
          </a:p>
        </p:txBody>
      </p:sp>
      <p:sp>
        <p:nvSpPr>
          <p:cNvPr id="3" name="Sottotitolo 2"/>
          <p:cNvSpPr>
            <a:spLocks noGrp="1"/>
          </p:cNvSpPr>
          <p:nvPr>
            <p:ph type="subTitle" idx="1"/>
          </p:nvPr>
        </p:nvSpPr>
        <p:spPr/>
        <p:txBody>
          <a:bodyPr/>
          <a:lstStyle/>
          <a:p>
            <a:r>
              <a:rPr lang="it-IT" dirty="0" smtClean="0">
                <a:solidFill>
                  <a:schemeClr val="bg1"/>
                </a:solidFill>
              </a:rPr>
              <a:t>Carlo Vassallo</a:t>
            </a:r>
            <a:endParaRPr lang="it-IT" dirty="0">
              <a:solidFill>
                <a:schemeClr val="bg1"/>
              </a:solidFill>
            </a:endParaRPr>
          </a:p>
        </p:txBody>
      </p:sp>
    </p:spTree>
    <p:extLst>
      <p:ext uri="{BB962C8B-B14F-4D97-AF65-F5344CB8AC3E}">
        <p14:creationId xmlns:p14="http://schemas.microsoft.com/office/powerpoint/2010/main" val="3316376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a:xfrm>
            <a:off x="838200" y="1825625"/>
            <a:ext cx="5195745" cy="4351338"/>
          </a:xfrm>
        </p:spPr>
        <p:txBody>
          <a:bodyPr>
            <a:normAutofit/>
          </a:bodyPr>
          <a:lstStyle/>
          <a:p>
            <a:pPr marL="0" lvl="0" indent="0" eaLnBrk="0" fontAlgn="base" hangingPunct="0">
              <a:lnSpc>
                <a:spcPct val="100000"/>
              </a:lnSpc>
              <a:spcBef>
                <a:spcPct val="0"/>
              </a:spcBef>
              <a:spcAft>
                <a:spcPct val="0"/>
              </a:spcAft>
              <a:buNone/>
            </a:pPr>
            <a:r>
              <a:rPr lang="it-IT" altLang="it-IT" dirty="0" err="1" smtClean="0">
                <a:solidFill>
                  <a:srgbClr val="02523F"/>
                </a:solidFill>
                <a:latin typeface="Arial Unicode MS"/>
              </a:rPr>
              <a:t>Request</a:t>
            </a:r>
            <a:endParaRPr lang="it-IT" altLang="it-IT" dirty="0">
              <a:solidFill>
                <a:srgbClr val="02523F"/>
              </a:solidFill>
              <a:latin typeface="Arial Unicode MS"/>
            </a:endParaRPr>
          </a:p>
          <a:p>
            <a:pPr marL="0" lvl="0" indent="0" eaLnBrk="0" fontAlgn="base" hangingPunct="0">
              <a:lnSpc>
                <a:spcPct val="100000"/>
              </a:lnSpc>
              <a:spcBef>
                <a:spcPct val="0"/>
              </a:spcBef>
              <a:spcAft>
                <a:spcPct val="0"/>
              </a:spcAft>
              <a:buNone/>
            </a:pPr>
            <a:endParaRPr lang="it-IT" altLang="it-IT" dirty="0" smtClean="0">
              <a:solidFill>
                <a:srgbClr val="02523F"/>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Arial Unicode MS"/>
              </a:rPr>
              <a:t>POST /</a:t>
            </a:r>
            <a:r>
              <a:rPr lang="it-IT" altLang="it-IT" sz="1800" dirty="0" err="1" smtClean="0">
                <a:solidFill>
                  <a:schemeClr val="bg1"/>
                </a:solidFill>
                <a:latin typeface="Arial Unicode MS"/>
              </a:rPr>
              <a:t>contact</a:t>
            </a:r>
            <a:r>
              <a:rPr lang="it-IT" altLang="it-IT" sz="1800" dirty="0" smtClean="0">
                <a:solidFill>
                  <a:schemeClr val="bg1"/>
                </a:solidFill>
                <a:latin typeface="Arial Unicode MS"/>
              </a:rPr>
              <a:t>/carlo HTTP/1.1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Arial Unicode MS"/>
              </a:rPr>
              <a:t>HOST: localhost:3000 </a:t>
            </a:r>
          </a:p>
          <a:p>
            <a:pPr marL="0" lvl="0" indent="0" eaLnBrk="0" fontAlgn="base" hangingPunct="0">
              <a:lnSpc>
                <a:spcPct val="100000"/>
              </a:lnSpc>
              <a:spcBef>
                <a:spcPct val="0"/>
              </a:spcBef>
              <a:spcAft>
                <a:spcPct val="0"/>
              </a:spcAft>
              <a:buNone/>
            </a:pPr>
            <a:r>
              <a:rPr lang="it-IT" altLang="it-IT" sz="1800" dirty="0" err="1" smtClean="0">
                <a:solidFill>
                  <a:schemeClr val="bg1"/>
                </a:solidFill>
                <a:latin typeface="Arial Unicode MS"/>
              </a:rPr>
              <a:t>authorization</a:t>
            </a:r>
            <a:r>
              <a:rPr lang="it-IT" altLang="it-IT" sz="1800" dirty="0" smtClean="0">
                <a:solidFill>
                  <a:schemeClr val="bg1"/>
                </a:solidFill>
                <a:latin typeface="Arial Unicode MS"/>
              </a:rPr>
              <a:t>: </a:t>
            </a:r>
            <a:r>
              <a:rPr lang="it-IT" altLang="it-IT" sz="1800" dirty="0" err="1" smtClean="0">
                <a:solidFill>
                  <a:schemeClr val="bg1"/>
                </a:solidFill>
                <a:latin typeface="Arial Unicode MS"/>
              </a:rPr>
              <a:t>basic</a:t>
            </a:r>
            <a:r>
              <a:rPr lang="it-IT" altLang="it-IT" sz="1800" dirty="0" smtClean="0">
                <a:solidFill>
                  <a:schemeClr val="bg1"/>
                </a:solidFill>
                <a:latin typeface="Arial Unicode MS"/>
              </a:rPr>
              <a:t> vassallocarlo:1234 </a:t>
            </a:r>
          </a:p>
          <a:p>
            <a:pPr marL="0" lvl="0" indent="0" eaLnBrk="0" fontAlgn="base" hangingPunct="0">
              <a:lnSpc>
                <a:spcPct val="100000"/>
              </a:lnSpc>
              <a:spcBef>
                <a:spcPct val="0"/>
              </a:spcBef>
              <a:spcAft>
                <a:spcPct val="0"/>
              </a:spcAft>
              <a:buNone/>
            </a:pPr>
            <a:r>
              <a:rPr lang="it-IT" altLang="it-IT" sz="1800" dirty="0" err="1" smtClean="0">
                <a:solidFill>
                  <a:schemeClr val="bg1"/>
                </a:solidFill>
                <a:latin typeface="Arial Unicode MS"/>
              </a:rPr>
              <a:t>content-length</a:t>
            </a:r>
            <a:r>
              <a:rPr lang="it-IT" altLang="it-IT" sz="1800" dirty="0" smtClean="0">
                <a:solidFill>
                  <a:schemeClr val="bg1"/>
                </a:solidFill>
                <a:latin typeface="Arial Unicode MS"/>
              </a:rPr>
              <a:t>: 70 </a:t>
            </a:r>
          </a:p>
          <a:p>
            <a:pPr marL="0" lvl="0" indent="0" eaLnBrk="0" fontAlgn="base" hangingPunct="0">
              <a:lnSpc>
                <a:spcPct val="100000"/>
              </a:lnSpc>
              <a:spcBef>
                <a:spcPct val="0"/>
              </a:spcBef>
              <a:spcAft>
                <a:spcPct val="0"/>
              </a:spcAft>
              <a:buNone/>
            </a:pPr>
            <a:endParaRPr lang="it-IT" altLang="it-IT" sz="1800" dirty="0" smtClean="0">
              <a:solidFill>
                <a:schemeClr val="bg1"/>
              </a:solidFill>
              <a:latin typeface="Arial Unicode MS"/>
            </a:endParaRPr>
          </a:p>
          <a:p>
            <a:pPr marL="0" lvl="0" indent="0" eaLnBrk="0" fontAlgn="base" hangingPunct="0">
              <a:lnSpc>
                <a:spcPct val="100000"/>
              </a:lnSpc>
              <a:spcBef>
                <a:spcPct val="0"/>
              </a:spcBef>
              <a:spcAft>
                <a:spcPct val="0"/>
              </a:spcAft>
              <a:buNone/>
            </a:pPr>
            <a:r>
              <a:rPr lang="it-IT" altLang="it-IT" sz="1800" dirty="0" smtClean="0">
                <a:solidFill>
                  <a:schemeClr val="bg1"/>
                </a:solidFill>
                <a:latin typeface="Arial Unicode MS"/>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Arial Unicode MS"/>
              </a:rPr>
              <a:t>    "</a:t>
            </a:r>
            <a:r>
              <a:rPr lang="it-IT" altLang="it-IT" sz="1800" dirty="0" err="1" smtClean="0">
                <a:solidFill>
                  <a:schemeClr val="bg1"/>
                </a:solidFill>
                <a:latin typeface="Arial Unicode MS"/>
              </a:rPr>
              <a:t>name</a:t>
            </a:r>
            <a:r>
              <a:rPr lang="it-IT" altLang="it-IT" sz="1800" dirty="0" smtClean="0">
                <a:solidFill>
                  <a:schemeClr val="bg1"/>
                </a:solidFill>
                <a:latin typeface="Arial Unicode MS"/>
              </a:rPr>
              <a:t>": "</a:t>
            </a:r>
            <a:r>
              <a:rPr lang="it-IT" altLang="it-IT" sz="1800" dirty="0" err="1" smtClean="0">
                <a:solidFill>
                  <a:schemeClr val="bg1"/>
                </a:solidFill>
                <a:latin typeface="Arial Unicode MS"/>
              </a:rPr>
              <a:t>ciccio</a:t>
            </a:r>
            <a:r>
              <a:rPr lang="it-IT" altLang="it-IT" sz="1800" dirty="0" smtClean="0">
                <a:solidFill>
                  <a:schemeClr val="bg1"/>
                </a:solidFill>
                <a:latin typeface="Arial Unicode MS"/>
              </a:rPr>
              <a:t>",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Arial Unicode MS"/>
              </a:rPr>
              <a:t>    "</a:t>
            </a:r>
            <a:r>
              <a:rPr lang="it-IT" altLang="it-IT" sz="1800" dirty="0" err="1" smtClean="0">
                <a:solidFill>
                  <a:schemeClr val="bg1"/>
                </a:solidFill>
                <a:latin typeface="Arial Unicode MS"/>
              </a:rPr>
              <a:t>surname</a:t>
            </a:r>
            <a:r>
              <a:rPr lang="it-IT" altLang="it-IT" sz="1800" dirty="0" smtClean="0">
                <a:solidFill>
                  <a:schemeClr val="bg1"/>
                </a:solidFill>
                <a:latin typeface="Arial Unicode MS"/>
              </a:rPr>
              <a:t>": "bello", </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Arial Unicode MS"/>
              </a:rPr>
              <a:t>    "</a:t>
            </a:r>
            <a:r>
              <a:rPr lang="it-IT" altLang="it-IT" sz="1800" dirty="0" err="1" smtClean="0">
                <a:solidFill>
                  <a:schemeClr val="bg1"/>
                </a:solidFill>
                <a:latin typeface="Arial Unicode MS"/>
              </a:rPr>
              <a:t>phone</a:t>
            </a:r>
            <a:r>
              <a:rPr lang="it-IT" altLang="it-IT" sz="1800" dirty="0" smtClean="0">
                <a:solidFill>
                  <a:schemeClr val="bg1"/>
                </a:solidFill>
                <a:latin typeface="Arial Unicode MS"/>
              </a:rPr>
              <a:t>": "1234567891"</a:t>
            </a:r>
          </a:p>
          <a:p>
            <a:pPr marL="0" lvl="0" indent="0" eaLnBrk="0" fontAlgn="base" hangingPunct="0">
              <a:lnSpc>
                <a:spcPct val="100000"/>
              </a:lnSpc>
              <a:spcBef>
                <a:spcPct val="0"/>
              </a:spcBef>
              <a:spcAft>
                <a:spcPct val="0"/>
              </a:spcAft>
              <a:buNone/>
            </a:pPr>
            <a:r>
              <a:rPr lang="it-IT" altLang="it-IT" sz="1800" dirty="0" smtClean="0">
                <a:solidFill>
                  <a:schemeClr val="bg1"/>
                </a:solidFill>
                <a:latin typeface="Arial Unicode MS"/>
              </a:rPr>
              <a:t> }</a:t>
            </a:r>
            <a:r>
              <a:rPr lang="it-IT" altLang="it-IT" sz="1800" dirty="0" smtClean="0">
                <a:solidFill>
                  <a:schemeClr val="bg1"/>
                </a:solidFill>
              </a:rPr>
              <a:t> </a:t>
            </a:r>
            <a:endParaRPr lang="it-IT" altLang="it-IT" sz="1800" dirty="0">
              <a:solidFill>
                <a:schemeClr val="bg1"/>
              </a:solidFill>
              <a:latin typeface="Arial" panose="020B0604020202020204" pitchFamily="34" charset="0"/>
            </a:endParaRPr>
          </a:p>
        </p:txBody>
      </p:sp>
      <p:sp>
        <p:nvSpPr>
          <p:cNvPr id="5" name="Segnaposto contenuto 2"/>
          <p:cNvSpPr txBox="1">
            <a:spLocks/>
          </p:cNvSpPr>
          <p:nvPr/>
        </p:nvSpPr>
        <p:spPr>
          <a:xfrm>
            <a:off x="6033946" y="1825625"/>
            <a:ext cx="531985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it-IT" altLang="it-IT" dirty="0" err="1" smtClean="0">
                <a:solidFill>
                  <a:srgbClr val="02523F"/>
                </a:solidFill>
                <a:latin typeface="Arial Unicode MS"/>
              </a:rPr>
              <a:t>Response</a:t>
            </a: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endParaRPr lang="it-IT" altLang="it-IT" dirty="0" smtClean="0">
              <a:solidFill>
                <a:srgbClr val="02523F"/>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r>
              <a:rPr lang="it-IT" altLang="it-IT" sz="1800" dirty="0" smtClean="0">
                <a:solidFill>
                  <a:schemeClr val="bg1"/>
                </a:solidFill>
                <a:latin typeface="Arial Unicode MS"/>
              </a:rPr>
              <a:t>POST /</a:t>
            </a:r>
            <a:r>
              <a:rPr lang="it-IT" altLang="it-IT" sz="1800" dirty="0" err="1" smtClean="0">
                <a:solidFill>
                  <a:schemeClr val="bg1"/>
                </a:solidFill>
                <a:latin typeface="Arial Unicode MS"/>
              </a:rPr>
              <a:t>contact</a:t>
            </a:r>
            <a:r>
              <a:rPr lang="it-IT" altLang="it-IT" sz="1800" dirty="0" smtClean="0">
                <a:solidFill>
                  <a:schemeClr val="bg1"/>
                </a:solidFill>
                <a:latin typeface="Arial Unicode MS"/>
              </a:rPr>
              <a:t>/carlo HTTP/1.1 </a:t>
            </a:r>
          </a:p>
          <a:p>
            <a:pPr marL="0" indent="0" eaLnBrk="0" fontAlgn="base" hangingPunct="0">
              <a:lnSpc>
                <a:spcPct val="100000"/>
              </a:lnSpc>
              <a:spcBef>
                <a:spcPct val="0"/>
              </a:spcBef>
              <a:spcAft>
                <a:spcPct val="0"/>
              </a:spcAft>
              <a:buFont typeface="Arial" panose="020B0604020202020204" pitchFamily="34" charset="0"/>
              <a:buNone/>
            </a:pPr>
            <a:r>
              <a:rPr lang="it-IT" altLang="it-IT" sz="1800" dirty="0" smtClean="0">
                <a:solidFill>
                  <a:schemeClr val="bg1"/>
                </a:solidFill>
                <a:latin typeface="Arial Unicode MS"/>
              </a:rPr>
              <a:t>HOST: localhost:3000 </a:t>
            </a:r>
          </a:p>
          <a:p>
            <a:pPr marL="0" indent="0" eaLnBrk="0" fontAlgn="base" hangingPunct="0">
              <a:lnSpc>
                <a:spcPct val="100000"/>
              </a:lnSpc>
              <a:spcBef>
                <a:spcPct val="0"/>
              </a:spcBef>
              <a:spcAft>
                <a:spcPct val="0"/>
              </a:spcAft>
              <a:buFont typeface="Arial" panose="020B0604020202020204" pitchFamily="34" charset="0"/>
              <a:buNone/>
            </a:pPr>
            <a:r>
              <a:rPr lang="it-IT" altLang="it-IT" sz="1800" dirty="0" err="1" smtClean="0">
                <a:solidFill>
                  <a:schemeClr val="bg1"/>
                </a:solidFill>
                <a:latin typeface="Arial Unicode MS"/>
              </a:rPr>
              <a:t>authorization</a:t>
            </a:r>
            <a:r>
              <a:rPr lang="it-IT" altLang="it-IT" sz="1800" dirty="0" smtClean="0">
                <a:solidFill>
                  <a:schemeClr val="bg1"/>
                </a:solidFill>
                <a:latin typeface="Arial Unicode MS"/>
              </a:rPr>
              <a:t>: </a:t>
            </a:r>
            <a:r>
              <a:rPr lang="it-IT" altLang="it-IT" sz="1800" dirty="0" err="1" smtClean="0">
                <a:solidFill>
                  <a:schemeClr val="bg1"/>
                </a:solidFill>
                <a:latin typeface="Arial Unicode MS"/>
              </a:rPr>
              <a:t>basic</a:t>
            </a:r>
            <a:r>
              <a:rPr lang="it-IT" altLang="it-IT" sz="1800" dirty="0" smtClean="0">
                <a:solidFill>
                  <a:schemeClr val="bg1"/>
                </a:solidFill>
                <a:latin typeface="Arial Unicode MS"/>
              </a:rPr>
              <a:t> vassallocarlo:1234 </a:t>
            </a:r>
          </a:p>
          <a:p>
            <a:pPr marL="0" indent="0" eaLnBrk="0" fontAlgn="base" hangingPunct="0">
              <a:lnSpc>
                <a:spcPct val="100000"/>
              </a:lnSpc>
              <a:spcBef>
                <a:spcPct val="0"/>
              </a:spcBef>
              <a:spcAft>
                <a:spcPct val="0"/>
              </a:spcAft>
              <a:buFont typeface="Arial" panose="020B0604020202020204" pitchFamily="34" charset="0"/>
              <a:buNone/>
            </a:pPr>
            <a:r>
              <a:rPr lang="it-IT" altLang="it-IT" sz="1800" dirty="0" err="1" smtClean="0">
                <a:solidFill>
                  <a:schemeClr val="bg1"/>
                </a:solidFill>
                <a:latin typeface="Arial Unicode MS"/>
              </a:rPr>
              <a:t>content-length</a:t>
            </a:r>
            <a:r>
              <a:rPr lang="it-IT" altLang="it-IT" sz="1800" dirty="0" smtClean="0">
                <a:solidFill>
                  <a:schemeClr val="bg1"/>
                </a:solidFill>
                <a:latin typeface="Arial Unicode MS"/>
              </a:rPr>
              <a:t>: 70 </a:t>
            </a:r>
          </a:p>
          <a:p>
            <a:pPr marL="0" indent="0" eaLnBrk="0" fontAlgn="base" hangingPunct="0">
              <a:lnSpc>
                <a:spcPct val="100000"/>
              </a:lnSpc>
              <a:spcBef>
                <a:spcPct val="0"/>
              </a:spcBef>
              <a:spcAft>
                <a:spcPct val="0"/>
              </a:spcAft>
              <a:buFont typeface="Arial" panose="020B0604020202020204" pitchFamily="34" charset="0"/>
              <a:buNone/>
            </a:pPr>
            <a:endParaRPr lang="it-IT" altLang="it-IT" sz="1800" dirty="0" smtClean="0">
              <a:solidFill>
                <a:schemeClr val="bg1"/>
              </a:solidFill>
              <a:latin typeface="Arial Unicode MS"/>
            </a:endParaRPr>
          </a:p>
          <a:p>
            <a:pPr marL="0" indent="0" eaLnBrk="0" fontAlgn="base" hangingPunct="0">
              <a:lnSpc>
                <a:spcPct val="100000"/>
              </a:lnSpc>
              <a:spcBef>
                <a:spcPct val="0"/>
              </a:spcBef>
              <a:spcAft>
                <a:spcPct val="0"/>
              </a:spcAft>
              <a:buFont typeface="Arial" panose="020B0604020202020204" pitchFamily="34" charset="0"/>
              <a:buNone/>
            </a:pPr>
            <a:r>
              <a:rPr lang="it-IT" altLang="it-IT" sz="1800" dirty="0" smtClean="0">
                <a:solidFill>
                  <a:schemeClr val="bg1"/>
                </a:solidFill>
                <a:latin typeface="Arial Unicode MS"/>
              </a:rPr>
              <a:t>{ </a:t>
            </a:r>
          </a:p>
          <a:p>
            <a:pPr marL="0" indent="0" eaLnBrk="0" fontAlgn="base" hangingPunct="0">
              <a:lnSpc>
                <a:spcPct val="100000"/>
              </a:lnSpc>
              <a:spcBef>
                <a:spcPct val="0"/>
              </a:spcBef>
              <a:spcAft>
                <a:spcPct val="0"/>
              </a:spcAft>
              <a:buFont typeface="Arial" panose="020B0604020202020204" pitchFamily="34" charset="0"/>
              <a:buNone/>
            </a:pPr>
            <a:r>
              <a:rPr lang="it-IT" altLang="it-IT" sz="1800" dirty="0" smtClean="0">
                <a:solidFill>
                  <a:schemeClr val="bg1"/>
                </a:solidFill>
                <a:latin typeface="Arial Unicode MS"/>
              </a:rPr>
              <a:t>    "</a:t>
            </a:r>
            <a:r>
              <a:rPr lang="it-IT" altLang="it-IT" sz="1800" dirty="0" err="1" smtClean="0">
                <a:solidFill>
                  <a:schemeClr val="bg1"/>
                </a:solidFill>
                <a:latin typeface="Arial Unicode MS"/>
              </a:rPr>
              <a:t>name</a:t>
            </a:r>
            <a:r>
              <a:rPr lang="it-IT" altLang="it-IT" sz="1800" dirty="0" smtClean="0">
                <a:solidFill>
                  <a:schemeClr val="bg1"/>
                </a:solidFill>
                <a:latin typeface="Arial Unicode MS"/>
              </a:rPr>
              <a:t>": "</a:t>
            </a:r>
            <a:r>
              <a:rPr lang="it-IT" altLang="it-IT" sz="1800" dirty="0" err="1" smtClean="0">
                <a:solidFill>
                  <a:schemeClr val="bg1"/>
                </a:solidFill>
                <a:latin typeface="Arial Unicode MS"/>
              </a:rPr>
              <a:t>ciccio</a:t>
            </a:r>
            <a:r>
              <a:rPr lang="it-IT" altLang="it-IT" sz="1800" dirty="0" smtClean="0">
                <a:solidFill>
                  <a:schemeClr val="bg1"/>
                </a:solidFill>
                <a:latin typeface="Arial Unicode MS"/>
              </a:rPr>
              <a:t>", </a:t>
            </a:r>
          </a:p>
          <a:p>
            <a:pPr marL="0" indent="0" eaLnBrk="0" fontAlgn="base" hangingPunct="0">
              <a:lnSpc>
                <a:spcPct val="100000"/>
              </a:lnSpc>
              <a:spcBef>
                <a:spcPct val="0"/>
              </a:spcBef>
              <a:spcAft>
                <a:spcPct val="0"/>
              </a:spcAft>
              <a:buFont typeface="Arial" panose="020B0604020202020204" pitchFamily="34" charset="0"/>
              <a:buNone/>
            </a:pPr>
            <a:r>
              <a:rPr lang="it-IT" altLang="it-IT" sz="1800" dirty="0" smtClean="0">
                <a:solidFill>
                  <a:schemeClr val="bg1"/>
                </a:solidFill>
                <a:latin typeface="Arial Unicode MS"/>
              </a:rPr>
              <a:t>    "</a:t>
            </a:r>
            <a:r>
              <a:rPr lang="it-IT" altLang="it-IT" sz="1800" dirty="0" err="1" smtClean="0">
                <a:solidFill>
                  <a:schemeClr val="bg1"/>
                </a:solidFill>
                <a:latin typeface="Arial Unicode MS"/>
              </a:rPr>
              <a:t>surname</a:t>
            </a:r>
            <a:r>
              <a:rPr lang="it-IT" altLang="it-IT" sz="1800" dirty="0" smtClean="0">
                <a:solidFill>
                  <a:schemeClr val="bg1"/>
                </a:solidFill>
                <a:latin typeface="Arial Unicode MS"/>
              </a:rPr>
              <a:t>": "bello", </a:t>
            </a:r>
          </a:p>
          <a:p>
            <a:pPr marL="0" indent="0" eaLnBrk="0" fontAlgn="base" hangingPunct="0">
              <a:lnSpc>
                <a:spcPct val="100000"/>
              </a:lnSpc>
              <a:spcBef>
                <a:spcPct val="0"/>
              </a:spcBef>
              <a:spcAft>
                <a:spcPct val="0"/>
              </a:spcAft>
              <a:buFont typeface="Arial" panose="020B0604020202020204" pitchFamily="34" charset="0"/>
              <a:buNone/>
            </a:pPr>
            <a:r>
              <a:rPr lang="it-IT" altLang="it-IT" sz="1800" dirty="0" smtClean="0">
                <a:solidFill>
                  <a:schemeClr val="bg1"/>
                </a:solidFill>
                <a:latin typeface="Arial Unicode MS"/>
              </a:rPr>
              <a:t>    "</a:t>
            </a:r>
            <a:r>
              <a:rPr lang="it-IT" altLang="it-IT" sz="1800" dirty="0" err="1" smtClean="0">
                <a:solidFill>
                  <a:schemeClr val="bg1"/>
                </a:solidFill>
                <a:latin typeface="Arial Unicode MS"/>
              </a:rPr>
              <a:t>phone</a:t>
            </a:r>
            <a:r>
              <a:rPr lang="it-IT" altLang="it-IT" sz="1800" dirty="0" smtClean="0">
                <a:solidFill>
                  <a:schemeClr val="bg1"/>
                </a:solidFill>
                <a:latin typeface="Arial Unicode MS"/>
              </a:rPr>
              <a:t>": "1234567891"</a:t>
            </a:r>
          </a:p>
          <a:p>
            <a:pPr marL="0" indent="0" eaLnBrk="0" fontAlgn="base" hangingPunct="0">
              <a:lnSpc>
                <a:spcPct val="100000"/>
              </a:lnSpc>
              <a:spcBef>
                <a:spcPct val="0"/>
              </a:spcBef>
              <a:spcAft>
                <a:spcPct val="0"/>
              </a:spcAft>
              <a:buFont typeface="Arial" panose="020B0604020202020204" pitchFamily="34" charset="0"/>
              <a:buNone/>
            </a:pPr>
            <a:r>
              <a:rPr lang="it-IT" altLang="it-IT" sz="1800" dirty="0" smtClean="0">
                <a:solidFill>
                  <a:schemeClr val="bg1"/>
                </a:solidFill>
                <a:latin typeface="Arial Unicode MS"/>
              </a:rPr>
              <a:t> }</a:t>
            </a:r>
            <a:r>
              <a:rPr lang="it-IT" altLang="it-IT" sz="1800" dirty="0" smtClean="0">
                <a:solidFill>
                  <a:schemeClr val="bg1"/>
                </a:solidFill>
              </a:rPr>
              <a:t> </a:t>
            </a:r>
            <a:endParaRPr lang="it-IT" altLang="it-IT" sz="1800" dirty="0">
              <a:solidFill>
                <a:schemeClr val="bg1"/>
              </a:solidFill>
              <a:latin typeface="Arial" panose="020B0604020202020204" pitchFamily="34" charset="0"/>
            </a:endParaRPr>
          </a:p>
        </p:txBody>
      </p:sp>
    </p:spTree>
    <p:extLst>
      <p:ext uri="{BB962C8B-B14F-4D97-AF65-F5344CB8AC3E}">
        <p14:creationId xmlns:p14="http://schemas.microsoft.com/office/powerpoint/2010/main" val="1972396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Definizione</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a:solidFill>
                  <a:schemeClr val="bg1"/>
                </a:solidFill>
              </a:rPr>
              <a:t>REST, </a:t>
            </a:r>
            <a:r>
              <a:rPr lang="it-IT" b="1" dirty="0" err="1">
                <a:solidFill>
                  <a:srgbClr val="02523F"/>
                </a:solidFill>
              </a:rPr>
              <a:t>Re</a:t>
            </a:r>
            <a:r>
              <a:rPr lang="it-IT" dirty="0" err="1">
                <a:solidFill>
                  <a:schemeClr val="bg1"/>
                </a:solidFill>
              </a:rPr>
              <a:t>presentational</a:t>
            </a:r>
            <a:r>
              <a:rPr lang="it-IT" dirty="0">
                <a:solidFill>
                  <a:schemeClr val="bg1"/>
                </a:solidFill>
              </a:rPr>
              <a:t> </a:t>
            </a:r>
            <a:r>
              <a:rPr lang="it-IT" b="1" dirty="0">
                <a:solidFill>
                  <a:srgbClr val="02523F"/>
                </a:solidFill>
              </a:rPr>
              <a:t>S</a:t>
            </a:r>
            <a:r>
              <a:rPr lang="it-IT" dirty="0">
                <a:solidFill>
                  <a:schemeClr val="bg1"/>
                </a:solidFill>
              </a:rPr>
              <a:t>tate </a:t>
            </a:r>
            <a:r>
              <a:rPr lang="it-IT" b="1" dirty="0" smtClean="0">
                <a:solidFill>
                  <a:srgbClr val="02523F"/>
                </a:solidFill>
              </a:rPr>
              <a:t>T</a:t>
            </a:r>
            <a:r>
              <a:rPr lang="it-IT" dirty="0" smtClean="0">
                <a:solidFill>
                  <a:schemeClr val="bg1"/>
                </a:solidFill>
              </a:rPr>
              <a:t>ransfer (o </a:t>
            </a:r>
            <a:r>
              <a:rPr lang="it-IT" dirty="0" err="1" smtClean="0">
                <a:solidFill>
                  <a:schemeClr val="bg1"/>
                </a:solidFill>
              </a:rPr>
              <a:t>RESTful</a:t>
            </a:r>
            <a:r>
              <a:rPr lang="it-IT" dirty="0" smtClean="0">
                <a:solidFill>
                  <a:schemeClr val="bg1"/>
                </a:solidFill>
              </a:rPr>
              <a:t>), è uno </a:t>
            </a:r>
            <a:r>
              <a:rPr lang="it-IT" dirty="0">
                <a:solidFill>
                  <a:schemeClr val="bg1"/>
                </a:solidFill>
              </a:rPr>
              <a:t>stile architetturale per sistemi software </a:t>
            </a:r>
            <a:r>
              <a:rPr lang="it-IT" dirty="0" smtClean="0">
                <a:solidFill>
                  <a:schemeClr val="bg1"/>
                </a:solidFill>
              </a:rPr>
              <a:t>distribuiti e indica </a:t>
            </a:r>
            <a:r>
              <a:rPr lang="it-IT" dirty="0">
                <a:solidFill>
                  <a:schemeClr val="bg1"/>
                </a:solidFill>
              </a:rPr>
              <a:t>una serie di principi architetturali per la progettazione di Web </a:t>
            </a:r>
            <a:r>
              <a:rPr lang="it-IT" dirty="0" smtClean="0">
                <a:solidFill>
                  <a:schemeClr val="bg1"/>
                </a:solidFill>
              </a:rPr>
              <a:t>Service.</a:t>
            </a:r>
            <a:endParaRPr lang="it-IT" dirty="0">
              <a:solidFill>
                <a:schemeClr val="bg1"/>
              </a:solidFill>
            </a:endParaRPr>
          </a:p>
        </p:txBody>
      </p:sp>
    </p:spTree>
    <p:extLst>
      <p:ext uri="{BB962C8B-B14F-4D97-AF65-F5344CB8AC3E}">
        <p14:creationId xmlns:p14="http://schemas.microsoft.com/office/powerpoint/2010/main" val="2556726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Storia</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L’acronimo </a:t>
            </a:r>
            <a:r>
              <a:rPr lang="it-IT" dirty="0">
                <a:solidFill>
                  <a:schemeClr val="bg1"/>
                </a:solidFill>
              </a:rPr>
              <a:t>"REST" </a:t>
            </a:r>
            <a:r>
              <a:rPr lang="it-IT" dirty="0" smtClean="0">
                <a:solidFill>
                  <a:schemeClr val="bg1"/>
                </a:solidFill>
              </a:rPr>
              <a:t>fu introdotto </a:t>
            </a:r>
            <a:r>
              <a:rPr lang="it-IT" dirty="0">
                <a:solidFill>
                  <a:schemeClr val="bg1"/>
                </a:solidFill>
              </a:rPr>
              <a:t>nel </a:t>
            </a:r>
            <a:r>
              <a:rPr lang="it-IT" dirty="0" smtClean="0">
                <a:solidFill>
                  <a:schemeClr val="bg1"/>
                </a:solidFill>
              </a:rPr>
              <a:t> 2000 nella </a:t>
            </a:r>
            <a:r>
              <a:rPr lang="it-IT" dirty="0">
                <a:solidFill>
                  <a:schemeClr val="bg1"/>
                </a:solidFill>
              </a:rPr>
              <a:t>tesi di dottorato di </a:t>
            </a:r>
            <a:r>
              <a:rPr lang="it-IT" i="1" dirty="0" err="1" smtClean="0">
                <a:solidFill>
                  <a:srgbClr val="02523F"/>
                </a:solidFill>
              </a:rPr>
              <a:t>Roy</a:t>
            </a:r>
            <a:r>
              <a:rPr lang="it-IT" i="1" dirty="0" smtClean="0">
                <a:solidFill>
                  <a:srgbClr val="02523F"/>
                </a:solidFill>
              </a:rPr>
              <a:t> </a:t>
            </a:r>
            <a:r>
              <a:rPr lang="it-IT" i="1" dirty="0" err="1" smtClean="0">
                <a:solidFill>
                  <a:srgbClr val="02523F"/>
                </a:solidFill>
              </a:rPr>
              <a:t>Fielding</a:t>
            </a:r>
            <a:r>
              <a:rPr lang="it-IT" dirty="0" smtClean="0">
                <a:solidFill>
                  <a:schemeClr val="bg1"/>
                </a:solidFill>
              </a:rPr>
              <a:t>,</a:t>
            </a:r>
            <a:r>
              <a:rPr lang="it-IT" baseline="30000" dirty="0" smtClean="0">
                <a:solidFill>
                  <a:schemeClr val="bg1"/>
                </a:solidFill>
              </a:rPr>
              <a:t> </a:t>
            </a:r>
            <a:r>
              <a:rPr lang="it-IT" dirty="0" smtClean="0">
                <a:solidFill>
                  <a:schemeClr val="bg1"/>
                </a:solidFill>
              </a:rPr>
              <a:t>uno </a:t>
            </a:r>
            <a:r>
              <a:rPr lang="it-IT" dirty="0">
                <a:solidFill>
                  <a:schemeClr val="bg1"/>
                </a:solidFill>
              </a:rPr>
              <a:t>dei principali autori delle specifiche dell'</a:t>
            </a:r>
            <a:r>
              <a:rPr lang="it-IT" dirty="0" err="1">
                <a:solidFill>
                  <a:schemeClr val="bg1"/>
                </a:solidFill>
              </a:rPr>
              <a:t>Hypertext</a:t>
            </a:r>
            <a:r>
              <a:rPr lang="it-IT" dirty="0">
                <a:solidFill>
                  <a:schemeClr val="bg1"/>
                </a:solidFill>
              </a:rPr>
              <a:t> Transfer </a:t>
            </a:r>
            <a:r>
              <a:rPr lang="it-IT" dirty="0" err="1">
                <a:solidFill>
                  <a:schemeClr val="bg1"/>
                </a:solidFill>
              </a:rPr>
              <a:t>Protocol</a:t>
            </a:r>
            <a:r>
              <a:rPr lang="it-IT" dirty="0">
                <a:solidFill>
                  <a:schemeClr val="bg1"/>
                </a:solidFill>
              </a:rPr>
              <a:t> </a:t>
            </a:r>
            <a:r>
              <a:rPr lang="it-IT" dirty="0" smtClean="0">
                <a:solidFill>
                  <a:schemeClr val="bg1"/>
                </a:solidFill>
              </a:rPr>
              <a:t>(</a:t>
            </a:r>
            <a:r>
              <a:rPr lang="it-IT" dirty="0" smtClean="0">
                <a:solidFill>
                  <a:srgbClr val="02523F"/>
                </a:solidFill>
              </a:rPr>
              <a:t>HTTP</a:t>
            </a:r>
            <a:r>
              <a:rPr lang="it-IT" dirty="0" smtClean="0">
                <a:solidFill>
                  <a:schemeClr val="bg1"/>
                </a:solidFill>
              </a:rPr>
              <a:t>), </a:t>
            </a:r>
            <a:r>
              <a:rPr lang="it-IT" dirty="0">
                <a:solidFill>
                  <a:schemeClr val="bg1"/>
                </a:solidFill>
              </a:rPr>
              <a:t>e </a:t>
            </a:r>
            <a:r>
              <a:rPr lang="it-IT" dirty="0" smtClean="0">
                <a:solidFill>
                  <a:schemeClr val="bg1"/>
                </a:solidFill>
              </a:rPr>
              <a:t>venne </a:t>
            </a:r>
            <a:r>
              <a:rPr lang="it-IT" dirty="0">
                <a:solidFill>
                  <a:schemeClr val="bg1"/>
                </a:solidFill>
              </a:rPr>
              <a:t>rapidamente </a:t>
            </a:r>
            <a:r>
              <a:rPr lang="it-IT" dirty="0" smtClean="0">
                <a:solidFill>
                  <a:schemeClr val="bg1"/>
                </a:solidFill>
              </a:rPr>
              <a:t>adottato </a:t>
            </a:r>
            <a:r>
              <a:rPr lang="it-IT" dirty="0">
                <a:solidFill>
                  <a:schemeClr val="bg1"/>
                </a:solidFill>
              </a:rPr>
              <a:t>dalla comunità di sviluppatori </a:t>
            </a:r>
            <a:r>
              <a:rPr lang="it-IT" dirty="0" smtClean="0">
                <a:solidFill>
                  <a:schemeClr val="bg1"/>
                </a:solidFill>
              </a:rPr>
              <a:t>su Internet.</a:t>
            </a:r>
            <a:endParaRPr lang="it-IT" dirty="0">
              <a:solidFill>
                <a:schemeClr val="bg1"/>
              </a:solidFill>
            </a:endParaRPr>
          </a:p>
        </p:txBody>
      </p:sp>
    </p:spTree>
    <p:extLst>
      <p:ext uri="{BB962C8B-B14F-4D97-AF65-F5344CB8AC3E}">
        <p14:creationId xmlns:p14="http://schemas.microsoft.com/office/powerpoint/2010/main" val="2580264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Storia</a:t>
            </a:r>
            <a:endParaRPr lang="it-IT" dirty="0">
              <a:solidFill>
                <a:schemeClr val="bg1"/>
              </a:solidFill>
            </a:endParaRPr>
          </a:p>
        </p:txBody>
      </p:sp>
      <p:sp>
        <p:nvSpPr>
          <p:cNvPr id="3" name="Segnaposto contenuto 2"/>
          <p:cNvSpPr>
            <a:spLocks noGrp="1"/>
          </p:cNvSpPr>
          <p:nvPr>
            <p:ph idx="1"/>
          </p:nvPr>
        </p:nvSpPr>
        <p:spPr/>
        <p:txBody>
          <a:bodyPr>
            <a:normAutofit fontScale="85000" lnSpcReduction="20000"/>
          </a:bodyPr>
          <a:lstStyle/>
          <a:p>
            <a:pPr marL="0" indent="0" fontAlgn="base">
              <a:buNone/>
            </a:pPr>
            <a:r>
              <a:rPr lang="en-US" dirty="0" smtClean="0">
                <a:solidFill>
                  <a:schemeClr val="bg1"/>
                </a:solidFill>
              </a:rPr>
              <a:t>«</a:t>
            </a:r>
            <a:r>
              <a:rPr lang="en-US" dirty="0">
                <a:solidFill>
                  <a:schemeClr val="bg1"/>
                </a:solidFill>
              </a:rPr>
              <a:t> </a:t>
            </a:r>
            <a:r>
              <a:rPr lang="en-US" dirty="0" smtClean="0">
                <a:solidFill>
                  <a:schemeClr val="bg1"/>
                </a:solidFill>
              </a:rPr>
              <a:t> </a:t>
            </a:r>
            <a:r>
              <a:rPr lang="en-US" i="1" dirty="0" smtClean="0">
                <a:solidFill>
                  <a:schemeClr val="bg1"/>
                </a:solidFill>
              </a:rPr>
              <a:t>The </a:t>
            </a:r>
            <a:r>
              <a:rPr lang="en-US" i="1" dirty="0">
                <a:solidFill>
                  <a:schemeClr val="bg1"/>
                </a:solidFill>
              </a:rPr>
              <a:t>Representational State Transfer (REST) style is an abstraction of the architectural elements within a distributed hypermedia system. REST ignores the details of component implementation and protocol syntax in order to focus on the roles of components, the constraints upon their interaction with other components, and their interpretation of significant data elements. It encompasses the fundamental constraints upon components, connectors, and data that define the basis of the Web architecture, and thus the essence of its behavior as a network-based application. […]</a:t>
            </a:r>
          </a:p>
          <a:p>
            <a:pPr marL="0" indent="0" fontAlgn="base">
              <a:buNone/>
            </a:pPr>
            <a:r>
              <a:rPr lang="en-US" i="1" dirty="0">
                <a:solidFill>
                  <a:schemeClr val="bg1"/>
                </a:solidFill>
              </a:rPr>
              <a:t>REST emphasizes scalability of component interactions, generality of interfaces, independent deployment of components, and intermediary components to reduce interaction latency, enforce security, and encapsulate legacy systems. I describe the software engineering principles guiding REST and the interaction constraints chosen to retain those principles, contrasting them to the constraints of other architectural styles</a:t>
            </a:r>
            <a:r>
              <a:rPr lang="en-US" i="1" dirty="0" smtClean="0">
                <a:solidFill>
                  <a:schemeClr val="bg1"/>
                </a:solidFill>
              </a:rPr>
              <a:t>.  </a:t>
            </a:r>
            <a:r>
              <a:rPr lang="en-US" dirty="0" smtClean="0">
                <a:solidFill>
                  <a:schemeClr val="bg1"/>
                </a:solidFill>
              </a:rPr>
              <a:t>»</a:t>
            </a:r>
            <a:endParaRPr lang="en-US" dirty="0">
              <a:solidFill>
                <a:schemeClr val="bg1"/>
              </a:solidFill>
            </a:endParaRPr>
          </a:p>
          <a:p>
            <a:pPr marL="0" indent="0">
              <a:buNone/>
            </a:pPr>
            <a:r>
              <a:rPr lang="it-IT" sz="2200" dirty="0" err="1">
                <a:solidFill>
                  <a:schemeClr val="bg1"/>
                </a:solidFill>
              </a:rPr>
              <a:t>Roy</a:t>
            </a:r>
            <a:r>
              <a:rPr lang="it-IT" sz="2200" dirty="0">
                <a:solidFill>
                  <a:schemeClr val="bg1"/>
                </a:solidFill>
              </a:rPr>
              <a:t> </a:t>
            </a:r>
            <a:r>
              <a:rPr lang="it-IT" sz="2200" dirty="0" err="1" smtClean="0">
                <a:solidFill>
                  <a:schemeClr val="bg1"/>
                </a:solidFill>
              </a:rPr>
              <a:t>Fielding</a:t>
            </a:r>
            <a:r>
              <a:rPr lang="it-IT" sz="2200" dirty="0" smtClean="0">
                <a:solidFill>
                  <a:schemeClr val="bg1"/>
                </a:solidFill>
              </a:rPr>
              <a:t>, </a:t>
            </a:r>
            <a:r>
              <a:rPr lang="en-US" sz="2100" dirty="0">
                <a:solidFill>
                  <a:schemeClr val="bg1"/>
                </a:solidFill>
              </a:rPr>
              <a:t>Architectural Styles and the Design of Network-based Software </a:t>
            </a:r>
            <a:r>
              <a:rPr lang="en-US" sz="2100" dirty="0" smtClean="0">
                <a:solidFill>
                  <a:schemeClr val="bg1"/>
                </a:solidFill>
              </a:rPr>
              <a:t>Architectures</a:t>
            </a:r>
            <a:r>
              <a:rPr lang="en-US" sz="2200" dirty="0" smtClean="0">
                <a:solidFill>
                  <a:schemeClr val="bg1"/>
                </a:solidFill>
              </a:rPr>
              <a:t>, 2000</a:t>
            </a:r>
            <a:endParaRPr lang="it-IT" sz="2200" dirty="0">
              <a:solidFill>
                <a:schemeClr val="bg1"/>
              </a:solidFill>
            </a:endParaRPr>
          </a:p>
        </p:txBody>
      </p:sp>
    </p:spTree>
    <p:extLst>
      <p:ext uri="{BB962C8B-B14F-4D97-AF65-F5344CB8AC3E}">
        <p14:creationId xmlns:p14="http://schemas.microsoft.com/office/powerpoint/2010/main" val="1190986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Principi</a:t>
            </a:r>
            <a:endParaRPr lang="it-IT" dirty="0">
              <a:solidFill>
                <a:schemeClr val="bg1"/>
              </a:solidFill>
            </a:endParaRPr>
          </a:p>
        </p:txBody>
      </p:sp>
      <p:sp>
        <p:nvSpPr>
          <p:cNvPr id="3" name="Segnaposto contenuto 2"/>
          <p:cNvSpPr>
            <a:spLocks noGrp="1"/>
          </p:cNvSpPr>
          <p:nvPr>
            <p:ph idx="1"/>
          </p:nvPr>
        </p:nvSpPr>
        <p:spPr/>
        <p:txBody>
          <a:bodyPr>
            <a:normAutofit/>
          </a:bodyPr>
          <a:lstStyle/>
          <a:p>
            <a:r>
              <a:rPr lang="it-IT" sz="2700" dirty="0" smtClean="0">
                <a:solidFill>
                  <a:schemeClr val="bg1"/>
                </a:solidFill>
              </a:rPr>
              <a:t>Stato e funzionalità dell'applicazione sono rappresentate da</a:t>
            </a:r>
            <a:r>
              <a:rPr lang="it-IT" sz="2700" dirty="0">
                <a:solidFill>
                  <a:schemeClr val="bg1"/>
                </a:solidFill>
              </a:rPr>
              <a:t> </a:t>
            </a:r>
            <a:r>
              <a:rPr lang="it-IT" sz="2700" i="1" dirty="0">
                <a:solidFill>
                  <a:srgbClr val="02523F"/>
                </a:solidFill>
              </a:rPr>
              <a:t>risorse web</a:t>
            </a:r>
            <a:endParaRPr lang="it-IT" sz="2700" dirty="0">
              <a:solidFill>
                <a:srgbClr val="02523F"/>
              </a:solidFill>
            </a:endParaRPr>
          </a:p>
          <a:p>
            <a:r>
              <a:rPr lang="it-IT" dirty="0">
                <a:solidFill>
                  <a:schemeClr val="bg1"/>
                </a:solidFill>
              </a:rPr>
              <a:t>O</a:t>
            </a:r>
            <a:r>
              <a:rPr lang="it-IT" dirty="0" smtClean="0">
                <a:solidFill>
                  <a:schemeClr val="bg1"/>
                </a:solidFill>
              </a:rPr>
              <a:t>gni </a:t>
            </a:r>
            <a:r>
              <a:rPr lang="it-IT" dirty="0">
                <a:solidFill>
                  <a:schemeClr val="bg1"/>
                </a:solidFill>
              </a:rPr>
              <a:t>risorsa è unica e </a:t>
            </a:r>
            <a:r>
              <a:rPr lang="it-IT" dirty="0" smtClean="0">
                <a:solidFill>
                  <a:schemeClr val="bg1"/>
                </a:solidFill>
              </a:rPr>
              <a:t>indirizzabile</a:t>
            </a:r>
          </a:p>
          <a:p>
            <a:r>
              <a:rPr lang="it-IT" dirty="0">
                <a:solidFill>
                  <a:schemeClr val="bg1"/>
                </a:solidFill>
              </a:rPr>
              <a:t>T</a:t>
            </a:r>
            <a:r>
              <a:rPr lang="it-IT" dirty="0" smtClean="0">
                <a:solidFill>
                  <a:schemeClr val="bg1"/>
                </a:solidFill>
              </a:rPr>
              <a:t>utte </a:t>
            </a:r>
            <a:r>
              <a:rPr lang="it-IT" dirty="0">
                <a:solidFill>
                  <a:schemeClr val="bg1"/>
                </a:solidFill>
              </a:rPr>
              <a:t>le risorse sono </a:t>
            </a:r>
            <a:r>
              <a:rPr lang="it-IT" dirty="0" smtClean="0">
                <a:solidFill>
                  <a:schemeClr val="bg1"/>
                </a:solidFill>
              </a:rPr>
              <a:t>accessibili attraverso un</a:t>
            </a:r>
            <a:r>
              <a:rPr lang="it-IT" dirty="0">
                <a:solidFill>
                  <a:schemeClr val="bg1"/>
                </a:solidFill>
              </a:rPr>
              <a:t> </a:t>
            </a:r>
            <a:r>
              <a:rPr lang="it-IT" i="1" dirty="0">
                <a:solidFill>
                  <a:srgbClr val="02523F"/>
                </a:solidFill>
              </a:rPr>
              <a:t>interfaccia </a:t>
            </a:r>
            <a:r>
              <a:rPr lang="it-IT" i="1" dirty="0" smtClean="0">
                <a:solidFill>
                  <a:srgbClr val="02523F"/>
                </a:solidFill>
              </a:rPr>
              <a:t>uniforme </a:t>
            </a:r>
            <a:r>
              <a:rPr lang="it-IT" dirty="0" smtClean="0">
                <a:solidFill>
                  <a:schemeClr val="bg1"/>
                </a:solidFill>
              </a:rPr>
              <a:t>caratterizzata da:</a:t>
            </a:r>
          </a:p>
          <a:p>
            <a:pPr lvl="1"/>
            <a:r>
              <a:rPr lang="it-IT" sz="2300" dirty="0" smtClean="0">
                <a:solidFill>
                  <a:schemeClr val="bg1"/>
                </a:solidFill>
              </a:rPr>
              <a:t>Insieme vincolato di operazioni</a:t>
            </a:r>
          </a:p>
          <a:p>
            <a:pPr lvl="1"/>
            <a:r>
              <a:rPr lang="it-IT" sz="2300" dirty="0" smtClean="0">
                <a:solidFill>
                  <a:schemeClr val="bg1"/>
                </a:solidFill>
              </a:rPr>
              <a:t>Insieme vincolato di contenuti</a:t>
            </a:r>
          </a:p>
          <a:p>
            <a:pPr lvl="1"/>
            <a:r>
              <a:rPr lang="it-IT" sz="2300" dirty="0" smtClean="0">
                <a:solidFill>
                  <a:schemeClr val="bg1"/>
                </a:solidFill>
              </a:rPr>
              <a:t>Protocollo di trasferimento che deve essere:</a:t>
            </a:r>
          </a:p>
          <a:p>
            <a:pPr lvl="2"/>
            <a:r>
              <a:rPr lang="it-IT" sz="1900" dirty="0">
                <a:solidFill>
                  <a:schemeClr val="bg1"/>
                </a:solidFill>
              </a:rPr>
              <a:t> </a:t>
            </a:r>
            <a:r>
              <a:rPr lang="it-IT" sz="1900" dirty="0" smtClean="0">
                <a:solidFill>
                  <a:srgbClr val="02523F"/>
                </a:solidFill>
              </a:rPr>
              <a:t>Client-Server</a:t>
            </a:r>
          </a:p>
          <a:p>
            <a:pPr lvl="2"/>
            <a:r>
              <a:rPr lang="it-IT" sz="1900" dirty="0" smtClean="0">
                <a:solidFill>
                  <a:schemeClr val="bg1"/>
                </a:solidFill>
              </a:rPr>
              <a:t> </a:t>
            </a:r>
            <a:r>
              <a:rPr lang="it-IT" sz="1900" dirty="0" err="1" smtClean="0">
                <a:solidFill>
                  <a:srgbClr val="02523F"/>
                </a:solidFill>
              </a:rPr>
              <a:t>Stateless</a:t>
            </a:r>
            <a:endParaRPr lang="it-IT" sz="1900" dirty="0" smtClean="0">
              <a:solidFill>
                <a:srgbClr val="02523F"/>
              </a:solidFill>
            </a:endParaRPr>
          </a:p>
          <a:p>
            <a:pPr lvl="2"/>
            <a:r>
              <a:rPr lang="it-IT" sz="1900" dirty="0" smtClean="0">
                <a:solidFill>
                  <a:schemeClr val="bg1"/>
                </a:solidFill>
              </a:rPr>
              <a:t> </a:t>
            </a:r>
            <a:r>
              <a:rPr lang="it-IT" sz="1900" dirty="0" err="1" smtClean="0">
                <a:solidFill>
                  <a:srgbClr val="02523F"/>
                </a:solidFill>
              </a:rPr>
              <a:t>Cachable</a:t>
            </a:r>
            <a:endParaRPr lang="it-IT" sz="1900" dirty="0" smtClean="0">
              <a:solidFill>
                <a:srgbClr val="02523F"/>
              </a:solidFill>
            </a:endParaRPr>
          </a:p>
          <a:p>
            <a:pPr lvl="2"/>
            <a:r>
              <a:rPr lang="it-IT" sz="1900" dirty="0" smtClean="0">
                <a:solidFill>
                  <a:schemeClr val="bg1"/>
                </a:solidFill>
              </a:rPr>
              <a:t> </a:t>
            </a:r>
            <a:r>
              <a:rPr lang="it-IT" sz="1900" dirty="0" err="1" smtClean="0">
                <a:solidFill>
                  <a:srgbClr val="02523F"/>
                </a:solidFill>
              </a:rPr>
              <a:t>Layared</a:t>
            </a:r>
            <a:r>
              <a:rPr lang="it-IT" sz="1900" dirty="0" smtClean="0">
                <a:solidFill>
                  <a:srgbClr val="02523F"/>
                </a:solidFill>
              </a:rPr>
              <a:t> System</a:t>
            </a:r>
          </a:p>
        </p:txBody>
      </p:sp>
    </p:spTree>
    <p:extLst>
      <p:ext uri="{BB962C8B-B14F-4D97-AF65-F5344CB8AC3E}">
        <p14:creationId xmlns:p14="http://schemas.microsoft.com/office/powerpoint/2010/main" val="3322324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Principio fondamentale: </a:t>
            </a:r>
            <a:r>
              <a:rPr lang="it-IT" i="1" dirty="0" smtClean="0">
                <a:solidFill>
                  <a:srgbClr val="02523F"/>
                </a:solidFill>
              </a:rPr>
              <a:t>RISORSA</a:t>
            </a:r>
            <a:endParaRPr lang="it-IT" i="1" dirty="0">
              <a:solidFill>
                <a:srgbClr val="02523F"/>
              </a:solidFill>
            </a:endParaRPr>
          </a:p>
        </p:txBody>
      </p:sp>
      <p:sp>
        <p:nvSpPr>
          <p:cNvPr id="3" name="Segnaposto contenuto 2"/>
          <p:cNvSpPr>
            <a:spLocks noGrp="1"/>
          </p:cNvSpPr>
          <p:nvPr>
            <p:ph idx="1"/>
          </p:nvPr>
        </p:nvSpPr>
        <p:spPr/>
        <p:txBody>
          <a:bodyPr/>
          <a:lstStyle/>
          <a:p>
            <a:pPr marL="0" indent="0">
              <a:buNone/>
            </a:pPr>
            <a:r>
              <a:rPr lang="it-IT" dirty="0">
                <a:solidFill>
                  <a:schemeClr val="bg1"/>
                </a:solidFill>
              </a:rPr>
              <a:t>Concetto centrale per un sistema </a:t>
            </a:r>
            <a:r>
              <a:rPr lang="it-IT" dirty="0" smtClean="0">
                <a:solidFill>
                  <a:schemeClr val="bg1"/>
                </a:solidFill>
              </a:rPr>
              <a:t>REST è quello </a:t>
            </a:r>
            <a:r>
              <a:rPr lang="it-IT" dirty="0">
                <a:solidFill>
                  <a:schemeClr val="bg1"/>
                </a:solidFill>
              </a:rPr>
              <a:t>di </a:t>
            </a:r>
            <a:r>
              <a:rPr lang="it-IT" i="1" dirty="0">
                <a:solidFill>
                  <a:srgbClr val="02523F"/>
                </a:solidFill>
              </a:rPr>
              <a:t>risorsa</a:t>
            </a:r>
            <a:r>
              <a:rPr lang="it-IT" dirty="0">
                <a:solidFill>
                  <a:schemeClr val="bg1"/>
                </a:solidFill>
              </a:rPr>
              <a:t>. Una risorsa </a:t>
            </a:r>
            <a:r>
              <a:rPr lang="it-IT" dirty="0" smtClean="0">
                <a:solidFill>
                  <a:schemeClr val="bg1"/>
                </a:solidFill>
              </a:rPr>
              <a:t>è qualunque entità </a:t>
            </a:r>
            <a:r>
              <a:rPr lang="it-IT" dirty="0">
                <a:solidFill>
                  <a:schemeClr val="bg1"/>
                </a:solidFill>
              </a:rPr>
              <a:t>che possa essere indirizzabile tramite </a:t>
            </a:r>
            <a:r>
              <a:rPr lang="it-IT" dirty="0" smtClean="0">
                <a:solidFill>
                  <a:schemeClr val="bg1"/>
                </a:solidFill>
              </a:rPr>
              <a:t>Web,</a:t>
            </a:r>
            <a:r>
              <a:rPr lang="it-IT" dirty="0" smtClean="0"/>
              <a:t> </a:t>
            </a:r>
            <a:r>
              <a:rPr lang="it-IT" dirty="0" smtClean="0">
                <a:solidFill>
                  <a:schemeClr val="bg1"/>
                </a:solidFill>
              </a:rPr>
              <a:t>appartenente </a:t>
            </a:r>
            <a:r>
              <a:rPr lang="it-IT" dirty="0">
                <a:solidFill>
                  <a:schemeClr val="bg1"/>
                </a:solidFill>
              </a:rPr>
              <a:t>al dominio del problema che stiamo </a:t>
            </a:r>
            <a:r>
              <a:rPr lang="it-IT" dirty="0" smtClean="0">
                <a:solidFill>
                  <a:schemeClr val="bg1"/>
                </a:solidFill>
              </a:rPr>
              <a:t>trattando.</a:t>
            </a:r>
          </a:p>
          <a:p>
            <a:pPr marL="0" indent="0">
              <a:buNone/>
            </a:pPr>
            <a:r>
              <a:rPr lang="it-IT" dirty="0" smtClean="0">
                <a:solidFill>
                  <a:schemeClr val="bg1"/>
                </a:solidFill>
              </a:rPr>
              <a:t>Ad esempio:</a:t>
            </a:r>
          </a:p>
          <a:p>
            <a:pPr lvl="1"/>
            <a:r>
              <a:rPr lang="it-IT" dirty="0">
                <a:solidFill>
                  <a:schemeClr val="bg1"/>
                </a:solidFill>
              </a:rPr>
              <a:t>un articolo di un sito </a:t>
            </a:r>
            <a:r>
              <a:rPr lang="it-IT" dirty="0" smtClean="0">
                <a:solidFill>
                  <a:schemeClr val="bg1"/>
                </a:solidFill>
              </a:rPr>
              <a:t>giornalistico</a:t>
            </a:r>
          </a:p>
          <a:p>
            <a:pPr lvl="1"/>
            <a:r>
              <a:rPr lang="it-IT" dirty="0" smtClean="0">
                <a:solidFill>
                  <a:schemeClr val="bg1"/>
                </a:solidFill>
              </a:rPr>
              <a:t>uno </a:t>
            </a:r>
            <a:r>
              <a:rPr lang="it-IT" dirty="0">
                <a:solidFill>
                  <a:schemeClr val="bg1"/>
                </a:solidFill>
              </a:rPr>
              <a:t>studente di una qualche </a:t>
            </a:r>
            <a:r>
              <a:rPr lang="it-IT" dirty="0" smtClean="0">
                <a:solidFill>
                  <a:schemeClr val="bg1"/>
                </a:solidFill>
              </a:rPr>
              <a:t>universit</a:t>
            </a:r>
            <a:r>
              <a:rPr lang="it-IT" dirty="0">
                <a:solidFill>
                  <a:schemeClr val="bg1"/>
                </a:solidFill>
              </a:rPr>
              <a:t>à</a:t>
            </a:r>
            <a:r>
              <a:rPr lang="it-IT" dirty="0" smtClean="0">
                <a:solidFill>
                  <a:schemeClr val="bg1"/>
                </a:solidFill>
              </a:rPr>
              <a:t> </a:t>
            </a:r>
            <a:endParaRPr lang="it-IT" dirty="0">
              <a:solidFill>
                <a:schemeClr val="bg1"/>
              </a:solidFill>
            </a:endParaRPr>
          </a:p>
          <a:p>
            <a:pPr lvl="1"/>
            <a:r>
              <a:rPr lang="it-IT" dirty="0">
                <a:solidFill>
                  <a:schemeClr val="bg1"/>
                </a:solidFill>
              </a:rPr>
              <a:t>u</a:t>
            </a:r>
            <a:r>
              <a:rPr lang="it-IT" dirty="0" smtClean="0">
                <a:solidFill>
                  <a:schemeClr val="bg1"/>
                </a:solidFill>
              </a:rPr>
              <a:t>n contatto di una rubrica</a:t>
            </a:r>
            <a:endParaRPr lang="it-IT" dirty="0" smtClean="0">
              <a:solidFill>
                <a:schemeClr val="bg1"/>
              </a:solidFill>
            </a:endParaRPr>
          </a:p>
          <a:p>
            <a:pPr lvl="1"/>
            <a:r>
              <a:rPr lang="it-IT" dirty="0" smtClean="0">
                <a:solidFill>
                  <a:schemeClr val="bg1"/>
                </a:solidFill>
              </a:rPr>
              <a:t>gli </a:t>
            </a:r>
            <a:r>
              <a:rPr lang="it-IT" dirty="0">
                <a:solidFill>
                  <a:schemeClr val="bg1"/>
                </a:solidFill>
              </a:rPr>
              <a:t>ultimi N</a:t>
            </a:r>
            <a:r>
              <a:rPr lang="it-IT" dirty="0" smtClean="0">
                <a:solidFill>
                  <a:schemeClr val="bg1"/>
                </a:solidFill>
              </a:rPr>
              <a:t> post </a:t>
            </a:r>
            <a:r>
              <a:rPr lang="it-IT" dirty="0">
                <a:solidFill>
                  <a:schemeClr val="bg1"/>
                </a:solidFill>
              </a:rPr>
              <a:t>di un </a:t>
            </a:r>
            <a:r>
              <a:rPr lang="it-IT" dirty="0" smtClean="0">
                <a:solidFill>
                  <a:schemeClr val="bg1"/>
                </a:solidFill>
              </a:rPr>
              <a:t>utente</a:t>
            </a:r>
            <a:endParaRPr lang="it-IT" dirty="0">
              <a:solidFill>
                <a:schemeClr val="bg1"/>
              </a:solidFill>
            </a:endParaRPr>
          </a:p>
        </p:txBody>
      </p:sp>
    </p:spTree>
    <p:extLst>
      <p:ext uri="{BB962C8B-B14F-4D97-AF65-F5344CB8AC3E}">
        <p14:creationId xmlns:p14="http://schemas.microsoft.com/office/powerpoint/2010/main" val="2963456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solidFill>
              </a:rPr>
              <a:t>Principio fondamentale: </a:t>
            </a:r>
            <a:r>
              <a:rPr lang="it-IT" i="1" dirty="0">
                <a:solidFill>
                  <a:srgbClr val="02523F"/>
                </a:solidFill>
              </a:rPr>
              <a:t>RISORSA</a:t>
            </a:r>
            <a:endParaRPr lang="it-IT" dirty="0"/>
          </a:p>
        </p:txBody>
      </p:sp>
      <p:sp>
        <p:nvSpPr>
          <p:cNvPr id="3" name="Segnaposto contenuto 2"/>
          <p:cNvSpPr>
            <a:spLocks noGrp="1"/>
          </p:cNvSpPr>
          <p:nvPr>
            <p:ph idx="1"/>
          </p:nvPr>
        </p:nvSpPr>
        <p:spPr/>
        <p:txBody>
          <a:bodyPr/>
          <a:lstStyle/>
          <a:p>
            <a:pPr marL="0" indent="0">
              <a:buNone/>
            </a:pPr>
            <a:r>
              <a:rPr lang="it-IT" dirty="0">
                <a:solidFill>
                  <a:schemeClr val="bg1"/>
                </a:solidFill>
              </a:rPr>
              <a:t>Durante un’interazione tra client e server quello che viene trasferito è</a:t>
            </a:r>
            <a:r>
              <a:rPr lang="it-IT" dirty="0" smtClean="0">
                <a:solidFill>
                  <a:schemeClr val="bg1"/>
                </a:solidFill>
              </a:rPr>
              <a:t> </a:t>
            </a:r>
            <a:r>
              <a:rPr lang="it-IT" dirty="0">
                <a:solidFill>
                  <a:schemeClr val="bg1"/>
                </a:solidFill>
              </a:rPr>
              <a:t>una rappresentazione dello stato interno della risorsa. Ad esempio l’ultimo post in un blog </a:t>
            </a:r>
            <a:r>
              <a:rPr lang="it-IT" dirty="0" smtClean="0">
                <a:solidFill>
                  <a:schemeClr val="bg1"/>
                </a:solidFill>
              </a:rPr>
              <a:t>può </a:t>
            </a:r>
            <a:r>
              <a:rPr lang="it-IT" dirty="0">
                <a:solidFill>
                  <a:schemeClr val="bg1"/>
                </a:solidFill>
              </a:rPr>
              <a:t>essere servito ad un browser come una pagina in formato html, mentre ad un news </a:t>
            </a:r>
            <a:r>
              <a:rPr lang="it-IT" dirty="0" err="1">
                <a:solidFill>
                  <a:schemeClr val="bg1"/>
                </a:solidFill>
              </a:rPr>
              <a:t>reader</a:t>
            </a:r>
            <a:r>
              <a:rPr lang="it-IT" dirty="0">
                <a:solidFill>
                  <a:schemeClr val="bg1"/>
                </a:solidFill>
              </a:rPr>
              <a:t> come un documento </a:t>
            </a:r>
            <a:r>
              <a:rPr lang="it-IT" dirty="0" smtClean="0">
                <a:solidFill>
                  <a:srgbClr val="02523F"/>
                </a:solidFill>
              </a:rPr>
              <a:t>JSON</a:t>
            </a:r>
            <a:r>
              <a:rPr lang="it-IT" dirty="0" smtClean="0">
                <a:solidFill>
                  <a:schemeClr val="bg1"/>
                </a:solidFill>
              </a:rPr>
              <a:t>.</a:t>
            </a:r>
            <a:endParaRPr lang="it-IT" dirty="0">
              <a:solidFill>
                <a:schemeClr val="bg1"/>
              </a:solidFill>
            </a:endParaRPr>
          </a:p>
        </p:txBody>
      </p:sp>
    </p:spTree>
    <p:extLst>
      <p:ext uri="{BB962C8B-B14F-4D97-AF65-F5344CB8AC3E}">
        <p14:creationId xmlns:p14="http://schemas.microsoft.com/office/powerpoint/2010/main" val="473804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p:txBody>
          <a:bodyPr/>
          <a:lstStyle/>
          <a:p>
            <a:pPr marL="0" indent="0">
              <a:buNone/>
            </a:pPr>
            <a:r>
              <a:rPr lang="it-IT" dirty="0" smtClean="0">
                <a:solidFill>
                  <a:schemeClr val="bg1"/>
                </a:solidFill>
              </a:rPr>
              <a:t>REST viene descritto da </a:t>
            </a:r>
            <a:r>
              <a:rPr lang="it-IT" dirty="0" err="1" smtClean="0">
                <a:solidFill>
                  <a:schemeClr val="bg1"/>
                </a:solidFill>
              </a:rPr>
              <a:t>Fielding</a:t>
            </a:r>
            <a:r>
              <a:rPr lang="it-IT" dirty="0" smtClean="0">
                <a:solidFill>
                  <a:schemeClr val="bg1"/>
                </a:solidFill>
              </a:rPr>
              <a:t> nel contesto del protocollo HTTP che ne rispetta a pieno i </a:t>
            </a:r>
            <a:r>
              <a:rPr lang="it-IT" dirty="0" smtClean="0">
                <a:solidFill>
                  <a:schemeClr val="bg1"/>
                </a:solidFill>
              </a:rPr>
              <a:t>principi ed è il protocollo su cui sono realizzati la maggior parte dei servizi di questo genere.</a:t>
            </a:r>
            <a:endParaRPr lang="it-IT" dirty="0" smtClean="0">
              <a:solidFill>
                <a:schemeClr val="bg1"/>
              </a:solidFill>
            </a:endParaRPr>
          </a:p>
          <a:p>
            <a:pPr marL="0" indent="0">
              <a:buNone/>
            </a:pPr>
            <a:endParaRPr lang="it-IT" dirty="0" smtClean="0">
              <a:solidFill>
                <a:schemeClr val="bg1"/>
              </a:solidFill>
            </a:endParaRPr>
          </a:p>
          <a:p>
            <a:endParaRPr lang="it-IT" dirty="0" smtClean="0">
              <a:solidFill>
                <a:schemeClr val="bg1"/>
              </a:solidFill>
            </a:endParaRPr>
          </a:p>
          <a:p>
            <a:pPr marL="0" indent="0">
              <a:buNone/>
            </a:pPr>
            <a:endParaRPr lang="it-IT" dirty="0" smtClean="0">
              <a:solidFill>
                <a:schemeClr val="bg1"/>
              </a:solidFill>
            </a:endParaRPr>
          </a:p>
        </p:txBody>
      </p:sp>
    </p:spTree>
    <p:extLst>
      <p:ext uri="{BB962C8B-B14F-4D97-AF65-F5344CB8AC3E}">
        <p14:creationId xmlns:p14="http://schemas.microsoft.com/office/powerpoint/2010/main" val="3971602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REST con HTTP</a:t>
            </a:r>
            <a:endParaRPr lang="it-IT" dirty="0">
              <a:solidFill>
                <a:schemeClr val="bg1"/>
              </a:solidFill>
            </a:endParaRPr>
          </a:p>
        </p:txBody>
      </p:sp>
      <p:sp>
        <p:nvSpPr>
          <p:cNvPr id="3" name="Segnaposto contenuto 2"/>
          <p:cNvSpPr>
            <a:spLocks noGrp="1"/>
          </p:cNvSpPr>
          <p:nvPr>
            <p:ph idx="1"/>
          </p:nvPr>
        </p:nvSpPr>
        <p:spPr>
          <a:xfrm>
            <a:off x="838201" y="1825625"/>
            <a:ext cx="10391946" cy="4351338"/>
          </a:xfrm>
        </p:spPr>
        <p:txBody>
          <a:bodyPr/>
          <a:lstStyle/>
          <a:p>
            <a:pPr marL="0" indent="0">
              <a:buNone/>
            </a:pPr>
            <a:r>
              <a:rPr lang="it-IT" dirty="0" smtClean="0">
                <a:solidFill>
                  <a:srgbClr val="02523F"/>
                </a:solidFill>
              </a:rPr>
              <a:t>GET</a:t>
            </a:r>
            <a:r>
              <a:rPr lang="it-IT" dirty="0" smtClean="0">
                <a:solidFill>
                  <a:schemeClr val="bg1"/>
                </a:solidFill>
              </a:rPr>
              <a:t>	    /</a:t>
            </a:r>
            <a:r>
              <a:rPr lang="it-IT" dirty="0" err="1" smtClean="0">
                <a:solidFill>
                  <a:schemeClr val="bg1"/>
                </a:solidFill>
              </a:rPr>
              <a:t>contact</a:t>
            </a:r>
            <a:endParaRPr lang="it-IT" dirty="0" smtClean="0">
              <a:solidFill>
                <a:schemeClr val="bg1"/>
              </a:solidFill>
            </a:endParaRPr>
          </a:p>
          <a:p>
            <a:pPr marL="0" indent="0">
              <a:buNone/>
            </a:pPr>
            <a:r>
              <a:rPr lang="it-IT" dirty="0" smtClean="0">
                <a:solidFill>
                  <a:srgbClr val="02523F"/>
                </a:solidFill>
              </a:rPr>
              <a:t>POST</a:t>
            </a:r>
            <a:r>
              <a:rPr lang="it-IT" dirty="0" smtClean="0">
                <a:solidFill>
                  <a:schemeClr val="bg1"/>
                </a:solidFill>
              </a:rPr>
              <a:t>	    /</a:t>
            </a:r>
            <a:r>
              <a:rPr lang="it-IT" dirty="0" err="1" smtClean="0">
                <a:solidFill>
                  <a:schemeClr val="bg1"/>
                </a:solidFill>
              </a:rPr>
              <a:t>contact</a:t>
            </a:r>
            <a:endParaRPr lang="it-IT" dirty="0" smtClean="0">
              <a:solidFill>
                <a:schemeClr val="bg1"/>
              </a:solidFill>
            </a:endParaRPr>
          </a:p>
          <a:p>
            <a:pPr marL="0" indent="0">
              <a:buNone/>
            </a:pPr>
            <a:r>
              <a:rPr lang="it-IT" dirty="0" smtClean="0">
                <a:solidFill>
                  <a:srgbClr val="02523F"/>
                </a:solidFill>
              </a:rPr>
              <a:t>GET</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smtClean="0">
              <a:solidFill>
                <a:schemeClr val="accent6">
                  <a:lumMod val="60000"/>
                  <a:lumOff val="40000"/>
                </a:schemeClr>
              </a:solidFill>
            </a:endParaRPr>
          </a:p>
          <a:p>
            <a:pPr marL="0" indent="0">
              <a:buNone/>
            </a:pPr>
            <a:r>
              <a:rPr lang="it-IT" dirty="0" smtClean="0">
                <a:solidFill>
                  <a:srgbClr val="02523F"/>
                </a:solidFill>
              </a:rPr>
              <a:t>PUT</a:t>
            </a:r>
            <a:r>
              <a:rPr lang="it-IT" dirty="0" smtClean="0">
                <a:solidFill>
                  <a:schemeClr val="bg1"/>
                </a:solidFill>
              </a:rPr>
              <a:t> 	</a:t>
            </a:r>
            <a:r>
              <a:rPr lang="it-IT" dirty="0">
                <a:solidFill>
                  <a:schemeClr val="bg1"/>
                </a:solidFill>
              </a:rPr>
              <a:t> </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smtClean="0">
              <a:solidFill>
                <a:schemeClr val="accent6">
                  <a:lumMod val="60000"/>
                  <a:lumOff val="40000"/>
                </a:schemeClr>
              </a:solidFill>
            </a:endParaRPr>
          </a:p>
          <a:p>
            <a:pPr marL="0" indent="0">
              <a:buNone/>
            </a:pPr>
            <a:r>
              <a:rPr lang="it-IT" dirty="0" smtClean="0">
                <a:solidFill>
                  <a:srgbClr val="02523F"/>
                </a:solidFill>
              </a:rPr>
              <a:t>DELETE</a:t>
            </a:r>
            <a:r>
              <a:rPr lang="it-IT" dirty="0" smtClean="0">
                <a:solidFill>
                  <a:schemeClr val="bg1"/>
                </a:solidFill>
              </a:rPr>
              <a:t>  /</a:t>
            </a:r>
            <a:r>
              <a:rPr lang="it-IT" dirty="0" err="1" smtClean="0">
                <a:solidFill>
                  <a:schemeClr val="bg1"/>
                </a:solidFill>
              </a:rPr>
              <a:t>contact</a:t>
            </a:r>
            <a:r>
              <a:rPr lang="it-IT" dirty="0" smtClean="0">
                <a:solidFill>
                  <a:schemeClr val="bg1"/>
                </a:solidFill>
              </a:rPr>
              <a:t>/</a:t>
            </a:r>
            <a:r>
              <a:rPr lang="it-IT" dirty="0" smtClean="0">
                <a:solidFill>
                  <a:schemeClr val="accent6">
                    <a:lumMod val="60000"/>
                    <a:lumOff val="40000"/>
                  </a:schemeClr>
                </a:solidFill>
              </a:rPr>
              <a:t>:</a:t>
            </a:r>
            <a:r>
              <a:rPr lang="it-IT" dirty="0" err="1" smtClean="0">
                <a:solidFill>
                  <a:schemeClr val="accent6">
                    <a:lumMod val="60000"/>
                    <a:lumOff val="40000"/>
                  </a:schemeClr>
                </a:solidFill>
              </a:rPr>
              <a:t>name</a:t>
            </a:r>
            <a:endParaRPr lang="it-IT" dirty="0">
              <a:solidFill>
                <a:schemeClr val="accent6">
                  <a:lumMod val="60000"/>
                  <a:lumOff val="40000"/>
                </a:schemeClr>
              </a:solidFill>
            </a:endParaRPr>
          </a:p>
        </p:txBody>
      </p:sp>
    </p:spTree>
    <p:extLst>
      <p:ext uri="{BB962C8B-B14F-4D97-AF65-F5344CB8AC3E}">
        <p14:creationId xmlns:p14="http://schemas.microsoft.com/office/powerpoint/2010/main" val="1680264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TotalTime>
  <Words>394</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Arial Unicode MS</vt:lpstr>
      <vt:lpstr>Calibri</vt:lpstr>
      <vt:lpstr>Calibri Light</vt:lpstr>
      <vt:lpstr>Office Theme</vt:lpstr>
      <vt:lpstr>REST</vt:lpstr>
      <vt:lpstr>Definizione</vt:lpstr>
      <vt:lpstr>Storia</vt:lpstr>
      <vt:lpstr>Storia</vt:lpstr>
      <vt:lpstr>Principi</vt:lpstr>
      <vt:lpstr>Principio fondamentale: RISORSA</vt:lpstr>
      <vt:lpstr>Principio fondamentale: RISORSA</vt:lpstr>
      <vt:lpstr>REST con HTTP</vt:lpstr>
      <vt:lpstr>REST con HTTP</vt:lpstr>
      <vt:lpstr>REST con HTTP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dc:title>
  <dc:creator>Kristian Notari</dc:creator>
  <cp:lastModifiedBy>carlo vassallo</cp:lastModifiedBy>
  <cp:revision>21</cp:revision>
  <dcterms:created xsi:type="dcterms:W3CDTF">2016-06-08T15:49:08Z</dcterms:created>
  <dcterms:modified xsi:type="dcterms:W3CDTF">2016-06-14T23:17:06Z</dcterms:modified>
</cp:coreProperties>
</file>