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 id="268"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15/06/2016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15/06/2016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15/06/2016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15/06/2016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15/06/2016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15/06/2016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15/06/2016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15/06/2016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15/06/2016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15/06/2016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15/06/2016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15/06/2016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13250" y="1825625"/>
            <a:ext cx="5584958"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GET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dmFzc2FsbG9jYXJsbzoxMjM0</a:t>
            </a:r>
            <a:endParaRPr lang="it-IT" altLang="it-IT" sz="1500" dirty="0" smtClean="0">
              <a:solidFill>
                <a:schemeClr val="bg1"/>
              </a:solidFill>
              <a:latin typeface="Consolas" panose="020B0609020204030204" pitchFamily="49" charset="0"/>
            </a:endParaRPr>
          </a:p>
        </p:txBody>
      </p:sp>
      <p:sp>
        <p:nvSpPr>
          <p:cNvPr id="5" name="Segnaposto contenuto 2"/>
          <p:cNvSpPr txBox="1">
            <a:spLocks/>
          </p:cNvSpPr>
          <p:nvPr/>
        </p:nvSpPr>
        <p:spPr>
          <a:xfrm>
            <a:off x="6242011" y="1825624"/>
            <a:ext cx="5491876" cy="47175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sz="2600" dirty="0" smtClean="0">
                <a:solidFill>
                  <a:srgbClr val="02523F"/>
                </a:solidFill>
                <a:latin typeface="Arial Unicode MS"/>
              </a:rPr>
              <a:t>Success </a:t>
            </a:r>
            <a:r>
              <a:rPr lang="it-IT" altLang="it-IT" sz="2600" dirty="0" err="1" smtClean="0">
                <a:solidFill>
                  <a:srgbClr val="02523F"/>
                </a:solidFill>
                <a:latin typeface="Arial Unicode MS"/>
              </a:rPr>
              <a:t>Response</a:t>
            </a:r>
            <a:endParaRPr lang="it-IT" altLang="it-IT" sz="2600"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sz="1800" dirty="0" smtClean="0">
              <a:solidFill>
                <a:srgbClr val="02523F"/>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HTTP/1.0 200 </a:t>
            </a:r>
            <a:r>
              <a:rPr lang="it-IT" sz="15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X-Powered-By: </a:t>
            </a:r>
            <a:r>
              <a:rPr lang="it-IT" sz="15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content-type</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application</a:t>
            </a:r>
            <a:r>
              <a:rPr lang="it-IT" sz="1500" dirty="0" smtClean="0">
                <a:solidFill>
                  <a:schemeClr val="bg1"/>
                </a:solidFill>
                <a:latin typeface="Consolas" panose="020B0609020204030204" pitchFamily="49" charset="0"/>
              </a:rPr>
              <a:t>/</a:t>
            </a:r>
            <a:r>
              <a:rPr lang="it-IT" sz="1500" dirty="0" err="1" smtClean="0">
                <a:solidFill>
                  <a:schemeClr val="bg1"/>
                </a:solidFill>
                <a:latin typeface="Consolas" panose="020B0609020204030204" pitchFamily="49" charset="0"/>
              </a:rPr>
              <a:t>json</a:t>
            </a:r>
            <a:r>
              <a:rPr lang="it-IT" sz="1500" dirty="0" smtClean="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charset</a:t>
            </a:r>
            <a:r>
              <a:rPr lang="it-IT" sz="15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500" dirty="0" err="1" smtClean="0">
                <a:solidFill>
                  <a:schemeClr val="bg1"/>
                </a:solidFill>
                <a:latin typeface="Consolas" panose="020B0609020204030204" pitchFamily="49" charset="0"/>
              </a:rPr>
              <a:t>content-Length</a:t>
            </a:r>
            <a:r>
              <a:rPr lang="it-IT" sz="1500" dirty="0">
                <a:solidFill>
                  <a:schemeClr val="bg1"/>
                </a:solidFill>
                <a:latin typeface="Consolas" panose="020B0609020204030204" pitchFamily="49" charset="0"/>
              </a:rPr>
              <a:t>: </a:t>
            </a:r>
            <a:r>
              <a:rPr lang="it-IT" sz="1500" dirty="0" smtClean="0">
                <a:solidFill>
                  <a:schemeClr val="bg1"/>
                </a:solidFill>
                <a:latin typeface="Consolas" panose="020B0609020204030204" pitchFamily="49" charset="0"/>
              </a:rPr>
              <a:t>107</a:t>
            </a:r>
          </a:p>
          <a:p>
            <a:pPr marL="0" indent="0" eaLnBrk="0" fontAlgn="base" hangingPunct="0">
              <a:lnSpc>
                <a:spcPct val="100000"/>
              </a:lnSpc>
              <a:spcBef>
                <a:spcPct val="0"/>
              </a:spcBef>
              <a:spcAft>
                <a:spcPct val="0"/>
              </a:spcAft>
              <a:buNone/>
            </a:pPr>
            <a:r>
              <a:rPr lang="it-IT" sz="1500" dirty="0">
                <a:solidFill>
                  <a:schemeClr val="bg1"/>
                </a:solidFill>
                <a:latin typeface="Consolas" panose="020B0609020204030204" pitchFamily="49" charset="0"/>
              </a:rPr>
              <a:t>d</a:t>
            </a:r>
            <a:r>
              <a:rPr lang="it-IT" sz="1500" dirty="0" smtClean="0">
                <a:solidFill>
                  <a:schemeClr val="bg1"/>
                </a:solidFill>
                <a:latin typeface="Consolas" panose="020B0609020204030204" pitchFamily="49" charset="0"/>
              </a:rPr>
              <a:t>ate</a:t>
            </a:r>
            <a:r>
              <a:rPr lang="it-IT" sz="1500" dirty="0">
                <a:solidFill>
                  <a:schemeClr val="bg1"/>
                </a:solidFill>
                <a:latin typeface="Consolas" panose="020B0609020204030204" pitchFamily="49" charset="0"/>
              </a:rPr>
              <a:t>: </a:t>
            </a:r>
            <a:r>
              <a:rPr lang="en-US" sz="1500" dirty="0">
                <a:latin typeface="Consolas" panose="020B0609020204030204" pitchFamily="49" charset="0"/>
              </a:rPr>
              <a:t> </a:t>
            </a:r>
            <a:r>
              <a:rPr lang="en-US" sz="1500" dirty="0">
                <a:solidFill>
                  <a:schemeClr val="bg1"/>
                </a:solidFill>
                <a:latin typeface="Consolas" panose="020B0609020204030204" pitchFamily="49" charset="0"/>
              </a:rPr>
              <a:t>Wed, 15 Jun 2016 07:47:55 </a:t>
            </a:r>
            <a:r>
              <a:rPr lang="en-US" sz="1500" dirty="0" smtClean="0">
                <a:solidFill>
                  <a:schemeClr val="bg1"/>
                </a:solidFill>
                <a:latin typeface="Consolas" panose="020B0609020204030204" pitchFamily="49" charset="0"/>
              </a:rPr>
              <a:t>GMT </a:t>
            </a:r>
            <a:r>
              <a:rPr lang="it-IT" sz="1500" dirty="0" smtClean="0">
                <a:solidFill>
                  <a:schemeClr val="bg1"/>
                </a:solidFill>
                <a:latin typeface="Consolas" panose="020B0609020204030204" pitchFamily="49" charset="0"/>
              </a:rPr>
              <a:t>connection</a:t>
            </a:r>
            <a:r>
              <a:rPr lang="it-IT" sz="1500" dirty="0">
                <a:solidFill>
                  <a:schemeClr val="bg1"/>
                </a:solidFill>
                <a:latin typeface="Consolas" panose="020B0609020204030204" pitchFamily="49" charset="0"/>
              </a:rPr>
              <a:t>: </a:t>
            </a:r>
            <a:r>
              <a:rPr lang="it-IT" sz="1500" dirty="0" err="1" smtClean="0">
                <a:solidFill>
                  <a:schemeClr val="bg1"/>
                </a:solidFill>
                <a:latin typeface="Consolas" panose="020B0609020204030204" pitchFamily="49" charset="0"/>
              </a:rPr>
              <a:t>keep-alive</a:t>
            </a:r>
            <a:endParaRPr 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5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a:solidFill>
                  <a:schemeClr val="bg1"/>
                </a:solidFill>
                <a:latin typeface="Consolas" panose="020B0609020204030204" pitchFamily="49" charset="0"/>
              </a:rPr>
              <a:t> </a:t>
            </a:r>
            <a:r>
              <a:rPr lang="it-IT" altLang="it-IT" sz="1500" dirty="0" smtClean="0">
                <a:solidFill>
                  <a:schemeClr val="bg1"/>
                </a:solidFill>
                <a:latin typeface="Consolas" panose="020B0609020204030204" pitchFamily="49" charset="0"/>
              </a:rPr>
              <a:t>   "</a:t>
            </a:r>
            <a:r>
              <a:rPr lang="it-IT" altLang="it-IT" sz="1500" dirty="0" err="1" smtClean="0">
                <a:solidFill>
                  <a:schemeClr val="bg1"/>
                </a:solidFill>
                <a:latin typeface="Consolas" panose="020B0609020204030204" pitchFamily="49" charset="0"/>
              </a:rPr>
              <a:t>error</a:t>
            </a:r>
            <a:r>
              <a:rPr lang="it-IT" altLang="it-IT" sz="15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code</a:t>
            </a:r>
            <a:r>
              <a:rPr lang="it-IT" altLang="it-IT" sz="15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message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OK</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data</a:t>
            </a: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carlo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surname</a:t>
            </a:r>
            <a:r>
              <a:rPr lang="it-IT" altLang="it-IT" sz="15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vassallo</a:t>
            </a:r>
            <a:r>
              <a:rPr lang="it-IT" altLang="it-IT" sz="15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r>
              <a:rPr lang="it-IT" altLang="it-IT" sz="1500" dirty="0" err="1">
                <a:solidFill>
                  <a:schemeClr val="bg1"/>
                </a:solidFill>
                <a:latin typeface="Consolas" panose="020B0609020204030204" pitchFamily="49" charset="0"/>
              </a:rPr>
              <a:t>phone</a:t>
            </a:r>
            <a:r>
              <a:rPr lang="it-IT" altLang="it-IT" sz="1500" dirty="0" smtClean="0">
                <a:solidFill>
                  <a:schemeClr val="bg1"/>
                </a:solidFill>
                <a:latin typeface="Consolas" panose="020B0609020204030204" pitchFamily="49" charset="0"/>
              </a:rPr>
              <a:t>": "3935961404</a:t>
            </a:r>
            <a:r>
              <a:rPr lang="it-IT" altLang="it-IT" sz="1500" dirty="0">
                <a:solidFill>
                  <a:schemeClr val="bg1"/>
                </a:solidFill>
                <a:latin typeface="Consolas" panose="020B0609020204030204" pitchFamily="49" charset="0"/>
              </a:rPr>
              <a:t>"</a:t>
            </a:r>
            <a:endParaRPr lang="it-IT" altLang="it-IT" sz="15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    }</a:t>
            </a:r>
          </a:p>
          <a:p>
            <a:pPr marL="0" indent="0" eaLnBrk="0" fontAlgn="base" hangingPunct="0">
              <a:lnSpc>
                <a:spcPct val="100000"/>
              </a:lnSpc>
              <a:spcBef>
                <a:spcPct val="0"/>
              </a:spcBef>
              <a:spcAft>
                <a:spcPct val="0"/>
              </a:spcAft>
              <a:buNone/>
            </a:pPr>
            <a:r>
              <a:rPr lang="it-IT" altLang="it-IT" sz="1500" dirty="0" smtClean="0">
                <a:solidFill>
                  <a:schemeClr val="bg1"/>
                </a:solidFill>
                <a:latin typeface="Consolas" panose="020B0609020204030204" pitchFamily="49" charset="0"/>
              </a:rPr>
              <a:t>}</a:t>
            </a:r>
            <a:endParaRPr lang="it-IT" altLang="it-IT" sz="15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972396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68006" y="1825625"/>
            <a:ext cx="5365940"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phone</a:t>
            </a:r>
            <a:r>
              <a:rPr lang="it-IT" altLang="it-IT" sz="1800" dirty="0" smtClean="0">
                <a:solidFill>
                  <a:schemeClr val="bg1"/>
                </a:solidFill>
                <a:latin typeface="Consolas" panose="020B0609020204030204" pitchFamily="49" charset="0"/>
              </a:rPr>
              <a:t>": "1234567891"</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smtClean="0">
                <a:solidFill>
                  <a:srgbClr val="02523F"/>
                </a:solidFill>
                <a:latin typeface="Arial Unicode MS"/>
              </a:rPr>
              <a:t>Success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HTTP/1.0 200 </a:t>
            </a:r>
            <a:r>
              <a:rPr lang="it-IT" sz="1800" dirty="0" smtClean="0">
                <a:solidFill>
                  <a:schemeClr val="bg1"/>
                </a:solidFill>
                <a:latin typeface="Consolas" panose="020B0609020204030204" pitchFamily="49" charset="0"/>
              </a:rPr>
              <a:t>OK</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Wed</a:t>
            </a:r>
            <a:r>
              <a:rPr lang="it-IT" sz="1800" dirty="0">
                <a:solidFill>
                  <a:schemeClr val="bg1"/>
                </a:solidFill>
                <a:latin typeface="Consolas" panose="020B0609020204030204" pitchFamily="49" charset="0"/>
              </a:rPr>
              <a:t>, 15 </a:t>
            </a:r>
            <a:r>
              <a:rPr lang="it-IT" sz="1800" dirty="0" err="1">
                <a:solidFill>
                  <a:schemeClr val="bg1"/>
                </a:solidFill>
                <a:latin typeface="Consolas" panose="020B0609020204030204" pitchFamily="49" charset="0"/>
              </a:rPr>
              <a:t>Jun</a:t>
            </a:r>
            <a:r>
              <a:rPr lang="it-IT" sz="1800" dirty="0">
                <a:solidFill>
                  <a:schemeClr val="bg1"/>
                </a:solidFill>
                <a:latin typeface="Consolas" panose="020B0609020204030204" pitchFamily="49" charset="0"/>
              </a:rPr>
              <a:t> 2016 </a:t>
            </a:r>
            <a:r>
              <a:rPr lang="it-IT" sz="1800" dirty="0" smtClean="0">
                <a:solidFill>
                  <a:schemeClr val="bg1"/>
                </a:solidFill>
                <a:latin typeface="Consolas" panose="020B0609020204030204" pitchFamily="49" charset="0"/>
              </a:rPr>
              <a:t>07:28:39 GMT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c</a:t>
            </a:r>
            <a:r>
              <a:rPr lang="it-IT" sz="1800" dirty="0" smtClean="0">
                <a:solidFill>
                  <a:schemeClr val="bg1"/>
                </a:solidFill>
                <a:latin typeface="Consolas" panose="020B0609020204030204" pitchFamily="49" charset="0"/>
              </a:rPr>
              <a:t>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error</a:t>
            </a:r>
            <a:r>
              <a:rPr lang="it-IT" altLang="it-IT" sz="1800" dirty="0" smtClean="0">
                <a:solidFill>
                  <a:schemeClr val="bg1"/>
                </a:solidFill>
                <a:latin typeface="Consolas" panose="020B0609020204030204" pitchFamily="49" charset="0"/>
              </a:rPr>
              <a:t>": false,</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a:solidFill>
                  <a:schemeClr val="bg1"/>
                </a:solidFill>
                <a:latin typeface="Consolas" panose="020B0609020204030204" pitchFamily="49" charset="0"/>
              </a:rPr>
              <a:t>code</a:t>
            </a:r>
            <a:r>
              <a:rPr lang="it-IT" altLang="it-IT" sz="1800" dirty="0" smtClean="0">
                <a:solidFill>
                  <a:schemeClr val="bg1"/>
                </a:solidFill>
                <a:latin typeface="Consolas" panose="020B0609020204030204" pitchFamily="49" charset="0"/>
              </a:rPr>
              <a:t>": 200,</a:t>
            </a:r>
          </a:p>
          <a:p>
            <a:pPr marL="0" indent="0" eaLnBrk="0" fontAlgn="base" hangingPunct="0">
              <a:lnSpc>
                <a:spcPct val="100000"/>
              </a:lnSpc>
              <a:spcBef>
                <a:spcPct val="0"/>
              </a:spcBef>
              <a:spcAft>
                <a:spcPct val="0"/>
              </a:spcAft>
              <a:buNone/>
            </a:pPr>
            <a:r>
              <a:rPr lang="it-IT" altLang="it-IT" sz="1800" dirty="0">
                <a:solidFill>
                  <a:schemeClr val="bg1"/>
                </a:solidFill>
                <a:latin typeface="Consolas" panose="020B0609020204030204" pitchFamily="49" charset="0"/>
              </a:rPr>
              <a:t> </a:t>
            </a:r>
            <a:r>
              <a:rPr lang="it-IT" altLang="it-IT" sz="1800" dirty="0" smtClean="0">
                <a:solidFill>
                  <a:schemeClr val="bg1"/>
                </a:solidFill>
                <a:latin typeface="Consolas" panose="020B0609020204030204" pitchFamily="49" charset="0"/>
              </a:rPr>
              <a:t>   "</a:t>
            </a:r>
            <a:r>
              <a:rPr lang="it-IT" altLang="it-IT" sz="1800" dirty="0" err="1">
                <a:solidFill>
                  <a:schemeClr val="bg1"/>
                </a:solidFill>
                <a:latin typeface="Consolas" panose="020B0609020204030204" pitchFamily="49" charset="0"/>
              </a:rPr>
              <a:t>message</a:t>
            </a:r>
            <a:r>
              <a:rPr lang="it-IT" altLang="it-IT" sz="1800" dirty="0" smtClean="0">
                <a:solidFill>
                  <a:schemeClr val="bg1"/>
                </a:solidFill>
                <a:latin typeface="Consolas" panose="020B0609020204030204" pitchFamily="49" charset="0"/>
              </a:rPr>
              <a:t>": "OK</a:t>
            </a:r>
            <a:r>
              <a:rPr lang="it-IT" altLang="it-IT" sz="1800" dirty="0">
                <a:solidFill>
                  <a:schemeClr val="bg1"/>
                </a:solidFill>
                <a:latin typeface="Consolas" panose="020B0609020204030204" pitchFamily="49" charset="0"/>
              </a:rPr>
              <a:t>"</a:t>
            </a:r>
            <a:endParaRPr lang="it-IT" alt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a:t>
            </a:r>
            <a:endParaRPr lang="it-IT" altLang="it-IT"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3183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684432" y="1825625"/>
            <a:ext cx="5349514" cy="4351338"/>
          </a:xfrm>
        </p:spPr>
        <p:txBody>
          <a:bodyPr>
            <a:normAutofit/>
          </a:bodyPr>
          <a:lstStyle/>
          <a:p>
            <a:pPr mar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POST /</a:t>
            </a:r>
            <a:r>
              <a:rPr lang="it-IT" altLang="it-IT" sz="1800" dirty="0" err="1" smtClean="0">
                <a:solidFill>
                  <a:schemeClr val="bg1"/>
                </a:solidFill>
                <a:latin typeface="Consolas" panose="020B0609020204030204" pitchFamily="49" charset="0"/>
              </a:rPr>
              <a:t>contact</a:t>
            </a:r>
            <a:r>
              <a:rPr lang="it-IT" altLang="it-IT" sz="1800" dirty="0" smtClean="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authorization</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basic</a:t>
            </a:r>
            <a:r>
              <a:rPr lang="it-IT" altLang="it-IT" sz="1800" dirty="0" smtClean="0">
                <a:solidFill>
                  <a:schemeClr val="bg1"/>
                </a:solidFill>
                <a:latin typeface="Consolas" panose="020B0609020204030204" pitchFamily="49" charset="0"/>
              </a:rPr>
              <a:t> </a:t>
            </a:r>
            <a:r>
              <a:rPr lang="it-IT" altLang="it-IT" sz="1500" dirty="0">
                <a:solidFill>
                  <a:schemeClr val="bg1"/>
                </a:solidFill>
                <a:latin typeface="Consolas" panose="020B0609020204030204" pitchFamily="49" charset="0"/>
              </a:rPr>
              <a:t>dmFzc2FsbG9jYXJsbzoxMjM0</a:t>
            </a:r>
            <a:r>
              <a:rPr lang="it-IT" altLang="it-IT" sz="1800" dirty="0">
                <a:solidFill>
                  <a:schemeClr val="bg1"/>
                </a:solidFill>
                <a:latin typeface="Consolas" panose="020B0609020204030204" pitchFamily="49" charset="0"/>
              </a:rPr>
              <a:t> </a:t>
            </a:r>
            <a:endParaRPr lang="it-IT" sz="1800" dirty="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r>
              <a:rPr lang="it-IT" sz="1800" dirty="0" err="1">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a:solidFill>
                  <a:schemeClr val="bg1"/>
                </a:solidFill>
                <a:latin typeface="Consolas" panose="020B0609020204030204" pitchFamily="49" charset="0"/>
              </a:rPr>
              <a:t>; </a:t>
            </a:r>
            <a:r>
              <a:rPr lang="it-IT" sz="1800" dirty="0" err="1">
                <a:solidFill>
                  <a:schemeClr val="bg1"/>
                </a:solidFill>
                <a:latin typeface="Consolas" panose="020B0609020204030204" pitchFamily="49" charset="0"/>
              </a:rPr>
              <a:t>charset</a:t>
            </a:r>
            <a:r>
              <a:rPr lang="it-IT" sz="1800" dirty="0">
                <a:solidFill>
                  <a:schemeClr val="bg1"/>
                </a:solidFill>
                <a:latin typeface="Consolas" panose="020B0609020204030204" pitchFamily="49" charset="0"/>
              </a:rPr>
              <a:t>=utf-8</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Consolas" panose="020B0609020204030204" pitchFamily="49" charset="0"/>
              </a:rPr>
              <a:t>content-length</a:t>
            </a:r>
            <a:r>
              <a:rPr lang="it-IT" altLang="it-IT" sz="1800" dirty="0" smtClean="0">
                <a:solidFill>
                  <a:schemeClr val="bg1"/>
                </a:solidFill>
                <a:latin typeface="Consolas" panose="020B0609020204030204" pitchFamily="49" charset="0"/>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Consolas" panose="020B0609020204030204" pitchFamily="49" charset="0"/>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name</a:t>
            </a: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ciccio</a:t>
            </a:r>
            <a:r>
              <a:rPr lang="it-IT" altLang="it-IT" sz="1800" dirty="0" smtClean="0">
                <a:solidFill>
                  <a:schemeClr val="bg1"/>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r>
              <a:rPr lang="it-IT" altLang="it-IT" sz="1800" dirty="0" err="1" smtClean="0">
                <a:solidFill>
                  <a:schemeClr val="bg1"/>
                </a:solidFill>
                <a:latin typeface="Consolas" panose="020B0609020204030204" pitchFamily="49" charset="0"/>
              </a:rPr>
              <a:t>surname</a:t>
            </a:r>
            <a:r>
              <a:rPr lang="it-IT" altLang="it-IT" sz="1800" dirty="0" smtClean="0">
                <a:solidFill>
                  <a:schemeClr val="bg1"/>
                </a:solidFill>
                <a:latin typeface="Consolas" panose="020B0609020204030204" pitchFamily="49" charset="0"/>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Consolas" panose="020B0609020204030204" pitchFamily="49" charset="0"/>
              </a:rPr>
              <a:t>} </a:t>
            </a:r>
            <a:endParaRPr lang="it-IT" altLang="it-IT" sz="1800" dirty="0">
              <a:solidFill>
                <a:schemeClr val="bg1"/>
              </a:solidFill>
              <a:latin typeface="Consolas" panose="020B0609020204030204" pitchFamily="49" charset="0"/>
            </a:endParaRPr>
          </a:p>
        </p:txBody>
      </p:sp>
      <p:sp>
        <p:nvSpPr>
          <p:cNvPr id="5" name="Segnaposto contenuto 2"/>
          <p:cNvSpPr txBox="1">
            <a:spLocks/>
          </p:cNvSpPr>
          <p:nvPr/>
        </p:nvSpPr>
        <p:spPr>
          <a:xfrm>
            <a:off x="6242012" y="1825625"/>
            <a:ext cx="511178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err="1" smtClean="0">
                <a:solidFill>
                  <a:srgbClr val="02523F"/>
                </a:solidFill>
                <a:latin typeface="Arial Unicode MS"/>
              </a:rPr>
              <a:t>Bad</a:t>
            </a:r>
            <a:r>
              <a:rPr lang="it-IT" altLang="it-IT" dirty="0" smtClean="0">
                <a:solidFill>
                  <a:srgbClr val="02523F"/>
                </a:solidFill>
                <a:latin typeface="Arial Unicode MS"/>
              </a:rPr>
              <a:t> </a:t>
            </a:r>
            <a:r>
              <a:rPr lang="it-IT" altLang="it-IT" dirty="0" err="1" smtClean="0">
                <a:solidFill>
                  <a:srgbClr val="02523F"/>
                </a:solidFill>
                <a:latin typeface="Arial Unicode MS"/>
              </a:rPr>
              <a:t>Request</a:t>
            </a:r>
            <a:r>
              <a:rPr lang="it-IT" altLang="it-IT" dirty="0" smtClean="0">
                <a:solidFill>
                  <a:srgbClr val="02523F"/>
                </a:solidFill>
                <a:latin typeface="Arial Unicode MS"/>
              </a:rPr>
              <a:t> </a:t>
            </a: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HTTP/1.0 </a:t>
            </a:r>
            <a:r>
              <a:rPr lang="it-IT" sz="1800" dirty="0" smtClean="0">
                <a:solidFill>
                  <a:schemeClr val="bg1"/>
                </a:solidFill>
                <a:latin typeface="Consolas" panose="020B0609020204030204" pitchFamily="49" charset="0"/>
              </a:rPr>
              <a:t>400 BAD REQUEST</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X-Powered-By: </a:t>
            </a:r>
            <a:r>
              <a:rPr lang="it-IT" sz="1800" dirty="0" smtClean="0">
                <a:solidFill>
                  <a:schemeClr val="bg1"/>
                </a:solidFill>
                <a:latin typeface="Consolas" panose="020B0609020204030204" pitchFamily="49" charset="0"/>
              </a:rPr>
              <a:t>Express</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content-type</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application</a:t>
            </a:r>
            <a:r>
              <a:rPr lang="it-IT" sz="1800" dirty="0" smtClean="0">
                <a:solidFill>
                  <a:schemeClr val="bg1"/>
                </a:solidFill>
                <a:latin typeface="Consolas" panose="020B0609020204030204" pitchFamily="49" charset="0"/>
              </a:rPr>
              <a:t>/</a:t>
            </a:r>
            <a:r>
              <a:rPr lang="it-IT" sz="1800" dirty="0" err="1" smtClean="0">
                <a:solidFill>
                  <a:schemeClr val="bg1"/>
                </a:solidFill>
                <a:latin typeface="Consolas" panose="020B0609020204030204" pitchFamily="49" charset="0"/>
              </a:rPr>
              <a:t>json</a:t>
            </a:r>
            <a:r>
              <a:rPr lang="it-IT" sz="1800" dirty="0" smtClean="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charset</a:t>
            </a:r>
            <a:r>
              <a:rPr lang="it-IT" sz="1800" dirty="0" smtClean="0">
                <a:solidFill>
                  <a:schemeClr val="bg1"/>
                </a:solidFill>
                <a:latin typeface="Consolas" panose="020B0609020204030204" pitchFamily="49" charset="0"/>
              </a:rPr>
              <a:t>=utf-8</a:t>
            </a:r>
          </a:p>
          <a:p>
            <a:pPr marL="0" indent="0" eaLnBrk="0" fontAlgn="base" hangingPunct="0">
              <a:lnSpc>
                <a:spcPct val="100000"/>
              </a:lnSpc>
              <a:spcBef>
                <a:spcPct val="0"/>
              </a:spcBef>
              <a:spcAft>
                <a:spcPct val="0"/>
              </a:spcAft>
              <a:buNone/>
            </a:pPr>
            <a:r>
              <a:rPr lang="it-IT" sz="1800" dirty="0" err="1" smtClean="0">
                <a:solidFill>
                  <a:schemeClr val="bg1"/>
                </a:solidFill>
                <a:latin typeface="Consolas" panose="020B0609020204030204" pitchFamily="49" charset="0"/>
              </a:rPr>
              <a:t>content-Length</a:t>
            </a:r>
            <a:r>
              <a:rPr lang="it-IT" sz="1800" dirty="0">
                <a:solidFill>
                  <a:schemeClr val="bg1"/>
                </a:solidFill>
                <a:latin typeface="Consolas" panose="020B0609020204030204" pitchFamily="49" charset="0"/>
              </a:rPr>
              <a:t>: </a:t>
            </a:r>
            <a:r>
              <a:rPr lang="it-IT" sz="1800" dirty="0" smtClean="0">
                <a:solidFill>
                  <a:schemeClr val="bg1"/>
                </a:solidFill>
                <a:latin typeface="Consolas" panose="020B0609020204030204" pitchFamily="49" charset="0"/>
              </a:rPr>
              <a:t>41</a:t>
            </a:r>
          </a:p>
          <a:p>
            <a:pPr marL="0" indent="0" eaLnBrk="0" fontAlgn="base" hangingPunct="0">
              <a:lnSpc>
                <a:spcPct val="100000"/>
              </a:lnSpc>
              <a:spcBef>
                <a:spcPct val="0"/>
              </a:spcBef>
              <a:spcAft>
                <a:spcPct val="0"/>
              </a:spcAft>
              <a:buNone/>
            </a:pPr>
            <a:r>
              <a:rPr lang="it-IT" sz="1800" dirty="0">
                <a:solidFill>
                  <a:schemeClr val="bg1"/>
                </a:solidFill>
                <a:latin typeface="Consolas" panose="020B0609020204030204" pitchFamily="49" charset="0"/>
              </a:rPr>
              <a:t>d</a:t>
            </a:r>
            <a:r>
              <a:rPr lang="it-IT" sz="1800" dirty="0" smtClean="0">
                <a:solidFill>
                  <a:schemeClr val="bg1"/>
                </a:solidFill>
                <a:latin typeface="Consolas" panose="020B0609020204030204" pitchFamily="49" charset="0"/>
              </a:rPr>
              <a:t>ate</a:t>
            </a:r>
            <a:r>
              <a:rPr lang="it-IT" sz="1800" dirty="0">
                <a:solidFill>
                  <a:schemeClr val="bg1"/>
                </a:solidFill>
                <a:latin typeface="Consolas" panose="020B0609020204030204" pitchFamily="49" charset="0"/>
              </a:rPr>
              <a:t>: </a:t>
            </a:r>
            <a:r>
              <a:rPr lang="en-US" sz="1900" dirty="0">
                <a:solidFill>
                  <a:schemeClr val="bg1"/>
                </a:solidFill>
                <a:latin typeface="Consolas" panose="020B0609020204030204" pitchFamily="49" charset="0"/>
              </a:rPr>
              <a:t>Wed, 15 Jun 2016 07:42:51 </a:t>
            </a:r>
            <a:r>
              <a:rPr lang="en-US" sz="1900" dirty="0" smtClean="0">
                <a:solidFill>
                  <a:schemeClr val="bg1"/>
                </a:solidFill>
                <a:latin typeface="Consolas" panose="020B0609020204030204" pitchFamily="49" charset="0"/>
              </a:rPr>
              <a:t>GMT</a:t>
            </a:r>
          </a:p>
          <a:p>
            <a:pPr marL="0" indent="0" eaLnBrk="0" fontAlgn="base" hangingPunct="0">
              <a:lnSpc>
                <a:spcPct val="100000"/>
              </a:lnSpc>
              <a:spcBef>
                <a:spcPct val="0"/>
              </a:spcBef>
              <a:spcAft>
                <a:spcPct val="0"/>
              </a:spcAft>
              <a:buNone/>
            </a:pPr>
            <a:r>
              <a:rPr lang="it-IT" sz="1800" dirty="0" smtClean="0">
                <a:solidFill>
                  <a:schemeClr val="bg1"/>
                </a:solidFill>
                <a:latin typeface="Consolas" panose="020B0609020204030204" pitchFamily="49" charset="0"/>
              </a:rPr>
              <a:t>connection</a:t>
            </a:r>
            <a:r>
              <a:rPr lang="it-IT" sz="1800" dirty="0">
                <a:solidFill>
                  <a:schemeClr val="bg1"/>
                </a:solidFill>
                <a:latin typeface="Consolas" panose="020B0609020204030204" pitchFamily="49" charset="0"/>
              </a:rPr>
              <a:t>: </a:t>
            </a:r>
            <a:r>
              <a:rPr lang="it-IT" sz="1800" dirty="0" err="1" smtClean="0">
                <a:solidFill>
                  <a:schemeClr val="bg1"/>
                </a:solidFill>
                <a:latin typeface="Consolas" panose="020B0609020204030204" pitchFamily="49" charset="0"/>
              </a:rPr>
              <a:t>keep-alive</a:t>
            </a:r>
            <a:endParaRPr lang="it-IT" sz="1800" dirty="0" smtClean="0">
              <a:solidFill>
                <a:schemeClr val="bg1"/>
              </a:solidFill>
              <a:latin typeface="Consolas" panose="020B0609020204030204" pitchFamily="49" charset="0"/>
            </a:endParaRPr>
          </a:p>
          <a:p>
            <a:pPr marL="0" indent="0" eaLnBrk="0" fontAlgn="base" hangingPunct="0">
              <a:lnSpc>
                <a:spcPct val="100000"/>
              </a:lnSpc>
              <a:spcBef>
                <a:spcPct val="0"/>
              </a:spcBef>
              <a:spcAft>
                <a:spcPct val="0"/>
              </a:spcAft>
              <a:buNone/>
            </a:pPr>
            <a:endParaRPr lang="it-IT" altLang="it-IT" sz="1800" dirty="0">
              <a:solidFill>
                <a:schemeClr val="bg1"/>
              </a:solidFill>
              <a:latin typeface="Consolas" panose="020B0609020204030204" pitchFamily="49" charset="0"/>
            </a:endParaRPr>
          </a:p>
          <a:p>
            <a:pPr marL="0" indent="0">
              <a:buNone/>
            </a:pPr>
            <a:r>
              <a:rPr lang="da-DK" sz="1800" dirty="0" smtClean="0">
                <a:solidFill>
                  <a:schemeClr val="bg1"/>
                </a:solidFill>
                <a:latin typeface="Consolas" panose="020B0609020204030204" pitchFamily="49" charset="0"/>
              </a:rPr>
              <a:t>{</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error</a:t>
            </a:r>
            <a:r>
              <a:rPr lang="da-DK" sz="1800" dirty="0" smtClean="0">
                <a:solidFill>
                  <a:schemeClr val="bg1"/>
                </a:solidFill>
                <a:latin typeface="Consolas" panose="020B0609020204030204" pitchFamily="49" charset="0"/>
              </a:rPr>
              <a:t>": true,</a:t>
            </a:r>
          </a:p>
          <a:p>
            <a:pPr marL="0" indent="0">
              <a:buNone/>
            </a:pP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code</a:t>
            </a:r>
            <a:r>
              <a:rPr lang="da-DK" sz="1800" dirty="0" smtClean="0">
                <a:solidFill>
                  <a:schemeClr val="bg1"/>
                </a:solidFill>
                <a:latin typeface="Consolas" panose="020B0609020204030204" pitchFamily="49" charset="0"/>
              </a:rPr>
              <a:t>": 400,</a:t>
            </a:r>
          </a:p>
          <a:p>
            <a:pPr marL="0" indent="0">
              <a:buNone/>
            </a:pPr>
            <a:r>
              <a:rPr lang="da-DK" sz="1800" dirty="0">
                <a:solidFill>
                  <a:schemeClr val="bg1"/>
                </a:solidFill>
                <a:latin typeface="Consolas" panose="020B0609020204030204" pitchFamily="49" charset="0"/>
              </a:rPr>
              <a:t> </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message</a:t>
            </a:r>
            <a:r>
              <a:rPr lang="da-DK" sz="1800" dirty="0" smtClean="0">
                <a:solidFill>
                  <a:schemeClr val="bg1"/>
                </a:solidFill>
                <a:latin typeface="Consolas" panose="020B0609020204030204" pitchFamily="49" charset="0"/>
              </a:rPr>
              <a:t>": "</a:t>
            </a:r>
            <a:r>
              <a:rPr lang="da-DK" sz="1800" dirty="0">
                <a:solidFill>
                  <a:schemeClr val="bg1"/>
                </a:solidFill>
                <a:latin typeface="Consolas" panose="020B0609020204030204" pitchFamily="49" charset="0"/>
              </a:rPr>
              <a:t>MISSING </a:t>
            </a:r>
            <a:r>
              <a:rPr lang="da-DK" sz="1800" dirty="0" smtClean="0">
                <a:solidFill>
                  <a:schemeClr val="bg1"/>
                </a:solidFill>
                <a:latin typeface="Consolas" panose="020B0609020204030204" pitchFamily="49" charset="0"/>
              </a:rPr>
              <a:t>PARAMETERS”</a:t>
            </a:r>
          </a:p>
          <a:p>
            <a:pPr marL="0" indent="0">
              <a:buNone/>
            </a:pPr>
            <a:r>
              <a:rPr lang="da-DK" sz="1800" dirty="0" smtClean="0">
                <a:solidFill>
                  <a:schemeClr val="bg1"/>
                </a:solidFill>
                <a:latin typeface="Consolas" panose="020B0609020204030204" pitchFamily="49" charset="0"/>
              </a:rPr>
              <a:t>}</a:t>
            </a:r>
            <a:endParaRPr lang="da-DK"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052427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7535" y="1496884"/>
            <a:ext cx="2990487" cy="4982084"/>
          </a:xfrm>
          <a:prstGeom prst="rect">
            <a:avLst/>
          </a:prstGeom>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96884"/>
            <a:ext cx="2705973" cy="4982084"/>
          </a:xfrm>
          <a:prstGeom prst="rect">
            <a:avLst/>
          </a:prstGeom>
        </p:spPr>
      </p:pic>
      <p:pic>
        <p:nvPicPr>
          <p:cNvPr id="6" name="Immagin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1384" y="1500294"/>
            <a:ext cx="3861962" cy="4978674"/>
          </a:xfrm>
          <a:prstGeom prst="rect">
            <a:avLst/>
          </a:prstGeom>
        </p:spPr>
      </p:pic>
    </p:spTree>
    <p:extLst>
      <p:ext uri="{BB962C8B-B14F-4D97-AF65-F5344CB8AC3E}">
        <p14:creationId xmlns:p14="http://schemas.microsoft.com/office/powerpoint/2010/main" val="74280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Autenticazione REST con HTTP</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solidFill>
                  <a:schemeClr val="bg1"/>
                </a:solidFill>
              </a:rPr>
              <a:t>Basic</a:t>
            </a:r>
          </a:p>
          <a:p>
            <a:r>
              <a:rPr lang="it-IT" dirty="0" smtClean="0">
                <a:solidFill>
                  <a:schemeClr val="bg1"/>
                </a:solidFill>
              </a:rPr>
              <a:t>HMAC</a:t>
            </a:r>
          </a:p>
          <a:p>
            <a:r>
              <a:rPr lang="it-IT" dirty="0" smtClean="0">
                <a:solidFill>
                  <a:schemeClr val="bg1"/>
                </a:solidFill>
              </a:rPr>
              <a:t>API </a:t>
            </a:r>
            <a:r>
              <a:rPr lang="it-IT" dirty="0" err="1" smtClean="0">
                <a:solidFill>
                  <a:schemeClr val="bg1"/>
                </a:solidFill>
              </a:rPr>
              <a:t>Key</a:t>
            </a:r>
            <a:endParaRPr lang="it-IT" dirty="0">
              <a:solidFill>
                <a:schemeClr val="bg1"/>
              </a:solidFill>
            </a:endParaRPr>
          </a:p>
        </p:txBody>
      </p:sp>
    </p:spTree>
    <p:extLst>
      <p:ext uri="{BB962C8B-B14F-4D97-AF65-F5344CB8AC3E}">
        <p14:creationId xmlns:p14="http://schemas.microsoft.com/office/powerpoint/2010/main" val="406464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Basic</a:t>
            </a:r>
            <a:endParaRPr lang="it-IT"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password separati da ‘ : ’ e codificati in base64.</a:t>
            </a:r>
          </a:p>
          <a:p>
            <a:pPr marL="0" indent="0">
              <a:buNone/>
            </a:pPr>
            <a:r>
              <a:rPr lang="it-IT" dirty="0" smtClean="0">
                <a:solidFill>
                  <a:schemeClr val="bg1"/>
                </a:solidFill>
              </a:rPr>
              <a:t>base64(</a:t>
            </a:r>
            <a:r>
              <a:rPr lang="it-IT" dirty="0" err="1" smtClean="0">
                <a:solidFill>
                  <a:schemeClr val="bg1"/>
                </a:solidFill>
              </a:rPr>
              <a:t>username:password</a:t>
            </a:r>
            <a:r>
              <a:rPr lang="it-IT" dirty="0" smtClean="0">
                <a:solidFill>
                  <a:schemeClr val="bg1"/>
                </a:solidFill>
              </a:rPr>
              <a:t>)</a:t>
            </a: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dirty="0" err="1">
                <a:solidFill>
                  <a:srgbClr val="02523F"/>
                </a:solidFill>
                <a:latin typeface="Consolas" panose="020B0609020204030204" pitchFamily="49" charset="0"/>
              </a:rPr>
              <a:t>authorization</a:t>
            </a:r>
            <a:r>
              <a:rPr lang="it-IT" altLang="it-IT" dirty="0">
                <a:solidFill>
                  <a:srgbClr val="02523F"/>
                </a:solidFill>
                <a:latin typeface="Consolas" panose="020B0609020204030204" pitchFamily="49" charset="0"/>
              </a:rPr>
              <a:t>: </a:t>
            </a:r>
            <a:r>
              <a:rPr lang="it-IT" altLang="it-IT" dirty="0" err="1">
                <a:solidFill>
                  <a:srgbClr val="02523F"/>
                </a:solidFill>
                <a:latin typeface="Consolas" panose="020B0609020204030204" pitchFamily="49" charset="0"/>
              </a:rPr>
              <a:t>basic</a:t>
            </a:r>
            <a:r>
              <a:rPr lang="it-IT" altLang="it-IT" dirty="0">
                <a:solidFill>
                  <a:srgbClr val="02523F"/>
                </a:solidFill>
                <a:latin typeface="Consolas" panose="020B0609020204030204" pitchFamily="49" charset="0"/>
              </a:rPr>
              <a:t> dmFzc2FsbG9jYXJsbzoxMjM0</a:t>
            </a:r>
            <a:endParaRPr lang="it-IT"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9842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HMAC</a:t>
            </a:r>
            <a:endParaRPr lang="it-IT" dirty="0">
              <a:solidFill>
                <a:srgbClr val="02523F"/>
              </a:solidFill>
            </a:endParaRPr>
          </a:p>
        </p:txBody>
      </p:sp>
      <p:sp>
        <p:nvSpPr>
          <p:cNvPr id="3" name="Segnaposto contenuto 2"/>
          <p:cNvSpPr>
            <a:spLocks noGrp="1"/>
          </p:cNvSpPr>
          <p:nvPr>
            <p:ph idx="1"/>
          </p:nvPr>
        </p:nvSpPr>
        <p:spPr>
          <a:xfrm>
            <a:off x="838199" y="1825625"/>
            <a:ext cx="11284445" cy="4351338"/>
          </a:xfrm>
        </p:spPr>
        <p:txBody>
          <a:bodyPr>
            <a:normAutofit/>
          </a:bodyPr>
          <a:lstStyle/>
          <a:p>
            <a:pPr marL="0" indent="0">
              <a:buNone/>
            </a:pPr>
            <a:r>
              <a:rPr lang="it-IT" dirty="0" smtClean="0">
                <a:solidFill>
                  <a:schemeClr val="bg1"/>
                </a:solidFill>
              </a:rPr>
              <a:t>Viene inserito nell’intestazione HTTP </a:t>
            </a:r>
            <a:r>
              <a:rPr lang="it-IT" dirty="0" err="1" smtClean="0">
                <a:solidFill>
                  <a:schemeClr val="bg1"/>
                </a:solidFill>
              </a:rPr>
              <a:t>Authorization</a:t>
            </a:r>
            <a:r>
              <a:rPr lang="it-IT" dirty="0" smtClean="0">
                <a:solidFill>
                  <a:schemeClr val="bg1"/>
                </a:solidFill>
              </a:rPr>
              <a:t> una stringa contente username e una versione </a:t>
            </a:r>
            <a:r>
              <a:rPr lang="it-IT" dirty="0" err="1" smtClean="0">
                <a:solidFill>
                  <a:schemeClr val="bg1"/>
                </a:solidFill>
              </a:rPr>
              <a:t>hashed</a:t>
            </a:r>
            <a:r>
              <a:rPr lang="it-IT" dirty="0" smtClean="0">
                <a:solidFill>
                  <a:schemeClr val="bg1"/>
                </a:solidFill>
              </a:rPr>
              <a:t> della password separati da ‘ : ’.</a:t>
            </a:r>
          </a:p>
          <a:p>
            <a:pPr marL="0" lvl="0" indent="0">
              <a:buNone/>
            </a:pPr>
            <a:r>
              <a:rPr lang="it-IT" sz="2600" dirty="0" smtClean="0">
                <a:solidFill>
                  <a:schemeClr val="bg1"/>
                </a:solidFill>
                <a:latin typeface="Calibri (Corpo)"/>
              </a:rPr>
              <a:t>base64(</a:t>
            </a:r>
            <a:r>
              <a:rPr lang="it-IT" altLang="it-IT" sz="2600" dirty="0" err="1">
                <a:solidFill>
                  <a:srgbClr val="FFFFFF"/>
                </a:solidFill>
                <a:latin typeface="Calibri (Corpo)"/>
              </a:rPr>
              <a:t>hmac</a:t>
            </a:r>
            <a:r>
              <a:rPr lang="it-IT" altLang="it-IT" sz="2600" dirty="0">
                <a:solidFill>
                  <a:srgbClr val="FFFFFF"/>
                </a:solidFill>
                <a:latin typeface="Calibri (Corpo)"/>
              </a:rPr>
              <a:t>("sha256", </a:t>
            </a:r>
            <a:r>
              <a:rPr lang="it-IT" altLang="it-IT" sz="2600" dirty="0" smtClean="0">
                <a:solidFill>
                  <a:srgbClr val="FFFFFF"/>
                </a:solidFill>
                <a:latin typeface="Calibri (Corpo)"/>
              </a:rPr>
              <a:t>"password", </a:t>
            </a:r>
            <a:r>
              <a:rPr lang="it-IT" altLang="it-IT" sz="2600" dirty="0">
                <a:solidFill>
                  <a:srgbClr val="FFFFFF"/>
                </a:solidFill>
                <a:latin typeface="Calibri (Corpo)"/>
              </a:rPr>
              <a:t>"</a:t>
            </a:r>
            <a:r>
              <a:rPr lang="it-IT" altLang="it-IT" sz="2600" dirty="0" smtClean="0">
                <a:solidFill>
                  <a:srgbClr val="FFFFFF"/>
                </a:solidFill>
                <a:latin typeface="Calibri (Corpo)"/>
              </a:rPr>
              <a:t>GET</a:t>
            </a:r>
            <a:r>
              <a:rPr lang="it-IT" altLang="it-IT" sz="2600" dirty="0" smtClean="0">
                <a:solidFill>
                  <a:schemeClr val="bg1"/>
                </a:solidFill>
                <a:latin typeface="Arial Unicode MS"/>
              </a:rPr>
              <a:t>/</a:t>
            </a:r>
            <a:r>
              <a:rPr lang="it-IT" altLang="it-IT" sz="2600" dirty="0" err="1" smtClean="0">
                <a:solidFill>
                  <a:schemeClr val="bg1"/>
                </a:solidFill>
                <a:latin typeface="Arial Unicode MS"/>
              </a:rPr>
              <a:t>contact</a:t>
            </a:r>
            <a:r>
              <a:rPr lang="it-IT" altLang="it-IT" sz="2600" dirty="0" smtClean="0">
                <a:solidFill>
                  <a:schemeClr val="bg1"/>
                </a:solidFill>
                <a:latin typeface="Arial Unicode MS"/>
              </a:rPr>
              <a:t>/carlo</a:t>
            </a:r>
            <a:r>
              <a:rPr lang="it-IT" altLang="it-IT" sz="2600" dirty="0" smtClean="0">
                <a:solidFill>
                  <a:srgbClr val="FFFFFF"/>
                </a:solidFill>
                <a:latin typeface="Calibri (Corpo)"/>
              </a:rPr>
              <a:t>"))</a:t>
            </a:r>
            <a:r>
              <a:rPr lang="it-IT" altLang="it-IT" sz="2600" dirty="0" smtClean="0">
                <a:latin typeface="Calibri (Corpo)"/>
              </a:rPr>
              <a:t> </a:t>
            </a:r>
            <a:endParaRPr lang="it-IT" altLang="it-IT" sz="2600" dirty="0">
              <a:latin typeface="Calibri (Corpo)"/>
            </a:endParaRPr>
          </a:p>
          <a:p>
            <a:pPr marL="0" indent="0">
              <a:buNone/>
            </a:pPr>
            <a:endParaRPr lang="it-IT" dirty="0">
              <a:solidFill>
                <a:schemeClr val="bg1"/>
              </a:solidFill>
            </a:endParaRPr>
          </a:p>
          <a:p>
            <a:pPr marL="0" lvl="0" indent="0" eaLnBrk="0" fontAlgn="base" hangingPunct="0">
              <a:lnSpc>
                <a:spcPct val="100000"/>
              </a:lnSpc>
              <a:spcBef>
                <a:spcPct val="0"/>
              </a:spcBef>
              <a:spcAft>
                <a:spcPct val="0"/>
              </a:spcAft>
              <a:buNone/>
            </a:pPr>
            <a:r>
              <a:rPr lang="it-IT" altLang="it-IT" dirty="0" smtClean="0">
                <a:solidFill>
                  <a:schemeClr val="bg1"/>
                </a:solidFill>
                <a:latin typeface="Consolas" panose="020B0609020204030204" pitchFamily="49" charset="0"/>
              </a:rPr>
              <a:t>GET </a:t>
            </a:r>
            <a:r>
              <a:rPr lang="it-IT" altLang="it-IT" dirty="0">
                <a:solidFill>
                  <a:schemeClr val="bg1"/>
                </a:solidFill>
                <a:latin typeface="Consolas" panose="020B0609020204030204" pitchFamily="49" charset="0"/>
              </a:rPr>
              <a:t>/</a:t>
            </a:r>
            <a:r>
              <a:rPr lang="it-IT" altLang="it-IT" dirty="0" err="1">
                <a:solidFill>
                  <a:schemeClr val="bg1"/>
                </a:solidFill>
                <a:latin typeface="Consolas" panose="020B0609020204030204" pitchFamily="49" charset="0"/>
              </a:rPr>
              <a:t>contact</a:t>
            </a:r>
            <a:r>
              <a:rPr lang="it-IT" altLang="it-IT" dirty="0">
                <a:solidFill>
                  <a:schemeClr val="bg1"/>
                </a:solidFill>
                <a:latin typeface="Consolas" panose="020B0609020204030204" pitchFamily="49" charset="0"/>
              </a:rPr>
              <a:t>/carlo HTTP/1.1 </a:t>
            </a:r>
          </a:p>
          <a:p>
            <a:pPr marL="0" lvl="0" indent="0" eaLnBrk="0" fontAlgn="base" hangingPunct="0">
              <a:lnSpc>
                <a:spcPct val="100000"/>
              </a:lnSpc>
              <a:spcBef>
                <a:spcPct val="0"/>
              </a:spcBef>
              <a:spcAft>
                <a:spcPct val="0"/>
              </a:spcAft>
              <a:buNone/>
            </a:pPr>
            <a:r>
              <a:rPr lang="it-IT" altLang="it-IT" dirty="0">
                <a:solidFill>
                  <a:schemeClr val="bg1"/>
                </a:solidFill>
                <a:latin typeface="Consolas" panose="020B0609020204030204" pitchFamily="49" charset="0"/>
              </a:rPr>
              <a:t>HOST: localhost:3000 </a:t>
            </a:r>
          </a:p>
          <a:p>
            <a:pPr marL="0" indent="0" eaLnBrk="0" fontAlgn="base" hangingPunct="0">
              <a:lnSpc>
                <a:spcPct val="100000"/>
              </a:lnSpc>
              <a:spcBef>
                <a:spcPct val="0"/>
              </a:spcBef>
              <a:spcAft>
                <a:spcPct val="0"/>
              </a:spcAft>
              <a:buNone/>
            </a:pPr>
            <a:r>
              <a:rPr lang="it-IT" altLang="it-IT" sz="1800" dirty="0" err="1">
                <a:solidFill>
                  <a:srgbClr val="02523F"/>
                </a:solidFill>
                <a:latin typeface="Consolas" panose="020B0609020204030204" pitchFamily="49" charset="0"/>
              </a:rPr>
              <a:t>authorization</a:t>
            </a:r>
            <a:r>
              <a:rPr lang="it-IT" altLang="it-IT" sz="1800" dirty="0">
                <a:solidFill>
                  <a:srgbClr val="02523F"/>
                </a:solidFill>
                <a:latin typeface="Consolas" panose="020B0609020204030204" pitchFamily="49" charset="0"/>
              </a:rPr>
              <a:t>: </a:t>
            </a:r>
            <a:r>
              <a:rPr lang="it-IT" altLang="it-IT" sz="1800" dirty="0" err="1" smtClean="0">
                <a:solidFill>
                  <a:srgbClr val="02523F"/>
                </a:solidFill>
                <a:latin typeface="Consolas" panose="020B0609020204030204" pitchFamily="49" charset="0"/>
              </a:rPr>
              <a:t>hmac</a:t>
            </a:r>
            <a:r>
              <a:rPr lang="it-IT" altLang="it-IT" sz="1800" dirty="0">
                <a:solidFill>
                  <a:srgbClr val="02523F"/>
                </a:solidFill>
                <a:latin typeface="Consolas" panose="020B0609020204030204" pitchFamily="49" charset="0"/>
              </a:rPr>
              <a:t> </a:t>
            </a:r>
            <a:r>
              <a:rPr lang="it-IT" altLang="it-IT" sz="1800" dirty="0" smtClean="0">
                <a:solidFill>
                  <a:srgbClr val="02523F"/>
                </a:solidFill>
                <a:latin typeface="Consolas" panose="020B0609020204030204" pitchFamily="49" charset="0"/>
              </a:rPr>
              <a:t>username:</a:t>
            </a:r>
            <a:r>
              <a:rPr lang="it-IT" altLang="it-IT" sz="1600" dirty="0" smtClean="0">
                <a:solidFill>
                  <a:srgbClr val="02523F"/>
                </a:solidFill>
                <a:latin typeface="Consolas" panose="020B0609020204030204" pitchFamily="49" charset="0"/>
              </a:rPr>
              <a:t>14b6a8983cd86afea2fdf19d121fce8e7235bb11ed774d7816ba0bc0cbfe093d</a:t>
            </a:r>
            <a:endParaRPr lang="it-IT" sz="1600" dirty="0">
              <a:solidFill>
                <a:srgbClr val="02523F"/>
              </a:solidFill>
              <a:latin typeface="Consolas" panose="020B0609020204030204" pitchFamily="49" charset="0"/>
            </a:endParaRPr>
          </a:p>
        </p:txBody>
      </p:sp>
    </p:spTree>
    <p:extLst>
      <p:ext uri="{BB962C8B-B14F-4D97-AF65-F5344CB8AC3E}">
        <p14:creationId xmlns:p14="http://schemas.microsoft.com/office/powerpoint/2010/main" val="313876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solidFill>
                  <a:schemeClr val="bg1"/>
                </a:solidFill>
              </a:rPr>
              <a:t>Auth</a:t>
            </a:r>
            <a:r>
              <a:rPr lang="it-IT" dirty="0" smtClean="0">
                <a:solidFill>
                  <a:schemeClr val="bg1"/>
                </a:solidFill>
              </a:rPr>
              <a:t> REST con HTTP: </a:t>
            </a:r>
            <a:r>
              <a:rPr lang="it-IT" dirty="0" smtClean="0">
                <a:solidFill>
                  <a:srgbClr val="02523F"/>
                </a:solidFill>
              </a:rPr>
              <a:t>API </a:t>
            </a:r>
            <a:r>
              <a:rPr lang="it-IT" dirty="0" err="1" smtClean="0">
                <a:solidFill>
                  <a:srgbClr val="02523F"/>
                </a:solidFill>
              </a:rPr>
              <a:t>key</a:t>
            </a:r>
            <a:endParaRPr lang="it-IT" dirty="0">
              <a:solidFill>
                <a:srgbClr val="02523F"/>
              </a:solidFill>
            </a:endParaRPr>
          </a:p>
        </p:txBody>
      </p:sp>
      <p:pic>
        <p:nvPicPr>
          <p:cNvPr id="2050" name="Picture 2" descr="Abstract Protocol Flow"/>
          <p:cNvPicPr>
            <a:picLocks noChangeAspect="1" noChangeArrowheads="1"/>
          </p:cNvPicPr>
          <p:nvPr/>
        </p:nvPicPr>
        <p:blipFill rotWithShape="1">
          <a:blip r:embed="rId2">
            <a:extLst>
              <a:ext uri="{28A0092B-C50C-407E-A947-70E740481C1C}">
                <a14:useLocalDpi xmlns:a14="http://schemas.microsoft.com/office/drawing/2010/main" val="0"/>
              </a:ext>
            </a:extLst>
          </a:blip>
          <a:srcRect t="8994"/>
          <a:stretch/>
        </p:blipFill>
        <p:spPr bwMode="auto">
          <a:xfrm>
            <a:off x="838200" y="1795946"/>
            <a:ext cx="7090250" cy="427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8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a:solidFill>
                  <a:schemeClr val="bg1"/>
                </a:solidFill>
              </a:rPr>
              <a:t>u</a:t>
            </a:r>
            <a:r>
              <a:rPr lang="it-IT" dirty="0" smtClean="0">
                <a:solidFill>
                  <a:schemeClr val="bg1"/>
                </a:solidFill>
              </a:rPr>
              <a:t>n contatto di una rubrica</a:t>
            </a: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principi ed è il protocollo su cui sono realizzati la maggior parte dei servizi di questo genere</a:t>
            </a:r>
            <a:r>
              <a:rPr lang="it-IT" dirty="0" smtClean="0">
                <a:solidFill>
                  <a:schemeClr val="bg1"/>
                </a:solidFill>
              </a:rPr>
              <a:t>. Es:</a:t>
            </a:r>
          </a:p>
          <a:p>
            <a:r>
              <a:rPr lang="it-IT" dirty="0" err="1" smtClean="0">
                <a:solidFill>
                  <a:schemeClr val="bg1"/>
                </a:solidFill>
              </a:rPr>
              <a:t>Facebook</a:t>
            </a:r>
            <a:r>
              <a:rPr lang="it-IT" dirty="0" smtClean="0">
                <a:solidFill>
                  <a:schemeClr val="bg1"/>
                </a:solidFill>
              </a:rPr>
              <a:t> </a:t>
            </a:r>
            <a:r>
              <a:rPr lang="it-IT" dirty="0" err="1" smtClean="0">
                <a:solidFill>
                  <a:schemeClr val="bg1"/>
                </a:solidFill>
              </a:rPr>
              <a:t>Graph</a:t>
            </a:r>
            <a:r>
              <a:rPr lang="it-IT" dirty="0" smtClean="0">
                <a:solidFill>
                  <a:schemeClr val="bg1"/>
                </a:solidFill>
              </a:rPr>
              <a:t> API</a:t>
            </a:r>
          </a:p>
          <a:p>
            <a:r>
              <a:rPr lang="it-IT" dirty="0" smtClean="0">
                <a:solidFill>
                  <a:schemeClr val="bg1"/>
                </a:solidFill>
              </a:rPr>
              <a:t>Google </a:t>
            </a:r>
            <a:r>
              <a:rPr lang="it-IT" dirty="0" err="1" smtClean="0">
                <a:solidFill>
                  <a:schemeClr val="bg1"/>
                </a:solidFill>
              </a:rPr>
              <a:t>places</a:t>
            </a:r>
            <a:r>
              <a:rPr lang="it-IT" dirty="0" smtClean="0">
                <a:solidFill>
                  <a:schemeClr val="bg1"/>
                </a:solidFill>
              </a:rPr>
              <a:t> </a:t>
            </a:r>
            <a:r>
              <a:rPr lang="it-IT" dirty="0" err="1" smtClean="0">
                <a:solidFill>
                  <a:schemeClr val="bg1"/>
                </a:solidFill>
              </a:rPr>
              <a:t>RESTful</a:t>
            </a:r>
            <a:r>
              <a:rPr lang="it-IT" dirty="0" smtClean="0">
                <a:solidFill>
                  <a:schemeClr val="bg1"/>
                </a:solidFill>
              </a:rPr>
              <a:t> API</a:t>
            </a:r>
          </a:p>
          <a:p>
            <a:r>
              <a:rPr lang="it-IT" dirty="0" err="1" smtClean="0">
                <a:solidFill>
                  <a:schemeClr val="bg1"/>
                </a:solidFill>
              </a:rPr>
              <a:t>Telegram</a:t>
            </a:r>
            <a:r>
              <a:rPr lang="it-IT" dirty="0" smtClean="0">
                <a:solidFill>
                  <a:schemeClr val="bg1"/>
                </a:solidFill>
              </a:rPr>
              <a:t> Bot API</a:t>
            </a:r>
          </a:p>
          <a:p>
            <a:endParaRPr lang="it-IT" dirty="0" smtClean="0">
              <a:solidFill>
                <a:schemeClr val="bg1"/>
              </a:solidFill>
            </a:endParaRP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1" y="1825625"/>
            <a:ext cx="10391946" cy="4351338"/>
          </a:xfrm>
        </p:spPr>
        <p:txBody>
          <a:bodyPr/>
          <a:lstStyle/>
          <a:p>
            <a:pPr marL="0" indent="0">
              <a:buNone/>
            </a:pPr>
            <a:r>
              <a:rPr lang="it-IT" dirty="0" smtClean="0">
                <a:solidFill>
                  <a:schemeClr val="bg1"/>
                </a:solidFill>
              </a:rPr>
              <a:t>Esempio: servizio </a:t>
            </a:r>
            <a:r>
              <a:rPr lang="it-IT" dirty="0">
                <a:solidFill>
                  <a:schemeClr val="bg1"/>
                </a:solidFill>
              </a:rPr>
              <a:t>web </a:t>
            </a:r>
            <a:r>
              <a:rPr lang="it-IT" dirty="0" err="1">
                <a:solidFill>
                  <a:schemeClr val="bg1"/>
                </a:solidFill>
              </a:rPr>
              <a:t>RESTful</a:t>
            </a:r>
            <a:r>
              <a:rPr lang="it-IT" dirty="0">
                <a:solidFill>
                  <a:schemeClr val="bg1"/>
                </a:solidFill>
              </a:rPr>
              <a:t> </a:t>
            </a:r>
            <a:r>
              <a:rPr lang="it-IT" dirty="0" smtClean="0">
                <a:solidFill>
                  <a:schemeClr val="bg1"/>
                </a:solidFill>
              </a:rPr>
              <a:t>per la memorizzazione dei contatti di una rubrica, realizzato con </a:t>
            </a:r>
            <a:r>
              <a:rPr lang="it-IT" dirty="0" err="1" smtClean="0">
                <a:solidFill>
                  <a:schemeClr val="bg1"/>
                </a:solidFill>
              </a:rPr>
              <a:t>NodeJs</a:t>
            </a:r>
            <a:r>
              <a:rPr lang="it-IT" dirty="0" smtClean="0">
                <a:solidFill>
                  <a:schemeClr val="bg1"/>
                </a:solidFill>
              </a:rPr>
              <a:t> &amp; </a:t>
            </a:r>
            <a:r>
              <a:rPr lang="it-IT" dirty="0" err="1" smtClean="0">
                <a:solidFill>
                  <a:schemeClr val="bg1"/>
                </a:solidFill>
              </a:rPr>
              <a:t>ExpressJs</a:t>
            </a:r>
            <a:endParaRPr lang="it-IT" dirty="0" smtClean="0">
              <a:solidFill>
                <a:schemeClr val="bg1"/>
              </a:solidFill>
            </a:endParaRPr>
          </a:p>
          <a:p>
            <a:pPr marL="0" indent="0">
              <a:buNone/>
            </a:pP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POST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PUT</a:t>
            </a:r>
            <a:r>
              <a:rPr lang="it-IT" dirty="0" smtClean="0">
                <a:solidFill>
                  <a:schemeClr val="bg1"/>
                </a:solidFill>
              </a:rPr>
              <a:t> 	</a:t>
            </a:r>
            <a:r>
              <a:rPr lang="it-IT" dirty="0">
                <a:solidFill>
                  <a:schemeClr val="bg1"/>
                </a:solidFill>
              </a:rPr>
              <a:t> </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DELETE</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68026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TotalTime>
  <Words>521</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Arial Unicode MS</vt:lpstr>
      <vt:lpstr>Calibri</vt:lpstr>
      <vt:lpstr>Calibri (Corpo)</vt:lpstr>
      <vt:lpstr>Calibri Light</vt:lpstr>
      <vt:lpstr>Consolas</vt:lpstr>
      <vt:lpstr>Office Theme</vt:lpstr>
      <vt:lpstr>REST</vt:lpstr>
      <vt:lpstr>Definizione</vt:lpstr>
      <vt:lpstr>Storia</vt:lpstr>
      <vt:lpstr>Storia</vt:lpstr>
      <vt:lpstr>Principi</vt:lpstr>
      <vt:lpstr>Principio fondamentale: RISORSA</vt:lpstr>
      <vt:lpstr>Principio fondamentale: RISORSA</vt:lpstr>
      <vt:lpstr>REST con HTTP</vt:lpstr>
      <vt:lpstr>REST con HTTP</vt:lpstr>
      <vt:lpstr>REST con HTTP</vt:lpstr>
      <vt:lpstr>REST con HTTP</vt:lpstr>
      <vt:lpstr>REST con HTTP</vt:lpstr>
      <vt:lpstr>REST con HTTP</vt:lpstr>
      <vt:lpstr>Autenticazione REST con HTTP</vt:lpstr>
      <vt:lpstr>Auth REST con HTTP: Basic</vt:lpstr>
      <vt:lpstr>Auth REST con HTTP: HMAC</vt:lpstr>
      <vt:lpstr>Auth REST con HTTP: API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carlo vassallo</cp:lastModifiedBy>
  <cp:revision>35</cp:revision>
  <dcterms:created xsi:type="dcterms:W3CDTF">2016-06-08T15:49:08Z</dcterms:created>
  <dcterms:modified xsi:type="dcterms:W3CDTF">2016-06-15T10:43:53Z</dcterms:modified>
</cp:coreProperties>
</file>