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0" r:id="rId6"/>
    <p:sldId id="261" r:id="rId7"/>
    <p:sldId id="263" r:id="rId8"/>
    <p:sldId id="262" r:id="rId9"/>
    <p:sldId id="265" r:id="rId10"/>
    <p:sldId id="266" r:id="rId11"/>
    <p:sldId id="268" r:id="rId12"/>
    <p:sldId id="267" r:id="rId13"/>
    <p:sldId id="269" r:id="rId14"/>
    <p:sldId id="270" r:id="rId15"/>
    <p:sldId id="276" r:id="rId16"/>
    <p:sldId id="271" r:id="rId17"/>
    <p:sldId id="272" r:id="rId18"/>
    <p:sldId id="273" r:id="rId19"/>
    <p:sldId id="274" r:id="rId20"/>
    <p:sldId id="275"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arlo vassallo" initials="cv" lastIdx="2" clrIdx="0">
    <p:extLst>
      <p:ext uri="{19B8F6BF-5375-455C-9EA6-DF929625EA0E}">
        <p15:presenceInfo xmlns:p15="http://schemas.microsoft.com/office/powerpoint/2012/main" userId="aa4cacd0957548b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2523F"/>
    <a:srgbClr val="048274"/>
    <a:srgbClr val="049674"/>
    <a:srgbClr val="0096B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Stile chiaro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69" d="100"/>
          <a:sy n="69" d="100"/>
        </p:scale>
        <p:origin x="57" y="525"/>
      </p:cViewPr>
      <p:guideLst/>
    </p:cSldViewPr>
  </p:slideViewPr>
  <p:notesTextViewPr>
    <p:cViewPr>
      <p:scale>
        <a:sx n="200" d="100"/>
        <a:sy n="2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6-06-20T12:52:56.473" idx="2">
    <p:pos x="10" y="10"/>
    <p:text>notajnfivivbr</p:text>
    <p:extLst>
      <p:ext uri="{C676402C-5697-4E1C-873F-D02D1690AC5C}">
        <p15:threadingInfo xmlns:p15="http://schemas.microsoft.com/office/powerpoint/2012/main" timeZoneBias="-12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it-IT" smtClean="0"/>
              <a:t>Fare clic per modificare lo stile del titolo</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smtClean="0"/>
              <a:t>Fare clic per modificare lo stile del sottotitolo dello schema</a:t>
            </a:r>
            <a:endParaRPr lang="en-US" dirty="0"/>
          </a:p>
        </p:txBody>
      </p:sp>
      <p:sp>
        <p:nvSpPr>
          <p:cNvPr id="4" name="Date Placeholder 3"/>
          <p:cNvSpPr>
            <a:spLocks noGrp="1"/>
          </p:cNvSpPr>
          <p:nvPr>
            <p:ph type="dt" sz="half" idx="10"/>
          </p:nvPr>
        </p:nvSpPr>
        <p:spPr/>
        <p:txBody>
          <a:bodyPr/>
          <a:lstStyle/>
          <a:p>
            <a:fld id="{87B37464-989D-4436-8DD6-4E2D6FEC1EC0}" type="datetimeFigureOut">
              <a:rPr lang="it-IT" smtClean="0"/>
              <a:t>20/06/2016</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D01E7A5C-21B3-4D0F-9F23-7DF68286772E}" type="slidenum">
              <a:rPr lang="it-IT" smtClean="0"/>
              <a:t>‹N›</a:t>
            </a:fld>
            <a:endParaRPr lang="it-IT"/>
          </a:p>
        </p:txBody>
      </p:sp>
    </p:spTree>
    <p:extLst>
      <p:ext uri="{BB962C8B-B14F-4D97-AF65-F5344CB8AC3E}">
        <p14:creationId xmlns:p14="http://schemas.microsoft.com/office/powerpoint/2010/main" val="32508939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smtClean="0"/>
              <a:t>Fare clic per modificare lo stile del titolo</a:t>
            </a:r>
            <a:endParaRPr lang="en-US" dirty="0"/>
          </a:p>
        </p:txBody>
      </p:sp>
      <p:sp>
        <p:nvSpPr>
          <p:cNvPr id="3" name="Vertical Text Placeholder 2"/>
          <p:cNvSpPr>
            <a:spLocks noGrp="1"/>
          </p:cNvSpPr>
          <p:nvPr>
            <p:ph type="body" orient="vert" idx="1"/>
          </p:nvPr>
        </p:nvSpPr>
        <p:spPr/>
        <p:txBody>
          <a:bodyPr vert="eaVert"/>
          <a:lstStyle/>
          <a:p>
            <a:pPr lvl="0"/>
            <a:r>
              <a:rPr lang="it-IT" smtClean="0"/>
              <a:t>Modifica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Date Placeholder 3"/>
          <p:cNvSpPr>
            <a:spLocks noGrp="1"/>
          </p:cNvSpPr>
          <p:nvPr>
            <p:ph type="dt" sz="half" idx="10"/>
          </p:nvPr>
        </p:nvSpPr>
        <p:spPr/>
        <p:txBody>
          <a:bodyPr/>
          <a:lstStyle/>
          <a:p>
            <a:fld id="{87B37464-989D-4436-8DD6-4E2D6FEC1EC0}" type="datetimeFigureOut">
              <a:rPr lang="it-IT" smtClean="0"/>
              <a:t>20/06/2016</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D01E7A5C-21B3-4D0F-9F23-7DF68286772E}" type="slidenum">
              <a:rPr lang="it-IT" smtClean="0"/>
              <a:t>‹N›</a:t>
            </a:fld>
            <a:endParaRPr lang="it-IT"/>
          </a:p>
        </p:txBody>
      </p:sp>
    </p:spTree>
    <p:extLst>
      <p:ext uri="{BB962C8B-B14F-4D97-AF65-F5344CB8AC3E}">
        <p14:creationId xmlns:p14="http://schemas.microsoft.com/office/powerpoint/2010/main" val="2099856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it-IT" smtClean="0"/>
              <a:t>Fare clic per modificare lo stile del titolo</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it-IT" smtClean="0"/>
              <a:t>Modifica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Date Placeholder 3"/>
          <p:cNvSpPr>
            <a:spLocks noGrp="1"/>
          </p:cNvSpPr>
          <p:nvPr>
            <p:ph type="dt" sz="half" idx="10"/>
          </p:nvPr>
        </p:nvSpPr>
        <p:spPr/>
        <p:txBody>
          <a:bodyPr/>
          <a:lstStyle/>
          <a:p>
            <a:fld id="{87B37464-989D-4436-8DD6-4E2D6FEC1EC0}" type="datetimeFigureOut">
              <a:rPr lang="it-IT" smtClean="0"/>
              <a:t>20/06/2016</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D01E7A5C-21B3-4D0F-9F23-7DF68286772E}" type="slidenum">
              <a:rPr lang="it-IT" smtClean="0"/>
              <a:t>‹N›</a:t>
            </a:fld>
            <a:endParaRPr lang="it-IT"/>
          </a:p>
        </p:txBody>
      </p:sp>
    </p:spTree>
    <p:extLst>
      <p:ext uri="{BB962C8B-B14F-4D97-AF65-F5344CB8AC3E}">
        <p14:creationId xmlns:p14="http://schemas.microsoft.com/office/powerpoint/2010/main" val="9923762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smtClean="0"/>
              <a:t>Fare clic per modificare lo stile del titolo</a:t>
            </a:r>
            <a:endParaRPr lang="en-US" dirty="0"/>
          </a:p>
        </p:txBody>
      </p:sp>
      <p:sp>
        <p:nvSpPr>
          <p:cNvPr id="3" name="Content Placeholder 2"/>
          <p:cNvSpPr>
            <a:spLocks noGrp="1"/>
          </p:cNvSpPr>
          <p:nvPr>
            <p:ph idx="1"/>
          </p:nvPr>
        </p:nvSpPr>
        <p:spPr/>
        <p:txBody>
          <a:bodyPr/>
          <a:lstStyle/>
          <a:p>
            <a:pPr lvl="0"/>
            <a:r>
              <a:rPr lang="it-IT" smtClean="0"/>
              <a:t>Modifica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Date Placeholder 3"/>
          <p:cNvSpPr>
            <a:spLocks noGrp="1"/>
          </p:cNvSpPr>
          <p:nvPr>
            <p:ph type="dt" sz="half" idx="10"/>
          </p:nvPr>
        </p:nvSpPr>
        <p:spPr/>
        <p:txBody>
          <a:bodyPr/>
          <a:lstStyle/>
          <a:p>
            <a:fld id="{87B37464-989D-4436-8DD6-4E2D6FEC1EC0}" type="datetimeFigureOut">
              <a:rPr lang="it-IT" smtClean="0"/>
              <a:t>20/06/2016</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D01E7A5C-21B3-4D0F-9F23-7DF68286772E}" type="slidenum">
              <a:rPr lang="it-IT" smtClean="0"/>
              <a:t>‹N›</a:t>
            </a:fld>
            <a:endParaRPr lang="it-IT"/>
          </a:p>
        </p:txBody>
      </p:sp>
    </p:spTree>
    <p:extLst>
      <p:ext uri="{BB962C8B-B14F-4D97-AF65-F5344CB8AC3E}">
        <p14:creationId xmlns:p14="http://schemas.microsoft.com/office/powerpoint/2010/main" val="368707497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it-IT" smtClean="0"/>
              <a:t>Fare clic per modificare lo stile del titolo</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smtClean="0"/>
              <a:t>Modifica gli stili del testo dello schema</a:t>
            </a:r>
          </a:p>
        </p:txBody>
      </p:sp>
      <p:sp>
        <p:nvSpPr>
          <p:cNvPr id="4" name="Date Placeholder 3"/>
          <p:cNvSpPr>
            <a:spLocks noGrp="1"/>
          </p:cNvSpPr>
          <p:nvPr>
            <p:ph type="dt" sz="half" idx="10"/>
          </p:nvPr>
        </p:nvSpPr>
        <p:spPr/>
        <p:txBody>
          <a:bodyPr/>
          <a:lstStyle/>
          <a:p>
            <a:fld id="{87B37464-989D-4436-8DD6-4E2D6FEC1EC0}" type="datetimeFigureOut">
              <a:rPr lang="it-IT" smtClean="0"/>
              <a:t>20/06/2016</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D01E7A5C-21B3-4D0F-9F23-7DF68286772E}" type="slidenum">
              <a:rPr lang="it-IT" smtClean="0"/>
              <a:t>‹N›</a:t>
            </a:fld>
            <a:endParaRPr lang="it-IT"/>
          </a:p>
        </p:txBody>
      </p:sp>
    </p:spTree>
    <p:extLst>
      <p:ext uri="{BB962C8B-B14F-4D97-AF65-F5344CB8AC3E}">
        <p14:creationId xmlns:p14="http://schemas.microsoft.com/office/powerpoint/2010/main" val="2237661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smtClean="0"/>
              <a:t>Fare clic per modificare lo stile del titolo</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it-IT" smtClean="0"/>
              <a:t>Modifica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it-IT" smtClean="0"/>
              <a:t>Modifica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5" name="Date Placeholder 4"/>
          <p:cNvSpPr>
            <a:spLocks noGrp="1"/>
          </p:cNvSpPr>
          <p:nvPr>
            <p:ph type="dt" sz="half" idx="10"/>
          </p:nvPr>
        </p:nvSpPr>
        <p:spPr/>
        <p:txBody>
          <a:bodyPr/>
          <a:lstStyle/>
          <a:p>
            <a:fld id="{87B37464-989D-4436-8DD6-4E2D6FEC1EC0}" type="datetimeFigureOut">
              <a:rPr lang="it-IT" smtClean="0"/>
              <a:t>20/06/2016</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D01E7A5C-21B3-4D0F-9F23-7DF68286772E}" type="slidenum">
              <a:rPr lang="it-IT" smtClean="0"/>
              <a:t>‹N›</a:t>
            </a:fld>
            <a:endParaRPr lang="it-IT"/>
          </a:p>
        </p:txBody>
      </p:sp>
    </p:spTree>
    <p:extLst>
      <p:ext uri="{BB962C8B-B14F-4D97-AF65-F5344CB8AC3E}">
        <p14:creationId xmlns:p14="http://schemas.microsoft.com/office/powerpoint/2010/main" val="2145941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it-IT" smtClean="0"/>
              <a:t>Fare clic per modificare lo stile del titolo</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Modifica gli stili del testo dello schema</a:t>
            </a:r>
          </a:p>
        </p:txBody>
      </p:sp>
      <p:sp>
        <p:nvSpPr>
          <p:cNvPr id="4" name="Content Placeholder 3"/>
          <p:cNvSpPr>
            <a:spLocks noGrp="1"/>
          </p:cNvSpPr>
          <p:nvPr>
            <p:ph sz="half" idx="2"/>
          </p:nvPr>
        </p:nvSpPr>
        <p:spPr>
          <a:xfrm>
            <a:off x="839788" y="2505075"/>
            <a:ext cx="5157787" cy="3684588"/>
          </a:xfrm>
        </p:spPr>
        <p:txBody>
          <a:bodyPr/>
          <a:lstStyle/>
          <a:p>
            <a:pPr lvl="0"/>
            <a:r>
              <a:rPr lang="it-IT" smtClean="0"/>
              <a:t>Modifica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Modifica gli stili del testo dello schema</a:t>
            </a:r>
          </a:p>
        </p:txBody>
      </p:sp>
      <p:sp>
        <p:nvSpPr>
          <p:cNvPr id="6" name="Content Placeholder 5"/>
          <p:cNvSpPr>
            <a:spLocks noGrp="1"/>
          </p:cNvSpPr>
          <p:nvPr>
            <p:ph sz="quarter" idx="4"/>
          </p:nvPr>
        </p:nvSpPr>
        <p:spPr>
          <a:xfrm>
            <a:off x="6172200" y="2505075"/>
            <a:ext cx="5183188" cy="3684588"/>
          </a:xfrm>
        </p:spPr>
        <p:txBody>
          <a:bodyPr/>
          <a:lstStyle/>
          <a:p>
            <a:pPr lvl="0"/>
            <a:r>
              <a:rPr lang="it-IT" smtClean="0"/>
              <a:t>Modifica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7" name="Date Placeholder 6"/>
          <p:cNvSpPr>
            <a:spLocks noGrp="1"/>
          </p:cNvSpPr>
          <p:nvPr>
            <p:ph type="dt" sz="half" idx="10"/>
          </p:nvPr>
        </p:nvSpPr>
        <p:spPr/>
        <p:txBody>
          <a:bodyPr/>
          <a:lstStyle/>
          <a:p>
            <a:fld id="{87B37464-989D-4436-8DD6-4E2D6FEC1EC0}" type="datetimeFigureOut">
              <a:rPr lang="it-IT" smtClean="0"/>
              <a:t>20/06/2016</a:t>
            </a:fld>
            <a:endParaRPr lang="it-IT"/>
          </a:p>
        </p:txBody>
      </p:sp>
      <p:sp>
        <p:nvSpPr>
          <p:cNvPr id="8" name="Footer Placeholder 7"/>
          <p:cNvSpPr>
            <a:spLocks noGrp="1"/>
          </p:cNvSpPr>
          <p:nvPr>
            <p:ph type="ftr" sz="quarter" idx="11"/>
          </p:nvPr>
        </p:nvSpPr>
        <p:spPr/>
        <p:txBody>
          <a:bodyPr/>
          <a:lstStyle/>
          <a:p>
            <a:endParaRPr lang="it-IT"/>
          </a:p>
        </p:txBody>
      </p:sp>
      <p:sp>
        <p:nvSpPr>
          <p:cNvPr id="9" name="Slide Number Placeholder 8"/>
          <p:cNvSpPr>
            <a:spLocks noGrp="1"/>
          </p:cNvSpPr>
          <p:nvPr>
            <p:ph type="sldNum" sz="quarter" idx="12"/>
          </p:nvPr>
        </p:nvSpPr>
        <p:spPr/>
        <p:txBody>
          <a:bodyPr/>
          <a:lstStyle/>
          <a:p>
            <a:fld id="{D01E7A5C-21B3-4D0F-9F23-7DF68286772E}" type="slidenum">
              <a:rPr lang="it-IT" smtClean="0"/>
              <a:t>‹N›</a:t>
            </a:fld>
            <a:endParaRPr lang="it-IT"/>
          </a:p>
        </p:txBody>
      </p:sp>
    </p:spTree>
    <p:extLst>
      <p:ext uri="{BB962C8B-B14F-4D97-AF65-F5344CB8AC3E}">
        <p14:creationId xmlns:p14="http://schemas.microsoft.com/office/powerpoint/2010/main" val="612641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smtClean="0"/>
              <a:t>Fare clic per modificare lo stile del titolo</a:t>
            </a:r>
            <a:endParaRPr lang="en-US" dirty="0"/>
          </a:p>
        </p:txBody>
      </p:sp>
      <p:sp>
        <p:nvSpPr>
          <p:cNvPr id="3" name="Date Placeholder 2"/>
          <p:cNvSpPr>
            <a:spLocks noGrp="1"/>
          </p:cNvSpPr>
          <p:nvPr>
            <p:ph type="dt" sz="half" idx="10"/>
          </p:nvPr>
        </p:nvSpPr>
        <p:spPr/>
        <p:txBody>
          <a:bodyPr/>
          <a:lstStyle/>
          <a:p>
            <a:fld id="{87B37464-989D-4436-8DD6-4E2D6FEC1EC0}" type="datetimeFigureOut">
              <a:rPr lang="it-IT" smtClean="0"/>
              <a:t>20/06/2016</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D01E7A5C-21B3-4D0F-9F23-7DF68286772E}" type="slidenum">
              <a:rPr lang="it-IT" smtClean="0"/>
              <a:t>‹N›</a:t>
            </a:fld>
            <a:endParaRPr lang="it-IT"/>
          </a:p>
        </p:txBody>
      </p:sp>
    </p:spTree>
    <p:extLst>
      <p:ext uri="{BB962C8B-B14F-4D97-AF65-F5344CB8AC3E}">
        <p14:creationId xmlns:p14="http://schemas.microsoft.com/office/powerpoint/2010/main" val="18286542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B37464-989D-4436-8DD6-4E2D6FEC1EC0}" type="datetimeFigureOut">
              <a:rPr lang="it-IT" smtClean="0"/>
              <a:t>20/06/2016</a:t>
            </a:fld>
            <a:endParaRPr lang="it-IT"/>
          </a:p>
        </p:txBody>
      </p:sp>
      <p:sp>
        <p:nvSpPr>
          <p:cNvPr id="3" name="Footer Placeholder 2"/>
          <p:cNvSpPr>
            <a:spLocks noGrp="1"/>
          </p:cNvSpPr>
          <p:nvPr>
            <p:ph type="ftr" sz="quarter" idx="11"/>
          </p:nvPr>
        </p:nvSpPr>
        <p:spPr/>
        <p:txBody>
          <a:bodyPr/>
          <a:lstStyle/>
          <a:p>
            <a:endParaRPr lang="it-IT"/>
          </a:p>
        </p:txBody>
      </p:sp>
      <p:sp>
        <p:nvSpPr>
          <p:cNvPr id="4" name="Slide Number Placeholder 3"/>
          <p:cNvSpPr>
            <a:spLocks noGrp="1"/>
          </p:cNvSpPr>
          <p:nvPr>
            <p:ph type="sldNum" sz="quarter" idx="12"/>
          </p:nvPr>
        </p:nvSpPr>
        <p:spPr/>
        <p:txBody>
          <a:bodyPr/>
          <a:lstStyle/>
          <a:p>
            <a:fld id="{D01E7A5C-21B3-4D0F-9F23-7DF68286772E}" type="slidenum">
              <a:rPr lang="it-IT" smtClean="0"/>
              <a:t>‹N›</a:t>
            </a:fld>
            <a:endParaRPr lang="it-IT"/>
          </a:p>
        </p:txBody>
      </p:sp>
    </p:spTree>
    <p:extLst>
      <p:ext uri="{BB962C8B-B14F-4D97-AF65-F5344CB8AC3E}">
        <p14:creationId xmlns:p14="http://schemas.microsoft.com/office/powerpoint/2010/main" val="22327653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it-IT" smtClean="0"/>
              <a:t>Fare clic per modificare lo stile del titolo</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smtClean="0"/>
              <a:t>Modifica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smtClean="0"/>
              <a:t>Modifica gli stili del testo dello schema</a:t>
            </a:r>
          </a:p>
        </p:txBody>
      </p:sp>
      <p:sp>
        <p:nvSpPr>
          <p:cNvPr id="5" name="Date Placeholder 4"/>
          <p:cNvSpPr>
            <a:spLocks noGrp="1"/>
          </p:cNvSpPr>
          <p:nvPr>
            <p:ph type="dt" sz="half" idx="10"/>
          </p:nvPr>
        </p:nvSpPr>
        <p:spPr/>
        <p:txBody>
          <a:bodyPr/>
          <a:lstStyle/>
          <a:p>
            <a:fld id="{87B37464-989D-4436-8DD6-4E2D6FEC1EC0}" type="datetimeFigureOut">
              <a:rPr lang="it-IT" smtClean="0"/>
              <a:t>20/06/2016</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D01E7A5C-21B3-4D0F-9F23-7DF68286772E}" type="slidenum">
              <a:rPr lang="it-IT" smtClean="0"/>
              <a:t>‹N›</a:t>
            </a:fld>
            <a:endParaRPr lang="it-IT"/>
          </a:p>
        </p:txBody>
      </p:sp>
    </p:spTree>
    <p:extLst>
      <p:ext uri="{BB962C8B-B14F-4D97-AF65-F5344CB8AC3E}">
        <p14:creationId xmlns:p14="http://schemas.microsoft.com/office/powerpoint/2010/main" val="20969806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it-IT" smtClean="0"/>
              <a:t>Fare clic per modificare lo stile del titolo</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smtClean="0"/>
              <a:t>Fare clic sull'icona per inserire un'immagine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smtClean="0"/>
              <a:t>Modifica gli stili del testo dello schema</a:t>
            </a:r>
          </a:p>
        </p:txBody>
      </p:sp>
      <p:sp>
        <p:nvSpPr>
          <p:cNvPr id="5" name="Date Placeholder 4"/>
          <p:cNvSpPr>
            <a:spLocks noGrp="1"/>
          </p:cNvSpPr>
          <p:nvPr>
            <p:ph type="dt" sz="half" idx="10"/>
          </p:nvPr>
        </p:nvSpPr>
        <p:spPr/>
        <p:txBody>
          <a:bodyPr/>
          <a:lstStyle/>
          <a:p>
            <a:fld id="{87B37464-989D-4436-8DD6-4E2D6FEC1EC0}" type="datetimeFigureOut">
              <a:rPr lang="it-IT" smtClean="0"/>
              <a:t>20/06/2016</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D01E7A5C-21B3-4D0F-9F23-7DF68286772E}" type="slidenum">
              <a:rPr lang="it-IT" smtClean="0"/>
              <a:t>‹N›</a:t>
            </a:fld>
            <a:endParaRPr lang="it-IT"/>
          </a:p>
        </p:txBody>
      </p:sp>
    </p:spTree>
    <p:extLst>
      <p:ext uri="{BB962C8B-B14F-4D97-AF65-F5344CB8AC3E}">
        <p14:creationId xmlns:p14="http://schemas.microsoft.com/office/powerpoint/2010/main" val="11218305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49674"/>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smtClean="0"/>
              <a:t>Fare clic per modificare lo stile del titolo</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smtClean="0"/>
              <a:t>Modifica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B37464-989D-4436-8DD6-4E2D6FEC1EC0}" type="datetimeFigureOut">
              <a:rPr lang="it-IT" smtClean="0"/>
              <a:t>20/06/2016</a:t>
            </a:fld>
            <a:endParaRPr lang="it-IT"/>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1E7A5C-21B3-4D0F-9F23-7DF68286772E}" type="slidenum">
              <a:rPr lang="it-IT" smtClean="0"/>
              <a:t>‹N›</a:t>
            </a:fld>
            <a:endParaRPr lang="it-IT"/>
          </a:p>
        </p:txBody>
      </p:sp>
    </p:spTree>
    <p:extLst>
      <p:ext uri="{BB962C8B-B14F-4D97-AF65-F5344CB8AC3E}">
        <p14:creationId xmlns:p14="http://schemas.microsoft.com/office/powerpoint/2010/main" val="543802662"/>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it.wikipedia.org/wiki/AJAX"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normAutofit/>
          </a:bodyPr>
          <a:lstStyle/>
          <a:p>
            <a:r>
              <a:rPr lang="it-IT" sz="9600" dirty="0" smtClean="0">
                <a:solidFill>
                  <a:schemeClr val="bg1"/>
                </a:solidFill>
              </a:rPr>
              <a:t>REST</a:t>
            </a:r>
            <a:endParaRPr lang="it-IT" sz="9600" dirty="0">
              <a:solidFill>
                <a:schemeClr val="bg1"/>
              </a:solidFill>
            </a:endParaRPr>
          </a:p>
        </p:txBody>
      </p:sp>
      <p:sp>
        <p:nvSpPr>
          <p:cNvPr id="3" name="Sottotitolo 2"/>
          <p:cNvSpPr>
            <a:spLocks noGrp="1"/>
          </p:cNvSpPr>
          <p:nvPr>
            <p:ph type="subTitle" idx="1"/>
          </p:nvPr>
        </p:nvSpPr>
        <p:spPr/>
        <p:txBody>
          <a:bodyPr/>
          <a:lstStyle/>
          <a:p>
            <a:r>
              <a:rPr lang="it-IT" dirty="0" smtClean="0">
                <a:solidFill>
                  <a:schemeClr val="bg1"/>
                </a:solidFill>
              </a:rPr>
              <a:t>Carlo Vassallo</a:t>
            </a:r>
            <a:endParaRPr lang="it-IT" dirty="0">
              <a:solidFill>
                <a:schemeClr val="bg1"/>
              </a:solidFill>
            </a:endParaRPr>
          </a:p>
        </p:txBody>
      </p:sp>
    </p:spTree>
    <p:extLst>
      <p:ext uri="{BB962C8B-B14F-4D97-AF65-F5344CB8AC3E}">
        <p14:creationId xmlns:p14="http://schemas.microsoft.com/office/powerpoint/2010/main" val="33163761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solidFill>
                  <a:schemeClr val="bg1"/>
                </a:solidFill>
              </a:rPr>
              <a:t>REST con HTTP</a:t>
            </a:r>
            <a:endParaRPr lang="it-IT" dirty="0">
              <a:solidFill>
                <a:schemeClr val="bg1"/>
              </a:solidFill>
            </a:endParaRPr>
          </a:p>
        </p:txBody>
      </p:sp>
      <p:sp>
        <p:nvSpPr>
          <p:cNvPr id="3" name="Segnaposto contenuto 2"/>
          <p:cNvSpPr>
            <a:spLocks noGrp="1"/>
          </p:cNvSpPr>
          <p:nvPr>
            <p:ph idx="1"/>
          </p:nvPr>
        </p:nvSpPr>
        <p:spPr>
          <a:xfrm>
            <a:off x="613250" y="1825625"/>
            <a:ext cx="5584958" cy="4351338"/>
          </a:xfrm>
        </p:spPr>
        <p:txBody>
          <a:bodyPr>
            <a:normAutofit/>
          </a:bodyPr>
          <a:lstStyle/>
          <a:p>
            <a:pPr marL="0" lvl="0" indent="0" eaLnBrk="0" fontAlgn="base" hangingPunct="0">
              <a:lnSpc>
                <a:spcPct val="100000"/>
              </a:lnSpc>
              <a:spcBef>
                <a:spcPct val="0"/>
              </a:spcBef>
              <a:spcAft>
                <a:spcPct val="0"/>
              </a:spcAft>
              <a:buNone/>
            </a:pPr>
            <a:r>
              <a:rPr lang="it-IT" altLang="it-IT" dirty="0" err="1" smtClean="0">
                <a:solidFill>
                  <a:srgbClr val="02523F"/>
                </a:solidFill>
                <a:latin typeface="Arial Unicode MS"/>
              </a:rPr>
              <a:t>Request</a:t>
            </a:r>
            <a:endParaRPr lang="it-IT" altLang="it-IT" dirty="0">
              <a:solidFill>
                <a:srgbClr val="02523F"/>
              </a:solidFill>
              <a:latin typeface="Arial Unicode MS"/>
            </a:endParaRPr>
          </a:p>
          <a:p>
            <a:pPr marL="0" lvl="0" indent="0" eaLnBrk="0" fontAlgn="base" hangingPunct="0">
              <a:lnSpc>
                <a:spcPct val="100000"/>
              </a:lnSpc>
              <a:spcBef>
                <a:spcPct val="0"/>
              </a:spcBef>
              <a:spcAft>
                <a:spcPct val="0"/>
              </a:spcAft>
              <a:buNone/>
            </a:pPr>
            <a:endParaRPr lang="it-IT" altLang="it-IT" dirty="0" smtClean="0">
              <a:solidFill>
                <a:srgbClr val="02523F"/>
              </a:solidFill>
              <a:latin typeface="Arial Unicode MS"/>
            </a:endParaRPr>
          </a:p>
          <a:p>
            <a:pPr marL="0" lvl="0" indent="0" eaLnBrk="0" fontAlgn="base" hangingPunct="0">
              <a:lnSpc>
                <a:spcPct val="100000"/>
              </a:lnSpc>
              <a:spcBef>
                <a:spcPct val="0"/>
              </a:spcBef>
              <a:spcAft>
                <a:spcPct val="0"/>
              </a:spcAft>
              <a:buNone/>
            </a:pPr>
            <a:r>
              <a:rPr lang="it-IT" altLang="it-IT" sz="1800" dirty="0" smtClean="0">
                <a:solidFill>
                  <a:schemeClr val="bg1"/>
                </a:solidFill>
                <a:latin typeface="Consolas" panose="020B0609020204030204" pitchFamily="49" charset="0"/>
              </a:rPr>
              <a:t>GET /</a:t>
            </a:r>
            <a:r>
              <a:rPr lang="it-IT" altLang="it-IT" sz="1800" dirty="0" err="1" smtClean="0">
                <a:solidFill>
                  <a:schemeClr val="bg1"/>
                </a:solidFill>
                <a:latin typeface="Consolas" panose="020B0609020204030204" pitchFamily="49" charset="0"/>
              </a:rPr>
              <a:t>contact</a:t>
            </a:r>
            <a:r>
              <a:rPr lang="it-IT" altLang="it-IT" sz="1800" dirty="0" smtClean="0">
                <a:solidFill>
                  <a:schemeClr val="bg1"/>
                </a:solidFill>
                <a:latin typeface="Consolas" panose="020B0609020204030204" pitchFamily="49" charset="0"/>
              </a:rPr>
              <a:t>/carlo HTTP/1.1 </a:t>
            </a:r>
          </a:p>
          <a:p>
            <a:pPr marL="0" lvl="0" indent="0" eaLnBrk="0" fontAlgn="base" hangingPunct="0">
              <a:lnSpc>
                <a:spcPct val="100000"/>
              </a:lnSpc>
              <a:spcBef>
                <a:spcPct val="0"/>
              </a:spcBef>
              <a:spcAft>
                <a:spcPct val="0"/>
              </a:spcAft>
              <a:buNone/>
            </a:pPr>
            <a:r>
              <a:rPr lang="it-IT" altLang="it-IT" sz="1800" dirty="0" smtClean="0">
                <a:solidFill>
                  <a:schemeClr val="bg1"/>
                </a:solidFill>
                <a:latin typeface="Consolas" panose="020B0609020204030204" pitchFamily="49" charset="0"/>
              </a:rPr>
              <a:t>HOST: localhost:3000 </a:t>
            </a:r>
          </a:p>
          <a:p>
            <a:pPr marL="0" indent="0" eaLnBrk="0" fontAlgn="base" hangingPunct="0">
              <a:lnSpc>
                <a:spcPct val="100000"/>
              </a:lnSpc>
              <a:spcBef>
                <a:spcPct val="0"/>
              </a:spcBef>
              <a:spcAft>
                <a:spcPct val="0"/>
              </a:spcAft>
              <a:buNone/>
            </a:pPr>
            <a:r>
              <a:rPr lang="it-IT" altLang="it-IT" sz="1800" dirty="0" err="1" smtClean="0">
                <a:solidFill>
                  <a:schemeClr val="bg1"/>
                </a:solidFill>
                <a:latin typeface="Consolas" panose="020B0609020204030204" pitchFamily="49" charset="0"/>
              </a:rPr>
              <a:t>authorization</a:t>
            </a:r>
            <a:r>
              <a:rPr lang="it-IT" altLang="it-IT" sz="1800" dirty="0" smtClean="0">
                <a:solidFill>
                  <a:schemeClr val="bg1"/>
                </a:solidFill>
                <a:latin typeface="Consolas" panose="020B0609020204030204" pitchFamily="49" charset="0"/>
              </a:rPr>
              <a:t>: </a:t>
            </a:r>
            <a:r>
              <a:rPr lang="it-IT" altLang="it-IT" sz="1800" dirty="0" err="1" smtClean="0">
                <a:solidFill>
                  <a:schemeClr val="bg1"/>
                </a:solidFill>
                <a:latin typeface="Consolas" panose="020B0609020204030204" pitchFamily="49" charset="0"/>
              </a:rPr>
              <a:t>basic</a:t>
            </a:r>
            <a:r>
              <a:rPr lang="it-IT" altLang="it-IT" sz="1800" dirty="0">
                <a:solidFill>
                  <a:schemeClr val="bg1"/>
                </a:solidFill>
                <a:latin typeface="Consolas" panose="020B0609020204030204" pitchFamily="49" charset="0"/>
              </a:rPr>
              <a:t> </a:t>
            </a:r>
            <a:r>
              <a:rPr lang="it-IT" altLang="it-IT" sz="1500" dirty="0" smtClean="0">
                <a:solidFill>
                  <a:schemeClr val="bg1"/>
                </a:solidFill>
                <a:latin typeface="Consolas" panose="020B0609020204030204" pitchFamily="49" charset="0"/>
              </a:rPr>
              <a:t>dmFzc2FsbG9jYXJsbzoxMjM0</a:t>
            </a:r>
          </a:p>
        </p:txBody>
      </p:sp>
      <p:sp>
        <p:nvSpPr>
          <p:cNvPr id="5" name="Segnaposto contenuto 2"/>
          <p:cNvSpPr txBox="1">
            <a:spLocks/>
          </p:cNvSpPr>
          <p:nvPr/>
        </p:nvSpPr>
        <p:spPr>
          <a:xfrm>
            <a:off x="6242011" y="1825624"/>
            <a:ext cx="5491876" cy="471753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lnSpc>
                <a:spcPct val="100000"/>
              </a:lnSpc>
              <a:spcBef>
                <a:spcPct val="0"/>
              </a:spcBef>
              <a:spcAft>
                <a:spcPct val="0"/>
              </a:spcAft>
              <a:buFont typeface="Arial" panose="020B0604020202020204" pitchFamily="34" charset="0"/>
              <a:buNone/>
            </a:pPr>
            <a:r>
              <a:rPr lang="it-IT" altLang="it-IT" sz="2600" dirty="0" smtClean="0">
                <a:solidFill>
                  <a:srgbClr val="02523F"/>
                </a:solidFill>
                <a:latin typeface="Arial Unicode MS"/>
              </a:rPr>
              <a:t>Success </a:t>
            </a:r>
            <a:r>
              <a:rPr lang="it-IT" altLang="it-IT" sz="2600" dirty="0" err="1" smtClean="0">
                <a:solidFill>
                  <a:srgbClr val="02523F"/>
                </a:solidFill>
                <a:latin typeface="Arial Unicode MS"/>
              </a:rPr>
              <a:t>Response</a:t>
            </a:r>
            <a:endParaRPr lang="it-IT" altLang="it-IT" sz="2600" dirty="0" smtClean="0">
              <a:solidFill>
                <a:srgbClr val="02523F"/>
              </a:solidFill>
              <a:latin typeface="Arial Unicode MS"/>
            </a:endParaRPr>
          </a:p>
          <a:p>
            <a:pPr marL="0" indent="0" eaLnBrk="0" fontAlgn="base" hangingPunct="0">
              <a:lnSpc>
                <a:spcPct val="100000"/>
              </a:lnSpc>
              <a:spcBef>
                <a:spcPct val="0"/>
              </a:spcBef>
              <a:spcAft>
                <a:spcPct val="0"/>
              </a:spcAft>
              <a:buFont typeface="Arial" panose="020B0604020202020204" pitchFamily="34" charset="0"/>
              <a:buNone/>
            </a:pPr>
            <a:endParaRPr lang="it-IT" altLang="it-IT" sz="1800" dirty="0" smtClean="0">
              <a:solidFill>
                <a:srgbClr val="02523F"/>
              </a:solidFill>
              <a:latin typeface="Consolas" panose="020B0609020204030204" pitchFamily="49" charset="0"/>
            </a:endParaRPr>
          </a:p>
          <a:p>
            <a:pPr marL="0" indent="0" eaLnBrk="0" fontAlgn="base" hangingPunct="0">
              <a:lnSpc>
                <a:spcPct val="100000"/>
              </a:lnSpc>
              <a:spcBef>
                <a:spcPct val="0"/>
              </a:spcBef>
              <a:spcAft>
                <a:spcPct val="0"/>
              </a:spcAft>
              <a:buNone/>
            </a:pPr>
            <a:r>
              <a:rPr lang="it-IT" sz="1500" dirty="0">
                <a:solidFill>
                  <a:schemeClr val="bg1"/>
                </a:solidFill>
                <a:latin typeface="Consolas" panose="020B0609020204030204" pitchFamily="49" charset="0"/>
              </a:rPr>
              <a:t>HTTP/1.0 200 </a:t>
            </a:r>
            <a:r>
              <a:rPr lang="it-IT" sz="1500" dirty="0" smtClean="0">
                <a:solidFill>
                  <a:schemeClr val="bg1"/>
                </a:solidFill>
                <a:latin typeface="Consolas" panose="020B0609020204030204" pitchFamily="49" charset="0"/>
              </a:rPr>
              <a:t>OK</a:t>
            </a:r>
          </a:p>
          <a:p>
            <a:pPr marL="0" indent="0" eaLnBrk="0" fontAlgn="base" hangingPunct="0">
              <a:lnSpc>
                <a:spcPct val="100000"/>
              </a:lnSpc>
              <a:spcBef>
                <a:spcPct val="0"/>
              </a:spcBef>
              <a:spcAft>
                <a:spcPct val="0"/>
              </a:spcAft>
              <a:buNone/>
            </a:pPr>
            <a:r>
              <a:rPr lang="it-IT" sz="1500" dirty="0">
                <a:solidFill>
                  <a:schemeClr val="bg1"/>
                </a:solidFill>
                <a:latin typeface="Consolas" panose="020B0609020204030204" pitchFamily="49" charset="0"/>
              </a:rPr>
              <a:t>X-Powered-By: </a:t>
            </a:r>
            <a:r>
              <a:rPr lang="it-IT" sz="1500" dirty="0" smtClean="0">
                <a:solidFill>
                  <a:schemeClr val="bg1"/>
                </a:solidFill>
                <a:latin typeface="Consolas" panose="020B0609020204030204" pitchFamily="49" charset="0"/>
              </a:rPr>
              <a:t>Express</a:t>
            </a:r>
          </a:p>
          <a:p>
            <a:pPr marL="0" indent="0" eaLnBrk="0" fontAlgn="base" hangingPunct="0">
              <a:lnSpc>
                <a:spcPct val="100000"/>
              </a:lnSpc>
              <a:spcBef>
                <a:spcPct val="0"/>
              </a:spcBef>
              <a:spcAft>
                <a:spcPct val="0"/>
              </a:spcAft>
              <a:buNone/>
            </a:pPr>
            <a:r>
              <a:rPr lang="it-IT" sz="1500" dirty="0" err="1" smtClean="0">
                <a:solidFill>
                  <a:schemeClr val="bg1"/>
                </a:solidFill>
                <a:latin typeface="Consolas" panose="020B0609020204030204" pitchFamily="49" charset="0"/>
              </a:rPr>
              <a:t>content-type</a:t>
            </a:r>
            <a:r>
              <a:rPr lang="it-IT" sz="1500" dirty="0">
                <a:solidFill>
                  <a:schemeClr val="bg1"/>
                </a:solidFill>
                <a:latin typeface="Consolas" panose="020B0609020204030204" pitchFamily="49" charset="0"/>
              </a:rPr>
              <a:t>: </a:t>
            </a:r>
            <a:r>
              <a:rPr lang="it-IT" sz="1500" dirty="0" err="1" smtClean="0">
                <a:solidFill>
                  <a:schemeClr val="bg1"/>
                </a:solidFill>
                <a:latin typeface="Consolas" panose="020B0609020204030204" pitchFamily="49" charset="0"/>
              </a:rPr>
              <a:t>application</a:t>
            </a:r>
            <a:r>
              <a:rPr lang="it-IT" sz="1500" dirty="0" smtClean="0">
                <a:solidFill>
                  <a:schemeClr val="bg1"/>
                </a:solidFill>
                <a:latin typeface="Consolas" panose="020B0609020204030204" pitchFamily="49" charset="0"/>
              </a:rPr>
              <a:t>/</a:t>
            </a:r>
            <a:r>
              <a:rPr lang="it-IT" sz="1500" dirty="0" err="1" smtClean="0">
                <a:solidFill>
                  <a:schemeClr val="bg1"/>
                </a:solidFill>
                <a:latin typeface="Consolas" panose="020B0609020204030204" pitchFamily="49" charset="0"/>
              </a:rPr>
              <a:t>json</a:t>
            </a:r>
            <a:r>
              <a:rPr lang="it-IT" sz="1500" dirty="0" smtClean="0">
                <a:solidFill>
                  <a:schemeClr val="bg1"/>
                </a:solidFill>
                <a:latin typeface="Consolas" panose="020B0609020204030204" pitchFamily="49" charset="0"/>
              </a:rPr>
              <a:t>; </a:t>
            </a:r>
            <a:r>
              <a:rPr lang="it-IT" sz="1500" dirty="0" err="1" smtClean="0">
                <a:solidFill>
                  <a:schemeClr val="bg1"/>
                </a:solidFill>
                <a:latin typeface="Consolas" panose="020B0609020204030204" pitchFamily="49" charset="0"/>
              </a:rPr>
              <a:t>charset</a:t>
            </a:r>
            <a:r>
              <a:rPr lang="it-IT" sz="1500" dirty="0" smtClean="0">
                <a:solidFill>
                  <a:schemeClr val="bg1"/>
                </a:solidFill>
                <a:latin typeface="Consolas" panose="020B0609020204030204" pitchFamily="49" charset="0"/>
              </a:rPr>
              <a:t>=utf-8</a:t>
            </a:r>
          </a:p>
          <a:p>
            <a:pPr marL="0" indent="0" eaLnBrk="0" fontAlgn="base" hangingPunct="0">
              <a:lnSpc>
                <a:spcPct val="100000"/>
              </a:lnSpc>
              <a:spcBef>
                <a:spcPct val="0"/>
              </a:spcBef>
              <a:spcAft>
                <a:spcPct val="0"/>
              </a:spcAft>
              <a:buNone/>
            </a:pPr>
            <a:r>
              <a:rPr lang="it-IT" sz="1500" dirty="0" err="1" smtClean="0">
                <a:solidFill>
                  <a:schemeClr val="bg1"/>
                </a:solidFill>
                <a:latin typeface="Consolas" panose="020B0609020204030204" pitchFamily="49" charset="0"/>
              </a:rPr>
              <a:t>content-Length</a:t>
            </a:r>
            <a:r>
              <a:rPr lang="it-IT" sz="1500" dirty="0">
                <a:solidFill>
                  <a:schemeClr val="bg1"/>
                </a:solidFill>
                <a:latin typeface="Consolas" panose="020B0609020204030204" pitchFamily="49" charset="0"/>
              </a:rPr>
              <a:t>: </a:t>
            </a:r>
            <a:r>
              <a:rPr lang="it-IT" sz="1500" dirty="0" smtClean="0">
                <a:solidFill>
                  <a:schemeClr val="bg1"/>
                </a:solidFill>
                <a:latin typeface="Consolas" panose="020B0609020204030204" pitchFamily="49" charset="0"/>
              </a:rPr>
              <a:t>107</a:t>
            </a:r>
          </a:p>
          <a:p>
            <a:pPr marL="0" indent="0" eaLnBrk="0" fontAlgn="base" hangingPunct="0">
              <a:lnSpc>
                <a:spcPct val="100000"/>
              </a:lnSpc>
              <a:spcBef>
                <a:spcPct val="0"/>
              </a:spcBef>
              <a:spcAft>
                <a:spcPct val="0"/>
              </a:spcAft>
              <a:buNone/>
            </a:pPr>
            <a:r>
              <a:rPr lang="it-IT" sz="1500" dirty="0">
                <a:solidFill>
                  <a:schemeClr val="bg1"/>
                </a:solidFill>
                <a:latin typeface="Consolas" panose="020B0609020204030204" pitchFamily="49" charset="0"/>
              </a:rPr>
              <a:t>d</a:t>
            </a:r>
            <a:r>
              <a:rPr lang="it-IT" sz="1500" dirty="0" smtClean="0">
                <a:solidFill>
                  <a:schemeClr val="bg1"/>
                </a:solidFill>
                <a:latin typeface="Consolas" panose="020B0609020204030204" pitchFamily="49" charset="0"/>
              </a:rPr>
              <a:t>ate</a:t>
            </a:r>
            <a:r>
              <a:rPr lang="it-IT" sz="1500" dirty="0">
                <a:solidFill>
                  <a:schemeClr val="bg1"/>
                </a:solidFill>
                <a:latin typeface="Consolas" panose="020B0609020204030204" pitchFamily="49" charset="0"/>
              </a:rPr>
              <a:t>: </a:t>
            </a:r>
            <a:r>
              <a:rPr lang="en-US" sz="1500" dirty="0">
                <a:latin typeface="Consolas" panose="020B0609020204030204" pitchFamily="49" charset="0"/>
              </a:rPr>
              <a:t> </a:t>
            </a:r>
            <a:r>
              <a:rPr lang="en-US" sz="1500" dirty="0">
                <a:solidFill>
                  <a:schemeClr val="bg1"/>
                </a:solidFill>
                <a:latin typeface="Consolas" panose="020B0609020204030204" pitchFamily="49" charset="0"/>
              </a:rPr>
              <a:t>Wed, 15 Jun 2016 07:47:55 </a:t>
            </a:r>
            <a:r>
              <a:rPr lang="en-US" sz="1500" dirty="0" smtClean="0">
                <a:solidFill>
                  <a:schemeClr val="bg1"/>
                </a:solidFill>
                <a:latin typeface="Consolas" panose="020B0609020204030204" pitchFamily="49" charset="0"/>
              </a:rPr>
              <a:t>GMT </a:t>
            </a:r>
            <a:r>
              <a:rPr lang="it-IT" sz="1500" dirty="0" smtClean="0">
                <a:solidFill>
                  <a:schemeClr val="bg1"/>
                </a:solidFill>
                <a:latin typeface="Consolas" panose="020B0609020204030204" pitchFamily="49" charset="0"/>
              </a:rPr>
              <a:t>connection</a:t>
            </a:r>
            <a:r>
              <a:rPr lang="it-IT" sz="1500" dirty="0">
                <a:solidFill>
                  <a:schemeClr val="bg1"/>
                </a:solidFill>
                <a:latin typeface="Consolas" panose="020B0609020204030204" pitchFamily="49" charset="0"/>
              </a:rPr>
              <a:t>: </a:t>
            </a:r>
            <a:r>
              <a:rPr lang="it-IT" sz="1500" dirty="0" err="1" smtClean="0">
                <a:solidFill>
                  <a:schemeClr val="bg1"/>
                </a:solidFill>
                <a:latin typeface="Consolas" panose="020B0609020204030204" pitchFamily="49" charset="0"/>
              </a:rPr>
              <a:t>keep-alive</a:t>
            </a:r>
            <a:endParaRPr lang="it-IT" sz="1500" dirty="0" smtClean="0">
              <a:solidFill>
                <a:schemeClr val="bg1"/>
              </a:solidFill>
              <a:latin typeface="Consolas" panose="020B0609020204030204" pitchFamily="49" charset="0"/>
            </a:endParaRPr>
          </a:p>
          <a:p>
            <a:pPr marL="0" indent="0" eaLnBrk="0" fontAlgn="base" hangingPunct="0">
              <a:lnSpc>
                <a:spcPct val="100000"/>
              </a:lnSpc>
              <a:spcBef>
                <a:spcPct val="0"/>
              </a:spcBef>
              <a:spcAft>
                <a:spcPct val="0"/>
              </a:spcAft>
              <a:buNone/>
            </a:pPr>
            <a:endParaRPr lang="it-IT" altLang="it-IT" sz="1500" dirty="0">
              <a:solidFill>
                <a:schemeClr val="bg1"/>
              </a:solidFill>
              <a:latin typeface="Consolas" panose="020B0609020204030204" pitchFamily="49" charset="0"/>
            </a:endParaRPr>
          </a:p>
          <a:p>
            <a:pPr marL="0" indent="0" eaLnBrk="0" fontAlgn="base" hangingPunct="0">
              <a:lnSpc>
                <a:spcPct val="100000"/>
              </a:lnSpc>
              <a:spcBef>
                <a:spcPct val="0"/>
              </a:spcBef>
              <a:spcAft>
                <a:spcPct val="0"/>
              </a:spcAft>
              <a:buNone/>
            </a:pPr>
            <a:r>
              <a:rPr lang="it-IT" altLang="it-IT" sz="1500" dirty="0" smtClean="0">
                <a:solidFill>
                  <a:schemeClr val="bg1"/>
                </a:solidFill>
                <a:latin typeface="Consolas" panose="020B0609020204030204" pitchFamily="49" charset="0"/>
              </a:rPr>
              <a:t>{</a:t>
            </a:r>
          </a:p>
          <a:p>
            <a:pPr marL="0" indent="0" eaLnBrk="0" fontAlgn="base" hangingPunct="0">
              <a:lnSpc>
                <a:spcPct val="100000"/>
              </a:lnSpc>
              <a:spcBef>
                <a:spcPct val="0"/>
              </a:spcBef>
              <a:spcAft>
                <a:spcPct val="0"/>
              </a:spcAft>
              <a:buNone/>
            </a:pPr>
            <a:r>
              <a:rPr lang="it-IT" altLang="it-IT" sz="1500" dirty="0">
                <a:solidFill>
                  <a:schemeClr val="bg1"/>
                </a:solidFill>
                <a:latin typeface="Consolas" panose="020B0609020204030204" pitchFamily="49" charset="0"/>
              </a:rPr>
              <a:t> </a:t>
            </a:r>
            <a:r>
              <a:rPr lang="it-IT" altLang="it-IT" sz="1500" dirty="0" smtClean="0">
                <a:solidFill>
                  <a:schemeClr val="bg1"/>
                </a:solidFill>
                <a:latin typeface="Consolas" panose="020B0609020204030204" pitchFamily="49" charset="0"/>
              </a:rPr>
              <a:t>   "</a:t>
            </a:r>
            <a:r>
              <a:rPr lang="it-IT" altLang="it-IT" sz="1500" dirty="0" err="1" smtClean="0">
                <a:solidFill>
                  <a:schemeClr val="bg1"/>
                </a:solidFill>
                <a:latin typeface="Consolas" panose="020B0609020204030204" pitchFamily="49" charset="0"/>
              </a:rPr>
              <a:t>error</a:t>
            </a:r>
            <a:r>
              <a:rPr lang="it-IT" altLang="it-IT" sz="1500" dirty="0" smtClean="0">
                <a:solidFill>
                  <a:schemeClr val="bg1"/>
                </a:solidFill>
                <a:latin typeface="Consolas" panose="020B0609020204030204" pitchFamily="49" charset="0"/>
              </a:rPr>
              <a:t>": false,</a:t>
            </a:r>
          </a:p>
          <a:p>
            <a:pPr marL="0" indent="0" eaLnBrk="0" fontAlgn="base" hangingPunct="0">
              <a:lnSpc>
                <a:spcPct val="100000"/>
              </a:lnSpc>
              <a:spcBef>
                <a:spcPct val="0"/>
              </a:spcBef>
              <a:spcAft>
                <a:spcPct val="0"/>
              </a:spcAft>
              <a:buNone/>
            </a:pPr>
            <a:r>
              <a:rPr lang="it-IT" altLang="it-IT" sz="1500" dirty="0" smtClean="0">
                <a:solidFill>
                  <a:schemeClr val="bg1"/>
                </a:solidFill>
                <a:latin typeface="Consolas" panose="020B0609020204030204" pitchFamily="49" charset="0"/>
              </a:rPr>
              <a:t>    "</a:t>
            </a:r>
            <a:r>
              <a:rPr lang="it-IT" altLang="it-IT" sz="1500" dirty="0">
                <a:solidFill>
                  <a:schemeClr val="bg1"/>
                </a:solidFill>
                <a:latin typeface="Consolas" panose="020B0609020204030204" pitchFamily="49" charset="0"/>
              </a:rPr>
              <a:t>code</a:t>
            </a:r>
            <a:r>
              <a:rPr lang="it-IT" altLang="it-IT" sz="1500" dirty="0" smtClean="0">
                <a:solidFill>
                  <a:schemeClr val="bg1"/>
                </a:solidFill>
                <a:latin typeface="Consolas" panose="020B0609020204030204" pitchFamily="49" charset="0"/>
              </a:rPr>
              <a:t>": 200,</a:t>
            </a:r>
          </a:p>
          <a:p>
            <a:pPr marL="0" indent="0" eaLnBrk="0" fontAlgn="base" hangingPunct="0">
              <a:lnSpc>
                <a:spcPct val="100000"/>
              </a:lnSpc>
              <a:spcBef>
                <a:spcPct val="0"/>
              </a:spcBef>
              <a:spcAft>
                <a:spcPct val="0"/>
              </a:spcAft>
              <a:buNone/>
            </a:pPr>
            <a:r>
              <a:rPr lang="it-IT" altLang="it-IT" sz="1500" dirty="0" smtClean="0">
                <a:solidFill>
                  <a:schemeClr val="bg1"/>
                </a:solidFill>
                <a:latin typeface="Consolas" panose="020B0609020204030204" pitchFamily="49" charset="0"/>
              </a:rPr>
              <a:t>    "</a:t>
            </a:r>
            <a:r>
              <a:rPr lang="it-IT" altLang="it-IT" sz="1500" dirty="0" err="1">
                <a:solidFill>
                  <a:schemeClr val="bg1"/>
                </a:solidFill>
                <a:latin typeface="Consolas" panose="020B0609020204030204" pitchFamily="49" charset="0"/>
              </a:rPr>
              <a:t>message</a:t>
            </a:r>
            <a:r>
              <a:rPr lang="it-IT" altLang="it-IT" sz="1500" dirty="0" smtClean="0">
                <a:solidFill>
                  <a:schemeClr val="bg1"/>
                </a:solidFill>
                <a:latin typeface="Consolas" panose="020B0609020204030204" pitchFamily="49" charset="0"/>
              </a:rPr>
              <a:t>": "</a:t>
            </a:r>
            <a:r>
              <a:rPr lang="it-IT" altLang="it-IT" sz="1500" dirty="0">
                <a:solidFill>
                  <a:schemeClr val="bg1"/>
                </a:solidFill>
                <a:latin typeface="Consolas" panose="020B0609020204030204" pitchFamily="49" charset="0"/>
              </a:rPr>
              <a:t>OK</a:t>
            </a:r>
            <a:r>
              <a:rPr lang="it-IT" altLang="it-IT" sz="1500" dirty="0" smtClean="0">
                <a:solidFill>
                  <a:schemeClr val="bg1"/>
                </a:solidFill>
                <a:latin typeface="Consolas" panose="020B0609020204030204" pitchFamily="49" charset="0"/>
              </a:rPr>
              <a:t>",</a:t>
            </a:r>
          </a:p>
          <a:p>
            <a:pPr marL="0" indent="0" eaLnBrk="0" fontAlgn="base" hangingPunct="0">
              <a:lnSpc>
                <a:spcPct val="100000"/>
              </a:lnSpc>
              <a:spcBef>
                <a:spcPct val="0"/>
              </a:spcBef>
              <a:spcAft>
                <a:spcPct val="0"/>
              </a:spcAft>
              <a:buNone/>
            </a:pPr>
            <a:r>
              <a:rPr lang="it-IT" altLang="it-IT" sz="1500" dirty="0" smtClean="0">
                <a:solidFill>
                  <a:schemeClr val="bg1"/>
                </a:solidFill>
                <a:latin typeface="Consolas" panose="020B0609020204030204" pitchFamily="49" charset="0"/>
              </a:rPr>
              <a:t>    "</a:t>
            </a:r>
            <a:r>
              <a:rPr lang="it-IT" altLang="it-IT" sz="1500" dirty="0">
                <a:solidFill>
                  <a:schemeClr val="bg1"/>
                </a:solidFill>
                <a:latin typeface="Consolas" panose="020B0609020204030204" pitchFamily="49" charset="0"/>
              </a:rPr>
              <a:t>data</a:t>
            </a:r>
            <a:r>
              <a:rPr lang="it-IT" altLang="it-IT" sz="1500" dirty="0" smtClean="0">
                <a:solidFill>
                  <a:schemeClr val="bg1"/>
                </a:solidFill>
                <a:latin typeface="Consolas" panose="020B0609020204030204" pitchFamily="49" charset="0"/>
              </a:rPr>
              <a:t>": {</a:t>
            </a:r>
          </a:p>
          <a:p>
            <a:pPr marL="0" indent="0" eaLnBrk="0" fontAlgn="base" hangingPunct="0">
              <a:lnSpc>
                <a:spcPct val="100000"/>
              </a:lnSpc>
              <a:spcBef>
                <a:spcPct val="0"/>
              </a:spcBef>
              <a:spcAft>
                <a:spcPct val="0"/>
              </a:spcAft>
              <a:buNone/>
            </a:pPr>
            <a:r>
              <a:rPr lang="it-IT" altLang="it-IT" sz="1500" dirty="0" smtClean="0">
                <a:solidFill>
                  <a:schemeClr val="bg1"/>
                </a:solidFill>
                <a:latin typeface="Consolas" panose="020B0609020204030204" pitchFamily="49" charset="0"/>
              </a:rPr>
              <a:t>        "</a:t>
            </a:r>
            <a:r>
              <a:rPr lang="it-IT" altLang="it-IT" sz="1500" dirty="0" err="1">
                <a:solidFill>
                  <a:schemeClr val="bg1"/>
                </a:solidFill>
                <a:latin typeface="Consolas" panose="020B0609020204030204" pitchFamily="49" charset="0"/>
              </a:rPr>
              <a:t>name</a:t>
            </a:r>
            <a:r>
              <a:rPr lang="it-IT" altLang="it-IT" sz="1500" dirty="0" smtClean="0">
                <a:solidFill>
                  <a:schemeClr val="bg1"/>
                </a:solidFill>
                <a:latin typeface="Consolas" panose="020B0609020204030204" pitchFamily="49" charset="0"/>
              </a:rPr>
              <a:t>": "</a:t>
            </a:r>
            <a:r>
              <a:rPr lang="it-IT" altLang="it-IT" sz="1500" dirty="0">
                <a:solidFill>
                  <a:schemeClr val="bg1"/>
                </a:solidFill>
                <a:latin typeface="Consolas" panose="020B0609020204030204" pitchFamily="49" charset="0"/>
              </a:rPr>
              <a:t>carlo</a:t>
            </a:r>
            <a:r>
              <a:rPr lang="it-IT" altLang="it-IT" sz="1500" dirty="0" smtClean="0">
                <a:solidFill>
                  <a:schemeClr val="bg1"/>
                </a:solidFill>
                <a:latin typeface="Consolas" panose="020B0609020204030204" pitchFamily="49" charset="0"/>
              </a:rPr>
              <a:t>",</a:t>
            </a:r>
          </a:p>
          <a:p>
            <a:pPr marL="0" indent="0" eaLnBrk="0" fontAlgn="base" hangingPunct="0">
              <a:lnSpc>
                <a:spcPct val="100000"/>
              </a:lnSpc>
              <a:spcBef>
                <a:spcPct val="0"/>
              </a:spcBef>
              <a:spcAft>
                <a:spcPct val="0"/>
              </a:spcAft>
              <a:buNone/>
            </a:pPr>
            <a:r>
              <a:rPr lang="it-IT" altLang="it-IT" sz="1500" dirty="0" smtClean="0">
                <a:solidFill>
                  <a:schemeClr val="bg1"/>
                </a:solidFill>
                <a:latin typeface="Consolas" panose="020B0609020204030204" pitchFamily="49" charset="0"/>
              </a:rPr>
              <a:t>        "</a:t>
            </a:r>
            <a:r>
              <a:rPr lang="it-IT" altLang="it-IT" sz="1500" dirty="0" err="1">
                <a:solidFill>
                  <a:schemeClr val="bg1"/>
                </a:solidFill>
                <a:latin typeface="Consolas" panose="020B0609020204030204" pitchFamily="49" charset="0"/>
              </a:rPr>
              <a:t>surname</a:t>
            </a:r>
            <a:r>
              <a:rPr lang="it-IT" altLang="it-IT" sz="1500" dirty="0" smtClean="0">
                <a:solidFill>
                  <a:schemeClr val="bg1"/>
                </a:solidFill>
                <a:latin typeface="Consolas" panose="020B0609020204030204" pitchFamily="49" charset="0"/>
              </a:rPr>
              <a:t>": "</a:t>
            </a:r>
            <a:r>
              <a:rPr lang="it-IT" altLang="it-IT" sz="1500" dirty="0">
                <a:solidFill>
                  <a:schemeClr val="bg1"/>
                </a:solidFill>
                <a:latin typeface="Consolas" panose="020B0609020204030204" pitchFamily="49" charset="0"/>
              </a:rPr>
              <a:t>vassallo</a:t>
            </a:r>
            <a:r>
              <a:rPr lang="it-IT" altLang="it-IT" sz="1500" dirty="0" smtClean="0">
                <a:solidFill>
                  <a:schemeClr val="bg1"/>
                </a:solidFill>
                <a:latin typeface="Consolas" panose="020B0609020204030204" pitchFamily="49" charset="0"/>
              </a:rPr>
              <a:t>",</a:t>
            </a:r>
          </a:p>
          <a:p>
            <a:pPr marL="0" indent="0" eaLnBrk="0" fontAlgn="base" hangingPunct="0">
              <a:lnSpc>
                <a:spcPct val="100000"/>
              </a:lnSpc>
              <a:spcBef>
                <a:spcPct val="0"/>
              </a:spcBef>
              <a:spcAft>
                <a:spcPct val="0"/>
              </a:spcAft>
              <a:buNone/>
            </a:pPr>
            <a:r>
              <a:rPr lang="it-IT" altLang="it-IT" sz="1500" dirty="0" smtClean="0">
                <a:solidFill>
                  <a:schemeClr val="bg1"/>
                </a:solidFill>
                <a:latin typeface="Consolas" panose="020B0609020204030204" pitchFamily="49" charset="0"/>
              </a:rPr>
              <a:t>        "</a:t>
            </a:r>
            <a:r>
              <a:rPr lang="it-IT" altLang="it-IT" sz="1500" dirty="0" err="1">
                <a:solidFill>
                  <a:schemeClr val="bg1"/>
                </a:solidFill>
                <a:latin typeface="Consolas" panose="020B0609020204030204" pitchFamily="49" charset="0"/>
              </a:rPr>
              <a:t>phone</a:t>
            </a:r>
            <a:r>
              <a:rPr lang="it-IT" altLang="it-IT" sz="1500" dirty="0" smtClean="0">
                <a:solidFill>
                  <a:schemeClr val="bg1"/>
                </a:solidFill>
                <a:latin typeface="Consolas" panose="020B0609020204030204" pitchFamily="49" charset="0"/>
              </a:rPr>
              <a:t>": "3935961404</a:t>
            </a:r>
            <a:r>
              <a:rPr lang="it-IT" altLang="it-IT" sz="1500" dirty="0">
                <a:solidFill>
                  <a:schemeClr val="bg1"/>
                </a:solidFill>
                <a:latin typeface="Consolas" panose="020B0609020204030204" pitchFamily="49" charset="0"/>
              </a:rPr>
              <a:t>"</a:t>
            </a:r>
            <a:endParaRPr lang="it-IT" altLang="it-IT" sz="1500" dirty="0" smtClean="0">
              <a:solidFill>
                <a:schemeClr val="bg1"/>
              </a:solidFill>
              <a:latin typeface="Consolas" panose="020B0609020204030204" pitchFamily="49" charset="0"/>
            </a:endParaRPr>
          </a:p>
          <a:p>
            <a:pPr marL="0" indent="0" eaLnBrk="0" fontAlgn="base" hangingPunct="0">
              <a:lnSpc>
                <a:spcPct val="100000"/>
              </a:lnSpc>
              <a:spcBef>
                <a:spcPct val="0"/>
              </a:spcBef>
              <a:spcAft>
                <a:spcPct val="0"/>
              </a:spcAft>
              <a:buNone/>
            </a:pPr>
            <a:r>
              <a:rPr lang="it-IT" altLang="it-IT" sz="1500" dirty="0" smtClean="0">
                <a:solidFill>
                  <a:schemeClr val="bg1"/>
                </a:solidFill>
                <a:latin typeface="Consolas" panose="020B0609020204030204" pitchFamily="49" charset="0"/>
              </a:rPr>
              <a:t>    }</a:t>
            </a:r>
          </a:p>
          <a:p>
            <a:pPr marL="0" indent="0" eaLnBrk="0" fontAlgn="base" hangingPunct="0">
              <a:lnSpc>
                <a:spcPct val="100000"/>
              </a:lnSpc>
              <a:spcBef>
                <a:spcPct val="0"/>
              </a:spcBef>
              <a:spcAft>
                <a:spcPct val="0"/>
              </a:spcAft>
              <a:buNone/>
            </a:pPr>
            <a:r>
              <a:rPr lang="it-IT" altLang="it-IT" sz="1500" dirty="0" smtClean="0">
                <a:solidFill>
                  <a:schemeClr val="bg1"/>
                </a:solidFill>
                <a:latin typeface="Consolas" panose="020B0609020204030204" pitchFamily="49" charset="0"/>
              </a:rPr>
              <a:t>}</a:t>
            </a:r>
            <a:endParaRPr lang="it-IT" altLang="it-IT" sz="1500" dirty="0">
              <a:solidFill>
                <a:schemeClr val="bg1"/>
              </a:solidFill>
              <a:latin typeface="Consolas" panose="020B0609020204030204" pitchFamily="49" charset="0"/>
            </a:endParaRPr>
          </a:p>
        </p:txBody>
      </p:sp>
    </p:spTree>
    <p:extLst>
      <p:ext uri="{BB962C8B-B14F-4D97-AF65-F5344CB8AC3E}">
        <p14:creationId xmlns:p14="http://schemas.microsoft.com/office/powerpoint/2010/main" val="197239631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solidFill>
                  <a:schemeClr val="bg1"/>
                </a:solidFill>
              </a:rPr>
              <a:t>REST con HTTP</a:t>
            </a:r>
            <a:endParaRPr lang="it-IT" dirty="0">
              <a:solidFill>
                <a:schemeClr val="bg1"/>
              </a:solidFill>
            </a:endParaRPr>
          </a:p>
        </p:txBody>
      </p:sp>
      <p:sp>
        <p:nvSpPr>
          <p:cNvPr id="3" name="Segnaposto contenuto 2"/>
          <p:cNvSpPr>
            <a:spLocks noGrp="1"/>
          </p:cNvSpPr>
          <p:nvPr>
            <p:ph idx="1"/>
          </p:nvPr>
        </p:nvSpPr>
        <p:spPr>
          <a:xfrm>
            <a:off x="668006" y="1825625"/>
            <a:ext cx="5365940" cy="4351338"/>
          </a:xfrm>
        </p:spPr>
        <p:txBody>
          <a:bodyPr>
            <a:normAutofit/>
          </a:bodyPr>
          <a:lstStyle/>
          <a:p>
            <a:pPr marL="0" lvl="0" indent="0" eaLnBrk="0" fontAlgn="base" hangingPunct="0">
              <a:lnSpc>
                <a:spcPct val="100000"/>
              </a:lnSpc>
              <a:spcBef>
                <a:spcPct val="0"/>
              </a:spcBef>
              <a:spcAft>
                <a:spcPct val="0"/>
              </a:spcAft>
              <a:buNone/>
            </a:pPr>
            <a:r>
              <a:rPr lang="it-IT" altLang="it-IT" dirty="0" err="1" smtClean="0">
                <a:solidFill>
                  <a:srgbClr val="02523F"/>
                </a:solidFill>
                <a:latin typeface="Arial Unicode MS"/>
              </a:rPr>
              <a:t>Request</a:t>
            </a:r>
            <a:endParaRPr lang="it-IT" altLang="it-IT" dirty="0">
              <a:solidFill>
                <a:srgbClr val="02523F"/>
              </a:solidFill>
              <a:latin typeface="Arial Unicode MS"/>
            </a:endParaRPr>
          </a:p>
          <a:p>
            <a:pPr marL="0" lvl="0" indent="0" eaLnBrk="0" fontAlgn="base" hangingPunct="0">
              <a:lnSpc>
                <a:spcPct val="100000"/>
              </a:lnSpc>
              <a:spcBef>
                <a:spcPct val="0"/>
              </a:spcBef>
              <a:spcAft>
                <a:spcPct val="0"/>
              </a:spcAft>
              <a:buNone/>
            </a:pPr>
            <a:endParaRPr lang="it-IT" altLang="it-IT" dirty="0" smtClean="0">
              <a:solidFill>
                <a:srgbClr val="02523F"/>
              </a:solidFill>
              <a:latin typeface="Arial Unicode MS"/>
            </a:endParaRPr>
          </a:p>
          <a:p>
            <a:pPr marL="0" lvl="0" indent="0" eaLnBrk="0" fontAlgn="base" hangingPunct="0">
              <a:lnSpc>
                <a:spcPct val="100000"/>
              </a:lnSpc>
              <a:spcBef>
                <a:spcPct val="0"/>
              </a:spcBef>
              <a:spcAft>
                <a:spcPct val="0"/>
              </a:spcAft>
              <a:buNone/>
            </a:pPr>
            <a:r>
              <a:rPr lang="it-IT" altLang="it-IT" sz="1800" dirty="0" smtClean="0">
                <a:solidFill>
                  <a:schemeClr val="bg1"/>
                </a:solidFill>
                <a:latin typeface="Consolas" panose="020B0609020204030204" pitchFamily="49" charset="0"/>
              </a:rPr>
              <a:t>POST /</a:t>
            </a:r>
            <a:r>
              <a:rPr lang="it-IT" altLang="it-IT" sz="1800" dirty="0" err="1" smtClean="0">
                <a:solidFill>
                  <a:schemeClr val="bg1"/>
                </a:solidFill>
                <a:latin typeface="Consolas" panose="020B0609020204030204" pitchFamily="49" charset="0"/>
              </a:rPr>
              <a:t>contact</a:t>
            </a:r>
            <a:r>
              <a:rPr lang="it-IT" altLang="it-IT" sz="1800" dirty="0" smtClean="0">
                <a:solidFill>
                  <a:schemeClr val="bg1"/>
                </a:solidFill>
                <a:latin typeface="Consolas" panose="020B0609020204030204" pitchFamily="49" charset="0"/>
              </a:rPr>
              <a:t>/carlo HTTP/1.1 </a:t>
            </a:r>
          </a:p>
          <a:p>
            <a:pPr marL="0" lvl="0" indent="0" eaLnBrk="0" fontAlgn="base" hangingPunct="0">
              <a:lnSpc>
                <a:spcPct val="100000"/>
              </a:lnSpc>
              <a:spcBef>
                <a:spcPct val="0"/>
              </a:spcBef>
              <a:spcAft>
                <a:spcPct val="0"/>
              </a:spcAft>
              <a:buNone/>
            </a:pPr>
            <a:r>
              <a:rPr lang="it-IT" altLang="it-IT" sz="1800" dirty="0" smtClean="0">
                <a:solidFill>
                  <a:schemeClr val="bg1"/>
                </a:solidFill>
                <a:latin typeface="Consolas" panose="020B0609020204030204" pitchFamily="49" charset="0"/>
              </a:rPr>
              <a:t>HOST: localhost:3000 </a:t>
            </a:r>
          </a:p>
          <a:p>
            <a:pPr marL="0" indent="0" eaLnBrk="0" fontAlgn="base" hangingPunct="0">
              <a:lnSpc>
                <a:spcPct val="100000"/>
              </a:lnSpc>
              <a:spcBef>
                <a:spcPct val="0"/>
              </a:spcBef>
              <a:spcAft>
                <a:spcPct val="0"/>
              </a:spcAft>
              <a:buNone/>
            </a:pPr>
            <a:r>
              <a:rPr lang="it-IT" altLang="it-IT" sz="1800" dirty="0" err="1" smtClean="0">
                <a:solidFill>
                  <a:schemeClr val="bg1"/>
                </a:solidFill>
                <a:latin typeface="Consolas" panose="020B0609020204030204" pitchFamily="49" charset="0"/>
              </a:rPr>
              <a:t>authorization</a:t>
            </a:r>
            <a:r>
              <a:rPr lang="it-IT" altLang="it-IT" sz="1800" dirty="0" smtClean="0">
                <a:solidFill>
                  <a:schemeClr val="bg1"/>
                </a:solidFill>
                <a:latin typeface="Consolas" panose="020B0609020204030204" pitchFamily="49" charset="0"/>
              </a:rPr>
              <a:t>: </a:t>
            </a:r>
            <a:r>
              <a:rPr lang="it-IT" altLang="it-IT" sz="1800" dirty="0" err="1" smtClean="0">
                <a:solidFill>
                  <a:schemeClr val="bg1"/>
                </a:solidFill>
                <a:latin typeface="Consolas" panose="020B0609020204030204" pitchFamily="49" charset="0"/>
              </a:rPr>
              <a:t>basic</a:t>
            </a:r>
            <a:r>
              <a:rPr lang="it-IT" altLang="it-IT" sz="1800" dirty="0" smtClean="0">
                <a:solidFill>
                  <a:schemeClr val="bg1"/>
                </a:solidFill>
                <a:latin typeface="Consolas" panose="020B0609020204030204" pitchFamily="49" charset="0"/>
              </a:rPr>
              <a:t> </a:t>
            </a:r>
            <a:r>
              <a:rPr lang="it-IT" altLang="it-IT" sz="1500" dirty="0">
                <a:solidFill>
                  <a:schemeClr val="bg1"/>
                </a:solidFill>
                <a:latin typeface="Consolas" panose="020B0609020204030204" pitchFamily="49" charset="0"/>
              </a:rPr>
              <a:t>dmFzc2FsbG9jYXJsbzoxMjM0</a:t>
            </a:r>
            <a:r>
              <a:rPr lang="it-IT" altLang="it-IT" sz="1800" dirty="0">
                <a:solidFill>
                  <a:schemeClr val="bg1"/>
                </a:solidFill>
                <a:latin typeface="Consolas" panose="020B0609020204030204" pitchFamily="49" charset="0"/>
              </a:rPr>
              <a:t> </a:t>
            </a:r>
            <a:endParaRPr lang="it-IT" sz="1800" dirty="0">
              <a:solidFill>
                <a:schemeClr val="bg1"/>
              </a:solidFill>
              <a:latin typeface="Consolas" panose="020B0609020204030204" pitchFamily="49" charset="0"/>
            </a:endParaRPr>
          </a:p>
          <a:p>
            <a:pPr marL="0" indent="0" eaLnBrk="0" fontAlgn="base" hangingPunct="0">
              <a:lnSpc>
                <a:spcPct val="100000"/>
              </a:lnSpc>
              <a:spcBef>
                <a:spcPct val="0"/>
              </a:spcBef>
              <a:spcAft>
                <a:spcPct val="0"/>
              </a:spcAft>
              <a:buNone/>
            </a:pPr>
            <a:r>
              <a:rPr lang="it-IT" sz="1800" dirty="0" err="1">
                <a:solidFill>
                  <a:schemeClr val="bg1"/>
                </a:solidFill>
                <a:latin typeface="Consolas" panose="020B0609020204030204" pitchFamily="49" charset="0"/>
              </a:rPr>
              <a:t>content-type</a:t>
            </a:r>
            <a:r>
              <a:rPr lang="it-IT" sz="1800" dirty="0">
                <a:solidFill>
                  <a:schemeClr val="bg1"/>
                </a:solidFill>
                <a:latin typeface="Consolas" panose="020B0609020204030204" pitchFamily="49" charset="0"/>
              </a:rPr>
              <a:t>: </a:t>
            </a:r>
            <a:r>
              <a:rPr lang="it-IT" sz="1800" dirty="0" err="1" smtClean="0">
                <a:solidFill>
                  <a:schemeClr val="bg1"/>
                </a:solidFill>
                <a:latin typeface="Consolas" panose="020B0609020204030204" pitchFamily="49" charset="0"/>
              </a:rPr>
              <a:t>application</a:t>
            </a:r>
            <a:r>
              <a:rPr lang="it-IT" sz="1800" dirty="0" smtClean="0">
                <a:solidFill>
                  <a:schemeClr val="bg1"/>
                </a:solidFill>
                <a:latin typeface="Consolas" panose="020B0609020204030204" pitchFamily="49" charset="0"/>
              </a:rPr>
              <a:t>/</a:t>
            </a:r>
            <a:r>
              <a:rPr lang="it-IT" sz="1800" dirty="0" err="1" smtClean="0">
                <a:solidFill>
                  <a:schemeClr val="bg1"/>
                </a:solidFill>
                <a:latin typeface="Consolas" panose="020B0609020204030204" pitchFamily="49" charset="0"/>
              </a:rPr>
              <a:t>json</a:t>
            </a:r>
            <a:r>
              <a:rPr lang="it-IT" sz="1800" dirty="0">
                <a:solidFill>
                  <a:schemeClr val="bg1"/>
                </a:solidFill>
                <a:latin typeface="Consolas" panose="020B0609020204030204" pitchFamily="49" charset="0"/>
              </a:rPr>
              <a:t>; </a:t>
            </a:r>
            <a:r>
              <a:rPr lang="it-IT" sz="1800" dirty="0" err="1" smtClean="0">
                <a:solidFill>
                  <a:schemeClr val="bg1"/>
                </a:solidFill>
                <a:latin typeface="Consolas" panose="020B0609020204030204" pitchFamily="49" charset="0"/>
              </a:rPr>
              <a:t>charset</a:t>
            </a:r>
            <a:r>
              <a:rPr lang="it-IT" sz="1800" dirty="0" smtClean="0">
                <a:solidFill>
                  <a:schemeClr val="bg1"/>
                </a:solidFill>
                <a:latin typeface="Consolas" panose="020B0609020204030204" pitchFamily="49" charset="0"/>
              </a:rPr>
              <a:t>=utf-8</a:t>
            </a:r>
            <a:endParaRPr lang="it-IT" altLang="it-IT" sz="1800" dirty="0" smtClean="0">
              <a:solidFill>
                <a:schemeClr val="bg1"/>
              </a:solidFill>
              <a:latin typeface="Consolas" panose="020B0609020204030204" pitchFamily="49" charset="0"/>
            </a:endParaRPr>
          </a:p>
          <a:p>
            <a:pPr marL="0" lvl="0" indent="0" eaLnBrk="0" fontAlgn="base" hangingPunct="0">
              <a:lnSpc>
                <a:spcPct val="100000"/>
              </a:lnSpc>
              <a:spcBef>
                <a:spcPct val="0"/>
              </a:spcBef>
              <a:spcAft>
                <a:spcPct val="0"/>
              </a:spcAft>
              <a:buNone/>
            </a:pPr>
            <a:r>
              <a:rPr lang="it-IT" altLang="it-IT" sz="1800" dirty="0" err="1" smtClean="0">
                <a:solidFill>
                  <a:schemeClr val="bg1"/>
                </a:solidFill>
                <a:latin typeface="Consolas" panose="020B0609020204030204" pitchFamily="49" charset="0"/>
              </a:rPr>
              <a:t>content-length</a:t>
            </a:r>
            <a:r>
              <a:rPr lang="it-IT" altLang="it-IT" sz="1800" dirty="0" smtClean="0">
                <a:solidFill>
                  <a:schemeClr val="bg1"/>
                </a:solidFill>
                <a:latin typeface="Consolas" panose="020B0609020204030204" pitchFamily="49" charset="0"/>
              </a:rPr>
              <a:t>: 70 </a:t>
            </a:r>
          </a:p>
          <a:p>
            <a:pPr marL="0" lvl="0" indent="0" eaLnBrk="0" fontAlgn="base" hangingPunct="0">
              <a:lnSpc>
                <a:spcPct val="100000"/>
              </a:lnSpc>
              <a:spcBef>
                <a:spcPct val="0"/>
              </a:spcBef>
              <a:spcAft>
                <a:spcPct val="0"/>
              </a:spcAft>
              <a:buNone/>
            </a:pPr>
            <a:endParaRPr lang="it-IT" altLang="it-IT" sz="1800" dirty="0" smtClean="0">
              <a:solidFill>
                <a:schemeClr val="bg1"/>
              </a:solidFill>
              <a:latin typeface="Consolas" panose="020B0609020204030204" pitchFamily="49" charset="0"/>
            </a:endParaRPr>
          </a:p>
          <a:p>
            <a:pPr marL="0" lvl="0" indent="0" eaLnBrk="0" fontAlgn="base" hangingPunct="0">
              <a:lnSpc>
                <a:spcPct val="100000"/>
              </a:lnSpc>
              <a:spcBef>
                <a:spcPct val="0"/>
              </a:spcBef>
              <a:spcAft>
                <a:spcPct val="0"/>
              </a:spcAft>
              <a:buNone/>
            </a:pPr>
            <a:r>
              <a:rPr lang="it-IT" altLang="it-IT" sz="1800" dirty="0" smtClean="0">
                <a:solidFill>
                  <a:schemeClr val="bg1"/>
                </a:solidFill>
                <a:latin typeface="Consolas" panose="020B0609020204030204" pitchFamily="49" charset="0"/>
              </a:rPr>
              <a:t>{ </a:t>
            </a:r>
          </a:p>
          <a:p>
            <a:pPr marL="0" lvl="0" indent="0" eaLnBrk="0" fontAlgn="base" hangingPunct="0">
              <a:lnSpc>
                <a:spcPct val="100000"/>
              </a:lnSpc>
              <a:spcBef>
                <a:spcPct val="0"/>
              </a:spcBef>
              <a:spcAft>
                <a:spcPct val="0"/>
              </a:spcAft>
              <a:buNone/>
            </a:pPr>
            <a:r>
              <a:rPr lang="it-IT" altLang="it-IT" sz="1800" dirty="0" smtClean="0">
                <a:solidFill>
                  <a:schemeClr val="bg1"/>
                </a:solidFill>
                <a:latin typeface="Consolas" panose="020B0609020204030204" pitchFamily="49" charset="0"/>
              </a:rPr>
              <a:t>    "</a:t>
            </a:r>
            <a:r>
              <a:rPr lang="it-IT" altLang="it-IT" sz="1800" dirty="0" err="1" smtClean="0">
                <a:solidFill>
                  <a:schemeClr val="bg1"/>
                </a:solidFill>
                <a:latin typeface="Consolas" panose="020B0609020204030204" pitchFamily="49" charset="0"/>
              </a:rPr>
              <a:t>name</a:t>
            </a:r>
            <a:r>
              <a:rPr lang="it-IT" altLang="it-IT" sz="1800" dirty="0" smtClean="0">
                <a:solidFill>
                  <a:schemeClr val="bg1"/>
                </a:solidFill>
                <a:latin typeface="Consolas" panose="020B0609020204030204" pitchFamily="49" charset="0"/>
              </a:rPr>
              <a:t>": "</a:t>
            </a:r>
            <a:r>
              <a:rPr lang="it-IT" altLang="it-IT" sz="1800" dirty="0" err="1" smtClean="0">
                <a:solidFill>
                  <a:schemeClr val="bg1"/>
                </a:solidFill>
                <a:latin typeface="Consolas" panose="020B0609020204030204" pitchFamily="49" charset="0"/>
              </a:rPr>
              <a:t>ciccio</a:t>
            </a:r>
            <a:r>
              <a:rPr lang="it-IT" altLang="it-IT" sz="1800" dirty="0" smtClean="0">
                <a:solidFill>
                  <a:schemeClr val="bg1"/>
                </a:solidFill>
                <a:latin typeface="Consolas" panose="020B0609020204030204" pitchFamily="49" charset="0"/>
              </a:rPr>
              <a:t>", </a:t>
            </a:r>
          </a:p>
          <a:p>
            <a:pPr marL="0" lvl="0" indent="0" eaLnBrk="0" fontAlgn="base" hangingPunct="0">
              <a:lnSpc>
                <a:spcPct val="100000"/>
              </a:lnSpc>
              <a:spcBef>
                <a:spcPct val="0"/>
              </a:spcBef>
              <a:spcAft>
                <a:spcPct val="0"/>
              </a:spcAft>
              <a:buNone/>
            </a:pPr>
            <a:r>
              <a:rPr lang="it-IT" altLang="it-IT" sz="1800" dirty="0" smtClean="0">
                <a:solidFill>
                  <a:schemeClr val="bg1"/>
                </a:solidFill>
                <a:latin typeface="Consolas" panose="020B0609020204030204" pitchFamily="49" charset="0"/>
              </a:rPr>
              <a:t>    "</a:t>
            </a:r>
            <a:r>
              <a:rPr lang="it-IT" altLang="it-IT" sz="1800" dirty="0" err="1" smtClean="0">
                <a:solidFill>
                  <a:schemeClr val="bg1"/>
                </a:solidFill>
                <a:latin typeface="Consolas" panose="020B0609020204030204" pitchFamily="49" charset="0"/>
              </a:rPr>
              <a:t>surname</a:t>
            </a:r>
            <a:r>
              <a:rPr lang="it-IT" altLang="it-IT" sz="1800" dirty="0" smtClean="0">
                <a:solidFill>
                  <a:schemeClr val="bg1"/>
                </a:solidFill>
                <a:latin typeface="Consolas" panose="020B0609020204030204" pitchFamily="49" charset="0"/>
              </a:rPr>
              <a:t>": "bello", </a:t>
            </a:r>
          </a:p>
          <a:p>
            <a:pPr marL="0" lvl="0" indent="0" eaLnBrk="0" fontAlgn="base" hangingPunct="0">
              <a:lnSpc>
                <a:spcPct val="100000"/>
              </a:lnSpc>
              <a:spcBef>
                <a:spcPct val="0"/>
              </a:spcBef>
              <a:spcAft>
                <a:spcPct val="0"/>
              </a:spcAft>
              <a:buNone/>
            </a:pPr>
            <a:r>
              <a:rPr lang="it-IT" altLang="it-IT" sz="1800" dirty="0" smtClean="0">
                <a:solidFill>
                  <a:schemeClr val="bg1"/>
                </a:solidFill>
                <a:latin typeface="Consolas" panose="020B0609020204030204" pitchFamily="49" charset="0"/>
              </a:rPr>
              <a:t>    "</a:t>
            </a:r>
            <a:r>
              <a:rPr lang="it-IT" altLang="it-IT" sz="1800" dirty="0" err="1" smtClean="0">
                <a:solidFill>
                  <a:schemeClr val="bg1"/>
                </a:solidFill>
                <a:latin typeface="Consolas" panose="020B0609020204030204" pitchFamily="49" charset="0"/>
              </a:rPr>
              <a:t>phone</a:t>
            </a:r>
            <a:r>
              <a:rPr lang="it-IT" altLang="it-IT" sz="1800" dirty="0" smtClean="0">
                <a:solidFill>
                  <a:schemeClr val="bg1"/>
                </a:solidFill>
                <a:latin typeface="Consolas" panose="020B0609020204030204" pitchFamily="49" charset="0"/>
              </a:rPr>
              <a:t>": "1234567891"</a:t>
            </a:r>
          </a:p>
          <a:p>
            <a:pPr marL="0" lvl="0" indent="0" eaLnBrk="0" fontAlgn="base" hangingPunct="0">
              <a:lnSpc>
                <a:spcPct val="100000"/>
              </a:lnSpc>
              <a:spcBef>
                <a:spcPct val="0"/>
              </a:spcBef>
              <a:spcAft>
                <a:spcPct val="0"/>
              </a:spcAft>
              <a:buNone/>
            </a:pPr>
            <a:r>
              <a:rPr lang="it-IT" altLang="it-IT" sz="1800" dirty="0" smtClean="0">
                <a:solidFill>
                  <a:schemeClr val="bg1"/>
                </a:solidFill>
                <a:latin typeface="Consolas" panose="020B0609020204030204" pitchFamily="49" charset="0"/>
              </a:rPr>
              <a:t> } </a:t>
            </a:r>
            <a:endParaRPr lang="it-IT" altLang="it-IT" sz="1800" dirty="0">
              <a:solidFill>
                <a:schemeClr val="bg1"/>
              </a:solidFill>
              <a:latin typeface="Consolas" panose="020B0609020204030204" pitchFamily="49" charset="0"/>
            </a:endParaRPr>
          </a:p>
        </p:txBody>
      </p:sp>
      <p:sp>
        <p:nvSpPr>
          <p:cNvPr id="5" name="Segnaposto contenuto 2"/>
          <p:cNvSpPr txBox="1">
            <a:spLocks/>
          </p:cNvSpPr>
          <p:nvPr/>
        </p:nvSpPr>
        <p:spPr>
          <a:xfrm>
            <a:off x="6242012" y="1825625"/>
            <a:ext cx="5111788" cy="435133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lnSpc>
                <a:spcPct val="100000"/>
              </a:lnSpc>
              <a:spcBef>
                <a:spcPct val="0"/>
              </a:spcBef>
              <a:spcAft>
                <a:spcPct val="0"/>
              </a:spcAft>
              <a:buFont typeface="Arial" panose="020B0604020202020204" pitchFamily="34" charset="0"/>
              <a:buNone/>
            </a:pPr>
            <a:r>
              <a:rPr lang="it-IT" altLang="it-IT" dirty="0" smtClean="0">
                <a:solidFill>
                  <a:srgbClr val="02523F"/>
                </a:solidFill>
                <a:latin typeface="Arial Unicode MS"/>
              </a:rPr>
              <a:t>Success </a:t>
            </a:r>
            <a:r>
              <a:rPr lang="it-IT" altLang="it-IT" dirty="0" err="1" smtClean="0">
                <a:solidFill>
                  <a:srgbClr val="02523F"/>
                </a:solidFill>
                <a:latin typeface="Arial Unicode MS"/>
              </a:rPr>
              <a:t>Response</a:t>
            </a:r>
            <a:endParaRPr lang="it-IT" altLang="it-IT" dirty="0" smtClean="0">
              <a:solidFill>
                <a:srgbClr val="02523F"/>
              </a:solidFill>
              <a:latin typeface="Arial Unicode MS"/>
            </a:endParaRPr>
          </a:p>
          <a:p>
            <a:pPr marL="0" indent="0" eaLnBrk="0" fontAlgn="base" hangingPunct="0">
              <a:lnSpc>
                <a:spcPct val="100000"/>
              </a:lnSpc>
              <a:spcBef>
                <a:spcPct val="0"/>
              </a:spcBef>
              <a:spcAft>
                <a:spcPct val="0"/>
              </a:spcAft>
              <a:buFont typeface="Arial" panose="020B0604020202020204" pitchFamily="34" charset="0"/>
              <a:buNone/>
            </a:pPr>
            <a:endParaRPr lang="it-IT" altLang="it-IT" dirty="0" smtClean="0">
              <a:solidFill>
                <a:srgbClr val="02523F"/>
              </a:solidFill>
              <a:latin typeface="Arial Unicode MS"/>
            </a:endParaRPr>
          </a:p>
          <a:p>
            <a:pPr marL="0" indent="0" eaLnBrk="0" fontAlgn="base" hangingPunct="0">
              <a:lnSpc>
                <a:spcPct val="100000"/>
              </a:lnSpc>
              <a:spcBef>
                <a:spcPct val="0"/>
              </a:spcBef>
              <a:spcAft>
                <a:spcPct val="0"/>
              </a:spcAft>
              <a:buNone/>
            </a:pPr>
            <a:r>
              <a:rPr lang="it-IT" sz="1800" dirty="0">
                <a:solidFill>
                  <a:schemeClr val="bg1"/>
                </a:solidFill>
                <a:latin typeface="Consolas" panose="020B0609020204030204" pitchFamily="49" charset="0"/>
              </a:rPr>
              <a:t>HTTP/1.0 200 </a:t>
            </a:r>
            <a:r>
              <a:rPr lang="it-IT" sz="1800" dirty="0" smtClean="0">
                <a:solidFill>
                  <a:schemeClr val="bg1"/>
                </a:solidFill>
                <a:latin typeface="Consolas" panose="020B0609020204030204" pitchFamily="49" charset="0"/>
              </a:rPr>
              <a:t>OK</a:t>
            </a:r>
          </a:p>
          <a:p>
            <a:pPr marL="0" indent="0" eaLnBrk="0" fontAlgn="base" hangingPunct="0">
              <a:lnSpc>
                <a:spcPct val="100000"/>
              </a:lnSpc>
              <a:spcBef>
                <a:spcPct val="0"/>
              </a:spcBef>
              <a:spcAft>
                <a:spcPct val="0"/>
              </a:spcAft>
              <a:buNone/>
            </a:pPr>
            <a:r>
              <a:rPr lang="it-IT" sz="1800" dirty="0">
                <a:solidFill>
                  <a:schemeClr val="bg1"/>
                </a:solidFill>
                <a:latin typeface="Consolas" panose="020B0609020204030204" pitchFamily="49" charset="0"/>
              </a:rPr>
              <a:t>X-Powered-By: </a:t>
            </a:r>
            <a:r>
              <a:rPr lang="it-IT" sz="1800" dirty="0" smtClean="0">
                <a:solidFill>
                  <a:schemeClr val="bg1"/>
                </a:solidFill>
                <a:latin typeface="Consolas" panose="020B0609020204030204" pitchFamily="49" charset="0"/>
              </a:rPr>
              <a:t>Express</a:t>
            </a:r>
          </a:p>
          <a:p>
            <a:pPr marL="0" indent="0" eaLnBrk="0" fontAlgn="base" hangingPunct="0">
              <a:lnSpc>
                <a:spcPct val="100000"/>
              </a:lnSpc>
              <a:spcBef>
                <a:spcPct val="0"/>
              </a:spcBef>
              <a:spcAft>
                <a:spcPct val="0"/>
              </a:spcAft>
              <a:buNone/>
            </a:pPr>
            <a:r>
              <a:rPr lang="it-IT" sz="1800" dirty="0" err="1" smtClean="0">
                <a:solidFill>
                  <a:schemeClr val="bg1"/>
                </a:solidFill>
                <a:latin typeface="Consolas" panose="020B0609020204030204" pitchFamily="49" charset="0"/>
              </a:rPr>
              <a:t>content-type</a:t>
            </a:r>
            <a:r>
              <a:rPr lang="it-IT" sz="1800" dirty="0">
                <a:solidFill>
                  <a:schemeClr val="bg1"/>
                </a:solidFill>
                <a:latin typeface="Consolas" panose="020B0609020204030204" pitchFamily="49" charset="0"/>
              </a:rPr>
              <a:t>: </a:t>
            </a:r>
            <a:r>
              <a:rPr lang="it-IT" sz="1800" dirty="0" err="1" smtClean="0">
                <a:solidFill>
                  <a:schemeClr val="bg1"/>
                </a:solidFill>
                <a:latin typeface="Consolas" panose="020B0609020204030204" pitchFamily="49" charset="0"/>
              </a:rPr>
              <a:t>application</a:t>
            </a:r>
            <a:r>
              <a:rPr lang="it-IT" sz="1800" dirty="0" smtClean="0">
                <a:solidFill>
                  <a:schemeClr val="bg1"/>
                </a:solidFill>
                <a:latin typeface="Consolas" panose="020B0609020204030204" pitchFamily="49" charset="0"/>
              </a:rPr>
              <a:t>/</a:t>
            </a:r>
            <a:r>
              <a:rPr lang="it-IT" sz="1800" dirty="0" err="1" smtClean="0">
                <a:solidFill>
                  <a:schemeClr val="bg1"/>
                </a:solidFill>
                <a:latin typeface="Consolas" panose="020B0609020204030204" pitchFamily="49" charset="0"/>
              </a:rPr>
              <a:t>json</a:t>
            </a:r>
            <a:r>
              <a:rPr lang="it-IT" sz="1800" dirty="0" smtClean="0">
                <a:solidFill>
                  <a:schemeClr val="bg1"/>
                </a:solidFill>
                <a:latin typeface="Consolas" panose="020B0609020204030204" pitchFamily="49" charset="0"/>
              </a:rPr>
              <a:t>; </a:t>
            </a:r>
            <a:r>
              <a:rPr lang="it-IT" sz="1800" dirty="0" err="1" smtClean="0">
                <a:solidFill>
                  <a:schemeClr val="bg1"/>
                </a:solidFill>
                <a:latin typeface="Consolas" panose="020B0609020204030204" pitchFamily="49" charset="0"/>
              </a:rPr>
              <a:t>charset</a:t>
            </a:r>
            <a:r>
              <a:rPr lang="it-IT" sz="1800" dirty="0" smtClean="0">
                <a:solidFill>
                  <a:schemeClr val="bg1"/>
                </a:solidFill>
                <a:latin typeface="Consolas" panose="020B0609020204030204" pitchFamily="49" charset="0"/>
              </a:rPr>
              <a:t>=utf-8</a:t>
            </a:r>
          </a:p>
          <a:p>
            <a:pPr marL="0" indent="0" eaLnBrk="0" fontAlgn="base" hangingPunct="0">
              <a:lnSpc>
                <a:spcPct val="100000"/>
              </a:lnSpc>
              <a:spcBef>
                <a:spcPct val="0"/>
              </a:spcBef>
              <a:spcAft>
                <a:spcPct val="0"/>
              </a:spcAft>
              <a:buNone/>
            </a:pPr>
            <a:r>
              <a:rPr lang="it-IT" sz="1800" dirty="0" err="1" smtClean="0">
                <a:solidFill>
                  <a:schemeClr val="bg1"/>
                </a:solidFill>
                <a:latin typeface="Consolas" panose="020B0609020204030204" pitchFamily="49" charset="0"/>
              </a:rPr>
              <a:t>content-Length</a:t>
            </a:r>
            <a:r>
              <a:rPr lang="it-IT" sz="1800" dirty="0">
                <a:solidFill>
                  <a:schemeClr val="bg1"/>
                </a:solidFill>
                <a:latin typeface="Consolas" panose="020B0609020204030204" pitchFamily="49" charset="0"/>
              </a:rPr>
              <a:t>: </a:t>
            </a:r>
            <a:r>
              <a:rPr lang="it-IT" sz="1800" dirty="0" smtClean="0">
                <a:solidFill>
                  <a:schemeClr val="bg1"/>
                </a:solidFill>
                <a:latin typeface="Consolas" panose="020B0609020204030204" pitchFamily="49" charset="0"/>
              </a:rPr>
              <a:t>41</a:t>
            </a:r>
          </a:p>
          <a:p>
            <a:pPr marL="0" indent="0" eaLnBrk="0" fontAlgn="base" hangingPunct="0">
              <a:lnSpc>
                <a:spcPct val="100000"/>
              </a:lnSpc>
              <a:spcBef>
                <a:spcPct val="0"/>
              </a:spcBef>
              <a:spcAft>
                <a:spcPct val="0"/>
              </a:spcAft>
              <a:buNone/>
            </a:pPr>
            <a:r>
              <a:rPr lang="it-IT" sz="1800" dirty="0">
                <a:solidFill>
                  <a:schemeClr val="bg1"/>
                </a:solidFill>
                <a:latin typeface="Consolas" panose="020B0609020204030204" pitchFamily="49" charset="0"/>
              </a:rPr>
              <a:t>d</a:t>
            </a:r>
            <a:r>
              <a:rPr lang="it-IT" sz="1800" dirty="0" smtClean="0">
                <a:solidFill>
                  <a:schemeClr val="bg1"/>
                </a:solidFill>
                <a:latin typeface="Consolas" panose="020B0609020204030204" pitchFamily="49" charset="0"/>
              </a:rPr>
              <a:t>ate</a:t>
            </a:r>
            <a:r>
              <a:rPr lang="it-IT" sz="1800" dirty="0">
                <a:solidFill>
                  <a:schemeClr val="bg1"/>
                </a:solidFill>
                <a:latin typeface="Consolas" panose="020B0609020204030204" pitchFamily="49" charset="0"/>
              </a:rPr>
              <a:t>: </a:t>
            </a:r>
            <a:r>
              <a:rPr lang="it-IT" sz="1800" dirty="0" err="1">
                <a:solidFill>
                  <a:schemeClr val="bg1"/>
                </a:solidFill>
                <a:latin typeface="Consolas" panose="020B0609020204030204" pitchFamily="49" charset="0"/>
              </a:rPr>
              <a:t>Wed</a:t>
            </a:r>
            <a:r>
              <a:rPr lang="it-IT" sz="1800" dirty="0">
                <a:solidFill>
                  <a:schemeClr val="bg1"/>
                </a:solidFill>
                <a:latin typeface="Consolas" panose="020B0609020204030204" pitchFamily="49" charset="0"/>
              </a:rPr>
              <a:t>, 15 </a:t>
            </a:r>
            <a:r>
              <a:rPr lang="it-IT" sz="1800" dirty="0" err="1">
                <a:solidFill>
                  <a:schemeClr val="bg1"/>
                </a:solidFill>
                <a:latin typeface="Consolas" panose="020B0609020204030204" pitchFamily="49" charset="0"/>
              </a:rPr>
              <a:t>Jun</a:t>
            </a:r>
            <a:r>
              <a:rPr lang="it-IT" sz="1800" dirty="0">
                <a:solidFill>
                  <a:schemeClr val="bg1"/>
                </a:solidFill>
                <a:latin typeface="Consolas" panose="020B0609020204030204" pitchFamily="49" charset="0"/>
              </a:rPr>
              <a:t> 2016 </a:t>
            </a:r>
            <a:r>
              <a:rPr lang="it-IT" sz="1800" dirty="0" smtClean="0">
                <a:solidFill>
                  <a:schemeClr val="bg1"/>
                </a:solidFill>
                <a:latin typeface="Consolas" panose="020B0609020204030204" pitchFamily="49" charset="0"/>
              </a:rPr>
              <a:t>07:28:39 GMT</a:t>
            </a:r>
          </a:p>
          <a:p>
            <a:pPr marL="0" indent="0" eaLnBrk="0" fontAlgn="base" hangingPunct="0">
              <a:lnSpc>
                <a:spcPct val="100000"/>
              </a:lnSpc>
              <a:spcBef>
                <a:spcPct val="0"/>
              </a:spcBef>
              <a:spcAft>
                <a:spcPct val="0"/>
              </a:spcAft>
              <a:buNone/>
            </a:pPr>
            <a:r>
              <a:rPr lang="it-IT" sz="1800" dirty="0">
                <a:solidFill>
                  <a:schemeClr val="bg1"/>
                </a:solidFill>
                <a:latin typeface="Consolas" panose="020B0609020204030204" pitchFamily="49" charset="0"/>
              </a:rPr>
              <a:t>c</a:t>
            </a:r>
            <a:r>
              <a:rPr lang="it-IT" sz="1800" dirty="0" smtClean="0">
                <a:solidFill>
                  <a:schemeClr val="bg1"/>
                </a:solidFill>
                <a:latin typeface="Consolas" panose="020B0609020204030204" pitchFamily="49" charset="0"/>
              </a:rPr>
              <a:t>onnection</a:t>
            </a:r>
            <a:r>
              <a:rPr lang="it-IT" sz="1800" dirty="0">
                <a:solidFill>
                  <a:schemeClr val="bg1"/>
                </a:solidFill>
                <a:latin typeface="Consolas" panose="020B0609020204030204" pitchFamily="49" charset="0"/>
              </a:rPr>
              <a:t>: </a:t>
            </a:r>
            <a:r>
              <a:rPr lang="it-IT" sz="1800" dirty="0" err="1" smtClean="0">
                <a:solidFill>
                  <a:schemeClr val="bg1"/>
                </a:solidFill>
                <a:latin typeface="Consolas" panose="020B0609020204030204" pitchFamily="49" charset="0"/>
              </a:rPr>
              <a:t>keep-alive</a:t>
            </a:r>
            <a:endParaRPr lang="it-IT" sz="1800" dirty="0" smtClean="0">
              <a:solidFill>
                <a:schemeClr val="bg1"/>
              </a:solidFill>
              <a:latin typeface="Consolas" panose="020B0609020204030204" pitchFamily="49" charset="0"/>
            </a:endParaRPr>
          </a:p>
          <a:p>
            <a:pPr marL="0" indent="0" eaLnBrk="0" fontAlgn="base" hangingPunct="0">
              <a:lnSpc>
                <a:spcPct val="100000"/>
              </a:lnSpc>
              <a:spcBef>
                <a:spcPct val="0"/>
              </a:spcBef>
              <a:spcAft>
                <a:spcPct val="0"/>
              </a:spcAft>
              <a:buNone/>
            </a:pPr>
            <a:endParaRPr lang="it-IT" altLang="it-IT" sz="1800" dirty="0">
              <a:solidFill>
                <a:schemeClr val="bg1"/>
              </a:solidFill>
              <a:latin typeface="Consolas" panose="020B0609020204030204" pitchFamily="49" charset="0"/>
            </a:endParaRPr>
          </a:p>
          <a:p>
            <a:pPr marL="0" indent="0" eaLnBrk="0" fontAlgn="base" hangingPunct="0">
              <a:lnSpc>
                <a:spcPct val="100000"/>
              </a:lnSpc>
              <a:spcBef>
                <a:spcPct val="0"/>
              </a:spcBef>
              <a:spcAft>
                <a:spcPct val="0"/>
              </a:spcAft>
              <a:buNone/>
            </a:pPr>
            <a:r>
              <a:rPr lang="it-IT" altLang="it-IT" sz="1800" dirty="0" smtClean="0">
                <a:solidFill>
                  <a:schemeClr val="bg1"/>
                </a:solidFill>
                <a:latin typeface="Consolas" panose="020B0609020204030204" pitchFamily="49" charset="0"/>
              </a:rPr>
              <a:t>{</a:t>
            </a:r>
          </a:p>
          <a:p>
            <a:pPr marL="0" indent="0" eaLnBrk="0" fontAlgn="base" hangingPunct="0">
              <a:lnSpc>
                <a:spcPct val="100000"/>
              </a:lnSpc>
              <a:spcBef>
                <a:spcPct val="0"/>
              </a:spcBef>
              <a:spcAft>
                <a:spcPct val="0"/>
              </a:spcAft>
              <a:buNone/>
            </a:pPr>
            <a:r>
              <a:rPr lang="it-IT" altLang="it-IT" sz="1800" dirty="0">
                <a:solidFill>
                  <a:schemeClr val="bg1"/>
                </a:solidFill>
                <a:latin typeface="Consolas" panose="020B0609020204030204" pitchFamily="49" charset="0"/>
              </a:rPr>
              <a:t> </a:t>
            </a:r>
            <a:r>
              <a:rPr lang="it-IT" altLang="it-IT" sz="1800" dirty="0" smtClean="0">
                <a:solidFill>
                  <a:schemeClr val="bg1"/>
                </a:solidFill>
                <a:latin typeface="Consolas" panose="020B0609020204030204" pitchFamily="49" charset="0"/>
              </a:rPr>
              <a:t>   "</a:t>
            </a:r>
            <a:r>
              <a:rPr lang="it-IT" altLang="it-IT" sz="1800" dirty="0" err="1">
                <a:solidFill>
                  <a:schemeClr val="bg1"/>
                </a:solidFill>
                <a:latin typeface="Consolas" panose="020B0609020204030204" pitchFamily="49" charset="0"/>
              </a:rPr>
              <a:t>error</a:t>
            </a:r>
            <a:r>
              <a:rPr lang="it-IT" altLang="it-IT" sz="1800" dirty="0" smtClean="0">
                <a:solidFill>
                  <a:schemeClr val="bg1"/>
                </a:solidFill>
                <a:latin typeface="Consolas" panose="020B0609020204030204" pitchFamily="49" charset="0"/>
              </a:rPr>
              <a:t>": false,</a:t>
            </a:r>
          </a:p>
          <a:p>
            <a:pPr marL="0" indent="0" eaLnBrk="0" fontAlgn="base" hangingPunct="0">
              <a:lnSpc>
                <a:spcPct val="100000"/>
              </a:lnSpc>
              <a:spcBef>
                <a:spcPct val="0"/>
              </a:spcBef>
              <a:spcAft>
                <a:spcPct val="0"/>
              </a:spcAft>
              <a:buNone/>
            </a:pPr>
            <a:r>
              <a:rPr lang="it-IT" altLang="it-IT" sz="1800" dirty="0">
                <a:solidFill>
                  <a:schemeClr val="bg1"/>
                </a:solidFill>
                <a:latin typeface="Consolas" panose="020B0609020204030204" pitchFamily="49" charset="0"/>
              </a:rPr>
              <a:t> </a:t>
            </a:r>
            <a:r>
              <a:rPr lang="it-IT" altLang="it-IT" sz="1800" dirty="0" smtClean="0">
                <a:solidFill>
                  <a:schemeClr val="bg1"/>
                </a:solidFill>
                <a:latin typeface="Consolas" panose="020B0609020204030204" pitchFamily="49" charset="0"/>
              </a:rPr>
              <a:t>   "</a:t>
            </a:r>
            <a:r>
              <a:rPr lang="it-IT" altLang="it-IT" sz="1800" dirty="0">
                <a:solidFill>
                  <a:schemeClr val="bg1"/>
                </a:solidFill>
                <a:latin typeface="Consolas" panose="020B0609020204030204" pitchFamily="49" charset="0"/>
              </a:rPr>
              <a:t>code</a:t>
            </a:r>
            <a:r>
              <a:rPr lang="it-IT" altLang="it-IT" sz="1800" dirty="0" smtClean="0">
                <a:solidFill>
                  <a:schemeClr val="bg1"/>
                </a:solidFill>
                <a:latin typeface="Consolas" panose="020B0609020204030204" pitchFamily="49" charset="0"/>
              </a:rPr>
              <a:t>": 200,</a:t>
            </a:r>
          </a:p>
          <a:p>
            <a:pPr marL="0" indent="0" eaLnBrk="0" fontAlgn="base" hangingPunct="0">
              <a:lnSpc>
                <a:spcPct val="100000"/>
              </a:lnSpc>
              <a:spcBef>
                <a:spcPct val="0"/>
              </a:spcBef>
              <a:spcAft>
                <a:spcPct val="0"/>
              </a:spcAft>
              <a:buNone/>
            </a:pPr>
            <a:r>
              <a:rPr lang="it-IT" altLang="it-IT" sz="1800" dirty="0">
                <a:solidFill>
                  <a:schemeClr val="bg1"/>
                </a:solidFill>
                <a:latin typeface="Consolas" panose="020B0609020204030204" pitchFamily="49" charset="0"/>
              </a:rPr>
              <a:t> </a:t>
            </a:r>
            <a:r>
              <a:rPr lang="it-IT" altLang="it-IT" sz="1800" dirty="0" smtClean="0">
                <a:solidFill>
                  <a:schemeClr val="bg1"/>
                </a:solidFill>
                <a:latin typeface="Consolas" panose="020B0609020204030204" pitchFamily="49" charset="0"/>
              </a:rPr>
              <a:t>   "</a:t>
            </a:r>
            <a:r>
              <a:rPr lang="it-IT" altLang="it-IT" sz="1800" dirty="0" err="1">
                <a:solidFill>
                  <a:schemeClr val="bg1"/>
                </a:solidFill>
                <a:latin typeface="Consolas" panose="020B0609020204030204" pitchFamily="49" charset="0"/>
              </a:rPr>
              <a:t>message</a:t>
            </a:r>
            <a:r>
              <a:rPr lang="it-IT" altLang="it-IT" sz="1800" dirty="0" smtClean="0">
                <a:solidFill>
                  <a:schemeClr val="bg1"/>
                </a:solidFill>
                <a:latin typeface="Consolas" panose="020B0609020204030204" pitchFamily="49" charset="0"/>
              </a:rPr>
              <a:t>": "OK</a:t>
            </a:r>
            <a:r>
              <a:rPr lang="it-IT" altLang="it-IT" sz="1800" dirty="0">
                <a:solidFill>
                  <a:schemeClr val="bg1"/>
                </a:solidFill>
                <a:latin typeface="Consolas" panose="020B0609020204030204" pitchFamily="49" charset="0"/>
              </a:rPr>
              <a:t>"</a:t>
            </a:r>
            <a:endParaRPr lang="it-IT" altLang="it-IT" sz="1800" dirty="0" smtClean="0">
              <a:solidFill>
                <a:schemeClr val="bg1"/>
              </a:solidFill>
              <a:latin typeface="Consolas" panose="020B0609020204030204" pitchFamily="49" charset="0"/>
            </a:endParaRPr>
          </a:p>
          <a:p>
            <a:pPr marL="0" indent="0" eaLnBrk="0" fontAlgn="base" hangingPunct="0">
              <a:lnSpc>
                <a:spcPct val="100000"/>
              </a:lnSpc>
              <a:spcBef>
                <a:spcPct val="0"/>
              </a:spcBef>
              <a:spcAft>
                <a:spcPct val="0"/>
              </a:spcAft>
              <a:buNone/>
            </a:pPr>
            <a:r>
              <a:rPr lang="it-IT" altLang="it-IT" sz="1800" dirty="0" smtClean="0">
                <a:solidFill>
                  <a:schemeClr val="bg1"/>
                </a:solidFill>
                <a:latin typeface="Consolas" panose="020B0609020204030204" pitchFamily="49" charset="0"/>
              </a:rPr>
              <a:t>}</a:t>
            </a:r>
            <a:endParaRPr lang="it-IT" altLang="it-IT" sz="1800" dirty="0">
              <a:solidFill>
                <a:schemeClr val="bg1"/>
              </a:solidFill>
              <a:latin typeface="Consolas" panose="020B0609020204030204" pitchFamily="49" charset="0"/>
            </a:endParaRPr>
          </a:p>
        </p:txBody>
      </p:sp>
    </p:spTree>
    <p:extLst>
      <p:ext uri="{BB962C8B-B14F-4D97-AF65-F5344CB8AC3E}">
        <p14:creationId xmlns:p14="http://schemas.microsoft.com/office/powerpoint/2010/main" val="143183134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solidFill>
                  <a:schemeClr val="bg1"/>
                </a:solidFill>
              </a:rPr>
              <a:t>REST con HTTP</a:t>
            </a:r>
            <a:endParaRPr lang="it-IT" dirty="0">
              <a:solidFill>
                <a:schemeClr val="bg1"/>
              </a:solidFill>
            </a:endParaRPr>
          </a:p>
        </p:txBody>
      </p:sp>
      <p:sp>
        <p:nvSpPr>
          <p:cNvPr id="3" name="Segnaposto contenuto 2"/>
          <p:cNvSpPr>
            <a:spLocks noGrp="1"/>
          </p:cNvSpPr>
          <p:nvPr>
            <p:ph idx="1"/>
          </p:nvPr>
        </p:nvSpPr>
        <p:spPr>
          <a:xfrm>
            <a:off x="684432" y="1825625"/>
            <a:ext cx="5349514" cy="4351338"/>
          </a:xfrm>
        </p:spPr>
        <p:txBody>
          <a:bodyPr>
            <a:normAutofit/>
          </a:bodyPr>
          <a:lstStyle/>
          <a:p>
            <a:pPr marL="0" indent="0" eaLnBrk="0" fontAlgn="base" hangingPunct="0">
              <a:lnSpc>
                <a:spcPct val="100000"/>
              </a:lnSpc>
              <a:spcBef>
                <a:spcPct val="0"/>
              </a:spcBef>
              <a:spcAft>
                <a:spcPct val="0"/>
              </a:spcAft>
              <a:buNone/>
            </a:pPr>
            <a:r>
              <a:rPr lang="it-IT" altLang="it-IT" dirty="0" err="1" smtClean="0">
                <a:solidFill>
                  <a:srgbClr val="02523F"/>
                </a:solidFill>
                <a:latin typeface="Arial Unicode MS"/>
              </a:rPr>
              <a:t>Request</a:t>
            </a:r>
            <a:endParaRPr lang="it-IT" altLang="it-IT" dirty="0">
              <a:solidFill>
                <a:srgbClr val="02523F"/>
              </a:solidFill>
              <a:latin typeface="Arial Unicode MS"/>
            </a:endParaRPr>
          </a:p>
          <a:p>
            <a:pPr marL="0" lvl="0" indent="0" eaLnBrk="0" fontAlgn="base" hangingPunct="0">
              <a:lnSpc>
                <a:spcPct val="100000"/>
              </a:lnSpc>
              <a:spcBef>
                <a:spcPct val="0"/>
              </a:spcBef>
              <a:spcAft>
                <a:spcPct val="0"/>
              </a:spcAft>
              <a:buNone/>
            </a:pPr>
            <a:endParaRPr lang="it-IT" altLang="it-IT" dirty="0" smtClean="0">
              <a:solidFill>
                <a:srgbClr val="02523F"/>
              </a:solidFill>
              <a:latin typeface="Arial Unicode MS"/>
            </a:endParaRPr>
          </a:p>
          <a:p>
            <a:pPr marL="0" lvl="0" indent="0" eaLnBrk="0" fontAlgn="base" hangingPunct="0">
              <a:lnSpc>
                <a:spcPct val="100000"/>
              </a:lnSpc>
              <a:spcBef>
                <a:spcPct val="0"/>
              </a:spcBef>
              <a:spcAft>
                <a:spcPct val="0"/>
              </a:spcAft>
              <a:buNone/>
            </a:pPr>
            <a:r>
              <a:rPr lang="it-IT" altLang="it-IT" sz="1800" dirty="0" smtClean="0">
                <a:solidFill>
                  <a:schemeClr val="bg1"/>
                </a:solidFill>
                <a:latin typeface="Consolas" panose="020B0609020204030204" pitchFamily="49" charset="0"/>
              </a:rPr>
              <a:t>POST /</a:t>
            </a:r>
            <a:r>
              <a:rPr lang="it-IT" altLang="it-IT" sz="1800" dirty="0" err="1" smtClean="0">
                <a:solidFill>
                  <a:schemeClr val="bg1"/>
                </a:solidFill>
                <a:latin typeface="Consolas" panose="020B0609020204030204" pitchFamily="49" charset="0"/>
              </a:rPr>
              <a:t>contact</a:t>
            </a:r>
            <a:r>
              <a:rPr lang="it-IT" altLang="it-IT" sz="1800" dirty="0" smtClean="0">
                <a:solidFill>
                  <a:schemeClr val="bg1"/>
                </a:solidFill>
                <a:latin typeface="Consolas" panose="020B0609020204030204" pitchFamily="49" charset="0"/>
              </a:rPr>
              <a:t>/carlo HTTP/1.1 </a:t>
            </a:r>
          </a:p>
          <a:p>
            <a:pPr marL="0" lvl="0" indent="0" eaLnBrk="0" fontAlgn="base" hangingPunct="0">
              <a:lnSpc>
                <a:spcPct val="100000"/>
              </a:lnSpc>
              <a:spcBef>
                <a:spcPct val="0"/>
              </a:spcBef>
              <a:spcAft>
                <a:spcPct val="0"/>
              </a:spcAft>
              <a:buNone/>
            </a:pPr>
            <a:r>
              <a:rPr lang="it-IT" altLang="it-IT" sz="1800" dirty="0" smtClean="0">
                <a:solidFill>
                  <a:schemeClr val="bg1"/>
                </a:solidFill>
                <a:latin typeface="Consolas" panose="020B0609020204030204" pitchFamily="49" charset="0"/>
              </a:rPr>
              <a:t>HOST: localhost:3000 </a:t>
            </a:r>
          </a:p>
          <a:p>
            <a:pPr marL="0" indent="0" eaLnBrk="0" fontAlgn="base" hangingPunct="0">
              <a:lnSpc>
                <a:spcPct val="100000"/>
              </a:lnSpc>
              <a:spcBef>
                <a:spcPct val="0"/>
              </a:spcBef>
              <a:spcAft>
                <a:spcPct val="0"/>
              </a:spcAft>
              <a:buNone/>
            </a:pPr>
            <a:r>
              <a:rPr lang="it-IT" altLang="it-IT" sz="1800" dirty="0" err="1" smtClean="0">
                <a:solidFill>
                  <a:schemeClr val="bg1"/>
                </a:solidFill>
                <a:latin typeface="Consolas" panose="020B0609020204030204" pitchFamily="49" charset="0"/>
              </a:rPr>
              <a:t>authorization</a:t>
            </a:r>
            <a:r>
              <a:rPr lang="it-IT" altLang="it-IT" sz="1800" dirty="0" smtClean="0">
                <a:solidFill>
                  <a:schemeClr val="bg1"/>
                </a:solidFill>
                <a:latin typeface="Consolas" panose="020B0609020204030204" pitchFamily="49" charset="0"/>
              </a:rPr>
              <a:t>: </a:t>
            </a:r>
            <a:r>
              <a:rPr lang="it-IT" altLang="it-IT" sz="1800" dirty="0" err="1" smtClean="0">
                <a:solidFill>
                  <a:schemeClr val="bg1"/>
                </a:solidFill>
                <a:latin typeface="Consolas" panose="020B0609020204030204" pitchFamily="49" charset="0"/>
              </a:rPr>
              <a:t>basic</a:t>
            </a:r>
            <a:r>
              <a:rPr lang="it-IT" altLang="it-IT" sz="1800" dirty="0" smtClean="0">
                <a:solidFill>
                  <a:schemeClr val="bg1"/>
                </a:solidFill>
                <a:latin typeface="Consolas" panose="020B0609020204030204" pitchFamily="49" charset="0"/>
              </a:rPr>
              <a:t> </a:t>
            </a:r>
            <a:r>
              <a:rPr lang="it-IT" altLang="it-IT" sz="1500" dirty="0">
                <a:solidFill>
                  <a:schemeClr val="bg1"/>
                </a:solidFill>
                <a:latin typeface="Consolas" panose="020B0609020204030204" pitchFamily="49" charset="0"/>
              </a:rPr>
              <a:t>dmFzc2FsbG9jYXJsbzoxMjM0</a:t>
            </a:r>
            <a:r>
              <a:rPr lang="it-IT" altLang="it-IT" sz="1800" dirty="0">
                <a:solidFill>
                  <a:schemeClr val="bg1"/>
                </a:solidFill>
                <a:latin typeface="Consolas" panose="020B0609020204030204" pitchFamily="49" charset="0"/>
              </a:rPr>
              <a:t> </a:t>
            </a:r>
            <a:endParaRPr lang="it-IT" sz="1800" dirty="0">
              <a:solidFill>
                <a:schemeClr val="bg1"/>
              </a:solidFill>
              <a:latin typeface="Consolas" panose="020B0609020204030204" pitchFamily="49" charset="0"/>
            </a:endParaRPr>
          </a:p>
          <a:p>
            <a:pPr marL="0" indent="0" eaLnBrk="0" fontAlgn="base" hangingPunct="0">
              <a:lnSpc>
                <a:spcPct val="100000"/>
              </a:lnSpc>
              <a:spcBef>
                <a:spcPct val="0"/>
              </a:spcBef>
              <a:spcAft>
                <a:spcPct val="0"/>
              </a:spcAft>
              <a:buNone/>
            </a:pPr>
            <a:r>
              <a:rPr lang="it-IT" sz="1800" dirty="0" err="1">
                <a:solidFill>
                  <a:schemeClr val="bg1"/>
                </a:solidFill>
                <a:latin typeface="Consolas" panose="020B0609020204030204" pitchFamily="49" charset="0"/>
              </a:rPr>
              <a:t>content-type</a:t>
            </a:r>
            <a:r>
              <a:rPr lang="it-IT" sz="1800" dirty="0">
                <a:solidFill>
                  <a:schemeClr val="bg1"/>
                </a:solidFill>
                <a:latin typeface="Consolas" panose="020B0609020204030204" pitchFamily="49" charset="0"/>
              </a:rPr>
              <a:t>: </a:t>
            </a:r>
            <a:r>
              <a:rPr lang="it-IT" sz="1800" dirty="0" err="1" smtClean="0">
                <a:solidFill>
                  <a:schemeClr val="bg1"/>
                </a:solidFill>
                <a:latin typeface="Consolas" panose="020B0609020204030204" pitchFamily="49" charset="0"/>
              </a:rPr>
              <a:t>application</a:t>
            </a:r>
            <a:r>
              <a:rPr lang="it-IT" sz="1800" dirty="0" smtClean="0">
                <a:solidFill>
                  <a:schemeClr val="bg1"/>
                </a:solidFill>
                <a:latin typeface="Consolas" panose="020B0609020204030204" pitchFamily="49" charset="0"/>
              </a:rPr>
              <a:t>/</a:t>
            </a:r>
            <a:r>
              <a:rPr lang="it-IT" sz="1800" dirty="0" err="1" smtClean="0">
                <a:solidFill>
                  <a:schemeClr val="bg1"/>
                </a:solidFill>
                <a:latin typeface="Consolas" panose="020B0609020204030204" pitchFamily="49" charset="0"/>
              </a:rPr>
              <a:t>json</a:t>
            </a:r>
            <a:r>
              <a:rPr lang="it-IT" sz="1800" dirty="0">
                <a:solidFill>
                  <a:schemeClr val="bg1"/>
                </a:solidFill>
                <a:latin typeface="Consolas" panose="020B0609020204030204" pitchFamily="49" charset="0"/>
              </a:rPr>
              <a:t>; </a:t>
            </a:r>
            <a:r>
              <a:rPr lang="it-IT" sz="1800" dirty="0" err="1">
                <a:solidFill>
                  <a:schemeClr val="bg1"/>
                </a:solidFill>
                <a:latin typeface="Consolas" panose="020B0609020204030204" pitchFamily="49" charset="0"/>
              </a:rPr>
              <a:t>charset</a:t>
            </a:r>
            <a:r>
              <a:rPr lang="it-IT" sz="1800" dirty="0">
                <a:solidFill>
                  <a:schemeClr val="bg1"/>
                </a:solidFill>
                <a:latin typeface="Consolas" panose="020B0609020204030204" pitchFamily="49" charset="0"/>
              </a:rPr>
              <a:t>=utf-8</a:t>
            </a:r>
          </a:p>
          <a:p>
            <a:pPr marL="0" lvl="0" indent="0" eaLnBrk="0" fontAlgn="base" hangingPunct="0">
              <a:lnSpc>
                <a:spcPct val="100000"/>
              </a:lnSpc>
              <a:spcBef>
                <a:spcPct val="0"/>
              </a:spcBef>
              <a:spcAft>
                <a:spcPct val="0"/>
              </a:spcAft>
              <a:buNone/>
            </a:pPr>
            <a:r>
              <a:rPr lang="it-IT" altLang="it-IT" sz="1800" dirty="0" err="1" smtClean="0">
                <a:solidFill>
                  <a:schemeClr val="bg1"/>
                </a:solidFill>
                <a:latin typeface="Consolas" panose="020B0609020204030204" pitchFamily="49" charset="0"/>
              </a:rPr>
              <a:t>content-length</a:t>
            </a:r>
            <a:r>
              <a:rPr lang="it-IT" altLang="it-IT" sz="1800" dirty="0" smtClean="0">
                <a:solidFill>
                  <a:schemeClr val="bg1"/>
                </a:solidFill>
                <a:latin typeface="Consolas" panose="020B0609020204030204" pitchFamily="49" charset="0"/>
              </a:rPr>
              <a:t>: 70 </a:t>
            </a:r>
          </a:p>
          <a:p>
            <a:pPr marL="0" lvl="0" indent="0" eaLnBrk="0" fontAlgn="base" hangingPunct="0">
              <a:lnSpc>
                <a:spcPct val="100000"/>
              </a:lnSpc>
              <a:spcBef>
                <a:spcPct val="0"/>
              </a:spcBef>
              <a:spcAft>
                <a:spcPct val="0"/>
              </a:spcAft>
              <a:buNone/>
            </a:pPr>
            <a:endParaRPr lang="it-IT" altLang="it-IT" sz="1800" dirty="0" smtClean="0">
              <a:solidFill>
                <a:schemeClr val="bg1"/>
              </a:solidFill>
              <a:latin typeface="Consolas" panose="020B0609020204030204" pitchFamily="49" charset="0"/>
            </a:endParaRPr>
          </a:p>
          <a:p>
            <a:pPr marL="0" lvl="0" indent="0" eaLnBrk="0" fontAlgn="base" hangingPunct="0">
              <a:lnSpc>
                <a:spcPct val="100000"/>
              </a:lnSpc>
              <a:spcBef>
                <a:spcPct val="0"/>
              </a:spcBef>
              <a:spcAft>
                <a:spcPct val="0"/>
              </a:spcAft>
              <a:buNone/>
            </a:pPr>
            <a:r>
              <a:rPr lang="it-IT" altLang="it-IT" sz="1800" dirty="0" smtClean="0">
                <a:solidFill>
                  <a:schemeClr val="bg1"/>
                </a:solidFill>
                <a:latin typeface="Consolas" panose="020B0609020204030204" pitchFamily="49" charset="0"/>
              </a:rPr>
              <a:t>{ </a:t>
            </a:r>
          </a:p>
          <a:p>
            <a:pPr marL="0" lvl="0" indent="0" eaLnBrk="0" fontAlgn="base" hangingPunct="0">
              <a:lnSpc>
                <a:spcPct val="100000"/>
              </a:lnSpc>
              <a:spcBef>
                <a:spcPct val="0"/>
              </a:spcBef>
              <a:spcAft>
                <a:spcPct val="0"/>
              </a:spcAft>
              <a:buNone/>
            </a:pPr>
            <a:r>
              <a:rPr lang="it-IT" altLang="it-IT" sz="1800" dirty="0" smtClean="0">
                <a:solidFill>
                  <a:schemeClr val="bg1"/>
                </a:solidFill>
                <a:latin typeface="Consolas" panose="020B0609020204030204" pitchFamily="49" charset="0"/>
              </a:rPr>
              <a:t>    "</a:t>
            </a:r>
            <a:r>
              <a:rPr lang="it-IT" altLang="it-IT" sz="1800" dirty="0" err="1" smtClean="0">
                <a:solidFill>
                  <a:schemeClr val="bg1"/>
                </a:solidFill>
                <a:latin typeface="Consolas" panose="020B0609020204030204" pitchFamily="49" charset="0"/>
              </a:rPr>
              <a:t>name</a:t>
            </a:r>
            <a:r>
              <a:rPr lang="it-IT" altLang="it-IT" sz="1800" dirty="0" smtClean="0">
                <a:solidFill>
                  <a:schemeClr val="bg1"/>
                </a:solidFill>
                <a:latin typeface="Consolas" panose="020B0609020204030204" pitchFamily="49" charset="0"/>
              </a:rPr>
              <a:t>": "</a:t>
            </a:r>
            <a:r>
              <a:rPr lang="it-IT" altLang="it-IT" sz="1800" dirty="0" err="1" smtClean="0">
                <a:solidFill>
                  <a:schemeClr val="bg1"/>
                </a:solidFill>
                <a:latin typeface="Consolas" panose="020B0609020204030204" pitchFamily="49" charset="0"/>
              </a:rPr>
              <a:t>ciccio</a:t>
            </a:r>
            <a:r>
              <a:rPr lang="it-IT" altLang="it-IT" sz="1800" dirty="0" smtClean="0">
                <a:solidFill>
                  <a:schemeClr val="bg1"/>
                </a:solidFill>
                <a:latin typeface="Consolas" panose="020B0609020204030204" pitchFamily="49" charset="0"/>
              </a:rPr>
              <a:t>", </a:t>
            </a:r>
          </a:p>
          <a:p>
            <a:pPr marL="0" lvl="0" indent="0" eaLnBrk="0" fontAlgn="base" hangingPunct="0">
              <a:lnSpc>
                <a:spcPct val="100000"/>
              </a:lnSpc>
              <a:spcBef>
                <a:spcPct val="0"/>
              </a:spcBef>
              <a:spcAft>
                <a:spcPct val="0"/>
              </a:spcAft>
              <a:buNone/>
            </a:pPr>
            <a:r>
              <a:rPr lang="it-IT" altLang="it-IT" sz="1800" dirty="0" smtClean="0">
                <a:solidFill>
                  <a:schemeClr val="bg1"/>
                </a:solidFill>
                <a:latin typeface="Consolas" panose="020B0609020204030204" pitchFamily="49" charset="0"/>
              </a:rPr>
              <a:t>    "</a:t>
            </a:r>
            <a:r>
              <a:rPr lang="it-IT" altLang="it-IT" sz="1800" dirty="0" err="1" smtClean="0">
                <a:solidFill>
                  <a:schemeClr val="bg1"/>
                </a:solidFill>
                <a:latin typeface="Consolas" panose="020B0609020204030204" pitchFamily="49" charset="0"/>
              </a:rPr>
              <a:t>surname</a:t>
            </a:r>
            <a:r>
              <a:rPr lang="it-IT" altLang="it-IT" sz="1800" dirty="0" smtClean="0">
                <a:solidFill>
                  <a:schemeClr val="bg1"/>
                </a:solidFill>
                <a:latin typeface="Consolas" panose="020B0609020204030204" pitchFamily="49" charset="0"/>
              </a:rPr>
              <a:t>": "bello"  </a:t>
            </a:r>
          </a:p>
          <a:p>
            <a:pPr marL="0" lvl="0" indent="0" eaLnBrk="0" fontAlgn="base" hangingPunct="0">
              <a:lnSpc>
                <a:spcPct val="100000"/>
              </a:lnSpc>
              <a:spcBef>
                <a:spcPct val="0"/>
              </a:spcBef>
              <a:spcAft>
                <a:spcPct val="0"/>
              </a:spcAft>
              <a:buNone/>
            </a:pPr>
            <a:r>
              <a:rPr lang="it-IT" altLang="it-IT" sz="1800" dirty="0" smtClean="0">
                <a:solidFill>
                  <a:schemeClr val="bg1"/>
                </a:solidFill>
                <a:latin typeface="Consolas" panose="020B0609020204030204" pitchFamily="49" charset="0"/>
              </a:rPr>
              <a:t>} </a:t>
            </a:r>
            <a:endParaRPr lang="it-IT" altLang="it-IT" sz="1800" dirty="0">
              <a:solidFill>
                <a:schemeClr val="bg1"/>
              </a:solidFill>
              <a:latin typeface="Consolas" panose="020B0609020204030204" pitchFamily="49" charset="0"/>
            </a:endParaRPr>
          </a:p>
        </p:txBody>
      </p:sp>
      <p:sp>
        <p:nvSpPr>
          <p:cNvPr id="5" name="Segnaposto contenuto 2"/>
          <p:cNvSpPr txBox="1">
            <a:spLocks/>
          </p:cNvSpPr>
          <p:nvPr/>
        </p:nvSpPr>
        <p:spPr>
          <a:xfrm>
            <a:off x="6242012" y="1825625"/>
            <a:ext cx="5111788" cy="4351338"/>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lnSpc>
                <a:spcPct val="100000"/>
              </a:lnSpc>
              <a:spcBef>
                <a:spcPct val="0"/>
              </a:spcBef>
              <a:spcAft>
                <a:spcPct val="0"/>
              </a:spcAft>
              <a:buFont typeface="Arial" panose="020B0604020202020204" pitchFamily="34" charset="0"/>
              <a:buNone/>
            </a:pPr>
            <a:r>
              <a:rPr lang="it-IT" altLang="it-IT" dirty="0" err="1" smtClean="0">
                <a:solidFill>
                  <a:srgbClr val="02523F"/>
                </a:solidFill>
                <a:latin typeface="Arial Unicode MS"/>
              </a:rPr>
              <a:t>Bad</a:t>
            </a:r>
            <a:r>
              <a:rPr lang="it-IT" altLang="it-IT" dirty="0" smtClean="0">
                <a:solidFill>
                  <a:srgbClr val="02523F"/>
                </a:solidFill>
                <a:latin typeface="Arial Unicode MS"/>
              </a:rPr>
              <a:t> </a:t>
            </a:r>
            <a:r>
              <a:rPr lang="it-IT" altLang="it-IT" dirty="0" err="1" smtClean="0">
                <a:solidFill>
                  <a:srgbClr val="02523F"/>
                </a:solidFill>
                <a:latin typeface="Arial Unicode MS"/>
              </a:rPr>
              <a:t>Request</a:t>
            </a:r>
            <a:r>
              <a:rPr lang="it-IT" altLang="it-IT" dirty="0" smtClean="0">
                <a:solidFill>
                  <a:srgbClr val="02523F"/>
                </a:solidFill>
                <a:latin typeface="Arial Unicode MS"/>
              </a:rPr>
              <a:t> </a:t>
            </a:r>
            <a:r>
              <a:rPr lang="it-IT" altLang="it-IT" dirty="0" err="1" smtClean="0">
                <a:solidFill>
                  <a:srgbClr val="02523F"/>
                </a:solidFill>
                <a:latin typeface="Arial Unicode MS"/>
              </a:rPr>
              <a:t>Response</a:t>
            </a:r>
            <a:endParaRPr lang="it-IT" altLang="it-IT" dirty="0" smtClean="0">
              <a:solidFill>
                <a:srgbClr val="02523F"/>
              </a:solidFill>
              <a:latin typeface="Arial Unicode MS"/>
            </a:endParaRPr>
          </a:p>
          <a:p>
            <a:pPr marL="0" indent="0" eaLnBrk="0" fontAlgn="base" hangingPunct="0">
              <a:lnSpc>
                <a:spcPct val="100000"/>
              </a:lnSpc>
              <a:spcBef>
                <a:spcPct val="0"/>
              </a:spcBef>
              <a:spcAft>
                <a:spcPct val="0"/>
              </a:spcAft>
              <a:buFont typeface="Arial" panose="020B0604020202020204" pitchFamily="34" charset="0"/>
              <a:buNone/>
            </a:pPr>
            <a:endParaRPr lang="it-IT" altLang="it-IT" dirty="0" smtClean="0">
              <a:solidFill>
                <a:srgbClr val="02523F"/>
              </a:solidFill>
              <a:latin typeface="Arial Unicode MS"/>
            </a:endParaRPr>
          </a:p>
          <a:p>
            <a:pPr marL="0" indent="0" eaLnBrk="0" fontAlgn="base" hangingPunct="0">
              <a:lnSpc>
                <a:spcPct val="100000"/>
              </a:lnSpc>
              <a:spcBef>
                <a:spcPct val="0"/>
              </a:spcBef>
              <a:spcAft>
                <a:spcPct val="0"/>
              </a:spcAft>
              <a:buNone/>
            </a:pPr>
            <a:r>
              <a:rPr lang="it-IT" sz="1800" dirty="0">
                <a:solidFill>
                  <a:schemeClr val="bg1"/>
                </a:solidFill>
                <a:latin typeface="Consolas" panose="020B0609020204030204" pitchFamily="49" charset="0"/>
              </a:rPr>
              <a:t>HTTP/1.0 </a:t>
            </a:r>
            <a:r>
              <a:rPr lang="it-IT" sz="1800" dirty="0" smtClean="0">
                <a:solidFill>
                  <a:schemeClr val="bg1"/>
                </a:solidFill>
                <a:latin typeface="Consolas" panose="020B0609020204030204" pitchFamily="49" charset="0"/>
              </a:rPr>
              <a:t>400 BAD REQUEST</a:t>
            </a:r>
          </a:p>
          <a:p>
            <a:pPr marL="0" indent="0" eaLnBrk="0" fontAlgn="base" hangingPunct="0">
              <a:lnSpc>
                <a:spcPct val="100000"/>
              </a:lnSpc>
              <a:spcBef>
                <a:spcPct val="0"/>
              </a:spcBef>
              <a:spcAft>
                <a:spcPct val="0"/>
              </a:spcAft>
              <a:buNone/>
            </a:pPr>
            <a:r>
              <a:rPr lang="it-IT" sz="1800" dirty="0">
                <a:solidFill>
                  <a:schemeClr val="bg1"/>
                </a:solidFill>
                <a:latin typeface="Consolas" panose="020B0609020204030204" pitchFamily="49" charset="0"/>
              </a:rPr>
              <a:t>X-Powered-By: </a:t>
            </a:r>
            <a:r>
              <a:rPr lang="it-IT" sz="1800" dirty="0" smtClean="0">
                <a:solidFill>
                  <a:schemeClr val="bg1"/>
                </a:solidFill>
                <a:latin typeface="Consolas" panose="020B0609020204030204" pitchFamily="49" charset="0"/>
              </a:rPr>
              <a:t>Express</a:t>
            </a:r>
          </a:p>
          <a:p>
            <a:pPr marL="0" indent="0" eaLnBrk="0" fontAlgn="base" hangingPunct="0">
              <a:lnSpc>
                <a:spcPct val="100000"/>
              </a:lnSpc>
              <a:spcBef>
                <a:spcPct val="0"/>
              </a:spcBef>
              <a:spcAft>
                <a:spcPct val="0"/>
              </a:spcAft>
              <a:buNone/>
            </a:pPr>
            <a:r>
              <a:rPr lang="it-IT" sz="1800" dirty="0" err="1" smtClean="0">
                <a:solidFill>
                  <a:schemeClr val="bg1"/>
                </a:solidFill>
                <a:latin typeface="Consolas" panose="020B0609020204030204" pitchFamily="49" charset="0"/>
              </a:rPr>
              <a:t>content-type</a:t>
            </a:r>
            <a:r>
              <a:rPr lang="it-IT" sz="1800" dirty="0">
                <a:solidFill>
                  <a:schemeClr val="bg1"/>
                </a:solidFill>
                <a:latin typeface="Consolas" panose="020B0609020204030204" pitchFamily="49" charset="0"/>
              </a:rPr>
              <a:t>: </a:t>
            </a:r>
            <a:r>
              <a:rPr lang="it-IT" sz="1800" dirty="0" err="1" smtClean="0">
                <a:solidFill>
                  <a:schemeClr val="bg1"/>
                </a:solidFill>
                <a:latin typeface="Consolas" panose="020B0609020204030204" pitchFamily="49" charset="0"/>
              </a:rPr>
              <a:t>application</a:t>
            </a:r>
            <a:r>
              <a:rPr lang="it-IT" sz="1800" dirty="0" smtClean="0">
                <a:solidFill>
                  <a:schemeClr val="bg1"/>
                </a:solidFill>
                <a:latin typeface="Consolas" panose="020B0609020204030204" pitchFamily="49" charset="0"/>
              </a:rPr>
              <a:t>/</a:t>
            </a:r>
            <a:r>
              <a:rPr lang="it-IT" sz="1800" dirty="0" err="1" smtClean="0">
                <a:solidFill>
                  <a:schemeClr val="bg1"/>
                </a:solidFill>
                <a:latin typeface="Consolas" panose="020B0609020204030204" pitchFamily="49" charset="0"/>
              </a:rPr>
              <a:t>json</a:t>
            </a:r>
            <a:r>
              <a:rPr lang="it-IT" sz="1800" dirty="0" smtClean="0">
                <a:solidFill>
                  <a:schemeClr val="bg1"/>
                </a:solidFill>
                <a:latin typeface="Consolas" panose="020B0609020204030204" pitchFamily="49" charset="0"/>
              </a:rPr>
              <a:t>; </a:t>
            </a:r>
            <a:r>
              <a:rPr lang="it-IT" sz="1800" dirty="0" err="1" smtClean="0">
                <a:solidFill>
                  <a:schemeClr val="bg1"/>
                </a:solidFill>
                <a:latin typeface="Consolas" panose="020B0609020204030204" pitchFamily="49" charset="0"/>
              </a:rPr>
              <a:t>charset</a:t>
            </a:r>
            <a:r>
              <a:rPr lang="it-IT" sz="1800" dirty="0" smtClean="0">
                <a:solidFill>
                  <a:schemeClr val="bg1"/>
                </a:solidFill>
                <a:latin typeface="Consolas" panose="020B0609020204030204" pitchFamily="49" charset="0"/>
              </a:rPr>
              <a:t>=utf-8</a:t>
            </a:r>
          </a:p>
          <a:p>
            <a:pPr marL="0" indent="0" eaLnBrk="0" fontAlgn="base" hangingPunct="0">
              <a:lnSpc>
                <a:spcPct val="100000"/>
              </a:lnSpc>
              <a:spcBef>
                <a:spcPct val="0"/>
              </a:spcBef>
              <a:spcAft>
                <a:spcPct val="0"/>
              </a:spcAft>
              <a:buNone/>
            </a:pPr>
            <a:r>
              <a:rPr lang="it-IT" sz="1800" dirty="0" err="1" smtClean="0">
                <a:solidFill>
                  <a:schemeClr val="bg1"/>
                </a:solidFill>
                <a:latin typeface="Consolas" panose="020B0609020204030204" pitchFamily="49" charset="0"/>
              </a:rPr>
              <a:t>content-Length</a:t>
            </a:r>
            <a:r>
              <a:rPr lang="it-IT" sz="1800" dirty="0">
                <a:solidFill>
                  <a:schemeClr val="bg1"/>
                </a:solidFill>
                <a:latin typeface="Consolas" panose="020B0609020204030204" pitchFamily="49" charset="0"/>
              </a:rPr>
              <a:t>: </a:t>
            </a:r>
            <a:r>
              <a:rPr lang="it-IT" sz="1800" dirty="0" smtClean="0">
                <a:solidFill>
                  <a:schemeClr val="bg1"/>
                </a:solidFill>
                <a:latin typeface="Consolas" panose="020B0609020204030204" pitchFamily="49" charset="0"/>
              </a:rPr>
              <a:t>41</a:t>
            </a:r>
          </a:p>
          <a:p>
            <a:pPr marL="0" indent="0" eaLnBrk="0" fontAlgn="base" hangingPunct="0">
              <a:lnSpc>
                <a:spcPct val="100000"/>
              </a:lnSpc>
              <a:spcBef>
                <a:spcPct val="0"/>
              </a:spcBef>
              <a:spcAft>
                <a:spcPct val="0"/>
              </a:spcAft>
              <a:buNone/>
            </a:pPr>
            <a:r>
              <a:rPr lang="it-IT" sz="1800" dirty="0">
                <a:solidFill>
                  <a:schemeClr val="bg1"/>
                </a:solidFill>
                <a:latin typeface="Consolas" panose="020B0609020204030204" pitchFamily="49" charset="0"/>
              </a:rPr>
              <a:t>d</a:t>
            </a:r>
            <a:r>
              <a:rPr lang="it-IT" sz="1800" dirty="0" smtClean="0">
                <a:solidFill>
                  <a:schemeClr val="bg1"/>
                </a:solidFill>
                <a:latin typeface="Consolas" panose="020B0609020204030204" pitchFamily="49" charset="0"/>
              </a:rPr>
              <a:t>ate</a:t>
            </a:r>
            <a:r>
              <a:rPr lang="it-IT" sz="1800" dirty="0">
                <a:solidFill>
                  <a:schemeClr val="bg1"/>
                </a:solidFill>
                <a:latin typeface="Consolas" panose="020B0609020204030204" pitchFamily="49" charset="0"/>
              </a:rPr>
              <a:t>: </a:t>
            </a:r>
            <a:r>
              <a:rPr lang="en-US" sz="1900" dirty="0">
                <a:solidFill>
                  <a:schemeClr val="bg1"/>
                </a:solidFill>
                <a:latin typeface="Consolas" panose="020B0609020204030204" pitchFamily="49" charset="0"/>
              </a:rPr>
              <a:t>Wed, 15 Jun 2016 07:42:51 </a:t>
            </a:r>
            <a:r>
              <a:rPr lang="en-US" sz="1900" dirty="0" smtClean="0">
                <a:solidFill>
                  <a:schemeClr val="bg1"/>
                </a:solidFill>
                <a:latin typeface="Consolas" panose="020B0609020204030204" pitchFamily="49" charset="0"/>
              </a:rPr>
              <a:t>GMT</a:t>
            </a:r>
          </a:p>
          <a:p>
            <a:pPr marL="0" indent="0" eaLnBrk="0" fontAlgn="base" hangingPunct="0">
              <a:lnSpc>
                <a:spcPct val="100000"/>
              </a:lnSpc>
              <a:spcBef>
                <a:spcPct val="0"/>
              </a:spcBef>
              <a:spcAft>
                <a:spcPct val="0"/>
              </a:spcAft>
              <a:buNone/>
            </a:pPr>
            <a:r>
              <a:rPr lang="it-IT" sz="1800" dirty="0" smtClean="0">
                <a:solidFill>
                  <a:schemeClr val="bg1"/>
                </a:solidFill>
                <a:latin typeface="Consolas" panose="020B0609020204030204" pitchFamily="49" charset="0"/>
              </a:rPr>
              <a:t>connection</a:t>
            </a:r>
            <a:r>
              <a:rPr lang="it-IT" sz="1800" dirty="0">
                <a:solidFill>
                  <a:schemeClr val="bg1"/>
                </a:solidFill>
                <a:latin typeface="Consolas" panose="020B0609020204030204" pitchFamily="49" charset="0"/>
              </a:rPr>
              <a:t>: </a:t>
            </a:r>
            <a:r>
              <a:rPr lang="it-IT" sz="1800" dirty="0" err="1" smtClean="0">
                <a:solidFill>
                  <a:schemeClr val="bg1"/>
                </a:solidFill>
                <a:latin typeface="Consolas" panose="020B0609020204030204" pitchFamily="49" charset="0"/>
              </a:rPr>
              <a:t>keep-alive</a:t>
            </a:r>
            <a:endParaRPr lang="it-IT" sz="1800" dirty="0" smtClean="0">
              <a:solidFill>
                <a:schemeClr val="bg1"/>
              </a:solidFill>
              <a:latin typeface="Consolas" panose="020B0609020204030204" pitchFamily="49" charset="0"/>
            </a:endParaRPr>
          </a:p>
          <a:p>
            <a:pPr marL="0" indent="0" eaLnBrk="0" fontAlgn="base" hangingPunct="0">
              <a:lnSpc>
                <a:spcPct val="100000"/>
              </a:lnSpc>
              <a:spcBef>
                <a:spcPct val="0"/>
              </a:spcBef>
              <a:spcAft>
                <a:spcPct val="0"/>
              </a:spcAft>
              <a:buNone/>
            </a:pPr>
            <a:endParaRPr lang="it-IT" altLang="it-IT" sz="1800" dirty="0">
              <a:solidFill>
                <a:schemeClr val="bg1"/>
              </a:solidFill>
              <a:latin typeface="Consolas" panose="020B0609020204030204" pitchFamily="49" charset="0"/>
            </a:endParaRPr>
          </a:p>
          <a:p>
            <a:pPr marL="0" indent="0">
              <a:buNone/>
            </a:pPr>
            <a:r>
              <a:rPr lang="da-DK" sz="1800" dirty="0" smtClean="0">
                <a:solidFill>
                  <a:schemeClr val="bg1"/>
                </a:solidFill>
                <a:latin typeface="Consolas" panose="020B0609020204030204" pitchFamily="49" charset="0"/>
              </a:rPr>
              <a:t>{</a:t>
            </a:r>
          </a:p>
          <a:p>
            <a:pPr marL="0" indent="0">
              <a:buNone/>
            </a:pPr>
            <a:r>
              <a:rPr lang="da-DK" sz="1800" dirty="0">
                <a:solidFill>
                  <a:schemeClr val="bg1"/>
                </a:solidFill>
                <a:latin typeface="Consolas" panose="020B0609020204030204" pitchFamily="49" charset="0"/>
              </a:rPr>
              <a:t> </a:t>
            </a:r>
            <a:r>
              <a:rPr lang="da-DK" sz="1800" dirty="0" smtClean="0">
                <a:solidFill>
                  <a:schemeClr val="bg1"/>
                </a:solidFill>
                <a:latin typeface="Consolas" panose="020B0609020204030204" pitchFamily="49" charset="0"/>
              </a:rPr>
              <a:t>   "</a:t>
            </a:r>
            <a:r>
              <a:rPr lang="da-DK" sz="1800" dirty="0">
                <a:solidFill>
                  <a:schemeClr val="bg1"/>
                </a:solidFill>
                <a:latin typeface="Consolas" panose="020B0609020204030204" pitchFamily="49" charset="0"/>
              </a:rPr>
              <a:t>error</a:t>
            </a:r>
            <a:r>
              <a:rPr lang="da-DK" sz="1800" dirty="0" smtClean="0">
                <a:solidFill>
                  <a:schemeClr val="bg1"/>
                </a:solidFill>
                <a:latin typeface="Consolas" panose="020B0609020204030204" pitchFamily="49" charset="0"/>
              </a:rPr>
              <a:t>": true,</a:t>
            </a:r>
          </a:p>
          <a:p>
            <a:pPr marL="0" indent="0">
              <a:buNone/>
            </a:pPr>
            <a:r>
              <a:rPr lang="da-DK" sz="1800" dirty="0" smtClean="0">
                <a:solidFill>
                  <a:schemeClr val="bg1"/>
                </a:solidFill>
                <a:latin typeface="Consolas" panose="020B0609020204030204" pitchFamily="49" charset="0"/>
              </a:rPr>
              <a:t>    "</a:t>
            </a:r>
            <a:r>
              <a:rPr lang="da-DK" sz="1800" dirty="0">
                <a:solidFill>
                  <a:schemeClr val="bg1"/>
                </a:solidFill>
                <a:latin typeface="Consolas" panose="020B0609020204030204" pitchFamily="49" charset="0"/>
              </a:rPr>
              <a:t>code</a:t>
            </a:r>
            <a:r>
              <a:rPr lang="da-DK" sz="1800" dirty="0" smtClean="0">
                <a:solidFill>
                  <a:schemeClr val="bg1"/>
                </a:solidFill>
                <a:latin typeface="Consolas" panose="020B0609020204030204" pitchFamily="49" charset="0"/>
              </a:rPr>
              <a:t>": 400,</a:t>
            </a:r>
          </a:p>
          <a:p>
            <a:pPr marL="0" indent="0">
              <a:buNone/>
            </a:pPr>
            <a:r>
              <a:rPr lang="da-DK" sz="1800" dirty="0">
                <a:solidFill>
                  <a:schemeClr val="bg1"/>
                </a:solidFill>
                <a:latin typeface="Consolas" panose="020B0609020204030204" pitchFamily="49" charset="0"/>
              </a:rPr>
              <a:t> </a:t>
            </a:r>
            <a:r>
              <a:rPr lang="da-DK" sz="1800" dirty="0" smtClean="0">
                <a:solidFill>
                  <a:schemeClr val="bg1"/>
                </a:solidFill>
                <a:latin typeface="Consolas" panose="020B0609020204030204" pitchFamily="49" charset="0"/>
              </a:rPr>
              <a:t>   "</a:t>
            </a:r>
            <a:r>
              <a:rPr lang="da-DK" sz="1800" dirty="0">
                <a:solidFill>
                  <a:schemeClr val="bg1"/>
                </a:solidFill>
                <a:latin typeface="Consolas" panose="020B0609020204030204" pitchFamily="49" charset="0"/>
              </a:rPr>
              <a:t>message</a:t>
            </a:r>
            <a:r>
              <a:rPr lang="da-DK" sz="1800" dirty="0" smtClean="0">
                <a:solidFill>
                  <a:schemeClr val="bg1"/>
                </a:solidFill>
                <a:latin typeface="Consolas" panose="020B0609020204030204" pitchFamily="49" charset="0"/>
              </a:rPr>
              <a:t>": "</a:t>
            </a:r>
            <a:r>
              <a:rPr lang="da-DK" sz="1800" dirty="0">
                <a:solidFill>
                  <a:schemeClr val="bg1"/>
                </a:solidFill>
                <a:latin typeface="Consolas" panose="020B0609020204030204" pitchFamily="49" charset="0"/>
              </a:rPr>
              <a:t>MISSING </a:t>
            </a:r>
            <a:r>
              <a:rPr lang="da-DK" sz="1800" dirty="0" smtClean="0">
                <a:solidFill>
                  <a:schemeClr val="bg1"/>
                </a:solidFill>
                <a:latin typeface="Consolas" panose="020B0609020204030204" pitchFamily="49" charset="0"/>
              </a:rPr>
              <a:t>PARAMETERS”</a:t>
            </a:r>
          </a:p>
          <a:p>
            <a:pPr marL="0" indent="0">
              <a:buNone/>
            </a:pPr>
            <a:r>
              <a:rPr lang="da-DK" sz="1800" dirty="0" smtClean="0">
                <a:solidFill>
                  <a:schemeClr val="bg1"/>
                </a:solidFill>
                <a:latin typeface="Consolas" panose="020B0609020204030204" pitchFamily="49" charset="0"/>
              </a:rPr>
              <a:t>}</a:t>
            </a:r>
            <a:endParaRPr lang="da-DK" sz="1800" dirty="0">
              <a:solidFill>
                <a:schemeClr val="bg1"/>
              </a:solidFill>
              <a:latin typeface="Consolas" panose="020B0609020204030204" pitchFamily="49" charset="0"/>
            </a:endParaRPr>
          </a:p>
        </p:txBody>
      </p:sp>
    </p:spTree>
    <p:extLst>
      <p:ext uri="{BB962C8B-B14F-4D97-AF65-F5344CB8AC3E}">
        <p14:creationId xmlns:p14="http://schemas.microsoft.com/office/powerpoint/2010/main" val="305242756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solidFill>
                  <a:schemeClr val="bg1"/>
                </a:solidFill>
              </a:rPr>
              <a:t>REST con HTTP</a:t>
            </a:r>
            <a:endParaRPr lang="it-IT" dirty="0">
              <a:solidFill>
                <a:schemeClr val="bg1"/>
              </a:solidFill>
            </a:endParaRPr>
          </a:p>
        </p:txBody>
      </p:sp>
      <p:pic>
        <p:nvPicPr>
          <p:cNvPr id="4" name="Immagin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63313" y="1493474"/>
            <a:ext cx="2990487" cy="4982084"/>
          </a:xfrm>
          <a:prstGeom prst="rect">
            <a:avLst/>
          </a:prstGeom>
        </p:spPr>
      </p:pic>
      <p:pic>
        <p:nvPicPr>
          <p:cNvPr id="5" name="Immagin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8200" y="1496884"/>
            <a:ext cx="2705973" cy="4982084"/>
          </a:xfrm>
          <a:prstGeom prst="rect">
            <a:avLst/>
          </a:prstGeom>
        </p:spPr>
      </p:pic>
      <p:pic>
        <p:nvPicPr>
          <p:cNvPr id="6" name="Immagin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022762" y="1496884"/>
            <a:ext cx="3861962" cy="4978674"/>
          </a:xfrm>
          <a:prstGeom prst="rect">
            <a:avLst/>
          </a:prstGeom>
        </p:spPr>
      </p:pic>
    </p:spTree>
    <p:extLst>
      <p:ext uri="{BB962C8B-B14F-4D97-AF65-F5344CB8AC3E}">
        <p14:creationId xmlns:p14="http://schemas.microsoft.com/office/powerpoint/2010/main" val="74280372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solidFill>
                  <a:schemeClr val="bg1"/>
                </a:solidFill>
              </a:rPr>
              <a:t>Sicurezza dei sistemi REST</a:t>
            </a:r>
            <a:endParaRPr lang="it-IT" dirty="0">
              <a:solidFill>
                <a:schemeClr val="bg1"/>
              </a:solidFill>
            </a:endParaRPr>
          </a:p>
        </p:txBody>
      </p:sp>
      <p:sp>
        <p:nvSpPr>
          <p:cNvPr id="4" name="Segnaposto contenuto 2"/>
          <p:cNvSpPr txBox="1">
            <a:spLocks/>
          </p:cNvSpPr>
          <p:nvPr/>
        </p:nvSpPr>
        <p:spPr>
          <a:xfrm>
            <a:off x="990600" y="1690687"/>
            <a:ext cx="10515600" cy="438158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it-IT" dirty="0" smtClean="0">
                <a:solidFill>
                  <a:schemeClr val="bg1"/>
                </a:solidFill>
              </a:rPr>
              <a:t>HTTPS: HTTP over SSL/TLS</a:t>
            </a:r>
          </a:p>
          <a:p>
            <a:r>
              <a:rPr lang="it-IT" dirty="0" smtClean="0">
                <a:solidFill>
                  <a:schemeClr val="bg1"/>
                </a:solidFill>
              </a:rPr>
              <a:t>Autenticazione:</a:t>
            </a:r>
          </a:p>
          <a:p>
            <a:pPr lvl="1"/>
            <a:r>
              <a:rPr lang="it-IT" dirty="0" smtClean="0">
                <a:solidFill>
                  <a:schemeClr val="bg1"/>
                </a:solidFill>
              </a:rPr>
              <a:t>Basic</a:t>
            </a:r>
          </a:p>
          <a:p>
            <a:pPr lvl="1"/>
            <a:r>
              <a:rPr lang="it-IT" dirty="0" smtClean="0">
                <a:solidFill>
                  <a:schemeClr val="bg1"/>
                </a:solidFill>
              </a:rPr>
              <a:t>HMAC</a:t>
            </a:r>
          </a:p>
          <a:p>
            <a:pPr lvl="1"/>
            <a:r>
              <a:rPr lang="it-IT" dirty="0" smtClean="0">
                <a:solidFill>
                  <a:schemeClr val="bg1"/>
                </a:solidFill>
              </a:rPr>
              <a:t>API </a:t>
            </a:r>
            <a:r>
              <a:rPr lang="it-IT" dirty="0" err="1" smtClean="0">
                <a:solidFill>
                  <a:schemeClr val="bg1"/>
                </a:solidFill>
              </a:rPr>
              <a:t>Key</a:t>
            </a:r>
            <a:endParaRPr lang="it-IT" dirty="0">
              <a:solidFill>
                <a:schemeClr val="bg1"/>
              </a:solidFill>
            </a:endParaRPr>
          </a:p>
        </p:txBody>
      </p:sp>
    </p:spTree>
    <p:extLst>
      <p:ext uri="{BB962C8B-B14F-4D97-AF65-F5344CB8AC3E}">
        <p14:creationId xmlns:p14="http://schemas.microsoft.com/office/powerpoint/2010/main" val="406464036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solidFill>
                  <a:schemeClr val="bg1"/>
                </a:solidFill>
              </a:rPr>
              <a:t>HTTPS: HTTP over SSL/TLS</a:t>
            </a:r>
          </a:p>
        </p:txBody>
      </p:sp>
      <p:sp>
        <p:nvSpPr>
          <p:cNvPr id="3" name="Segnaposto contenuto 2"/>
          <p:cNvSpPr>
            <a:spLocks noGrp="1"/>
          </p:cNvSpPr>
          <p:nvPr>
            <p:ph idx="1"/>
          </p:nvPr>
        </p:nvSpPr>
        <p:spPr/>
        <p:txBody>
          <a:bodyPr/>
          <a:lstStyle/>
          <a:p>
            <a:pPr marL="0" indent="0">
              <a:buNone/>
            </a:pPr>
            <a:r>
              <a:rPr lang="it-IT" dirty="0" smtClean="0">
                <a:solidFill>
                  <a:schemeClr val="bg1"/>
                </a:solidFill>
              </a:rPr>
              <a:t>HTTPS consiste nella comunicazione attraverso il protocollo HTTP mediante una connessione sicura, garantita dal protocollo SSL o TLS.</a:t>
            </a:r>
          </a:p>
          <a:p>
            <a:pPr marL="0" indent="0">
              <a:buNone/>
            </a:pPr>
            <a:endParaRPr lang="it-IT" dirty="0">
              <a:solidFill>
                <a:schemeClr val="bg1"/>
              </a:solidFill>
            </a:endParaRPr>
          </a:p>
        </p:txBody>
      </p:sp>
    </p:spTree>
    <p:extLst>
      <p:ext uri="{BB962C8B-B14F-4D97-AF65-F5344CB8AC3E}">
        <p14:creationId xmlns:p14="http://schemas.microsoft.com/office/powerpoint/2010/main" val="271476636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smtClean="0">
                <a:solidFill>
                  <a:schemeClr val="bg1"/>
                </a:solidFill>
              </a:rPr>
              <a:t>Auth</a:t>
            </a:r>
            <a:r>
              <a:rPr lang="it-IT" dirty="0" smtClean="0">
                <a:solidFill>
                  <a:schemeClr val="bg1"/>
                </a:solidFill>
              </a:rPr>
              <a:t> REST con HTTP: </a:t>
            </a:r>
            <a:r>
              <a:rPr lang="it-IT" dirty="0" smtClean="0">
                <a:solidFill>
                  <a:srgbClr val="02523F"/>
                </a:solidFill>
              </a:rPr>
              <a:t>Basic</a:t>
            </a:r>
            <a:endParaRPr lang="it-IT" dirty="0">
              <a:solidFill>
                <a:srgbClr val="02523F"/>
              </a:solidFill>
            </a:endParaRPr>
          </a:p>
        </p:txBody>
      </p:sp>
      <p:sp>
        <p:nvSpPr>
          <p:cNvPr id="3" name="Segnaposto contenuto 2"/>
          <p:cNvSpPr>
            <a:spLocks noGrp="1"/>
          </p:cNvSpPr>
          <p:nvPr>
            <p:ph idx="1"/>
          </p:nvPr>
        </p:nvSpPr>
        <p:spPr/>
        <p:txBody>
          <a:bodyPr/>
          <a:lstStyle/>
          <a:p>
            <a:pPr marL="0" indent="0">
              <a:buNone/>
            </a:pPr>
            <a:r>
              <a:rPr lang="it-IT" dirty="0" smtClean="0">
                <a:solidFill>
                  <a:schemeClr val="bg1"/>
                </a:solidFill>
              </a:rPr>
              <a:t>Viene inserito nell’intestazione HTTP </a:t>
            </a:r>
            <a:r>
              <a:rPr lang="it-IT" dirty="0" err="1" smtClean="0">
                <a:solidFill>
                  <a:schemeClr val="bg1"/>
                </a:solidFill>
              </a:rPr>
              <a:t>Authorization</a:t>
            </a:r>
            <a:r>
              <a:rPr lang="it-IT" dirty="0" smtClean="0">
                <a:solidFill>
                  <a:schemeClr val="bg1"/>
                </a:solidFill>
              </a:rPr>
              <a:t> una stringa contente username e password separati da ‘ : ’ e codificati in base64.</a:t>
            </a:r>
          </a:p>
          <a:p>
            <a:pPr marL="0" indent="0">
              <a:buNone/>
            </a:pPr>
            <a:r>
              <a:rPr lang="it-IT" dirty="0" smtClean="0">
                <a:solidFill>
                  <a:schemeClr val="bg1"/>
                </a:solidFill>
              </a:rPr>
              <a:t>base64(</a:t>
            </a:r>
            <a:r>
              <a:rPr lang="it-IT" dirty="0" err="1" smtClean="0">
                <a:solidFill>
                  <a:schemeClr val="bg1"/>
                </a:solidFill>
              </a:rPr>
              <a:t>username:password</a:t>
            </a:r>
            <a:r>
              <a:rPr lang="it-IT" dirty="0" smtClean="0">
                <a:solidFill>
                  <a:schemeClr val="bg1"/>
                </a:solidFill>
              </a:rPr>
              <a:t>)</a:t>
            </a:r>
          </a:p>
          <a:p>
            <a:pPr marL="0" indent="0">
              <a:buNone/>
            </a:pPr>
            <a:endParaRPr lang="it-IT" dirty="0">
              <a:solidFill>
                <a:schemeClr val="bg1"/>
              </a:solidFill>
            </a:endParaRPr>
          </a:p>
          <a:p>
            <a:pPr marL="0" lvl="0" indent="0" eaLnBrk="0" fontAlgn="base" hangingPunct="0">
              <a:lnSpc>
                <a:spcPct val="100000"/>
              </a:lnSpc>
              <a:spcBef>
                <a:spcPct val="0"/>
              </a:spcBef>
              <a:spcAft>
                <a:spcPct val="0"/>
              </a:spcAft>
              <a:buNone/>
            </a:pPr>
            <a:r>
              <a:rPr lang="it-IT" altLang="it-IT" dirty="0" smtClean="0">
                <a:solidFill>
                  <a:schemeClr val="bg1"/>
                </a:solidFill>
                <a:latin typeface="Consolas" panose="020B0609020204030204" pitchFamily="49" charset="0"/>
              </a:rPr>
              <a:t>GET </a:t>
            </a:r>
            <a:r>
              <a:rPr lang="it-IT" altLang="it-IT" dirty="0">
                <a:solidFill>
                  <a:schemeClr val="bg1"/>
                </a:solidFill>
                <a:latin typeface="Consolas" panose="020B0609020204030204" pitchFamily="49" charset="0"/>
              </a:rPr>
              <a:t>/</a:t>
            </a:r>
            <a:r>
              <a:rPr lang="it-IT" altLang="it-IT" dirty="0" err="1">
                <a:solidFill>
                  <a:schemeClr val="bg1"/>
                </a:solidFill>
                <a:latin typeface="Consolas" panose="020B0609020204030204" pitchFamily="49" charset="0"/>
              </a:rPr>
              <a:t>contact</a:t>
            </a:r>
            <a:r>
              <a:rPr lang="it-IT" altLang="it-IT" dirty="0">
                <a:solidFill>
                  <a:schemeClr val="bg1"/>
                </a:solidFill>
                <a:latin typeface="Consolas" panose="020B0609020204030204" pitchFamily="49" charset="0"/>
              </a:rPr>
              <a:t>/carlo HTTP/1.1 </a:t>
            </a:r>
          </a:p>
          <a:p>
            <a:pPr marL="0" lvl="0" indent="0" eaLnBrk="0" fontAlgn="base" hangingPunct="0">
              <a:lnSpc>
                <a:spcPct val="100000"/>
              </a:lnSpc>
              <a:spcBef>
                <a:spcPct val="0"/>
              </a:spcBef>
              <a:spcAft>
                <a:spcPct val="0"/>
              </a:spcAft>
              <a:buNone/>
            </a:pPr>
            <a:r>
              <a:rPr lang="it-IT" altLang="it-IT" dirty="0">
                <a:solidFill>
                  <a:schemeClr val="bg1"/>
                </a:solidFill>
                <a:latin typeface="Consolas" panose="020B0609020204030204" pitchFamily="49" charset="0"/>
              </a:rPr>
              <a:t>HOST: localhost:3000 </a:t>
            </a:r>
          </a:p>
          <a:p>
            <a:pPr marL="0" indent="0" eaLnBrk="0" fontAlgn="base" hangingPunct="0">
              <a:lnSpc>
                <a:spcPct val="100000"/>
              </a:lnSpc>
              <a:spcBef>
                <a:spcPct val="0"/>
              </a:spcBef>
              <a:spcAft>
                <a:spcPct val="0"/>
              </a:spcAft>
              <a:buNone/>
            </a:pPr>
            <a:r>
              <a:rPr lang="it-IT" altLang="it-IT" dirty="0" err="1">
                <a:solidFill>
                  <a:srgbClr val="02523F"/>
                </a:solidFill>
                <a:latin typeface="Consolas" panose="020B0609020204030204" pitchFamily="49" charset="0"/>
              </a:rPr>
              <a:t>authorization</a:t>
            </a:r>
            <a:r>
              <a:rPr lang="it-IT" altLang="it-IT" dirty="0">
                <a:solidFill>
                  <a:srgbClr val="02523F"/>
                </a:solidFill>
                <a:latin typeface="Consolas" panose="020B0609020204030204" pitchFamily="49" charset="0"/>
              </a:rPr>
              <a:t>: </a:t>
            </a:r>
            <a:r>
              <a:rPr lang="it-IT" altLang="it-IT" dirty="0" err="1">
                <a:solidFill>
                  <a:srgbClr val="02523F"/>
                </a:solidFill>
                <a:latin typeface="Consolas" panose="020B0609020204030204" pitchFamily="49" charset="0"/>
              </a:rPr>
              <a:t>basic</a:t>
            </a:r>
            <a:r>
              <a:rPr lang="it-IT" altLang="it-IT" dirty="0">
                <a:solidFill>
                  <a:srgbClr val="02523F"/>
                </a:solidFill>
                <a:latin typeface="Consolas" panose="020B0609020204030204" pitchFamily="49" charset="0"/>
              </a:rPr>
              <a:t> dmFzc2FsbG9jYXJsbzoxMjM0</a:t>
            </a:r>
            <a:endParaRPr lang="it-IT" dirty="0">
              <a:solidFill>
                <a:srgbClr val="02523F"/>
              </a:solidFill>
              <a:latin typeface="Consolas" panose="020B0609020204030204" pitchFamily="49" charset="0"/>
            </a:endParaRPr>
          </a:p>
        </p:txBody>
      </p:sp>
    </p:spTree>
    <p:extLst>
      <p:ext uri="{BB962C8B-B14F-4D97-AF65-F5344CB8AC3E}">
        <p14:creationId xmlns:p14="http://schemas.microsoft.com/office/powerpoint/2010/main" val="39842919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smtClean="0">
                <a:solidFill>
                  <a:schemeClr val="bg1"/>
                </a:solidFill>
              </a:rPr>
              <a:t>Auth</a:t>
            </a:r>
            <a:r>
              <a:rPr lang="it-IT" dirty="0" smtClean="0">
                <a:solidFill>
                  <a:schemeClr val="bg1"/>
                </a:solidFill>
              </a:rPr>
              <a:t> REST con HTTP: </a:t>
            </a:r>
            <a:r>
              <a:rPr lang="it-IT" dirty="0" smtClean="0">
                <a:solidFill>
                  <a:srgbClr val="02523F"/>
                </a:solidFill>
              </a:rPr>
              <a:t>HMAC</a:t>
            </a:r>
            <a:endParaRPr lang="it-IT" dirty="0">
              <a:solidFill>
                <a:srgbClr val="02523F"/>
              </a:solidFill>
            </a:endParaRPr>
          </a:p>
        </p:txBody>
      </p:sp>
      <p:sp>
        <p:nvSpPr>
          <p:cNvPr id="3" name="Segnaposto contenuto 2"/>
          <p:cNvSpPr>
            <a:spLocks noGrp="1"/>
          </p:cNvSpPr>
          <p:nvPr>
            <p:ph idx="1"/>
          </p:nvPr>
        </p:nvSpPr>
        <p:spPr>
          <a:xfrm>
            <a:off x="838199" y="1825625"/>
            <a:ext cx="11284445" cy="4351338"/>
          </a:xfrm>
        </p:spPr>
        <p:txBody>
          <a:bodyPr>
            <a:normAutofit/>
          </a:bodyPr>
          <a:lstStyle/>
          <a:p>
            <a:pPr marL="0" indent="0">
              <a:buNone/>
            </a:pPr>
            <a:r>
              <a:rPr lang="it-IT" dirty="0" smtClean="0">
                <a:solidFill>
                  <a:schemeClr val="bg1"/>
                </a:solidFill>
              </a:rPr>
              <a:t>Viene inserito nell’intestazione HTTP </a:t>
            </a:r>
            <a:r>
              <a:rPr lang="it-IT" dirty="0" err="1" smtClean="0">
                <a:solidFill>
                  <a:schemeClr val="bg1"/>
                </a:solidFill>
              </a:rPr>
              <a:t>Authorization</a:t>
            </a:r>
            <a:r>
              <a:rPr lang="it-IT" dirty="0" smtClean="0">
                <a:solidFill>
                  <a:schemeClr val="bg1"/>
                </a:solidFill>
              </a:rPr>
              <a:t> una stringa contente username e una versione </a:t>
            </a:r>
            <a:r>
              <a:rPr lang="it-IT" dirty="0" err="1" smtClean="0">
                <a:solidFill>
                  <a:schemeClr val="bg1"/>
                </a:solidFill>
              </a:rPr>
              <a:t>hashed</a:t>
            </a:r>
            <a:r>
              <a:rPr lang="it-IT" dirty="0" smtClean="0">
                <a:solidFill>
                  <a:schemeClr val="bg1"/>
                </a:solidFill>
              </a:rPr>
              <a:t> della password separati da ‘ : ’.</a:t>
            </a:r>
          </a:p>
          <a:p>
            <a:pPr marL="0" lvl="0" indent="0">
              <a:buNone/>
            </a:pPr>
            <a:r>
              <a:rPr lang="it-IT" sz="2600" dirty="0" smtClean="0">
                <a:solidFill>
                  <a:schemeClr val="bg1"/>
                </a:solidFill>
                <a:latin typeface="Calibri (Corpo)"/>
              </a:rPr>
              <a:t>base64(</a:t>
            </a:r>
            <a:r>
              <a:rPr lang="it-IT" altLang="it-IT" sz="2600" dirty="0" err="1">
                <a:solidFill>
                  <a:srgbClr val="FFFFFF"/>
                </a:solidFill>
                <a:latin typeface="Calibri (Corpo)"/>
              </a:rPr>
              <a:t>hmac</a:t>
            </a:r>
            <a:r>
              <a:rPr lang="it-IT" altLang="it-IT" sz="2600" dirty="0">
                <a:solidFill>
                  <a:srgbClr val="FFFFFF"/>
                </a:solidFill>
                <a:latin typeface="Calibri (Corpo)"/>
              </a:rPr>
              <a:t>("sha256", </a:t>
            </a:r>
            <a:r>
              <a:rPr lang="it-IT" altLang="it-IT" sz="2600" dirty="0" smtClean="0">
                <a:solidFill>
                  <a:srgbClr val="FFFFFF"/>
                </a:solidFill>
                <a:latin typeface="Calibri (Corpo)"/>
              </a:rPr>
              <a:t>"password", </a:t>
            </a:r>
            <a:r>
              <a:rPr lang="it-IT" altLang="it-IT" sz="2600" dirty="0">
                <a:solidFill>
                  <a:srgbClr val="FFFFFF"/>
                </a:solidFill>
                <a:latin typeface="Calibri (Corpo)"/>
              </a:rPr>
              <a:t>"</a:t>
            </a:r>
            <a:r>
              <a:rPr lang="it-IT" altLang="it-IT" sz="2600" dirty="0" smtClean="0">
                <a:solidFill>
                  <a:srgbClr val="FFFFFF"/>
                </a:solidFill>
                <a:latin typeface="Calibri (Corpo)"/>
              </a:rPr>
              <a:t>GET</a:t>
            </a:r>
            <a:r>
              <a:rPr lang="it-IT" altLang="it-IT" sz="2600" dirty="0" smtClean="0">
                <a:solidFill>
                  <a:schemeClr val="bg1"/>
                </a:solidFill>
                <a:latin typeface="Arial Unicode MS"/>
              </a:rPr>
              <a:t>/</a:t>
            </a:r>
            <a:r>
              <a:rPr lang="it-IT" altLang="it-IT" sz="2600" dirty="0" err="1" smtClean="0">
                <a:solidFill>
                  <a:schemeClr val="bg1"/>
                </a:solidFill>
                <a:latin typeface="Arial Unicode MS"/>
              </a:rPr>
              <a:t>contact</a:t>
            </a:r>
            <a:r>
              <a:rPr lang="it-IT" altLang="it-IT" sz="2600" dirty="0" smtClean="0">
                <a:solidFill>
                  <a:schemeClr val="bg1"/>
                </a:solidFill>
                <a:latin typeface="Arial Unicode MS"/>
              </a:rPr>
              <a:t>/carlo</a:t>
            </a:r>
            <a:r>
              <a:rPr lang="it-IT" altLang="it-IT" sz="2600" dirty="0" smtClean="0">
                <a:solidFill>
                  <a:srgbClr val="FFFFFF"/>
                </a:solidFill>
                <a:latin typeface="Calibri (Corpo)"/>
              </a:rPr>
              <a:t>"))</a:t>
            </a:r>
            <a:r>
              <a:rPr lang="it-IT" altLang="it-IT" sz="2600" dirty="0" smtClean="0">
                <a:latin typeface="Calibri (Corpo)"/>
              </a:rPr>
              <a:t> </a:t>
            </a:r>
            <a:endParaRPr lang="it-IT" altLang="it-IT" sz="2600" dirty="0">
              <a:latin typeface="Calibri (Corpo)"/>
            </a:endParaRPr>
          </a:p>
          <a:p>
            <a:pPr marL="0" indent="0">
              <a:buNone/>
            </a:pPr>
            <a:endParaRPr lang="it-IT" dirty="0">
              <a:solidFill>
                <a:schemeClr val="bg1"/>
              </a:solidFill>
            </a:endParaRPr>
          </a:p>
          <a:p>
            <a:pPr marL="0" lvl="0" indent="0" eaLnBrk="0" fontAlgn="base" hangingPunct="0">
              <a:lnSpc>
                <a:spcPct val="100000"/>
              </a:lnSpc>
              <a:spcBef>
                <a:spcPct val="0"/>
              </a:spcBef>
              <a:spcAft>
                <a:spcPct val="0"/>
              </a:spcAft>
              <a:buNone/>
            </a:pPr>
            <a:r>
              <a:rPr lang="it-IT" altLang="it-IT" dirty="0" smtClean="0">
                <a:solidFill>
                  <a:schemeClr val="bg1"/>
                </a:solidFill>
                <a:latin typeface="Consolas" panose="020B0609020204030204" pitchFamily="49" charset="0"/>
              </a:rPr>
              <a:t>GET </a:t>
            </a:r>
            <a:r>
              <a:rPr lang="it-IT" altLang="it-IT" dirty="0">
                <a:solidFill>
                  <a:schemeClr val="bg1"/>
                </a:solidFill>
                <a:latin typeface="Consolas" panose="020B0609020204030204" pitchFamily="49" charset="0"/>
              </a:rPr>
              <a:t>/</a:t>
            </a:r>
            <a:r>
              <a:rPr lang="it-IT" altLang="it-IT" dirty="0" err="1">
                <a:solidFill>
                  <a:schemeClr val="bg1"/>
                </a:solidFill>
                <a:latin typeface="Consolas" panose="020B0609020204030204" pitchFamily="49" charset="0"/>
              </a:rPr>
              <a:t>contact</a:t>
            </a:r>
            <a:r>
              <a:rPr lang="it-IT" altLang="it-IT" dirty="0">
                <a:solidFill>
                  <a:schemeClr val="bg1"/>
                </a:solidFill>
                <a:latin typeface="Consolas" panose="020B0609020204030204" pitchFamily="49" charset="0"/>
              </a:rPr>
              <a:t>/carlo HTTP/1.1 </a:t>
            </a:r>
          </a:p>
          <a:p>
            <a:pPr marL="0" lvl="0" indent="0" eaLnBrk="0" fontAlgn="base" hangingPunct="0">
              <a:lnSpc>
                <a:spcPct val="100000"/>
              </a:lnSpc>
              <a:spcBef>
                <a:spcPct val="0"/>
              </a:spcBef>
              <a:spcAft>
                <a:spcPct val="0"/>
              </a:spcAft>
              <a:buNone/>
            </a:pPr>
            <a:r>
              <a:rPr lang="it-IT" altLang="it-IT" dirty="0">
                <a:solidFill>
                  <a:schemeClr val="bg1"/>
                </a:solidFill>
                <a:latin typeface="Consolas" panose="020B0609020204030204" pitchFamily="49" charset="0"/>
              </a:rPr>
              <a:t>HOST: localhost:3000 </a:t>
            </a:r>
          </a:p>
          <a:p>
            <a:pPr marL="0" indent="0" eaLnBrk="0" fontAlgn="base" hangingPunct="0">
              <a:lnSpc>
                <a:spcPct val="100000"/>
              </a:lnSpc>
              <a:spcBef>
                <a:spcPct val="0"/>
              </a:spcBef>
              <a:spcAft>
                <a:spcPct val="0"/>
              </a:spcAft>
              <a:buNone/>
            </a:pPr>
            <a:r>
              <a:rPr lang="it-IT" altLang="it-IT" sz="1800" dirty="0" err="1">
                <a:solidFill>
                  <a:srgbClr val="02523F"/>
                </a:solidFill>
                <a:latin typeface="Consolas" panose="020B0609020204030204" pitchFamily="49" charset="0"/>
              </a:rPr>
              <a:t>authorization</a:t>
            </a:r>
            <a:r>
              <a:rPr lang="it-IT" altLang="it-IT" sz="1800" dirty="0">
                <a:solidFill>
                  <a:srgbClr val="02523F"/>
                </a:solidFill>
                <a:latin typeface="Consolas" panose="020B0609020204030204" pitchFamily="49" charset="0"/>
              </a:rPr>
              <a:t>: </a:t>
            </a:r>
            <a:r>
              <a:rPr lang="it-IT" altLang="it-IT" sz="1800" dirty="0" err="1" smtClean="0">
                <a:solidFill>
                  <a:srgbClr val="02523F"/>
                </a:solidFill>
                <a:latin typeface="Consolas" panose="020B0609020204030204" pitchFamily="49" charset="0"/>
              </a:rPr>
              <a:t>hmac</a:t>
            </a:r>
            <a:r>
              <a:rPr lang="it-IT" altLang="it-IT" sz="1800" dirty="0">
                <a:solidFill>
                  <a:srgbClr val="02523F"/>
                </a:solidFill>
                <a:latin typeface="Consolas" panose="020B0609020204030204" pitchFamily="49" charset="0"/>
              </a:rPr>
              <a:t> </a:t>
            </a:r>
            <a:r>
              <a:rPr lang="it-IT" altLang="it-IT" sz="1800" dirty="0" smtClean="0">
                <a:solidFill>
                  <a:srgbClr val="02523F"/>
                </a:solidFill>
                <a:latin typeface="Consolas" panose="020B0609020204030204" pitchFamily="49" charset="0"/>
              </a:rPr>
              <a:t>username:</a:t>
            </a:r>
            <a:r>
              <a:rPr lang="it-IT" altLang="it-IT" sz="1600" dirty="0" smtClean="0">
                <a:solidFill>
                  <a:srgbClr val="02523F"/>
                </a:solidFill>
                <a:latin typeface="Consolas" panose="020B0609020204030204" pitchFamily="49" charset="0"/>
              </a:rPr>
              <a:t>14b6a8983cd86afea2fdf19d121fce8e7235bb11ed774d7816ba0bc0cbfe093d</a:t>
            </a:r>
            <a:endParaRPr lang="it-IT" sz="1600" dirty="0">
              <a:solidFill>
                <a:srgbClr val="02523F"/>
              </a:solidFill>
              <a:latin typeface="Consolas" panose="020B0609020204030204" pitchFamily="49" charset="0"/>
            </a:endParaRPr>
          </a:p>
        </p:txBody>
      </p:sp>
    </p:spTree>
    <p:extLst>
      <p:ext uri="{BB962C8B-B14F-4D97-AF65-F5344CB8AC3E}">
        <p14:creationId xmlns:p14="http://schemas.microsoft.com/office/powerpoint/2010/main" val="313876935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smtClean="0">
                <a:solidFill>
                  <a:schemeClr val="bg1"/>
                </a:solidFill>
              </a:rPr>
              <a:t>Auth</a:t>
            </a:r>
            <a:r>
              <a:rPr lang="it-IT" dirty="0" smtClean="0">
                <a:solidFill>
                  <a:schemeClr val="bg1"/>
                </a:solidFill>
              </a:rPr>
              <a:t> REST con HTTP: </a:t>
            </a:r>
            <a:r>
              <a:rPr lang="it-IT" dirty="0" smtClean="0">
                <a:solidFill>
                  <a:srgbClr val="02523F"/>
                </a:solidFill>
              </a:rPr>
              <a:t>API </a:t>
            </a:r>
            <a:r>
              <a:rPr lang="it-IT" dirty="0" err="1" smtClean="0">
                <a:solidFill>
                  <a:srgbClr val="02523F"/>
                </a:solidFill>
              </a:rPr>
              <a:t>key</a:t>
            </a:r>
            <a:endParaRPr lang="it-IT" dirty="0">
              <a:solidFill>
                <a:srgbClr val="02523F"/>
              </a:solidFill>
            </a:endParaRPr>
          </a:p>
        </p:txBody>
      </p:sp>
      <p:pic>
        <p:nvPicPr>
          <p:cNvPr id="2050" name="Picture 2" descr="Abstract Protocol Flow"/>
          <p:cNvPicPr>
            <a:picLocks noChangeAspect="1" noChangeArrowheads="1"/>
          </p:cNvPicPr>
          <p:nvPr/>
        </p:nvPicPr>
        <p:blipFill rotWithShape="1">
          <a:blip r:embed="rId2">
            <a:extLst>
              <a:ext uri="{28A0092B-C50C-407E-A947-70E740481C1C}">
                <a14:useLocalDpi xmlns:a14="http://schemas.microsoft.com/office/drawing/2010/main" val="0"/>
              </a:ext>
            </a:extLst>
          </a:blip>
          <a:srcRect t="8994"/>
          <a:stretch/>
        </p:blipFill>
        <p:spPr bwMode="auto">
          <a:xfrm>
            <a:off x="838200" y="1795946"/>
            <a:ext cx="7090250" cy="42787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388280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p:cNvSpPr>
            <a:spLocks noGrp="1"/>
          </p:cNvSpPr>
          <p:nvPr>
            <p:ph type="title"/>
          </p:nvPr>
        </p:nvSpPr>
        <p:spPr/>
        <p:txBody>
          <a:bodyPr/>
          <a:lstStyle/>
          <a:p>
            <a:r>
              <a:rPr lang="it-IT" dirty="0" smtClean="0">
                <a:solidFill>
                  <a:schemeClr val="bg1"/>
                </a:solidFill>
              </a:rPr>
              <a:t>Progetti che sfruttano delle </a:t>
            </a:r>
            <a:r>
              <a:rPr lang="it-IT" dirty="0" err="1" smtClean="0">
                <a:solidFill>
                  <a:schemeClr val="bg1"/>
                </a:solidFill>
              </a:rPr>
              <a:t>RESTful</a:t>
            </a:r>
            <a:r>
              <a:rPr lang="it-IT" dirty="0" smtClean="0">
                <a:solidFill>
                  <a:schemeClr val="bg1"/>
                </a:solidFill>
              </a:rPr>
              <a:t> API</a:t>
            </a:r>
            <a:endParaRPr lang="it-IT" dirty="0">
              <a:solidFill>
                <a:schemeClr val="bg1"/>
              </a:solidFill>
            </a:endParaRPr>
          </a:p>
        </p:txBody>
      </p:sp>
      <p:sp>
        <p:nvSpPr>
          <p:cNvPr id="5" name="Segnaposto testo 4"/>
          <p:cNvSpPr>
            <a:spLocks noGrp="1"/>
          </p:cNvSpPr>
          <p:nvPr>
            <p:ph type="body" idx="1"/>
          </p:nvPr>
        </p:nvSpPr>
        <p:spPr>
          <a:xfrm>
            <a:off x="839787" y="5716040"/>
            <a:ext cx="5157787" cy="432360"/>
          </a:xfrm>
        </p:spPr>
        <p:txBody>
          <a:bodyPr/>
          <a:lstStyle/>
          <a:p>
            <a:pPr algn="ctr"/>
            <a:r>
              <a:rPr lang="it-IT" b="0" dirty="0" err="1" smtClean="0">
                <a:solidFill>
                  <a:srgbClr val="02523F"/>
                </a:solidFill>
              </a:rPr>
              <a:t>NodeJS</a:t>
            </a:r>
            <a:endParaRPr lang="it-IT" b="0" dirty="0">
              <a:solidFill>
                <a:srgbClr val="02523F"/>
              </a:solidFill>
            </a:endParaRPr>
          </a:p>
        </p:txBody>
      </p:sp>
      <p:pic>
        <p:nvPicPr>
          <p:cNvPr id="9" name="Segnaposto contenuto 8"/>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839788" y="2622691"/>
            <a:ext cx="5157787" cy="3057244"/>
          </a:xfrm>
        </p:spPr>
      </p:pic>
      <p:sp>
        <p:nvSpPr>
          <p:cNvPr id="7" name="Segnaposto testo 6"/>
          <p:cNvSpPr>
            <a:spLocks noGrp="1"/>
          </p:cNvSpPr>
          <p:nvPr>
            <p:ph type="body" sz="quarter" idx="3"/>
          </p:nvPr>
        </p:nvSpPr>
        <p:spPr>
          <a:xfrm>
            <a:off x="6172200" y="1938046"/>
            <a:ext cx="5183188" cy="432360"/>
          </a:xfrm>
        </p:spPr>
        <p:txBody>
          <a:bodyPr>
            <a:normAutofit lnSpcReduction="10000"/>
          </a:bodyPr>
          <a:lstStyle/>
          <a:p>
            <a:pPr algn="ctr"/>
            <a:r>
              <a:rPr lang="it-IT" sz="2600" b="0" dirty="0" smtClean="0">
                <a:solidFill>
                  <a:schemeClr val="bg1"/>
                </a:solidFill>
              </a:rPr>
              <a:t>youPosition.it</a:t>
            </a:r>
            <a:endParaRPr lang="it-IT" sz="2600" b="0" dirty="0">
              <a:solidFill>
                <a:schemeClr val="bg1"/>
              </a:solidFill>
            </a:endParaRPr>
          </a:p>
        </p:txBody>
      </p:sp>
      <p:pic>
        <p:nvPicPr>
          <p:cNvPr id="10" name="Segnaposto contenuto 9"/>
          <p:cNvPicPr>
            <a:picLocks noGrp="1" noChangeAspect="1"/>
          </p:cNvPicPr>
          <p:nvPr>
            <p:ph sz="quarter" idx="4"/>
          </p:nvPr>
        </p:nvPicPr>
        <p:blipFill>
          <a:blip r:embed="rId3" cstate="print">
            <a:extLst>
              <a:ext uri="{28A0092B-C50C-407E-A947-70E740481C1C}">
                <a14:useLocalDpi xmlns:a14="http://schemas.microsoft.com/office/drawing/2010/main" val="0"/>
              </a:ext>
            </a:extLst>
          </a:blip>
          <a:stretch>
            <a:fillRect/>
          </a:stretch>
        </p:blipFill>
        <p:spPr>
          <a:xfrm>
            <a:off x="6172200" y="2617764"/>
            <a:ext cx="5183188" cy="3067098"/>
          </a:xfrm>
        </p:spPr>
      </p:pic>
      <p:sp>
        <p:nvSpPr>
          <p:cNvPr id="11" name="Segnaposto testo 4"/>
          <p:cNvSpPr txBox="1">
            <a:spLocks/>
          </p:cNvSpPr>
          <p:nvPr/>
        </p:nvSpPr>
        <p:spPr>
          <a:xfrm>
            <a:off x="6172200" y="5716040"/>
            <a:ext cx="5157787" cy="432360"/>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gn="ctr"/>
            <a:r>
              <a:rPr lang="it-IT" b="0" dirty="0" err="1" smtClean="0">
                <a:solidFill>
                  <a:srgbClr val="02523F"/>
                </a:solidFill>
              </a:rPr>
              <a:t>AngularJs</a:t>
            </a:r>
            <a:r>
              <a:rPr lang="it-IT" b="0" dirty="0" smtClean="0">
                <a:solidFill>
                  <a:srgbClr val="02523F"/>
                </a:solidFill>
              </a:rPr>
              <a:t> 1 + </a:t>
            </a:r>
            <a:r>
              <a:rPr lang="it-IT" b="0" dirty="0" err="1" smtClean="0">
                <a:solidFill>
                  <a:srgbClr val="02523F"/>
                </a:solidFill>
              </a:rPr>
              <a:t>Ionic</a:t>
            </a:r>
            <a:r>
              <a:rPr lang="it-IT" b="0" dirty="0" smtClean="0">
                <a:solidFill>
                  <a:srgbClr val="02523F"/>
                </a:solidFill>
              </a:rPr>
              <a:t> 1</a:t>
            </a:r>
            <a:endParaRPr lang="it-IT" b="0" dirty="0">
              <a:solidFill>
                <a:srgbClr val="02523F"/>
              </a:solidFill>
            </a:endParaRPr>
          </a:p>
        </p:txBody>
      </p:sp>
      <p:sp>
        <p:nvSpPr>
          <p:cNvPr id="12" name="Segnaposto testo 4"/>
          <p:cNvSpPr txBox="1">
            <a:spLocks/>
          </p:cNvSpPr>
          <p:nvPr/>
        </p:nvSpPr>
        <p:spPr>
          <a:xfrm>
            <a:off x="839788" y="1938046"/>
            <a:ext cx="5157787" cy="432360"/>
          </a:xfrm>
          <a:prstGeom prst="rect">
            <a:avLst/>
          </a:prstGeom>
        </p:spPr>
        <p:txBody>
          <a:bodyPr vert="horz" lIns="91440" tIns="45720" rIns="91440" bIns="45720" rtlCol="0" anchor="b">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gn="ctr"/>
            <a:r>
              <a:rPr lang="it-IT" sz="2600" b="0" dirty="0" err="1" smtClean="0">
                <a:solidFill>
                  <a:schemeClr val="bg1"/>
                </a:solidFill>
              </a:rPr>
              <a:t>Node</a:t>
            </a:r>
            <a:r>
              <a:rPr lang="it-IT" sz="2600" b="0" dirty="0" smtClean="0">
                <a:solidFill>
                  <a:schemeClr val="bg1"/>
                </a:solidFill>
              </a:rPr>
              <a:t> </a:t>
            </a:r>
            <a:r>
              <a:rPr lang="it-IT" sz="2600" b="0" dirty="0" err="1" smtClean="0">
                <a:solidFill>
                  <a:schemeClr val="bg1"/>
                </a:solidFill>
              </a:rPr>
              <a:t>telegram</a:t>
            </a:r>
            <a:r>
              <a:rPr lang="it-IT" sz="2600" b="0" dirty="0" smtClean="0">
                <a:solidFill>
                  <a:schemeClr val="bg1"/>
                </a:solidFill>
              </a:rPr>
              <a:t> bot api</a:t>
            </a:r>
            <a:endParaRPr lang="it-IT" sz="2600" b="0" dirty="0">
              <a:solidFill>
                <a:schemeClr val="bg1"/>
              </a:solidFill>
            </a:endParaRPr>
          </a:p>
        </p:txBody>
      </p:sp>
    </p:spTree>
    <p:extLst>
      <p:ext uri="{BB962C8B-B14F-4D97-AF65-F5344CB8AC3E}">
        <p14:creationId xmlns:p14="http://schemas.microsoft.com/office/powerpoint/2010/main" val="125359380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solidFill>
                  <a:schemeClr val="bg1"/>
                </a:solidFill>
              </a:rPr>
              <a:t>Definizione</a:t>
            </a:r>
            <a:endParaRPr lang="it-IT" dirty="0">
              <a:solidFill>
                <a:schemeClr val="bg1"/>
              </a:solidFill>
            </a:endParaRPr>
          </a:p>
        </p:txBody>
      </p:sp>
      <p:sp>
        <p:nvSpPr>
          <p:cNvPr id="3" name="Segnaposto contenuto 2"/>
          <p:cNvSpPr>
            <a:spLocks noGrp="1"/>
          </p:cNvSpPr>
          <p:nvPr>
            <p:ph idx="1"/>
          </p:nvPr>
        </p:nvSpPr>
        <p:spPr/>
        <p:txBody>
          <a:bodyPr/>
          <a:lstStyle/>
          <a:p>
            <a:pPr marL="0" indent="0">
              <a:buNone/>
            </a:pPr>
            <a:r>
              <a:rPr lang="it-IT" dirty="0">
                <a:solidFill>
                  <a:schemeClr val="bg1"/>
                </a:solidFill>
              </a:rPr>
              <a:t>REST, </a:t>
            </a:r>
            <a:r>
              <a:rPr lang="it-IT" b="1" dirty="0" err="1">
                <a:solidFill>
                  <a:srgbClr val="02523F"/>
                </a:solidFill>
              </a:rPr>
              <a:t>Re</a:t>
            </a:r>
            <a:r>
              <a:rPr lang="it-IT" dirty="0" err="1">
                <a:solidFill>
                  <a:schemeClr val="bg1"/>
                </a:solidFill>
              </a:rPr>
              <a:t>presentational</a:t>
            </a:r>
            <a:r>
              <a:rPr lang="it-IT" dirty="0">
                <a:solidFill>
                  <a:schemeClr val="bg1"/>
                </a:solidFill>
              </a:rPr>
              <a:t> </a:t>
            </a:r>
            <a:r>
              <a:rPr lang="it-IT" b="1" dirty="0">
                <a:solidFill>
                  <a:srgbClr val="02523F"/>
                </a:solidFill>
              </a:rPr>
              <a:t>S</a:t>
            </a:r>
            <a:r>
              <a:rPr lang="it-IT" dirty="0">
                <a:solidFill>
                  <a:schemeClr val="bg1"/>
                </a:solidFill>
              </a:rPr>
              <a:t>tate </a:t>
            </a:r>
            <a:r>
              <a:rPr lang="it-IT" b="1" dirty="0" smtClean="0">
                <a:solidFill>
                  <a:srgbClr val="02523F"/>
                </a:solidFill>
              </a:rPr>
              <a:t>T</a:t>
            </a:r>
            <a:r>
              <a:rPr lang="it-IT" dirty="0" smtClean="0">
                <a:solidFill>
                  <a:schemeClr val="bg1"/>
                </a:solidFill>
              </a:rPr>
              <a:t>ransfer (o </a:t>
            </a:r>
            <a:r>
              <a:rPr lang="it-IT" dirty="0" err="1" smtClean="0">
                <a:solidFill>
                  <a:schemeClr val="bg1"/>
                </a:solidFill>
              </a:rPr>
              <a:t>RESTful</a:t>
            </a:r>
            <a:r>
              <a:rPr lang="it-IT" dirty="0" smtClean="0">
                <a:solidFill>
                  <a:schemeClr val="bg1"/>
                </a:solidFill>
              </a:rPr>
              <a:t>), è uno </a:t>
            </a:r>
            <a:r>
              <a:rPr lang="it-IT" dirty="0">
                <a:solidFill>
                  <a:schemeClr val="bg1"/>
                </a:solidFill>
              </a:rPr>
              <a:t>stile architetturale per sistemi software </a:t>
            </a:r>
            <a:r>
              <a:rPr lang="it-IT" dirty="0" smtClean="0">
                <a:solidFill>
                  <a:schemeClr val="bg1"/>
                </a:solidFill>
              </a:rPr>
              <a:t>distribuiti e indica </a:t>
            </a:r>
            <a:r>
              <a:rPr lang="it-IT" dirty="0">
                <a:solidFill>
                  <a:schemeClr val="bg1"/>
                </a:solidFill>
              </a:rPr>
              <a:t>una serie di principi architetturali per la progettazione di Web </a:t>
            </a:r>
            <a:r>
              <a:rPr lang="it-IT" dirty="0" smtClean="0">
                <a:solidFill>
                  <a:schemeClr val="bg1"/>
                </a:solidFill>
              </a:rPr>
              <a:t>Service.</a:t>
            </a:r>
            <a:endParaRPr lang="it-IT" dirty="0">
              <a:solidFill>
                <a:schemeClr val="bg1"/>
              </a:solidFill>
            </a:endParaRPr>
          </a:p>
        </p:txBody>
      </p:sp>
    </p:spTree>
    <p:extLst>
      <p:ext uri="{BB962C8B-B14F-4D97-AF65-F5344CB8AC3E}">
        <p14:creationId xmlns:p14="http://schemas.microsoft.com/office/powerpoint/2010/main" val="255672667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olo 8"/>
          <p:cNvSpPr>
            <a:spLocks noGrp="1"/>
          </p:cNvSpPr>
          <p:nvPr>
            <p:ph type="title"/>
          </p:nvPr>
        </p:nvSpPr>
        <p:spPr/>
        <p:txBody>
          <a:bodyPr/>
          <a:lstStyle/>
          <a:p>
            <a:r>
              <a:rPr lang="it-IT" dirty="0" smtClean="0">
                <a:solidFill>
                  <a:schemeClr val="bg1"/>
                </a:solidFill>
              </a:rPr>
              <a:t>REST: Client side, AJAX</a:t>
            </a:r>
            <a:endParaRPr lang="it-IT" dirty="0">
              <a:solidFill>
                <a:schemeClr val="bg1"/>
              </a:solidFill>
            </a:endParaRPr>
          </a:p>
        </p:txBody>
      </p:sp>
      <p:sp>
        <p:nvSpPr>
          <p:cNvPr id="10" name="Segnaposto contenuto 9"/>
          <p:cNvSpPr>
            <a:spLocks noGrp="1"/>
          </p:cNvSpPr>
          <p:nvPr>
            <p:ph idx="1"/>
          </p:nvPr>
        </p:nvSpPr>
        <p:spPr/>
        <p:txBody>
          <a:bodyPr>
            <a:normAutofit/>
          </a:bodyPr>
          <a:lstStyle/>
          <a:p>
            <a:pPr marL="0" indent="0">
              <a:buNone/>
            </a:pPr>
            <a:r>
              <a:rPr lang="en-US" sz="2400" dirty="0">
                <a:solidFill>
                  <a:schemeClr val="bg1"/>
                </a:solidFill>
              </a:rPr>
              <a:t>« </a:t>
            </a:r>
            <a:r>
              <a:rPr lang="it-IT" sz="2400" i="1" dirty="0" smtClean="0">
                <a:solidFill>
                  <a:schemeClr val="bg1"/>
                </a:solidFill>
              </a:rPr>
              <a:t>In </a:t>
            </a:r>
            <a:r>
              <a:rPr lang="it-IT" sz="2400" i="1" dirty="0">
                <a:solidFill>
                  <a:schemeClr val="bg1"/>
                </a:solidFill>
              </a:rPr>
              <a:t>informatica </a:t>
            </a:r>
            <a:r>
              <a:rPr lang="it-IT" sz="2400" i="1" dirty="0">
                <a:solidFill>
                  <a:srgbClr val="02523F"/>
                </a:solidFill>
              </a:rPr>
              <a:t>AJAX</a:t>
            </a:r>
            <a:r>
              <a:rPr lang="it-IT" sz="2400" i="1" dirty="0">
                <a:solidFill>
                  <a:schemeClr val="bg1"/>
                </a:solidFill>
              </a:rPr>
              <a:t>, acronimo di </a:t>
            </a:r>
            <a:r>
              <a:rPr lang="it-IT" sz="2400" i="1" dirty="0" err="1">
                <a:solidFill>
                  <a:srgbClr val="02523F"/>
                </a:solidFill>
              </a:rPr>
              <a:t>A</a:t>
            </a:r>
            <a:r>
              <a:rPr lang="it-IT" sz="2400" i="1" dirty="0" err="1">
                <a:solidFill>
                  <a:schemeClr val="bg1"/>
                </a:solidFill>
              </a:rPr>
              <a:t>synchronous</a:t>
            </a:r>
            <a:r>
              <a:rPr lang="it-IT" sz="2400" i="1" dirty="0">
                <a:solidFill>
                  <a:schemeClr val="bg1"/>
                </a:solidFill>
              </a:rPr>
              <a:t> </a:t>
            </a:r>
            <a:r>
              <a:rPr lang="it-IT" sz="2400" i="1" dirty="0">
                <a:solidFill>
                  <a:srgbClr val="02523F"/>
                </a:solidFill>
              </a:rPr>
              <a:t>J</a:t>
            </a:r>
            <a:r>
              <a:rPr lang="it-IT" sz="2400" i="1" dirty="0">
                <a:solidFill>
                  <a:schemeClr val="bg1"/>
                </a:solidFill>
              </a:rPr>
              <a:t>avaScript </a:t>
            </a:r>
            <a:r>
              <a:rPr lang="it-IT" sz="2400" i="1" dirty="0">
                <a:solidFill>
                  <a:srgbClr val="02523F"/>
                </a:solidFill>
              </a:rPr>
              <a:t>a</a:t>
            </a:r>
            <a:r>
              <a:rPr lang="it-IT" sz="2400" i="1" dirty="0">
                <a:solidFill>
                  <a:schemeClr val="bg1"/>
                </a:solidFill>
              </a:rPr>
              <a:t>nd </a:t>
            </a:r>
            <a:r>
              <a:rPr lang="it-IT" sz="2400" i="1" dirty="0">
                <a:solidFill>
                  <a:srgbClr val="02523F"/>
                </a:solidFill>
              </a:rPr>
              <a:t>X</a:t>
            </a:r>
            <a:r>
              <a:rPr lang="it-IT" sz="2400" i="1" dirty="0">
                <a:solidFill>
                  <a:schemeClr val="bg1"/>
                </a:solidFill>
              </a:rPr>
              <a:t>ML, è una tecnica di sviluppo software per la realizzazione di applicazioni web interattive (</a:t>
            </a:r>
            <a:r>
              <a:rPr lang="it-IT" sz="2400" i="1" dirty="0" err="1">
                <a:solidFill>
                  <a:schemeClr val="bg1"/>
                </a:solidFill>
              </a:rPr>
              <a:t>Rich</a:t>
            </a:r>
            <a:r>
              <a:rPr lang="it-IT" sz="2400" i="1" dirty="0">
                <a:solidFill>
                  <a:schemeClr val="bg1"/>
                </a:solidFill>
              </a:rPr>
              <a:t> Internet Application). Lo sviluppo di applicazioni HTML con AJAX si basa su uno scambio di dati in background fra web browser e server, che consente l'aggiornamento dinamico di una pagina web senza esplicito ricaricamento da parte dell'utente</a:t>
            </a:r>
            <a:r>
              <a:rPr lang="it-IT" sz="2400" i="1" dirty="0" smtClean="0">
                <a:solidFill>
                  <a:schemeClr val="bg1"/>
                </a:solidFill>
              </a:rPr>
              <a:t>. </a:t>
            </a:r>
            <a:r>
              <a:rPr lang="it-IT" sz="2400" i="1" dirty="0">
                <a:solidFill>
                  <a:schemeClr val="bg1"/>
                </a:solidFill>
              </a:rPr>
              <a:t>[…] AJAX è una tecnica multi-piattaforma, utilizzabile cioè su molti sistemi operativi, architetture informatiche e browser web, ed esistono numerose implementazioni open source di librerie e </a:t>
            </a:r>
            <a:r>
              <a:rPr lang="it-IT" sz="2400" i="1" dirty="0" err="1" smtClean="0">
                <a:solidFill>
                  <a:schemeClr val="bg1"/>
                </a:solidFill>
              </a:rPr>
              <a:t>framework</a:t>
            </a:r>
            <a:r>
              <a:rPr lang="en-US" sz="2400" i="1" dirty="0">
                <a:solidFill>
                  <a:schemeClr val="bg1"/>
                </a:solidFill>
              </a:rPr>
              <a:t>.  </a:t>
            </a:r>
            <a:r>
              <a:rPr lang="en-US" sz="2400" dirty="0" smtClean="0">
                <a:solidFill>
                  <a:schemeClr val="bg1"/>
                </a:solidFill>
              </a:rPr>
              <a:t>»</a:t>
            </a:r>
          </a:p>
          <a:p>
            <a:pPr marL="0" indent="0">
              <a:buNone/>
            </a:pPr>
            <a:r>
              <a:rPr lang="en-US" sz="2400" dirty="0">
                <a:solidFill>
                  <a:schemeClr val="bg1"/>
                </a:solidFill>
              </a:rPr>
              <a:t>Wikipedia, </a:t>
            </a:r>
            <a:r>
              <a:rPr lang="en-US" sz="2400" u="sng" dirty="0" smtClean="0">
                <a:solidFill>
                  <a:srgbClr val="02523F"/>
                </a:solidFill>
                <a:hlinkClick r:id="rId2"/>
              </a:rPr>
              <a:t>it.wikipedia.org/wiki/AJAX</a:t>
            </a:r>
            <a:endParaRPr lang="en-US" sz="2400" u="sng" dirty="0">
              <a:solidFill>
                <a:srgbClr val="02523F"/>
              </a:solidFill>
            </a:endParaRPr>
          </a:p>
          <a:p>
            <a:pPr marL="0" indent="0">
              <a:buNone/>
            </a:pPr>
            <a:endParaRPr lang="it-IT" sz="2400" i="1" dirty="0">
              <a:solidFill>
                <a:schemeClr val="bg1"/>
              </a:solidFill>
            </a:endParaRPr>
          </a:p>
        </p:txBody>
      </p:sp>
    </p:spTree>
    <p:extLst>
      <p:ext uri="{BB962C8B-B14F-4D97-AF65-F5344CB8AC3E}">
        <p14:creationId xmlns:p14="http://schemas.microsoft.com/office/powerpoint/2010/main" val="364557443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solidFill>
                  <a:schemeClr val="bg1"/>
                </a:solidFill>
              </a:rPr>
              <a:t>Storia</a:t>
            </a:r>
            <a:endParaRPr lang="it-IT" dirty="0">
              <a:solidFill>
                <a:schemeClr val="bg1"/>
              </a:solidFill>
            </a:endParaRPr>
          </a:p>
        </p:txBody>
      </p:sp>
      <p:sp>
        <p:nvSpPr>
          <p:cNvPr id="3" name="Segnaposto contenuto 2"/>
          <p:cNvSpPr>
            <a:spLocks noGrp="1"/>
          </p:cNvSpPr>
          <p:nvPr>
            <p:ph idx="1"/>
          </p:nvPr>
        </p:nvSpPr>
        <p:spPr/>
        <p:txBody>
          <a:bodyPr/>
          <a:lstStyle/>
          <a:p>
            <a:pPr marL="0" indent="0">
              <a:buNone/>
            </a:pPr>
            <a:r>
              <a:rPr lang="it-IT" dirty="0" smtClean="0">
                <a:solidFill>
                  <a:schemeClr val="bg1"/>
                </a:solidFill>
              </a:rPr>
              <a:t>L’acronimo </a:t>
            </a:r>
            <a:r>
              <a:rPr lang="it-IT" dirty="0">
                <a:solidFill>
                  <a:schemeClr val="bg1"/>
                </a:solidFill>
              </a:rPr>
              <a:t>"REST" </a:t>
            </a:r>
            <a:r>
              <a:rPr lang="it-IT" dirty="0" smtClean="0">
                <a:solidFill>
                  <a:schemeClr val="bg1"/>
                </a:solidFill>
              </a:rPr>
              <a:t>fu introdotto </a:t>
            </a:r>
            <a:r>
              <a:rPr lang="it-IT" dirty="0">
                <a:solidFill>
                  <a:schemeClr val="bg1"/>
                </a:solidFill>
              </a:rPr>
              <a:t>nel </a:t>
            </a:r>
            <a:r>
              <a:rPr lang="it-IT" dirty="0" smtClean="0">
                <a:solidFill>
                  <a:schemeClr val="bg1"/>
                </a:solidFill>
              </a:rPr>
              <a:t> 2000 nella </a:t>
            </a:r>
            <a:r>
              <a:rPr lang="it-IT" dirty="0">
                <a:solidFill>
                  <a:schemeClr val="bg1"/>
                </a:solidFill>
              </a:rPr>
              <a:t>tesi di dottorato di </a:t>
            </a:r>
            <a:r>
              <a:rPr lang="it-IT" i="1" dirty="0" err="1" smtClean="0">
                <a:solidFill>
                  <a:srgbClr val="02523F"/>
                </a:solidFill>
              </a:rPr>
              <a:t>Roy</a:t>
            </a:r>
            <a:r>
              <a:rPr lang="it-IT" i="1" dirty="0" smtClean="0">
                <a:solidFill>
                  <a:srgbClr val="02523F"/>
                </a:solidFill>
              </a:rPr>
              <a:t> </a:t>
            </a:r>
            <a:r>
              <a:rPr lang="it-IT" i="1" dirty="0" err="1" smtClean="0">
                <a:solidFill>
                  <a:srgbClr val="02523F"/>
                </a:solidFill>
              </a:rPr>
              <a:t>Fielding</a:t>
            </a:r>
            <a:r>
              <a:rPr lang="it-IT" dirty="0" smtClean="0">
                <a:solidFill>
                  <a:schemeClr val="bg1"/>
                </a:solidFill>
              </a:rPr>
              <a:t>,</a:t>
            </a:r>
            <a:r>
              <a:rPr lang="it-IT" baseline="30000" dirty="0" smtClean="0">
                <a:solidFill>
                  <a:schemeClr val="bg1"/>
                </a:solidFill>
              </a:rPr>
              <a:t> </a:t>
            </a:r>
            <a:r>
              <a:rPr lang="it-IT" dirty="0" smtClean="0">
                <a:solidFill>
                  <a:schemeClr val="bg1"/>
                </a:solidFill>
              </a:rPr>
              <a:t>uno </a:t>
            </a:r>
            <a:r>
              <a:rPr lang="it-IT" dirty="0">
                <a:solidFill>
                  <a:schemeClr val="bg1"/>
                </a:solidFill>
              </a:rPr>
              <a:t>dei principali autori delle specifiche dell'</a:t>
            </a:r>
            <a:r>
              <a:rPr lang="it-IT" dirty="0" err="1">
                <a:solidFill>
                  <a:schemeClr val="bg1"/>
                </a:solidFill>
              </a:rPr>
              <a:t>Hypertext</a:t>
            </a:r>
            <a:r>
              <a:rPr lang="it-IT" dirty="0">
                <a:solidFill>
                  <a:schemeClr val="bg1"/>
                </a:solidFill>
              </a:rPr>
              <a:t> Transfer </a:t>
            </a:r>
            <a:r>
              <a:rPr lang="it-IT" dirty="0" err="1">
                <a:solidFill>
                  <a:schemeClr val="bg1"/>
                </a:solidFill>
              </a:rPr>
              <a:t>Protocol</a:t>
            </a:r>
            <a:r>
              <a:rPr lang="it-IT" dirty="0">
                <a:solidFill>
                  <a:schemeClr val="bg1"/>
                </a:solidFill>
              </a:rPr>
              <a:t> </a:t>
            </a:r>
            <a:r>
              <a:rPr lang="it-IT" dirty="0" smtClean="0">
                <a:solidFill>
                  <a:schemeClr val="bg1"/>
                </a:solidFill>
              </a:rPr>
              <a:t>(</a:t>
            </a:r>
            <a:r>
              <a:rPr lang="it-IT" dirty="0" smtClean="0">
                <a:solidFill>
                  <a:srgbClr val="02523F"/>
                </a:solidFill>
              </a:rPr>
              <a:t>HTTP</a:t>
            </a:r>
            <a:r>
              <a:rPr lang="it-IT" dirty="0" smtClean="0">
                <a:solidFill>
                  <a:schemeClr val="bg1"/>
                </a:solidFill>
              </a:rPr>
              <a:t>), </a:t>
            </a:r>
            <a:r>
              <a:rPr lang="it-IT" dirty="0">
                <a:solidFill>
                  <a:schemeClr val="bg1"/>
                </a:solidFill>
              </a:rPr>
              <a:t>e </a:t>
            </a:r>
            <a:r>
              <a:rPr lang="it-IT" dirty="0" smtClean="0">
                <a:solidFill>
                  <a:schemeClr val="bg1"/>
                </a:solidFill>
              </a:rPr>
              <a:t>venne </a:t>
            </a:r>
            <a:r>
              <a:rPr lang="it-IT" dirty="0">
                <a:solidFill>
                  <a:schemeClr val="bg1"/>
                </a:solidFill>
              </a:rPr>
              <a:t>rapidamente </a:t>
            </a:r>
            <a:r>
              <a:rPr lang="it-IT" dirty="0" smtClean="0">
                <a:solidFill>
                  <a:schemeClr val="bg1"/>
                </a:solidFill>
              </a:rPr>
              <a:t>adottato </a:t>
            </a:r>
            <a:r>
              <a:rPr lang="it-IT" dirty="0">
                <a:solidFill>
                  <a:schemeClr val="bg1"/>
                </a:solidFill>
              </a:rPr>
              <a:t>dalla comunità di sviluppatori </a:t>
            </a:r>
            <a:r>
              <a:rPr lang="it-IT" dirty="0" smtClean="0">
                <a:solidFill>
                  <a:schemeClr val="bg1"/>
                </a:solidFill>
              </a:rPr>
              <a:t>su Internet.</a:t>
            </a:r>
            <a:endParaRPr lang="it-IT" dirty="0">
              <a:solidFill>
                <a:schemeClr val="bg1"/>
              </a:solidFill>
            </a:endParaRPr>
          </a:p>
        </p:txBody>
      </p:sp>
    </p:spTree>
    <p:extLst>
      <p:ext uri="{BB962C8B-B14F-4D97-AF65-F5344CB8AC3E}">
        <p14:creationId xmlns:p14="http://schemas.microsoft.com/office/powerpoint/2010/main" val="258026424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solidFill>
                  <a:schemeClr val="bg1"/>
                </a:solidFill>
              </a:rPr>
              <a:t>Storia</a:t>
            </a:r>
            <a:endParaRPr lang="it-IT" dirty="0">
              <a:solidFill>
                <a:schemeClr val="bg1"/>
              </a:solidFill>
            </a:endParaRPr>
          </a:p>
        </p:txBody>
      </p:sp>
      <p:sp>
        <p:nvSpPr>
          <p:cNvPr id="3" name="Segnaposto contenuto 2"/>
          <p:cNvSpPr>
            <a:spLocks noGrp="1"/>
          </p:cNvSpPr>
          <p:nvPr>
            <p:ph idx="1"/>
          </p:nvPr>
        </p:nvSpPr>
        <p:spPr/>
        <p:txBody>
          <a:bodyPr>
            <a:normAutofit fontScale="85000" lnSpcReduction="20000"/>
          </a:bodyPr>
          <a:lstStyle/>
          <a:p>
            <a:pPr marL="0" indent="0" fontAlgn="base">
              <a:buNone/>
            </a:pPr>
            <a:r>
              <a:rPr lang="en-US" dirty="0" smtClean="0">
                <a:solidFill>
                  <a:schemeClr val="bg1"/>
                </a:solidFill>
              </a:rPr>
              <a:t>«</a:t>
            </a:r>
            <a:r>
              <a:rPr lang="en-US" dirty="0">
                <a:solidFill>
                  <a:schemeClr val="bg1"/>
                </a:solidFill>
              </a:rPr>
              <a:t> </a:t>
            </a:r>
            <a:r>
              <a:rPr lang="en-US" dirty="0" smtClean="0">
                <a:solidFill>
                  <a:schemeClr val="bg1"/>
                </a:solidFill>
              </a:rPr>
              <a:t> </a:t>
            </a:r>
            <a:r>
              <a:rPr lang="en-US" i="1" dirty="0" smtClean="0">
                <a:solidFill>
                  <a:schemeClr val="bg1"/>
                </a:solidFill>
              </a:rPr>
              <a:t>The </a:t>
            </a:r>
            <a:r>
              <a:rPr lang="en-US" i="1" dirty="0">
                <a:solidFill>
                  <a:schemeClr val="bg1"/>
                </a:solidFill>
              </a:rPr>
              <a:t>Representational State Transfer (REST) style is an abstraction of the architectural elements within a distributed hypermedia system. REST ignores the details of component implementation and protocol syntax in order to focus on the roles of components, the constraints upon their interaction with other components, and their interpretation of significant data elements. It encompasses the fundamental constraints upon components, connectors, and data that define the basis of the Web architecture, and thus the essence of its behavior as a network-based application. […]</a:t>
            </a:r>
          </a:p>
          <a:p>
            <a:pPr marL="0" indent="0" fontAlgn="base">
              <a:buNone/>
            </a:pPr>
            <a:r>
              <a:rPr lang="en-US" i="1" dirty="0">
                <a:solidFill>
                  <a:schemeClr val="bg1"/>
                </a:solidFill>
              </a:rPr>
              <a:t>REST emphasizes scalability of component interactions, generality of interfaces, independent deployment of components, and intermediary components to reduce interaction latency, enforce security, and encapsulate legacy systems. I describe the software engineering principles guiding REST and the interaction constraints chosen to retain those principles, contrasting them to the constraints of other architectural styles</a:t>
            </a:r>
            <a:r>
              <a:rPr lang="en-US" i="1" dirty="0" smtClean="0">
                <a:solidFill>
                  <a:schemeClr val="bg1"/>
                </a:solidFill>
              </a:rPr>
              <a:t>.  </a:t>
            </a:r>
            <a:r>
              <a:rPr lang="en-US" dirty="0" smtClean="0">
                <a:solidFill>
                  <a:schemeClr val="bg1"/>
                </a:solidFill>
              </a:rPr>
              <a:t>»</a:t>
            </a:r>
            <a:endParaRPr lang="en-US" dirty="0">
              <a:solidFill>
                <a:schemeClr val="bg1"/>
              </a:solidFill>
            </a:endParaRPr>
          </a:p>
          <a:p>
            <a:pPr marL="0" indent="0">
              <a:buNone/>
            </a:pPr>
            <a:r>
              <a:rPr lang="it-IT" sz="2200" dirty="0" err="1">
                <a:solidFill>
                  <a:schemeClr val="bg1"/>
                </a:solidFill>
              </a:rPr>
              <a:t>Roy</a:t>
            </a:r>
            <a:r>
              <a:rPr lang="it-IT" sz="2200" dirty="0">
                <a:solidFill>
                  <a:schemeClr val="bg1"/>
                </a:solidFill>
              </a:rPr>
              <a:t> </a:t>
            </a:r>
            <a:r>
              <a:rPr lang="it-IT" sz="2200" dirty="0" err="1" smtClean="0">
                <a:solidFill>
                  <a:schemeClr val="bg1"/>
                </a:solidFill>
              </a:rPr>
              <a:t>Fielding</a:t>
            </a:r>
            <a:r>
              <a:rPr lang="it-IT" sz="2200" dirty="0" smtClean="0">
                <a:solidFill>
                  <a:schemeClr val="bg1"/>
                </a:solidFill>
              </a:rPr>
              <a:t>, </a:t>
            </a:r>
            <a:r>
              <a:rPr lang="en-US" sz="2100" dirty="0">
                <a:solidFill>
                  <a:schemeClr val="bg1"/>
                </a:solidFill>
              </a:rPr>
              <a:t>Architectural Styles and the Design of Network-based Software </a:t>
            </a:r>
            <a:r>
              <a:rPr lang="en-US" sz="2100" dirty="0" smtClean="0">
                <a:solidFill>
                  <a:schemeClr val="bg1"/>
                </a:solidFill>
              </a:rPr>
              <a:t>Architectures</a:t>
            </a:r>
            <a:r>
              <a:rPr lang="en-US" sz="2200" dirty="0" smtClean="0">
                <a:solidFill>
                  <a:schemeClr val="bg1"/>
                </a:solidFill>
              </a:rPr>
              <a:t>, 2000</a:t>
            </a:r>
            <a:endParaRPr lang="it-IT" sz="2200" dirty="0">
              <a:solidFill>
                <a:schemeClr val="bg1"/>
              </a:solidFill>
            </a:endParaRPr>
          </a:p>
        </p:txBody>
      </p:sp>
    </p:spTree>
    <p:extLst>
      <p:ext uri="{BB962C8B-B14F-4D97-AF65-F5344CB8AC3E}">
        <p14:creationId xmlns:p14="http://schemas.microsoft.com/office/powerpoint/2010/main" val="11909868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solidFill>
                  <a:schemeClr val="bg1"/>
                </a:solidFill>
              </a:rPr>
              <a:t>Principi</a:t>
            </a:r>
            <a:endParaRPr lang="it-IT" dirty="0">
              <a:solidFill>
                <a:schemeClr val="bg1"/>
              </a:solidFill>
            </a:endParaRPr>
          </a:p>
        </p:txBody>
      </p:sp>
      <p:sp>
        <p:nvSpPr>
          <p:cNvPr id="3" name="Segnaposto contenuto 2"/>
          <p:cNvSpPr>
            <a:spLocks noGrp="1"/>
          </p:cNvSpPr>
          <p:nvPr>
            <p:ph idx="1"/>
          </p:nvPr>
        </p:nvSpPr>
        <p:spPr/>
        <p:txBody>
          <a:bodyPr>
            <a:normAutofit/>
          </a:bodyPr>
          <a:lstStyle/>
          <a:p>
            <a:r>
              <a:rPr lang="it-IT" sz="2700" dirty="0" smtClean="0">
                <a:solidFill>
                  <a:schemeClr val="bg1"/>
                </a:solidFill>
              </a:rPr>
              <a:t>Stato e funzionalità dell'applicazione sono rappresentate da</a:t>
            </a:r>
            <a:r>
              <a:rPr lang="it-IT" sz="2700" dirty="0">
                <a:solidFill>
                  <a:schemeClr val="bg1"/>
                </a:solidFill>
              </a:rPr>
              <a:t> </a:t>
            </a:r>
            <a:r>
              <a:rPr lang="it-IT" sz="2700" i="1" dirty="0">
                <a:solidFill>
                  <a:srgbClr val="02523F"/>
                </a:solidFill>
              </a:rPr>
              <a:t>risorse web</a:t>
            </a:r>
            <a:endParaRPr lang="it-IT" sz="2700" dirty="0">
              <a:solidFill>
                <a:srgbClr val="02523F"/>
              </a:solidFill>
            </a:endParaRPr>
          </a:p>
          <a:p>
            <a:r>
              <a:rPr lang="it-IT" dirty="0">
                <a:solidFill>
                  <a:schemeClr val="bg1"/>
                </a:solidFill>
              </a:rPr>
              <a:t>O</a:t>
            </a:r>
            <a:r>
              <a:rPr lang="it-IT" dirty="0" smtClean="0">
                <a:solidFill>
                  <a:schemeClr val="bg1"/>
                </a:solidFill>
              </a:rPr>
              <a:t>gni </a:t>
            </a:r>
            <a:r>
              <a:rPr lang="it-IT" dirty="0">
                <a:solidFill>
                  <a:schemeClr val="bg1"/>
                </a:solidFill>
              </a:rPr>
              <a:t>risorsa è unica e </a:t>
            </a:r>
            <a:r>
              <a:rPr lang="it-IT" dirty="0" smtClean="0">
                <a:solidFill>
                  <a:schemeClr val="bg1"/>
                </a:solidFill>
              </a:rPr>
              <a:t>indirizzabile</a:t>
            </a:r>
          </a:p>
          <a:p>
            <a:r>
              <a:rPr lang="it-IT" dirty="0">
                <a:solidFill>
                  <a:schemeClr val="bg1"/>
                </a:solidFill>
              </a:rPr>
              <a:t>T</a:t>
            </a:r>
            <a:r>
              <a:rPr lang="it-IT" dirty="0" smtClean="0">
                <a:solidFill>
                  <a:schemeClr val="bg1"/>
                </a:solidFill>
              </a:rPr>
              <a:t>utte </a:t>
            </a:r>
            <a:r>
              <a:rPr lang="it-IT" dirty="0">
                <a:solidFill>
                  <a:schemeClr val="bg1"/>
                </a:solidFill>
              </a:rPr>
              <a:t>le risorse sono </a:t>
            </a:r>
            <a:r>
              <a:rPr lang="it-IT" dirty="0" smtClean="0">
                <a:solidFill>
                  <a:schemeClr val="bg1"/>
                </a:solidFill>
              </a:rPr>
              <a:t>accessibili attraverso un</a:t>
            </a:r>
            <a:r>
              <a:rPr lang="it-IT" dirty="0">
                <a:solidFill>
                  <a:schemeClr val="bg1"/>
                </a:solidFill>
              </a:rPr>
              <a:t> </a:t>
            </a:r>
            <a:r>
              <a:rPr lang="it-IT" i="1" dirty="0">
                <a:solidFill>
                  <a:srgbClr val="02523F"/>
                </a:solidFill>
              </a:rPr>
              <a:t>interfaccia </a:t>
            </a:r>
            <a:r>
              <a:rPr lang="it-IT" i="1" dirty="0" smtClean="0">
                <a:solidFill>
                  <a:srgbClr val="02523F"/>
                </a:solidFill>
              </a:rPr>
              <a:t>uniforme </a:t>
            </a:r>
            <a:r>
              <a:rPr lang="it-IT" dirty="0" smtClean="0">
                <a:solidFill>
                  <a:schemeClr val="bg1"/>
                </a:solidFill>
              </a:rPr>
              <a:t>caratterizzata da:</a:t>
            </a:r>
          </a:p>
          <a:p>
            <a:pPr lvl="1"/>
            <a:r>
              <a:rPr lang="it-IT" sz="2300" dirty="0" smtClean="0">
                <a:solidFill>
                  <a:schemeClr val="bg1"/>
                </a:solidFill>
              </a:rPr>
              <a:t>Insieme vincolato di operazioni</a:t>
            </a:r>
          </a:p>
          <a:p>
            <a:pPr lvl="1"/>
            <a:r>
              <a:rPr lang="it-IT" sz="2300" dirty="0" smtClean="0">
                <a:solidFill>
                  <a:schemeClr val="bg1"/>
                </a:solidFill>
              </a:rPr>
              <a:t>Insieme vincolato di contenuti</a:t>
            </a:r>
          </a:p>
          <a:p>
            <a:pPr lvl="1"/>
            <a:r>
              <a:rPr lang="it-IT" sz="2300" dirty="0" smtClean="0">
                <a:solidFill>
                  <a:schemeClr val="bg1"/>
                </a:solidFill>
              </a:rPr>
              <a:t>Protocollo di trasferimento che deve essere:</a:t>
            </a:r>
          </a:p>
          <a:p>
            <a:pPr lvl="2"/>
            <a:r>
              <a:rPr lang="it-IT" sz="1900" dirty="0">
                <a:solidFill>
                  <a:schemeClr val="bg1"/>
                </a:solidFill>
              </a:rPr>
              <a:t> </a:t>
            </a:r>
            <a:r>
              <a:rPr lang="it-IT" sz="1900" dirty="0" smtClean="0">
                <a:solidFill>
                  <a:srgbClr val="02523F"/>
                </a:solidFill>
              </a:rPr>
              <a:t>Client-Server</a:t>
            </a:r>
          </a:p>
          <a:p>
            <a:pPr lvl="2"/>
            <a:r>
              <a:rPr lang="it-IT" sz="1900" dirty="0" smtClean="0">
                <a:solidFill>
                  <a:schemeClr val="bg1"/>
                </a:solidFill>
              </a:rPr>
              <a:t> </a:t>
            </a:r>
            <a:r>
              <a:rPr lang="it-IT" sz="1900" dirty="0" err="1" smtClean="0">
                <a:solidFill>
                  <a:srgbClr val="02523F"/>
                </a:solidFill>
              </a:rPr>
              <a:t>Stateless</a:t>
            </a:r>
            <a:endParaRPr lang="it-IT" sz="1900" dirty="0" smtClean="0">
              <a:solidFill>
                <a:srgbClr val="02523F"/>
              </a:solidFill>
            </a:endParaRPr>
          </a:p>
          <a:p>
            <a:pPr lvl="2"/>
            <a:r>
              <a:rPr lang="it-IT" sz="1900" dirty="0" smtClean="0">
                <a:solidFill>
                  <a:schemeClr val="bg1"/>
                </a:solidFill>
              </a:rPr>
              <a:t> </a:t>
            </a:r>
            <a:r>
              <a:rPr lang="it-IT" sz="1900" dirty="0" err="1" smtClean="0">
                <a:solidFill>
                  <a:srgbClr val="02523F"/>
                </a:solidFill>
              </a:rPr>
              <a:t>Cachable</a:t>
            </a:r>
            <a:endParaRPr lang="it-IT" sz="1900" dirty="0" smtClean="0">
              <a:solidFill>
                <a:srgbClr val="02523F"/>
              </a:solidFill>
            </a:endParaRPr>
          </a:p>
          <a:p>
            <a:pPr lvl="2"/>
            <a:r>
              <a:rPr lang="it-IT" sz="1900" dirty="0" smtClean="0">
                <a:solidFill>
                  <a:schemeClr val="bg1"/>
                </a:solidFill>
              </a:rPr>
              <a:t> </a:t>
            </a:r>
            <a:r>
              <a:rPr lang="it-IT" sz="1900" dirty="0" err="1" smtClean="0">
                <a:solidFill>
                  <a:srgbClr val="02523F"/>
                </a:solidFill>
              </a:rPr>
              <a:t>Layared</a:t>
            </a:r>
            <a:r>
              <a:rPr lang="it-IT" sz="1900" dirty="0" smtClean="0">
                <a:solidFill>
                  <a:srgbClr val="02523F"/>
                </a:solidFill>
              </a:rPr>
              <a:t> System</a:t>
            </a:r>
          </a:p>
        </p:txBody>
      </p:sp>
    </p:spTree>
    <p:extLst>
      <p:ext uri="{BB962C8B-B14F-4D97-AF65-F5344CB8AC3E}">
        <p14:creationId xmlns:p14="http://schemas.microsoft.com/office/powerpoint/2010/main" val="332232490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solidFill>
                  <a:schemeClr val="bg1"/>
                </a:solidFill>
              </a:rPr>
              <a:t>Principio fondamentale: </a:t>
            </a:r>
            <a:r>
              <a:rPr lang="it-IT" i="1" dirty="0" smtClean="0">
                <a:solidFill>
                  <a:srgbClr val="02523F"/>
                </a:solidFill>
              </a:rPr>
              <a:t>RISORSA</a:t>
            </a:r>
            <a:endParaRPr lang="it-IT" i="1" dirty="0">
              <a:solidFill>
                <a:srgbClr val="02523F"/>
              </a:solidFill>
            </a:endParaRPr>
          </a:p>
        </p:txBody>
      </p:sp>
      <p:sp>
        <p:nvSpPr>
          <p:cNvPr id="3" name="Segnaposto contenuto 2"/>
          <p:cNvSpPr>
            <a:spLocks noGrp="1"/>
          </p:cNvSpPr>
          <p:nvPr>
            <p:ph idx="1"/>
          </p:nvPr>
        </p:nvSpPr>
        <p:spPr/>
        <p:txBody>
          <a:bodyPr/>
          <a:lstStyle/>
          <a:p>
            <a:pPr marL="0" indent="0">
              <a:buNone/>
            </a:pPr>
            <a:r>
              <a:rPr lang="it-IT" dirty="0">
                <a:solidFill>
                  <a:schemeClr val="bg1"/>
                </a:solidFill>
              </a:rPr>
              <a:t>Concetto centrale per un sistema </a:t>
            </a:r>
            <a:r>
              <a:rPr lang="it-IT" dirty="0" smtClean="0">
                <a:solidFill>
                  <a:schemeClr val="bg1"/>
                </a:solidFill>
              </a:rPr>
              <a:t>REST è quello </a:t>
            </a:r>
            <a:r>
              <a:rPr lang="it-IT" dirty="0">
                <a:solidFill>
                  <a:schemeClr val="bg1"/>
                </a:solidFill>
              </a:rPr>
              <a:t>di </a:t>
            </a:r>
            <a:r>
              <a:rPr lang="it-IT" i="1" dirty="0">
                <a:solidFill>
                  <a:srgbClr val="02523F"/>
                </a:solidFill>
              </a:rPr>
              <a:t>risorsa</a:t>
            </a:r>
            <a:r>
              <a:rPr lang="it-IT" dirty="0">
                <a:solidFill>
                  <a:schemeClr val="bg1"/>
                </a:solidFill>
              </a:rPr>
              <a:t>. Una risorsa </a:t>
            </a:r>
            <a:r>
              <a:rPr lang="it-IT" dirty="0" smtClean="0">
                <a:solidFill>
                  <a:schemeClr val="bg1"/>
                </a:solidFill>
              </a:rPr>
              <a:t>è qualunque entità </a:t>
            </a:r>
            <a:r>
              <a:rPr lang="it-IT" dirty="0">
                <a:solidFill>
                  <a:schemeClr val="bg1"/>
                </a:solidFill>
              </a:rPr>
              <a:t>che possa essere indirizzabile tramite </a:t>
            </a:r>
            <a:r>
              <a:rPr lang="it-IT" dirty="0" smtClean="0">
                <a:solidFill>
                  <a:schemeClr val="bg1"/>
                </a:solidFill>
              </a:rPr>
              <a:t>Web,</a:t>
            </a:r>
            <a:r>
              <a:rPr lang="it-IT" dirty="0" smtClean="0"/>
              <a:t> </a:t>
            </a:r>
            <a:r>
              <a:rPr lang="it-IT" dirty="0" smtClean="0">
                <a:solidFill>
                  <a:schemeClr val="bg1"/>
                </a:solidFill>
              </a:rPr>
              <a:t>appartenente </a:t>
            </a:r>
            <a:r>
              <a:rPr lang="it-IT" dirty="0">
                <a:solidFill>
                  <a:schemeClr val="bg1"/>
                </a:solidFill>
              </a:rPr>
              <a:t>al dominio del problema che stiamo </a:t>
            </a:r>
            <a:r>
              <a:rPr lang="it-IT" dirty="0" smtClean="0">
                <a:solidFill>
                  <a:schemeClr val="bg1"/>
                </a:solidFill>
              </a:rPr>
              <a:t>trattando.</a:t>
            </a:r>
          </a:p>
          <a:p>
            <a:pPr marL="0" indent="0">
              <a:buNone/>
            </a:pPr>
            <a:r>
              <a:rPr lang="it-IT" dirty="0" smtClean="0">
                <a:solidFill>
                  <a:schemeClr val="bg1"/>
                </a:solidFill>
              </a:rPr>
              <a:t>Ad esempio:</a:t>
            </a:r>
          </a:p>
          <a:p>
            <a:pPr lvl="1"/>
            <a:r>
              <a:rPr lang="it-IT" dirty="0">
                <a:solidFill>
                  <a:schemeClr val="bg1"/>
                </a:solidFill>
              </a:rPr>
              <a:t>un articolo di un sito </a:t>
            </a:r>
            <a:r>
              <a:rPr lang="it-IT" dirty="0" smtClean="0">
                <a:solidFill>
                  <a:schemeClr val="bg1"/>
                </a:solidFill>
              </a:rPr>
              <a:t>giornalistico</a:t>
            </a:r>
          </a:p>
          <a:p>
            <a:pPr lvl="1"/>
            <a:r>
              <a:rPr lang="it-IT" dirty="0" smtClean="0">
                <a:solidFill>
                  <a:schemeClr val="bg1"/>
                </a:solidFill>
              </a:rPr>
              <a:t>uno </a:t>
            </a:r>
            <a:r>
              <a:rPr lang="it-IT" dirty="0">
                <a:solidFill>
                  <a:schemeClr val="bg1"/>
                </a:solidFill>
              </a:rPr>
              <a:t>studente di una qualche </a:t>
            </a:r>
            <a:r>
              <a:rPr lang="it-IT" dirty="0" smtClean="0">
                <a:solidFill>
                  <a:schemeClr val="bg1"/>
                </a:solidFill>
              </a:rPr>
              <a:t>universit</a:t>
            </a:r>
            <a:r>
              <a:rPr lang="it-IT" dirty="0">
                <a:solidFill>
                  <a:schemeClr val="bg1"/>
                </a:solidFill>
              </a:rPr>
              <a:t>à</a:t>
            </a:r>
            <a:r>
              <a:rPr lang="it-IT" dirty="0" smtClean="0">
                <a:solidFill>
                  <a:schemeClr val="bg1"/>
                </a:solidFill>
              </a:rPr>
              <a:t> </a:t>
            </a:r>
            <a:endParaRPr lang="it-IT" dirty="0">
              <a:solidFill>
                <a:schemeClr val="bg1"/>
              </a:solidFill>
            </a:endParaRPr>
          </a:p>
          <a:p>
            <a:pPr lvl="1"/>
            <a:r>
              <a:rPr lang="it-IT" dirty="0">
                <a:solidFill>
                  <a:schemeClr val="bg1"/>
                </a:solidFill>
              </a:rPr>
              <a:t>u</a:t>
            </a:r>
            <a:r>
              <a:rPr lang="it-IT" dirty="0" smtClean="0">
                <a:solidFill>
                  <a:schemeClr val="bg1"/>
                </a:solidFill>
              </a:rPr>
              <a:t>n contatto di una rubrica</a:t>
            </a:r>
          </a:p>
          <a:p>
            <a:pPr lvl="1"/>
            <a:r>
              <a:rPr lang="it-IT" dirty="0" smtClean="0">
                <a:solidFill>
                  <a:schemeClr val="bg1"/>
                </a:solidFill>
              </a:rPr>
              <a:t>gli </a:t>
            </a:r>
            <a:r>
              <a:rPr lang="it-IT" dirty="0">
                <a:solidFill>
                  <a:schemeClr val="bg1"/>
                </a:solidFill>
              </a:rPr>
              <a:t>ultimi N</a:t>
            </a:r>
            <a:r>
              <a:rPr lang="it-IT" dirty="0" smtClean="0">
                <a:solidFill>
                  <a:schemeClr val="bg1"/>
                </a:solidFill>
              </a:rPr>
              <a:t> post </a:t>
            </a:r>
            <a:r>
              <a:rPr lang="it-IT" dirty="0">
                <a:solidFill>
                  <a:schemeClr val="bg1"/>
                </a:solidFill>
              </a:rPr>
              <a:t>di un </a:t>
            </a:r>
            <a:r>
              <a:rPr lang="it-IT" dirty="0" smtClean="0">
                <a:solidFill>
                  <a:schemeClr val="bg1"/>
                </a:solidFill>
              </a:rPr>
              <a:t>utente</a:t>
            </a:r>
            <a:endParaRPr lang="it-IT" dirty="0">
              <a:solidFill>
                <a:schemeClr val="bg1"/>
              </a:solidFill>
            </a:endParaRPr>
          </a:p>
        </p:txBody>
      </p:sp>
    </p:spTree>
    <p:extLst>
      <p:ext uri="{BB962C8B-B14F-4D97-AF65-F5344CB8AC3E}">
        <p14:creationId xmlns:p14="http://schemas.microsoft.com/office/powerpoint/2010/main" val="296345680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solidFill>
                  <a:schemeClr val="bg1"/>
                </a:solidFill>
              </a:rPr>
              <a:t>Principio fondamentale: </a:t>
            </a:r>
            <a:r>
              <a:rPr lang="it-IT" i="1" dirty="0">
                <a:solidFill>
                  <a:srgbClr val="02523F"/>
                </a:solidFill>
              </a:rPr>
              <a:t>RISORSA</a:t>
            </a:r>
            <a:endParaRPr lang="it-IT" dirty="0"/>
          </a:p>
        </p:txBody>
      </p:sp>
      <p:sp>
        <p:nvSpPr>
          <p:cNvPr id="3" name="Segnaposto contenuto 2"/>
          <p:cNvSpPr>
            <a:spLocks noGrp="1"/>
          </p:cNvSpPr>
          <p:nvPr>
            <p:ph idx="1"/>
          </p:nvPr>
        </p:nvSpPr>
        <p:spPr/>
        <p:txBody>
          <a:bodyPr/>
          <a:lstStyle/>
          <a:p>
            <a:pPr marL="0" indent="0">
              <a:buNone/>
            </a:pPr>
            <a:r>
              <a:rPr lang="it-IT" dirty="0">
                <a:solidFill>
                  <a:schemeClr val="bg1"/>
                </a:solidFill>
              </a:rPr>
              <a:t>Durante un’interazione tra client e server quello che viene trasferito è</a:t>
            </a:r>
            <a:r>
              <a:rPr lang="it-IT" dirty="0" smtClean="0">
                <a:solidFill>
                  <a:schemeClr val="bg1"/>
                </a:solidFill>
              </a:rPr>
              <a:t> </a:t>
            </a:r>
            <a:r>
              <a:rPr lang="it-IT" dirty="0">
                <a:solidFill>
                  <a:schemeClr val="bg1"/>
                </a:solidFill>
              </a:rPr>
              <a:t>una rappresentazione dello stato interno della risorsa. Ad esempio l’ultimo post in un blog </a:t>
            </a:r>
            <a:r>
              <a:rPr lang="it-IT" dirty="0" smtClean="0">
                <a:solidFill>
                  <a:schemeClr val="bg1"/>
                </a:solidFill>
              </a:rPr>
              <a:t>può </a:t>
            </a:r>
            <a:r>
              <a:rPr lang="it-IT" dirty="0">
                <a:solidFill>
                  <a:schemeClr val="bg1"/>
                </a:solidFill>
              </a:rPr>
              <a:t>essere servito ad un browser come una pagina in formato html, mentre ad un news </a:t>
            </a:r>
            <a:r>
              <a:rPr lang="it-IT" dirty="0" err="1">
                <a:solidFill>
                  <a:schemeClr val="bg1"/>
                </a:solidFill>
              </a:rPr>
              <a:t>reader</a:t>
            </a:r>
            <a:r>
              <a:rPr lang="it-IT" dirty="0">
                <a:solidFill>
                  <a:schemeClr val="bg1"/>
                </a:solidFill>
              </a:rPr>
              <a:t> come un documento </a:t>
            </a:r>
            <a:r>
              <a:rPr lang="it-IT" dirty="0" smtClean="0">
                <a:solidFill>
                  <a:srgbClr val="02523F"/>
                </a:solidFill>
              </a:rPr>
              <a:t>JSON</a:t>
            </a:r>
            <a:r>
              <a:rPr lang="it-IT" dirty="0" smtClean="0">
                <a:solidFill>
                  <a:schemeClr val="bg1"/>
                </a:solidFill>
              </a:rPr>
              <a:t>.</a:t>
            </a:r>
            <a:endParaRPr lang="it-IT" dirty="0">
              <a:solidFill>
                <a:schemeClr val="bg1"/>
              </a:solidFill>
            </a:endParaRPr>
          </a:p>
        </p:txBody>
      </p:sp>
    </p:spTree>
    <p:extLst>
      <p:ext uri="{BB962C8B-B14F-4D97-AF65-F5344CB8AC3E}">
        <p14:creationId xmlns:p14="http://schemas.microsoft.com/office/powerpoint/2010/main" val="47380487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solidFill>
                  <a:schemeClr val="bg1"/>
                </a:solidFill>
              </a:rPr>
              <a:t>REST con HTTP</a:t>
            </a:r>
            <a:endParaRPr lang="it-IT" dirty="0">
              <a:solidFill>
                <a:schemeClr val="bg1"/>
              </a:solidFill>
            </a:endParaRPr>
          </a:p>
        </p:txBody>
      </p:sp>
      <p:sp>
        <p:nvSpPr>
          <p:cNvPr id="3" name="Segnaposto contenuto 2"/>
          <p:cNvSpPr>
            <a:spLocks noGrp="1"/>
          </p:cNvSpPr>
          <p:nvPr>
            <p:ph idx="1"/>
          </p:nvPr>
        </p:nvSpPr>
        <p:spPr/>
        <p:txBody>
          <a:bodyPr/>
          <a:lstStyle/>
          <a:p>
            <a:pPr marL="0" indent="0">
              <a:buNone/>
            </a:pPr>
            <a:r>
              <a:rPr lang="it-IT" dirty="0" smtClean="0">
                <a:solidFill>
                  <a:schemeClr val="bg1"/>
                </a:solidFill>
              </a:rPr>
              <a:t>REST viene descritto da </a:t>
            </a:r>
            <a:r>
              <a:rPr lang="it-IT" dirty="0" err="1" smtClean="0">
                <a:solidFill>
                  <a:schemeClr val="bg1"/>
                </a:solidFill>
              </a:rPr>
              <a:t>Fielding</a:t>
            </a:r>
            <a:r>
              <a:rPr lang="it-IT" dirty="0" smtClean="0">
                <a:solidFill>
                  <a:schemeClr val="bg1"/>
                </a:solidFill>
              </a:rPr>
              <a:t> nel contesto del protocollo HTTP che ne rispetta a pieno i principi ed è il protocollo su cui sono realizzati la maggior parte dei servizi di questo genere. Es:</a:t>
            </a:r>
          </a:p>
          <a:p>
            <a:r>
              <a:rPr lang="it-IT" dirty="0" err="1" smtClean="0">
                <a:solidFill>
                  <a:schemeClr val="bg1"/>
                </a:solidFill>
              </a:rPr>
              <a:t>Facebook</a:t>
            </a:r>
            <a:r>
              <a:rPr lang="it-IT" dirty="0" smtClean="0">
                <a:solidFill>
                  <a:schemeClr val="bg1"/>
                </a:solidFill>
              </a:rPr>
              <a:t> </a:t>
            </a:r>
            <a:r>
              <a:rPr lang="it-IT" dirty="0" err="1" smtClean="0">
                <a:solidFill>
                  <a:schemeClr val="bg1"/>
                </a:solidFill>
              </a:rPr>
              <a:t>Graph</a:t>
            </a:r>
            <a:r>
              <a:rPr lang="it-IT" dirty="0" smtClean="0">
                <a:solidFill>
                  <a:schemeClr val="bg1"/>
                </a:solidFill>
              </a:rPr>
              <a:t> API</a:t>
            </a:r>
          </a:p>
          <a:p>
            <a:r>
              <a:rPr lang="it-IT" dirty="0" smtClean="0">
                <a:solidFill>
                  <a:schemeClr val="bg1"/>
                </a:solidFill>
              </a:rPr>
              <a:t>Google </a:t>
            </a:r>
            <a:r>
              <a:rPr lang="it-IT" dirty="0" err="1" smtClean="0">
                <a:solidFill>
                  <a:schemeClr val="bg1"/>
                </a:solidFill>
              </a:rPr>
              <a:t>places</a:t>
            </a:r>
            <a:r>
              <a:rPr lang="it-IT" dirty="0" smtClean="0">
                <a:solidFill>
                  <a:schemeClr val="bg1"/>
                </a:solidFill>
              </a:rPr>
              <a:t> </a:t>
            </a:r>
            <a:r>
              <a:rPr lang="it-IT" dirty="0" err="1" smtClean="0">
                <a:solidFill>
                  <a:schemeClr val="bg1"/>
                </a:solidFill>
              </a:rPr>
              <a:t>RESTful</a:t>
            </a:r>
            <a:r>
              <a:rPr lang="it-IT" dirty="0" smtClean="0">
                <a:solidFill>
                  <a:schemeClr val="bg1"/>
                </a:solidFill>
              </a:rPr>
              <a:t> API</a:t>
            </a:r>
          </a:p>
          <a:p>
            <a:r>
              <a:rPr lang="it-IT" dirty="0" err="1" smtClean="0">
                <a:solidFill>
                  <a:schemeClr val="bg1"/>
                </a:solidFill>
              </a:rPr>
              <a:t>Telegram</a:t>
            </a:r>
            <a:r>
              <a:rPr lang="it-IT" dirty="0" smtClean="0">
                <a:solidFill>
                  <a:schemeClr val="bg1"/>
                </a:solidFill>
              </a:rPr>
              <a:t> Bot API</a:t>
            </a:r>
          </a:p>
          <a:p>
            <a:endParaRPr lang="it-IT" dirty="0" smtClean="0">
              <a:solidFill>
                <a:schemeClr val="bg1"/>
              </a:solidFill>
            </a:endParaRPr>
          </a:p>
          <a:p>
            <a:pPr marL="0" indent="0">
              <a:buNone/>
            </a:pPr>
            <a:endParaRPr lang="it-IT" dirty="0" smtClean="0">
              <a:solidFill>
                <a:schemeClr val="bg1"/>
              </a:solidFill>
            </a:endParaRPr>
          </a:p>
          <a:p>
            <a:endParaRPr lang="it-IT" dirty="0" smtClean="0">
              <a:solidFill>
                <a:schemeClr val="bg1"/>
              </a:solidFill>
            </a:endParaRPr>
          </a:p>
          <a:p>
            <a:pPr marL="0" indent="0">
              <a:buNone/>
            </a:pPr>
            <a:endParaRPr lang="it-IT" dirty="0" smtClean="0">
              <a:solidFill>
                <a:schemeClr val="bg1"/>
              </a:solidFill>
            </a:endParaRPr>
          </a:p>
        </p:txBody>
      </p:sp>
    </p:spTree>
    <p:extLst>
      <p:ext uri="{BB962C8B-B14F-4D97-AF65-F5344CB8AC3E}">
        <p14:creationId xmlns:p14="http://schemas.microsoft.com/office/powerpoint/2010/main" val="397160225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solidFill>
                  <a:schemeClr val="bg1"/>
                </a:solidFill>
              </a:rPr>
              <a:t>REST con HTTP</a:t>
            </a:r>
            <a:endParaRPr lang="it-IT" dirty="0">
              <a:solidFill>
                <a:schemeClr val="bg1"/>
              </a:solidFill>
            </a:endParaRPr>
          </a:p>
        </p:txBody>
      </p:sp>
      <p:sp>
        <p:nvSpPr>
          <p:cNvPr id="3" name="Segnaposto contenuto 2"/>
          <p:cNvSpPr>
            <a:spLocks noGrp="1"/>
          </p:cNvSpPr>
          <p:nvPr>
            <p:ph idx="1"/>
          </p:nvPr>
        </p:nvSpPr>
        <p:spPr>
          <a:xfrm>
            <a:off x="838201" y="1825625"/>
            <a:ext cx="10391946" cy="4351338"/>
          </a:xfrm>
        </p:spPr>
        <p:txBody>
          <a:bodyPr/>
          <a:lstStyle/>
          <a:p>
            <a:pPr marL="0" indent="0">
              <a:buNone/>
            </a:pPr>
            <a:r>
              <a:rPr lang="it-IT" dirty="0" smtClean="0">
                <a:solidFill>
                  <a:schemeClr val="bg1"/>
                </a:solidFill>
              </a:rPr>
              <a:t>Esempio: servizio </a:t>
            </a:r>
            <a:r>
              <a:rPr lang="it-IT" dirty="0">
                <a:solidFill>
                  <a:schemeClr val="bg1"/>
                </a:solidFill>
              </a:rPr>
              <a:t>web </a:t>
            </a:r>
            <a:r>
              <a:rPr lang="it-IT" dirty="0" err="1">
                <a:solidFill>
                  <a:schemeClr val="bg1"/>
                </a:solidFill>
              </a:rPr>
              <a:t>RESTful</a:t>
            </a:r>
            <a:r>
              <a:rPr lang="it-IT" dirty="0">
                <a:solidFill>
                  <a:schemeClr val="bg1"/>
                </a:solidFill>
              </a:rPr>
              <a:t> </a:t>
            </a:r>
            <a:r>
              <a:rPr lang="it-IT" dirty="0" smtClean="0">
                <a:solidFill>
                  <a:schemeClr val="bg1"/>
                </a:solidFill>
              </a:rPr>
              <a:t>per la memorizzazione dei contatti di una rubrica, realizzato con </a:t>
            </a:r>
            <a:r>
              <a:rPr lang="it-IT" dirty="0" err="1" smtClean="0">
                <a:solidFill>
                  <a:srgbClr val="02523F"/>
                </a:solidFill>
              </a:rPr>
              <a:t>NodeJs</a:t>
            </a:r>
            <a:r>
              <a:rPr lang="it-IT" dirty="0" smtClean="0">
                <a:solidFill>
                  <a:schemeClr val="bg1"/>
                </a:solidFill>
              </a:rPr>
              <a:t> &amp; </a:t>
            </a:r>
            <a:r>
              <a:rPr lang="it-IT" dirty="0" err="1" smtClean="0">
                <a:solidFill>
                  <a:srgbClr val="02523F"/>
                </a:solidFill>
              </a:rPr>
              <a:t>ExpressJs</a:t>
            </a:r>
            <a:endParaRPr lang="it-IT" dirty="0" smtClean="0">
              <a:solidFill>
                <a:srgbClr val="02523F"/>
              </a:solidFill>
            </a:endParaRPr>
          </a:p>
          <a:p>
            <a:pPr marL="0" indent="0">
              <a:buNone/>
            </a:pPr>
            <a:endParaRPr lang="it-IT" dirty="0" smtClean="0">
              <a:solidFill>
                <a:schemeClr val="bg1"/>
              </a:solidFill>
            </a:endParaRPr>
          </a:p>
          <a:p>
            <a:pPr marL="0" indent="0">
              <a:buNone/>
            </a:pPr>
            <a:r>
              <a:rPr lang="it-IT" dirty="0" smtClean="0">
                <a:solidFill>
                  <a:srgbClr val="02523F"/>
                </a:solidFill>
              </a:rPr>
              <a:t>GET</a:t>
            </a:r>
            <a:r>
              <a:rPr lang="it-IT" dirty="0" smtClean="0">
                <a:solidFill>
                  <a:schemeClr val="bg1"/>
                </a:solidFill>
              </a:rPr>
              <a:t>	    /</a:t>
            </a:r>
            <a:r>
              <a:rPr lang="it-IT" dirty="0" err="1" smtClean="0">
                <a:solidFill>
                  <a:schemeClr val="bg1"/>
                </a:solidFill>
              </a:rPr>
              <a:t>contact</a:t>
            </a:r>
            <a:endParaRPr lang="it-IT" dirty="0" smtClean="0">
              <a:solidFill>
                <a:schemeClr val="bg1"/>
              </a:solidFill>
            </a:endParaRPr>
          </a:p>
          <a:p>
            <a:pPr marL="0" indent="0">
              <a:buNone/>
            </a:pPr>
            <a:r>
              <a:rPr lang="it-IT" dirty="0" smtClean="0">
                <a:solidFill>
                  <a:srgbClr val="02523F"/>
                </a:solidFill>
              </a:rPr>
              <a:t>POST</a:t>
            </a:r>
            <a:r>
              <a:rPr lang="it-IT" dirty="0" smtClean="0">
                <a:solidFill>
                  <a:schemeClr val="bg1"/>
                </a:solidFill>
              </a:rPr>
              <a:t>	    /</a:t>
            </a:r>
            <a:r>
              <a:rPr lang="it-IT" dirty="0" err="1" smtClean="0">
                <a:solidFill>
                  <a:schemeClr val="bg1"/>
                </a:solidFill>
              </a:rPr>
              <a:t>contact</a:t>
            </a:r>
            <a:endParaRPr lang="it-IT" dirty="0" smtClean="0">
              <a:solidFill>
                <a:schemeClr val="bg1"/>
              </a:solidFill>
            </a:endParaRPr>
          </a:p>
          <a:p>
            <a:pPr marL="0" indent="0">
              <a:buNone/>
            </a:pPr>
            <a:r>
              <a:rPr lang="it-IT" dirty="0" smtClean="0">
                <a:solidFill>
                  <a:srgbClr val="02523F"/>
                </a:solidFill>
              </a:rPr>
              <a:t>GET</a:t>
            </a:r>
            <a:r>
              <a:rPr lang="it-IT" dirty="0" smtClean="0">
                <a:solidFill>
                  <a:schemeClr val="bg1"/>
                </a:solidFill>
              </a:rPr>
              <a:t>	    /</a:t>
            </a:r>
            <a:r>
              <a:rPr lang="it-IT" dirty="0" err="1" smtClean="0">
                <a:solidFill>
                  <a:schemeClr val="bg1"/>
                </a:solidFill>
              </a:rPr>
              <a:t>contact</a:t>
            </a:r>
            <a:r>
              <a:rPr lang="it-IT" dirty="0" smtClean="0">
                <a:solidFill>
                  <a:schemeClr val="bg1"/>
                </a:solidFill>
              </a:rPr>
              <a:t>/</a:t>
            </a:r>
            <a:r>
              <a:rPr lang="it-IT" dirty="0" smtClean="0">
                <a:solidFill>
                  <a:schemeClr val="accent6">
                    <a:lumMod val="60000"/>
                    <a:lumOff val="40000"/>
                  </a:schemeClr>
                </a:solidFill>
              </a:rPr>
              <a:t>:</a:t>
            </a:r>
            <a:r>
              <a:rPr lang="it-IT" dirty="0" err="1" smtClean="0">
                <a:solidFill>
                  <a:schemeClr val="accent6">
                    <a:lumMod val="60000"/>
                    <a:lumOff val="40000"/>
                  </a:schemeClr>
                </a:solidFill>
              </a:rPr>
              <a:t>name</a:t>
            </a:r>
            <a:endParaRPr lang="it-IT" dirty="0" smtClean="0">
              <a:solidFill>
                <a:schemeClr val="accent6">
                  <a:lumMod val="60000"/>
                  <a:lumOff val="40000"/>
                </a:schemeClr>
              </a:solidFill>
            </a:endParaRPr>
          </a:p>
          <a:p>
            <a:pPr marL="0" indent="0">
              <a:buNone/>
            </a:pPr>
            <a:r>
              <a:rPr lang="it-IT" dirty="0" smtClean="0">
                <a:solidFill>
                  <a:srgbClr val="02523F"/>
                </a:solidFill>
              </a:rPr>
              <a:t>PUT</a:t>
            </a:r>
            <a:r>
              <a:rPr lang="it-IT" dirty="0" smtClean="0">
                <a:solidFill>
                  <a:schemeClr val="bg1"/>
                </a:solidFill>
              </a:rPr>
              <a:t> 	</a:t>
            </a:r>
            <a:r>
              <a:rPr lang="it-IT" dirty="0">
                <a:solidFill>
                  <a:schemeClr val="bg1"/>
                </a:solidFill>
              </a:rPr>
              <a:t> </a:t>
            </a:r>
            <a:r>
              <a:rPr lang="it-IT" dirty="0" smtClean="0">
                <a:solidFill>
                  <a:schemeClr val="bg1"/>
                </a:solidFill>
              </a:rPr>
              <a:t>   /</a:t>
            </a:r>
            <a:r>
              <a:rPr lang="it-IT" dirty="0" err="1" smtClean="0">
                <a:solidFill>
                  <a:schemeClr val="bg1"/>
                </a:solidFill>
              </a:rPr>
              <a:t>contact</a:t>
            </a:r>
            <a:r>
              <a:rPr lang="it-IT" dirty="0" smtClean="0">
                <a:solidFill>
                  <a:schemeClr val="bg1"/>
                </a:solidFill>
              </a:rPr>
              <a:t>/</a:t>
            </a:r>
            <a:r>
              <a:rPr lang="it-IT" dirty="0" smtClean="0">
                <a:solidFill>
                  <a:schemeClr val="accent6">
                    <a:lumMod val="60000"/>
                    <a:lumOff val="40000"/>
                  </a:schemeClr>
                </a:solidFill>
              </a:rPr>
              <a:t>:</a:t>
            </a:r>
            <a:r>
              <a:rPr lang="it-IT" dirty="0" err="1" smtClean="0">
                <a:solidFill>
                  <a:schemeClr val="accent6">
                    <a:lumMod val="60000"/>
                    <a:lumOff val="40000"/>
                  </a:schemeClr>
                </a:solidFill>
              </a:rPr>
              <a:t>name</a:t>
            </a:r>
            <a:endParaRPr lang="it-IT" dirty="0" smtClean="0">
              <a:solidFill>
                <a:schemeClr val="accent6">
                  <a:lumMod val="60000"/>
                  <a:lumOff val="40000"/>
                </a:schemeClr>
              </a:solidFill>
            </a:endParaRPr>
          </a:p>
          <a:p>
            <a:pPr marL="0" indent="0">
              <a:buNone/>
            </a:pPr>
            <a:r>
              <a:rPr lang="it-IT" dirty="0" smtClean="0">
                <a:solidFill>
                  <a:srgbClr val="02523F"/>
                </a:solidFill>
              </a:rPr>
              <a:t>DELETE</a:t>
            </a:r>
            <a:r>
              <a:rPr lang="it-IT" dirty="0" smtClean="0">
                <a:solidFill>
                  <a:schemeClr val="bg1"/>
                </a:solidFill>
              </a:rPr>
              <a:t>  /</a:t>
            </a:r>
            <a:r>
              <a:rPr lang="it-IT" dirty="0" err="1" smtClean="0">
                <a:solidFill>
                  <a:schemeClr val="bg1"/>
                </a:solidFill>
              </a:rPr>
              <a:t>contact</a:t>
            </a:r>
            <a:r>
              <a:rPr lang="it-IT" dirty="0" smtClean="0">
                <a:solidFill>
                  <a:schemeClr val="bg1"/>
                </a:solidFill>
              </a:rPr>
              <a:t>/</a:t>
            </a:r>
            <a:r>
              <a:rPr lang="it-IT" dirty="0" smtClean="0">
                <a:solidFill>
                  <a:schemeClr val="accent6">
                    <a:lumMod val="60000"/>
                    <a:lumOff val="40000"/>
                  </a:schemeClr>
                </a:solidFill>
              </a:rPr>
              <a:t>:</a:t>
            </a:r>
            <a:r>
              <a:rPr lang="it-IT" dirty="0" err="1" smtClean="0">
                <a:solidFill>
                  <a:schemeClr val="accent6">
                    <a:lumMod val="60000"/>
                    <a:lumOff val="40000"/>
                  </a:schemeClr>
                </a:solidFill>
              </a:rPr>
              <a:t>name</a:t>
            </a:r>
            <a:endParaRPr lang="it-IT" dirty="0">
              <a:solidFill>
                <a:schemeClr val="accent6">
                  <a:lumMod val="60000"/>
                  <a:lumOff val="40000"/>
                </a:schemeClr>
              </a:solidFill>
            </a:endParaRPr>
          </a:p>
        </p:txBody>
      </p:sp>
    </p:spTree>
    <p:extLst>
      <p:ext uri="{BB962C8B-B14F-4D97-AF65-F5344CB8AC3E}">
        <p14:creationId xmlns:p14="http://schemas.microsoft.com/office/powerpoint/2010/main" val="168026408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Tema di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a di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i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730</TotalTime>
  <Words>678</Words>
  <Application>Microsoft Office PowerPoint</Application>
  <PresentationFormat>Widescreen</PresentationFormat>
  <Paragraphs>156</Paragraphs>
  <Slides>20</Slides>
  <Notes>0</Notes>
  <HiddenSlides>0</HiddenSlides>
  <MMClips>0</MMClips>
  <ScaleCrop>false</ScaleCrop>
  <HeadingPairs>
    <vt:vector size="6" baseType="variant">
      <vt:variant>
        <vt:lpstr>Caratteri utilizzati</vt:lpstr>
      </vt:variant>
      <vt:variant>
        <vt:i4>6</vt:i4>
      </vt:variant>
      <vt:variant>
        <vt:lpstr>Tema</vt:lpstr>
      </vt:variant>
      <vt:variant>
        <vt:i4>1</vt:i4>
      </vt:variant>
      <vt:variant>
        <vt:lpstr>Titoli diapositive</vt:lpstr>
      </vt:variant>
      <vt:variant>
        <vt:i4>20</vt:i4>
      </vt:variant>
    </vt:vector>
  </HeadingPairs>
  <TitlesOfParts>
    <vt:vector size="27" baseType="lpstr">
      <vt:lpstr>Arial</vt:lpstr>
      <vt:lpstr>Arial Unicode MS</vt:lpstr>
      <vt:lpstr>Calibri</vt:lpstr>
      <vt:lpstr>Calibri (Corpo)</vt:lpstr>
      <vt:lpstr>Calibri Light</vt:lpstr>
      <vt:lpstr>Consolas</vt:lpstr>
      <vt:lpstr>Office Theme</vt:lpstr>
      <vt:lpstr>REST</vt:lpstr>
      <vt:lpstr>Definizione</vt:lpstr>
      <vt:lpstr>Storia</vt:lpstr>
      <vt:lpstr>Storia</vt:lpstr>
      <vt:lpstr>Principi</vt:lpstr>
      <vt:lpstr>Principio fondamentale: RISORSA</vt:lpstr>
      <vt:lpstr>Principio fondamentale: RISORSA</vt:lpstr>
      <vt:lpstr>REST con HTTP</vt:lpstr>
      <vt:lpstr>REST con HTTP</vt:lpstr>
      <vt:lpstr>REST con HTTP</vt:lpstr>
      <vt:lpstr>REST con HTTP</vt:lpstr>
      <vt:lpstr>REST con HTTP</vt:lpstr>
      <vt:lpstr>REST con HTTP</vt:lpstr>
      <vt:lpstr>Sicurezza dei sistemi REST</vt:lpstr>
      <vt:lpstr>HTTPS: HTTP over SSL/TLS</vt:lpstr>
      <vt:lpstr>Auth REST con HTTP: Basic</vt:lpstr>
      <vt:lpstr>Auth REST con HTTP: HMAC</vt:lpstr>
      <vt:lpstr>Auth REST con HTTP: API key</vt:lpstr>
      <vt:lpstr>Progetti che sfruttano delle RESTful API</vt:lpstr>
      <vt:lpstr>REST: Client side, AJAX</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RESTful web service</dc:title>
  <dc:creator>Kristian Notari</dc:creator>
  <cp:lastModifiedBy>carlo vassallo</cp:lastModifiedBy>
  <cp:revision>41</cp:revision>
  <dcterms:created xsi:type="dcterms:W3CDTF">2016-06-08T15:49:08Z</dcterms:created>
  <dcterms:modified xsi:type="dcterms:W3CDTF">2016-06-20T10:53:50Z</dcterms:modified>
</cp:coreProperties>
</file>