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3" r:id="rId8"/>
    <p:sldId id="262" r:id="rId9"/>
    <p:sldId id="265" r:id="rId10"/>
    <p:sldId id="266" r:id="rId11"/>
    <p:sldId id="268" r:id="rId12"/>
    <p:sldId id="267" r:id="rId13"/>
    <p:sldId id="269" r:id="rId14"/>
    <p:sldId id="270" r:id="rId15"/>
    <p:sldId id="276" r:id="rId16"/>
    <p:sldId id="271" r:id="rId17"/>
    <p:sldId id="272" r:id="rId18"/>
    <p:sldId id="273" r:id="rId19"/>
    <p:sldId id="274" r:id="rId20"/>
    <p:sldId id="275" r:id="rId21"/>
    <p:sldId id="278" r:id="rId22"/>
    <p:sldId id="277"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lo vassallo" initials="cv" lastIdx="2" clrIdx="0">
    <p:extLst>
      <p:ext uri="{19B8F6BF-5375-455C-9EA6-DF929625EA0E}">
        <p15:presenceInfo xmlns:p15="http://schemas.microsoft.com/office/powerpoint/2012/main" userId="aa4cacd0957548b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2523F"/>
    <a:srgbClr val="048274"/>
    <a:srgbClr val="049674"/>
    <a:srgbClr val="0096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Stile chi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87" d="100"/>
          <a:sy n="87" d="100"/>
        </p:scale>
        <p:origin x="51" y="132"/>
      </p:cViewPr>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6-20T12:52:56.473" idx="2">
    <p:pos x="10" y="10"/>
    <p:text>notajnfivivbr</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it-IT" smtClean="0"/>
              <a:t>Fare clic per modificare lo stile del titolo</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87B37464-989D-4436-8DD6-4E2D6FEC1EC0}" type="datetimeFigureOut">
              <a:rPr lang="it-IT" smtClean="0"/>
              <a:t>03/07/2016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3250893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87B37464-989D-4436-8DD6-4E2D6FEC1EC0}" type="datetimeFigureOut">
              <a:rPr lang="it-IT" smtClean="0"/>
              <a:t>03/07/2016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209985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87B37464-989D-4436-8DD6-4E2D6FEC1EC0}" type="datetimeFigureOut">
              <a:rPr lang="it-IT" smtClean="0"/>
              <a:t>03/07/2016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992376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idx="1"/>
          </p:nvPr>
        </p:nvSpPr>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87B37464-989D-4436-8DD6-4E2D6FEC1EC0}" type="datetimeFigureOut">
              <a:rPr lang="it-IT" smtClean="0"/>
              <a:t>03/07/2016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36870749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87B37464-989D-4436-8DD6-4E2D6FEC1EC0}" type="datetimeFigureOut">
              <a:rPr lang="it-IT" smtClean="0"/>
              <a:t>03/07/2016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223766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87B37464-989D-4436-8DD6-4E2D6FEC1EC0}" type="datetimeFigureOut">
              <a:rPr lang="it-IT" smtClean="0"/>
              <a:t>03/07/2016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214594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4" name="Content Placeholder 3"/>
          <p:cNvSpPr>
            <a:spLocks noGrp="1"/>
          </p:cNvSpPr>
          <p:nvPr>
            <p:ph sz="half" idx="2"/>
          </p:nvPr>
        </p:nvSpPr>
        <p:spPr>
          <a:xfrm>
            <a:off x="839788" y="2505075"/>
            <a:ext cx="5157787" cy="368458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6" name="Content Placeholder 5"/>
          <p:cNvSpPr>
            <a:spLocks noGrp="1"/>
          </p:cNvSpPr>
          <p:nvPr>
            <p:ph sz="quarter" idx="4"/>
          </p:nvPr>
        </p:nvSpPr>
        <p:spPr>
          <a:xfrm>
            <a:off x="6172200" y="2505075"/>
            <a:ext cx="5183188" cy="368458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87B37464-989D-4436-8DD6-4E2D6FEC1EC0}" type="datetimeFigureOut">
              <a:rPr lang="it-IT" smtClean="0"/>
              <a:t>03/07/2016</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61264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87B37464-989D-4436-8DD6-4E2D6FEC1EC0}" type="datetimeFigureOut">
              <a:rPr lang="it-IT" smtClean="0"/>
              <a:t>03/07/2016</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1828654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B37464-989D-4436-8DD6-4E2D6FEC1EC0}" type="datetimeFigureOut">
              <a:rPr lang="it-IT" smtClean="0"/>
              <a:t>03/07/2016</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2232765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Modifica gli stili del testo dello schema</a:t>
            </a:r>
          </a:p>
        </p:txBody>
      </p:sp>
      <p:sp>
        <p:nvSpPr>
          <p:cNvPr id="5" name="Date Placeholder 4"/>
          <p:cNvSpPr>
            <a:spLocks noGrp="1"/>
          </p:cNvSpPr>
          <p:nvPr>
            <p:ph type="dt" sz="half" idx="10"/>
          </p:nvPr>
        </p:nvSpPr>
        <p:spPr/>
        <p:txBody>
          <a:bodyPr/>
          <a:lstStyle/>
          <a:p>
            <a:fld id="{87B37464-989D-4436-8DD6-4E2D6FEC1EC0}" type="datetimeFigureOut">
              <a:rPr lang="it-IT" smtClean="0"/>
              <a:t>03/07/2016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209698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Modifica gli stili del testo dello schema</a:t>
            </a:r>
          </a:p>
        </p:txBody>
      </p:sp>
      <p:sp>
        <p:nvSpPr>
          <p:cNvPr id="5" name="Date Placeholder 4"/>
          <p:cNvSpPr>
            <a:spLocks noGrp="1"/>
          </p:cNvSpPr>
          <p:nvPr>
            <p:ph type="dt" sz="half" idx="10"/>
          </p:nvPr>
        </p:nvSpPr>
        <p:spPr/>
        <p:txBody>
          <a:bodyPr/>
          <a:lstStyle/>
          <a:p>
            <a:fld id="{87B37464-989D-4436-8DD6-4E2D6FEC1EC0}" type="datetimeFigureOut">
              <a:rPr lang="it-IT" smtClean="0"/>
              <a:t>03/07/2016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1121830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4967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B37464-989D-4436-8DD6-4E2D6FEC1EC0}" type="datetimeFigureOut">
              <a:rPr lang="it-IT" smtClean="0"/>
              <a:t>03/07/2016</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1E7A5C-21B3-4D0F-9F23-7DF68286772E}" type="slidenum">
              <a:rPr lang="it-IT" smtClean="0"/>
              <a:t>‹N›</a:t>
            </a:fld>
            <a:endParaRPr lang="it-IT"/>
          </a:p>
        </p:txBody>
      </p:sp>
    </p:spTree>
    <p:extLst>
      <p:ext uri="{BB962C8B-B14F-4D97-AF65-F5344CB8AC3E}">
        <p14:creationId xmlns:p14="http://schemas.microsoft.com/office/powerpoint/2010/main" val="54380266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it.wikipedia.org/wiki/AJAX"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sz="9600" dirty="0" smtClean="0">
                <a:solidFill>
                  <a:schemeClr val="bg1"/>
                </a:solidFill>
              </a:rPr>
              <a:t>REST</a:t>
            </a:r>
            <a:endParaRPr lang="it-IT" sz="9600" dirty="0">
              <a:solidFill>
                <a:schemeClr val="bg1"/>
              </a:solidFill>
            </a:endParaRPr>
          </a:p>
        </p:txBody>
      </p:sp>
      <p:sp>
        <p:nvSpPr>
          <p:cNvPr id="3" name="Sottotitolo 2"/>
          <p:cNvSpPr>
            <a:spLocks noGrp="1"/>
          </p:cNvSpPr>
          <p:nvPr>
            <p:ph type="subTitle" idx="1"/>
          </p:nvPr>
        </p:nvSpPr>
        <p:spPr/>
        <p:txBody>
          <a:bodyPr/>
          <a:lstStyle/>
          <a:p>
            <a:r>
              <a:rPr lang="it-IT" dirty="0" smtClean="0">
                <a:solidFill>
                  <a:schemeClr val="bg1"/>
                </a:solidFill>
              </a:rPr>
              <a:t>Carlo Vassallo</a:t>
            </a:r>
            <a:endParaRPr lang="it-IT" dirty="0">
              <a:solidFill>
                <a:schemeClr val="bg1"/>
              </a:solidFill>
            </a:endParaRPr>
          </a:p>
        </p:txBody>
      </p:sp>
    </p:spTree>
    <p:extLst>
      <p:ext uri="{BB962C8B-B14F-4D97-AF65-F5344CB8AC3E}">
        <p14:creationId xmlns:p14="http://schemas.microsoft.com/office/powerpoint/2010/main" val="33163761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REST con HTTP: </a:t>
            </a:r>
            <a:r>
              <a:rPr lang="it-IT" sz="2800" dirty="0" smtClean="0">
                <a:solidFill>
                  <a:srgbClr val="02523F"/>
                </a:solidFill>
              </a:rPr>
              <a:t>GET /</a:t>
            </a:r>
            <a:r>
              <a:rPr lang="it-IT" sz="2800" dirty="0" err="1" smtClean="0">
                <a:solidFill>
                  <a:srgbClr val="02523F"/>
                </a:solidFill>
              </a:rPr>
              <a:t>contact</a:t>
            </a:r>
            <a:r>
              <a:rPr lang="it-IT" sz="2800" dirty="0" smtClean="0">
                <a:solidFill>
                  <a:srgbClr val="02523F"/>
                </a:solidFill>
              </a:rPr>
              <a:t>/:</a:t>
            </a:r>
            <a:r>
              <a:rPr lang="it-IT" sz="2800" dirty="0" err="1" smtClean="0">
                <a:solidFill>
                  <a:srgbClr val="02523F"/>
                </a:solidFill>
              </a:rPr>
              <a:t>name</a:t>
            </a:r>
            <a:r>
              <a:rPr lang="it-IT" sz="2800" dirty="0" smtClean="0">
                <a:solidFill>
                  <a:srgbClr val="02523F"/>
                </a:solidFill>
              </a:rPr>
              <a:t> </a:t>
            </a:r>
            <a:endParaRPr lang="it-IT" sz="2800" dirty="0">
              <a:solidFill>
                <a:srgbClr val="02523F"/>
              </a:solidFill>
            </a:endParaRPr>
          </a:p>
        </p:txBody>
      </p:sp>
      <p:sp>
        <p:nvSpPr>
          <p:cNvPr id="3" name="Segnaposto contenuto 2"/>
          <p:cNvSpPr>
            <a:spLocks noGrp="1"/>
          </p:cNvSpPr>
          <p:nvPr>
            <p:ph idx="1"/>
          </p:nvPr>
        </p:nvSpPr>
        <p:spPr>
          <a:xfrm>
            <a:off x="613250" y="1825625"/>
            <a:ext cx="5584958" cy="4351338"/>
          </a:xfrm>
        </p:spPr>
        <p:txBody>
          <a:bodyPr>
            <a:normAutofit/>
          </a:bodyPr>
          <a:lstStyle/>
          <a:p>
            <a:pPr marL="0" lvl="0" indent="0" eaLnBrk="0" fontAlgn="base" hangingPunct="0">
              <a:lnSpc>
                <a:spcPct val="100000"/>
              </a:lnSpc>
              <a:spcBef>
                <a:spcPct val="0"/>
              </a:spcBef>
              <a:spcAft>
                <a:spcPct val="0"/>
              </a:spcAft>
              <a:buNone/>
            </a:pPr>
            <a:r>
              <a:rPr lang="it-IT" altLang="it-IT" dirty="0" err="1" smtClean="0">
                <a:solidFill>
                  <a:srgbClr val="02523F"/>
                </a:solidFill>
                <a:latin typeface="Arial Unicode MS"/>
              </a:rPr>
              <a:t>Request</a:t>
            </a:r>
            <a:endParaRPr lang="it-IT" altLang="it-IT" dirty="0">
              <a:solidFill>
                <a:srgbClr val="02523F"/>
              </a:solidFill>
              <a:latin typeface="Arial Unicode MS"/>
            </a:endParaRPr>
          </a:p>
          <a:p>
            <a:pPr marL="0" lvl="0" indent="0" eaLnBrk="0" fontAlgn="base" hangingPunct="0">
              <a:lnSpc>
                <a:spcPct val="100000"/>
              </a:lnSpc>
              <a:spcBef>
                <a:spcPct val="0"/>
              </a:spcBef>
              <a:spcAft>
                <a:spcPct val="0"/>
              </a:spcAft>
              <a:buNone/>
            </a:pPr>
            <a:endParaRPr lang="it-IT" altLang="it-IT" dirty="0" smtClean="0">
              <a:solidFill>
                <a:srgbClr val="02523F"/>
              </a:solidFill>
              <a:latin typeface="Arial Unicode MS"/>
            </a:endParaRP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GET /</a:t>
            </a:r>
            <a:r>
              <a:rPr lang="it-IT" altLang="it-IT" sz="1800" dirty="0" err="1" smtClean="0">
                <a:solidFill>
                  <a:schemeClr val="bg1"/>
                </a:solidFill>
                <a:latin typeface="Consolas" panose="020B0609020204030204" pitchFamily="49" charset="0"/>
              </a:rPr>
              <a:t>contact</a:t>
            </a:r>
            <a:r>
              <a:rPr lang="it-IT" altLang="it-IT" sz="1800" dirty="0" smtClean="0">
                <a:solidFill>
                  <a:schemeClr val="bg1"/>
                </a:solidFill>
                <a:latin typeface="Consolas" panose="020B0609020204030204" pitchFamily="49" charset="0"/>
              </a:rPr>
              <a:t>/carlo HTTP/1.1 </a:t>
            </a: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HOST: localhost:3000 </a:t>
            </a:r>
          </a:p>
          <a:p>
            <a:pPr marL="0" indent="0" eaLnBrk="0" fontAlgn="base" hangingPunct="0">
              <a:lnSpc>
                <a:spcPct val="100000"/>
              </a:lnSpc>
              <a:spcBef>
                <a:spcPct val="0"/>
              </a:spcBef>
              <a:spcAft>
                <a:spcPct val="0"/>
              </a:spcAft>
              <a:buNone/>
            </a:pPr>
            <a:r>
              <a:rPr lang="it-IT" altLang="it-IT" sz="1800" dirty="0" err="1" smtClean="0">
                <a:solidFill>
                  <a:schemeClr val="bg1"/>
                </a:solidFill>
                <a:latin typeface="Consolas" panose="020B0609020204030204" pitchFamily="49" charset="0"/>
              </a:rPr>
              <a:t>authorization</a:t>
            </a:r>
            <a:r>
              <a:rPr lang="it-IT" altLang="it-IT" sz="1800" dirty="0" smtClean="0">
                <a:solidFill>
                  <a:schemeClr val="bg1"/>
                </a:solidFill>
                <a:latin typeface="Consolas" panose="020B0609020204030204" pitchFamily="49" charset="0"/>
              </a:rPr>
              <a:t>: </a:t>
            </a:r>
            <a:r>
              <a:rPr lang="it-IT" altLang="it-IT" sz="1800" dirty="0" err="1" smtClean="0">
                <a:solidFill>
                  <a:schemeClr val="bg1"/>
                </a:solidFill>
                <a:latin typeface="Consolas" panose="020B0609020204030204" pitchFamily="49" charset="0"/>
              </a:rPr>
              <a:t>basic</a:t>
            </a:r>
            <a:r>
              <a:rPr lang="it-IT" altLang="it-IT" sz="1800" dirty="0">
                <a:solidFill>
                  <a:schemeClr val="bg1"/>
                </a:solidFill>
                <a:latin typeface="Consolas" panose="020B0609020204030204" pitchFamily="49" charset="0"/>
              </a:rPr>
              <a:t> </a:t>
            </a:r>
            <a:r>
              <a:rPr lang="it-IT" altLang="it-IT" sz="1500" dirty="0" smtClean="0">
                <a:solidFill>
                  <a:schemeClr val="bg1"/>
                </a:solidFill>
                <a:latin typeface="Consolas" panose="020B0609020204030204" pitchFamily="49" charset="0"/>
              </a:rPr>
              <a:t>dmFzc2FsbG9jYXJsbzoxMjM0</a:t>
            </a:r>
          </a:p>
        </p:txBody>
      </p:sp>
      <p:sp>
        <p:nvSpPr>
          <p:cNvPr id="5" name="Segnaposto contenuto 2"/>
          <p:cNvSpPr txBox="1">
            <a:spLocks/>
          </p:cNvSpPr>
          <p:nvPr/>
        </p:nvSpPr>
        <p:spPr>
          <a:xfrm>
            <a:off x="6242011" y="1825624"/>
            <a:ext cx="5491876" cy="47175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 typeface="Arial" panose="020B0604020202020204" pitchFamily="34" charset="0"/>
              <a:buNone/>
            </a:pPr>
            <a:r>
              <a:rPr lang="it-IT" altLang="it-IT" sz="2600" dirty="0" smtClean="0">
                <a:solidFill>
                  <a:srgbClr val="02523F"/>
                </a:solidFill>
                <a:latin typeface="Arial Unicode MS"/>
              </a:rPr>
              <a:t>Success </a:t>
            </a:r>
            <a:r>
              <a:rPr lang="it-IT" altLang="it-IT" sz="2600" dirty="0" err="1" smtClean="0">
                <a:solidFill>
                  <a:srgbClr val="02523F"/>
                </a:solidFill>
                <a:latin typeface="Arial Unicode MS"/>
              </a:rPr>
              <a:t>Response</a:t>
            </a:r>
            <a:endParaRPr lang="it-IT" altLang="it-IT" sz="2600" dirty="0" smtClean="0">
              <a:solidFill>
                <a:srgbClr val="02523F"/>
              </a:solidFill>
              <a:latin typeface="Arial Unicode MS"/>
            </a:endParaRPr>
          </a:p>
          <a:p>
            <a:pPr marL="0" indent="0" eaLnBrk="0" fontAlgn="base" hangingPunct="0">
              <a:lnSpc>
                <a:spcPct val="100000"/>
              </a:lnSpc>
              <a:spcBef>
                <a:spcPct val="0"/>
              </a:spcBef>
              <a:spcAft>
                <a:spcPct val="0"/>
              </a:spcAft>
              <a:buFont typeface="Arial" panose="020B0604020202020204" pitchFamily="34" charset="0"/>
              <a:buNone/>
            </a:pPr>
            <a:endParaRPr lang="it-IT" altLang="it-IT" sz="1800" dirty="0" smtClean="0">
              <a:solidFill>
                <a:srgbClr val="02523F"/>
              </a:solidFill>
              <a:latin typeface="Consolas" panose="020B0609020204030204" pitchFamily="49" charset="0"/>
            </a:endParaRPr>
          </a:p>
          <a:p>
            <a:pPr marL="0" indent="0" eaLnBrk="0" fontAlgn="base" hangingPunct="0">
              <a:lnSpc>
                <a:spcPct val="100000"/>
              </a:lnSpc>
              <a:spcBef>
                <a:spcPct val="0"/>
              </a:spcBef>
              <a:spcAft>
                <a:spcPct val="0"/>
              </a:spcAft>
              <a:buNone/>
            </a:pPr>
            <a:r>
              <a:rPr lang="it-IT" sz="1500" dirty="0">
                <a:solidFill>
                  <a:schemeClr val="bg1"/>
                </a:solidFill>
                <a:latin typeface="Consolas" panose="020B0609020204030204" pitchFamily="49" charset="0"/>
              </a:rPr>
              <a:t>HTTP/1.0 200 </a:t>
            </a:r>
            <a:r>
              <a:rPr lang="it-IT" sz="1500" dirty="0" smtClean="0">
                <a:solidFill>
                  <a:schemeClr val="bg1"/>
                </a:solidFill>
                <a:latin typeface="Consolas" panose="020B0609020204030204" pitchFamily="49" charset="0"/>
              </a:rPr>
              <a:t>OK</a:t>
            </a:r>
          </a:p>
          <a:p>
            <a:pPr marL="0" indent="0" eaLnBrk="0" fontAlgn="base" hangingPunct="0">
              <a:lnSpc>
                <a:spcPct val="100000"/>
              </a:lnSpc>
              <a:spcBef>
                <a:spcPct val="0"/>
              </a:spcBef>
              <a:spcAft>
                <a:spcPct val="0"/>
              </a:spcAft>
              <a:buNone/>
            </a:pPr>
            <a:r>
              <a:rPr lang="it-IT" sz="1500" dirty="0">
                <a:solidFill>
                  <a:schemeClr val="bg1"/>
                </a:solidFill>
                <a:latin typeface="Consolas" panose="020B0609020204030204" pitchFamily="49" charset="0"/>
              </a:rPr>
              <a:t>X-Powered-By: </a:t>
            </a:r>
            <a:r>
              <a:rPr lang="it-IT" sz="1500" dirty="0" smtClean="0">
                <a:solidFill>
                  <a:schemeClr val="bg1"/>
                </a:solidFill>
                <a:latin typeface="Consolas" panose="020B0609020204030204" pitchFamily="49" charset="0"/>
              </a:rPr>
              <a:t>Express</a:t>
            </a:r>
            <a:endParaRPr lang="it-IT" sz="1500" dirty="0" smtClean="0">
              <a:solidFill>
                <a:schemeClr val="bg1"/>
              </a:solidFill>
              <a:latin typeface="Consolas" panose="020B0609020204030204" pitchFamily="49" charset="0"/>
            </a:endParaRPr>
          </a:p>
          <a:p>
            <a:pPr marL="0" indent="0" eaLnBrk="0" fontAlgn="base" hangingPunct="0">
              <a:lnSpc>
                <a:spcPct val="100000"/>
              </a:lnSpc>
              <a:spcBef>
                <a:spcPct val="0"/>
              </a:spcBef>
              <a:spcAft>
                <a:spcPct val="0"/>
              </a:spcAft>
              <a:buNone/>
            </a:pPr>
            <a:r>
              <a:rPr lang="it-IT" sz="1500" dirty="0" err="1" smtClean="0">
                <a:solidFill>
                  <a:schemeClr val="bg1"/>
                </a:solidFill>
                <a:latin typeface="Consolas" panose="020B0609020204030204" pitchFamily="49" charset="0"/>
              </a:rPr>
              <a:t>content-type</a:t>
            </a:r>
            <a:r>
              <a:rPr lang="it-IT" sz="1500" dirty="0">
                <a:solidFill>
                  <a:schemeClr val="bg1"/>
                </a:solidFill>
                <a:latin typeface="Consolas" panose="020B0609020204030204" pitchFamily="49" charset="0"/>
              </a:rPr>
              <a:t>: </a:t>
            </a:r>
            <a:r>
              <a:rPr lang="it-IT" sz="1500" dirty="0" err="1" smtClean="0">
                <a:solidFill>
                  <a:schemeClr val="bg1"/>
                </a:solidFill>
                <a:latin typeface="Consolas" panose="020B0609020204030204" pitchFamily="49" charset="0"/>
              </a:rPr>
              <a:t>application</a:t>
            </a:r>
            <a:r>
              <a:rPr lang="it-IT" sz="1500" dirty="0" smtClean="0">
                <a:solidFill>
                  <a:schemeClr val="bg1"/>
                </a:solidFill>
                <a:latin typeface="Consolas" panose="020B0609020204030204" pitchFamily="49" charset="0"/>
              </a:rPr>
              <a:t>/</a:t>
            </a:r>
            <a:r>
              <a:rPr lang="it-IT" sz="1500" dirty="0" err="1" smtClean="0">
                <a:solidFill>
                  <a:schemeClr val="bg1"/>
                </a:solidFill>
                <a:latin typeface="Consolas" panose="020B0609020204030204" pitchFamily="49" charset="0"/>
              </a:rPr>
              <a:t>json</a:t>
            </a:r>
            <a:r>
              <a:rPr lang="it-IT" sz="1500" dirty="0" smtClean="0">
                <a:solidFill>
                  <a:schemeClr val="bg1"/>
                </a:solidFill>
                <a:latin typeface="Consolas" panose="020B0609020204030204" pitchFamily="49" charset="0"/>
              </a:rPr>
              <a:t>; </a:t>
            </a:r>
            <a:r>
              <a:rPr lang="it-IT" sz="1500" dirty="0" err="1" smtClean="0">
                <a:solidFill>
                  <a:schemeClr val="bg1"/>
                </a:solidFill>
                <a:latin typeface="Consolas" panose="020B0609020204030204" pitchFamily="49" charset="0"/>
              </a:rPr>
              <a:t>charset</a:t>
            </a:r>
            <a:r>
              <a:rPr lang="it-IT" sz="1500" dirty="0" smtClean="0">
                <a:solidFill>
                  <a:schemeClr val="bg1"/>
                </a:solidFill>
                <a:latin typeface="Consolas" panose="020B0609020204030204" pitchFamily="49" charset="0"/>
              </a:rPr>
              <a:t>=utf-8</a:t>
            </a:r>
          </a:p>
          <a:p>
            <a:pPr marL="0" indent="0" eaLnBrk="0" fontAlgn="base" hangingPunct="0">
              <a:lnSpc>
                <a:spcPct val="100000"/>
              </a:lnSpc>
              <a:spcBef>
                <a:spcPct val="0"/>
              </a:spcBef>
              <a:spcAft>
                <a:spcPct val="0"/>
              </a:spcAft>
              <a:buNone/>
            </a:pPr>
            <a:r>
              <a:rPr lang="it-IT" sz="1500" dirty="0" err="1" smtClean="0">
                <a:solidFill>
                  <a:schemeClr val="bg1"/>
                </a:solidFill>
                <a:latin typeface="Consolas" panose="020B0609020204030204" pitchFamily="49" charset="0"/>
              </a:rPr>
              <a:t>content-Length</a:t>
            </a:r>
            <a:r>
              <a:rPr lang="it-IT" sz="1500" dirty="0">
                <a:solidFill>
                  <a:schemeClr val="bg1"/>
                </a:solidFill>
                <a:latin typeface="Consolas" panose="020B0609020204030204" pitchFamily="49" charset="0"/>
              </a:rPr>
              <a:t>: </a:t>
            </a:r>
            <a:r>
              <a:rPr lang="it-IT" sz="1500" dirty="0" smtClean="0">
                <a:solidFill>
                  <a:schemeClr val="bg1"/>
                </a:solidFill>
                <a:latin typeface="Consolas" panose="020B0609020204030204" pitchFamily="49" charset="0"/>
              </a:rPr>
              <a:t>107</a:t>
            </a:r>
          </a:p>
          <a:p>
            <a:pPr marL="0" indent="0" eaLnBrk="0" fontAlgn="base" hangingPunct="0">
              <a:lnSpc>
                <a:spcPct val="100000"/>
              </a:lnSpc>
              <a:spcBef>
                <a:spcPct val="0"/>
              </a:spcBef>
              <a:spcAft>
                <a:spcPct val="0"/>
              </a:spcAft>
              <a:buNone/>
            </a:pPr>
            <a:r>
              <a:rPr lang="it-IT" sz="1500" dirty="0">
                <a:solidFill>
                  <a:schemeClr val="bg1"/>
                </a:solidFill>
                <a:latin typeface="Consolas" panose="020B0609020204030204" pitchFamily="49" charset="0"/>
              </a:rPr>
              <a:t>d</a:t>
            </a:r>
            <a:r>
              <a:rPr lang="it-IT" sz="1500" dirty="0" smtClean="0">
                <a:solidFill>
                  <a:schemeClr val="bg1"/>
                </a:solidFill>
                <a:latin typeface="Consolas" panose="020B0609020204030204" pitchFamily="49" charset="0"/>
              </a:rPr>
              <a:t>ate</a:t>
            </a:r>
            <a:r>
              <a:rPr lang="it-IT" sz="1500" dirty="0">
                <a:solidFill>
                  <a:schemeClr val="bg1"/>
                </a:solidFill>
                <a:latin typeface="Consolas" panose="020B0609020204030204" pitchFamily="49" charset="0"/>
              </a:rPr>
              <a:t>: </a:t>
            </a:r>
            <a:r>
              <a:rPr lang="en-US" sz="1500" dirty="0">
                <a:latin typeface="Consolas" panose="020B0609020204030204" pitchFamily="49" charset="0"/>
              </a:rPr>
              <a:t> </a:t>
            </a:r>
            <a:r>
              <a:rPr lang="en-US" sz="1500" dirty="0">
                <a:solidFill>
                  <a:schemeClr val="bg1"/>
                </a:solidFill>
                <a:latin typeface="Consolas" panose="020B0609020204030204" pitchFamily="49" charset="0"/>
              </a:rPr>
              <a:t>Wed, 15 Jun 2016 07:47:55 </a:t>
            </a:r>
            <a:r>
              <a:rPr lang="en-US" sz="1500" dirty="0" smtClean="0">
                <a:solidFill>
                  <a:schemeClr val="bg1"/>
                </a:solidFill>
                <a:latin typeface="Consolas" panose="020B0609020204030204" pitchFamily="49" charset="0"/>
              </a:rPr>
              <a:t>GMT </a:t>
            </a:r>
            <a:r>
              <a:rPr lang="it-IT" sz="1500" dirty="0" smtClean="0">
                <a:solidFill>
                  <a:schemeClr val="bg1"/>
                </a:solidFill>
                <a:latin typeface="Consolas" panose="020B0609020204030204" pitchFamily="49" charset="0"/>
              </a:rPr>
              <a:t>connection</a:t>
            </a:r>
            <a:r>
              <a:rPr lang="it-IT" sz="1500" dirty="0">
                <a:solidFill>
                  <a:schemeClr val="bg1"/>
                </a:solidFill>
                <a:latin typeface="Consolas" panose="020B0609020204030204" pitchFamily="49" charset="0"/>
              </a:rPr>
              <a:t>: </a:t>
            </a:r>
            <a:r>
              <a:rPr lang="it-IT" sz="1500" dirty="0" err="1" smtClean="0">
                <a:solidFill>
                  <a:schemeClr val="bg1"/>
                </a:solidFill>
                <a:latin typeface="Consolas" panose="020B0609020204030204" pitchFamily="49" charset="0"/>
              </a:rPr>
              <a:t>keep-alive</a:t>
            </a:r>
            <a:endParaRPr lang="it-IT" sz="1500" dirty="0" smtClean="0">
              <a:solidFill>
                <a:schemeClr val="bg1"/>
              </a:solidFill>
              <a:latin typeface="Consolas" panose="020B0609020204030204" pitchFamily="49" charset="0"/>
            </a:endParaRPr>
          </a:p>
          <a:p>
            <a:pPr marL="0" indent="0" eaLnBrk="0" fontAlgn="base" hangingPunct="0">
              <a:lnSpc>
                <a:spcPct val="100000"/>
              </a:lnSpc>
              <a:spcBef>
                <a:spcPct val="0"/>
              </a:spcBef>
              <a:spcAft>
                <a:spcPct val="0"/>
              </a:spcAft>
              <a:buNone/>
            </a:pPr>
            <a:endParaRPr lang="it-IT" altLang="it-IT" sz="1500" dirty="0">
              <a:solidFill>
                <a:schemeClr val="bg1"/>
              </a:solidFill>
              <a:latin typeface="Consolas" panose="020B0609020204030204" pitchFamily="49" charset="0"/>
            </a:endParaRPr>
          </a:p>
          <a:p>
            <a:pPr marL="0" indent="0" eaLnBrk="0" fontAlgn="base" hangingPunct="0">
              <a:lnSpc>
                <a:spcPct val="100000"/>
              </a:lnSpc>
              <a:spcBef>
                <a:spcPct val="0"/>
              </a:spcBef>
              <a:spcAft>
                <a:spcPct val="0"/>
              </a:spcAft>
              <a:buNone/>
            </a:pPr>
            <a:r>
              <a:rPr lang="it-IT" altLang="it-IT" sz="1500" dirty="0" smtClean="0">
                <a:solidFill>
                  <a:schemeClr val="bg1"/>
                </a:solidFill>
                <a:latin typeface="Consolas" panose="020B0609020204030204" pitchFamily="49" charset="0"/>
              </a:rPr>
              <a:t>{</a:t>
            </a:r>
          </a:p>
          <a:p>
            <a:pPr marL="0" indent="0" eaLnBrk="0" fontAlgn="base" hangingPunct="0">
              <a:lnSpc>
                <a:spcPct val="100000"/>
              </a:lnSpc>
              <a:spcBef>
                <a:spcPct val="0"/>
              </a:spcBef>
              <a:spcAft>
                <a:spcPct val="0"/>
              </a:spcAft>
              <a:buNone/>
            </a:pPr>
            <a:r>
              <a:rPr lang="it-IT" altLang="it-IT" sz="1500" dirty="0">
                <a:solidFill>
                  <a:schemeClr val="bg1"/>
                </a:solidFill>
                <a:latin typeface="Consolas" panose="020B0609020204030204" pitchFamily="49" charset="0"/>
              </a:rPr>
              <a:t> </a:t>
            </a:r>
            <a:r>
              <a:rPr lang="it-IT" altLang="it-IT" sz="1500" dirty="0" smtClean="0">
                <a:solidFill>
                  <a:schemeClr val="bg1"/>
                </a:solidFill>
                <a:latin typeface="Consolas" panose="020B0609020204030204" pitchFamily="49" charset="0"/>
              </a:rPr>
              <a:t>   "</a:t>
            </a:r>
            <a:r>
              <a:rPr lang="it-IT" altLang="it-IT" sz="1500" dirty="0" err="1" smtClean="0">
                <a:solidFill>
                  <a:schemeClr val="bg1"/>
                </a:solidFill>
                <a:latin typeface="Consolas" panose="020B0609020204030204" pitchFamily="49" charset="0"/>
              </a:rPr>
              <a:t>error</a:t>
            </a:r>
            <a:r>
              <a:rPr lang="it-IT" altLang="it-IT" sz="1500" dirty="0" smtClean="0">
                <a:solidFill>
                  <a:schemeClr val="bg1"/>
                </a:solidFill>
                <a:latin typeface="Consolas" panose="020B0609020204030204" pitchFamily="49" charset="0"/>
              </a:rPr>
              <a:t>": false,</a:t>
            </a:r>
          </a:p>
          <a:p>
            <a:pPr marL="0" indent="0" eaLnBrk="0" fontAlgn="base" hangingPunct="0">
              <a:lnSpc>
                <a:spcPct val="100000"/>
              </a:lnSpc>
              <a:spcBef>
                <a:spcPct val="0"/>
              </a:spcBef>
              <a:spcAft>
                <a:spcPct val="0"/>
              </a:spcAft>
              <a:buNone/>
            </a:pPr>
            <a:r>
              <a:rPr lang="it-IT" altLang="it-IT" sz="1500" dirty="0" smtClean="0">
                <a:solidFill>
                  <a:schemeClr val="bg1"/>
                </a:solidFill>
                <a:latin typeface="Consolas" panose="020B0609020204030204" pitchFamily="49" charset="0"/>
              </a:rPr>
              <a:t>    "</a:t>
            </a:r>
            <a:r>
              <a:rPr lang="it-IT" altLang="it-IT" sz="1500" dirty="0">
                <a:solidFill>
                  <a:schemeClr val="bg1"/>
                </a:solidFill>
                <a:latin typeface="Consolas" panose="020B0609020204030204" pitchFamily="49" charset="0"/>
              </a:rPr>
              <a:t>code</a:t>
            </a:r>
            <a:r>
              <a:rPr lang="it-IT" altLang="it-IT" sz="1500" dirty="0" smtClean="0">
                <a:solidFill>
                  <a:schemeClr val="bg1"/>
                </a:solidFill>
                <a:latin typeface="Consolas" panose="020B0609020204030204" pitchFamily="49" charset="0"/>
              </a:rPr>
              <a:t>": 200,</a:t>
            </a:r>
          </a:p>
          <a:p>
            <a:pPr marL="0" indent="0" eaLnBrk="0" fontAlgn="base" hangingPunct="0">
              <a:lnSpc>
                <a:spcPct val="100000"/>
              </a:lnSpc>
              <a:spcBef>
                <a:spcPct val="0"/>
              </a:spcBef>
              <a:spcAft>
                <a:spcPct val="0"/>
              </a:spcAft>
              <a:buNone/>
            </a:pPr>
            <a:r>
              <a:rPr lang="it-IT" altLang="it-IT" sz="1500" dirty="0" smtClean="0">
                <a:solidFill>
                  <a:schemeClr val="bg1"/>
                </a:solidFill>
                <a:latin typeface="Consolas" panose="020B0609020204030204" pitchFamily="49" charset="0"/>
              </a:rPr>
              <a:t>    "</a:t>
            </a:r>
            <a:r>
              <a:rPr lang="it-IT" altLang="it-IT" sz="1500" dirty="0" err="1">
                <a:solidFill>
                  <a:schemeClr val="bg1"/>
                </a:solidFill>
                <a:latin typeface="Consolas" panose="020B0609020204030204" pitchFamily="49" charset="0"/>
              </a:rPr>
              <a:t>message</a:t>
            </a:r>
            <a:r>
              <a:rPr lang="it-IT" altLang="it-IT" sz="1500" dirty="0" smtClean="0">
                <a:solidFill>
                  <a:schemeClr val="bg1"/>
                </a:solidFill>
                <a:latin typeface="Consolas" panose="020B0609020204030204" pitchFamily="49" charset="0"/>
              </a:rPr>
              <a:t>": "</a:t>
            </a:r>
            <a:r>
              <a:rPr lang="it-IT" altLang="it-IT" sz="1500" dirty="0">
                <a:solidFill>
                  <a:schemeClr val="bg1"/>
                </a:solidFill>
                <a:latin typeface="Consolas" panose="020B0609020204030204" pitchFamily="49" charset="0"/>
              </a:rPr>
              <a:t>OK</a:t>
            </a:r>
            <a:r>
              <a:rPr lang="it-IT" altLang="it-IT" sz="1500" dirty="0" smtClean="0">
                <a:solidFill>
                  <a:schemeClr val="bg1"/>
                </a:solidFill>
                <a:latin typeface="Consolas" panose="020B0609020204030204" pitchFamily="49" charset="0"/>
              </a:rPr>
              <a:t>",</a:t>
            </a:r>
          </a:p>
          <a:p>
            <a:pPr marL="0" indent="0" eaLnBrk="0" fontAlgn="base" hangingPunct="0">
              <a:lnSpc>
                <a:spcPct val="100000"/>
              </a:lnSpc>
              <a:spcBef>
                <a:spcPct val="0"/>
              </a:spcBef>
              <a:spcAft>
                <a:spcPct val="0"/>
              </a:spcAft>
              <a:buNone/>
            </a:pPr>
            <a:r>
              <a:rPr lang="it-IT" altLang="it-IT" sz="1500" dirty="0" smtClean="0">
                <a:solidFill>
                  <a:schemeClr val="bg1"/>
                </a:solidFill>
                <a:latin typeface="Consolas" panose="020B0609020204030204" pitchFamily="49" charset="0"/>
              </a:rPr>
              <a:t>    "</a:t>
            </a:r>
            <a:r>
              <a:rPr lang="it-IT" altLang="it-IT" sz="1500" dirty="0">
                <a:solidFill>
                  <a:schemeClr val="bg1"/>
                </a:solidFill>
                <a:latin typeface="Consolas" panose="020B0609020204030204" pitchFamily="49" charset="0"/>
              </a:rPr>
              <a:t>data</a:t>
            </a:r>
            <a:r>
              <a:rPr lang="it-IT" altLang="it-IT" sz="1500" dirty="0" smtClean="0">
                <a:solidFill>
                  <a:schemeClr val="bg1"/>
                </a:solidFill>
                <a:latin typeface="Consolas" panose="020B0609020204030204" pitchFamily="49" charset="0"/>
              </a:rPr>
              <a:t>": {</a:t>
            </a:r>
          </a:p>
          <a:p>
            <a:pPr marL="0" indent="0" eaLnBrk="0" fontAlgn="base" hangingPunct="0">
              <a:lnSpc>
                <a:spcPct val="100000"/>
              </a:lnSpc>
              <a:spcBef>
                <a:spcPct val="0"/>
              </a:spcBef>
              <a:spcAft>
                <a:spcPct val="0"/>
              </a:spcAft>
              <a:buNone/>
            </a:pPr>
            <a:r>
              <a:rPr lang="it-IT" altLang="it-IT" sz="1500" dirty="0" smtClean="0">
                <a:solidFill>
                  <a:schemeClr val="bg1"/>
                </a:solidFill>
                <a:latin typeface="Consolas" panose="020B0609020204030204" pitchFamily="49" charset="0"/>
              </a:rPr>
              <a:t>        "</a:t>
            </a:r>
            <a:r>
              <a:rPr lang="it-IT" altLang="it-IT" sz="1500" dirty="0" err="1">
                <a:solidFill>
                  <a:schemeClr val="bg1"/>
                </a:solidFill>
                <a:latin typeface="Consolas" panose="020B0609020204030204" pitchFamily="49" charset="0"/>
              </a:rPr>
              <a:t>name</a:t>
            </a:r>
            <a:r>
              <a:rPr lang="it-IT" altLang="it-IT" sz="1500" dirty="0" smtClean="0">
                <a:solidFill>
                  <a:schemeClr val="bg1"/>
                </a:solidFill>
                <a:latin typeface="Consolas" panose="020B0609020204030204" pitchFamily="49" charset="0"/>
              </a:rPr>
              <a:t>": "</a:t>
            </a:r>
            <a:r>
              <a:rPr lang="it-IT" altLang="it-IT" sz="1500" dirty="0">
                <a:solidFill>
                  <a:schemeClr val="bg1"/>
                </a:solidFill>
                <a:latin typeface="Consolas" panose="020B0609020204030204" pitchFamily="49" charset="0"/>
              </a:rPr>
              <a:t>carlo</a:t>
            </a:r>
            <a:r>
              <a:rPr lang="it-IT" altLang="it-IT" sz="1500" dirty="0" smtClean="0">
                <a:solidFill>
                  <a:schemeClr val="bg1"/>
                </a:solidFill>
                <a:latin typeface="Consolas" panose="020B0609020204030204" pitchFamily="49" charset="0"/>
              </a:rPr>
              <a:t>",</a:t>
            </a:r>
          </a:p>
          <a:p>
            <a:pPr marL="0" indent="0" eaLnBrk="0" fontAlgn="base" hangingPunct="0">
              <a:lnSpc>
                <a:spcPct val="100000"/>
              </a:lnSpc>
              <a:spcBef>
                <a:spcPct val="0"/>
              </a:spcBef>
              <a:spcAft>
                <a:spcPct val="0"/>
              </a:spcAft>
              <a:buNone/>
            </a:pPr>
            <a:r>
              <a:rPr lang="it-IT" altLang="it-IT" sz="1500" dirty="0" smtClean="0">
                <a:solidFill>
                  <a:schemeClr val="bg1"/>
                </a:solidFill>
                <a:latin typeface="Consolas" panose="020B0609020204030204" pitchFamily="49" charset="0"/>
              </a:rPr>
              <a:t>        "</a:t>
            </a:r>
            <a:r>
              <a:rPr lang="it-IT" altLang="it-IT" sz="1500" dirty="0" err="1">
                <a:solidFill>
                  <a:schemeClr val="bg1"/>
                </a:solidFill>
                <a:latin typeface="Consolas" panose="020B0609020204030204" pitchFamily="49" charset="0"/>
              </a:rPr>
              <a:t>surname</a:t>
            </a:r>
            <a:r>
              <a:rPr lang="it-IT" altLang="it-IT" sz="1500" dirty="0" smtClean="0">
                <a:solidFill>
                  <a:schemeClr val="bg1"/>
                </a:solidFill>
                <a:latin typeface="Consolas" panose="020B0609020204030204" pitchFamily="49" charset="0"/>
              </a:rPr>
              <a:t>": "</a:t>
            </a:r>
            <a:r>
              <a:rPr lang="it-IT" altLang="it-IT" sz="1500" dirty="0">
                <a:solidFill>
                  <a:schemeClr val="bg1"/>
                </a:solidFill>
                <a:latin typeface="Consolas" panose="020B0609020204030204" pitchFamily="49" charset="0"/>
              </a:rPr>
              <a:t>vassallo</a:t>
            </a:r>
            <a:r>
              <a:rPr lang="it-IT" altLang="it-IT" sz="1500" dirty="0" smtClean="0">
                <a:solidFill>
                  <a:schemeClr val="bg1"/>
                </a:solidFill>
                <a:latin typeface="Consolas" panose="020B0609020204030204" pitchFamily="49" charset="0"/>
              </a:rPr>
              <a:t>",</a:t>
            </a:r>
          </a:p>
          <a:p>
            <a:pPr marL="0" indent="0" eaLnBrk="0" fontAlgn="base" hangingPunct="0">
              <a:lnSpc>
                <a:spcPct val="100000"/>
              </a:lnSpc>
              <a:spcBef>
                <a:spcPct val="0"/>
              </a:spcBef>
              <a:spcAft>
                <a:spcPct val="0"/>
              </a:spcAft>
              <a:buNone/>
            </a:pPr>
            <a:r>
              <a:rPr lang="it-IT" altLang="it-IT" sz="1500" dirty="0" smtClean="0">
                <a:solidFill>
                  <a:schemeClr val="bg1"/>
                </a:solidFill>
                <a:latin typeface="Consolas" panose="020B0609020204030204" pitchFamily="49" charset="0"/>
              </a:rPr>
              <a:t>        "</a:t>
            </a:r>
            <a:r>
              <a:rPr lang="it-IT" altLang="it-IT" sz="1500" dirty="0" err="1">
                <a:solidFill>
                  <a:schemeClr val="bg1"/>
                </a:solidFill>
                <a:latin typeface="Consolas" panose="020B0609020204030204" pitchFamily="49" charset="0"/>
              </a:rPr>
              <a:t>phone</a:t>
            </a:r>
            <a:r>
              <a:rPr lang="it-IT" altLang="it-IT" sz="1500" dirty="0" smtClean="0">
                <a:solidFill>
                  <a:schemeClr val="bg1"/>
                </a:solidFill>
                <a:latin typeface="Consolas" panose="020B0609020204030204" pitchFamily="49" charset="0"/>
              </a:rPr>
              <a:t>": "3935961404</a:t>
            </a:r>
            <a:r>
              <a:rPr lang="it-IT" altLang="it-IT" sz="1500" dirty="0">
                <a:solidFill>
                  <a:schemeClr val="bg1"/>
                </a:solidFill>
                <a:latin typeface="Consolas" panose="020B0609020204030204" pitchFamily="49" charset="0"/>
              </a:rPr>
              <a:t>"</a:t>
            </a:r>
            <a:endParaRPr lang="it-IT" altLang="it-IT" sz="1500" dirty="0" smtClean="0">
              <a:solidFill>
                <a:schemeClr val="bg1"/>
              </a:solidFill>
              <a:latin typeface="Consolas" panose="020B0609020204030204" pitchFamily="49" charset="0"/>
            </a:endParaRPr>
          </a:p>
          <a:p>
            <a:pPr marL="0" indent="0" eaLnBrk="0" fontAlgn="base" hangingPunct="0">
              <a:lnSpc>
                <a:spcPct val="100000"/>
              </a:lnSpc>
              <a:spcBef>
                <a:spcPct val="0"/>
              </a:spcBef>
              <a:spcAft>
                <a:spcPct val="0"/>
              </a:spcAft>
              <a:buNone/>
            </a:pPr>
            <a:r>
              <a:rPr lang="it-IT" altLang="it-IT" sz="1500" dirty="0" smtClean="0">
                <a:solidFill>
                  <a:schemeClr val="bg1"/>
                </a:solidFill>
                <a:latin typeface="Consolas" panose="020B0609020204030204" pitchFamily="49" charset="0"/>
              </a:rPr>
              <a:t>    }</a:t>
            </a:r>
          </a:p>
          <a:p>
            <a:pPr marL="0" indent="0" eaLnBrk="0" fontAlgn="base" hangingPunct="0">
              <a:lnSpc>
                <a:spcPct val="100000"/>
              </a:lnSpc>
              <a:spcBef>
                <a:spcPct val="0"/>
              </a:spcBef>
              <a:spcAft>
                <a:spcPct val="0"/>
              </a:spcAft>
              <a:buNone/>
            </a:pPr>
            <a:r>
              <a:rPr lang="it-IT" altLang="it-IT" sz="1500" dirty="0" smtClean="0">
                <a:solidFill>
                  <a:schemeClr val="bg1"/>
                </a:solidFill>
                <a:latin typeface="Consolas" panose="020B0609020204030204" pitchFamily="49" charset="0"/>
              </a:rPr>
              <a:t>}</a:t>
            </a:r>
            <a:endParaRPr lang="it-IT" altLang="it-IT" sz="15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9723963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REST con HTTP: </a:t>
            </a:r>
            <a:r>
              <a:rPr lang="it-IT" sz="2800" dirty="0" smtClean="0">
                <a:solidFill>
                  <a:srgbClr val="02523F"/>
                </a:solidFill>
              </a:rPr>
              <a:t>POST </a:t>
            </a:r>
            <a:r>
              <a:rPr lang="it-IT" sz="2800" dirty="0">
                <a:solidFill>
                  <a:srgbClr val="02523F"/>
                </a:solidFill>
              </a:rPr>
              <a:t>/</a:t>
            </a:r>
            <a:r>
              <a:rPr lang="it-IT" sz="2800" dirty="0" err="1">
                <a:solidFill>
                  <a:srgbClr val="02523F"/>
                </a:solidFill>
              </a:rPr>
              <a:t>contact</a:t>
            </a:r>
            <a:r>
              <a:rPr lang="it-IT" sz="2800" dirty="0">
                <a:solidFill>
                  <a:srgbClr val="02523F"/>
                </a:solidFill>
              </a:rPr>
              <a:t>/:</a:t>
            </a:r>
            <a:r>
              <a:rPr lang="it-IT" sz="2800" dirty="0" err="1">
                <a:solidFill>
                  <a:srgbClr val="02523F"/>
                </a:solidFill>
              </a:rPr>
              <a:t>name</a:t>
            </a:r>
            <a:r>
              <a:rPr lang="it-IT" sz="2800" dirty="0">
                <a:solidFill>
                  <a:srgbClr val="02523F"/>
                </a:solidFill>
              </a:rPr>
              <a:t> </a:t>
            </a:r>
            <a:endParaRPr lang="it-IT" sz="2800" dirty="0">
              <a:solidFill>
                <a:schemeClr val="bg1"/>
              </a:solidFill>
            </a:endParaRPr>
          </a:p>
        </p:txBody>
      </p:sp>
      <p:sp>
        <p:nvSpPr>
          <p:cNvPr id="3" name="Segnaposto contenuto 2"/>
          <p:cNvSpPr>
            <a:spLocks noGrp="1"/>
          </p:cNvSpPr>
          <p:nvPr>
            <p:ph idx="1"/>
          </p:nvPr>
        </p:nvSpPr>
        <p:spPr>
          <a:xfrm>
            <a:off x="668006" y="1825625"/>
            <a:ext cx="5365940" cy="4351338"/>
          </a:xfrm>
        </p:spPr>
        <p:txBody>
          <a:bodyPr>
            <a:normAutofit/>
          </a:bodyPr>
          <a:lstStyle/>
          <a:p>
            <a:pPr marL="0" lvl="0" indent="0" eaLnBrk="0" fontAlgn="base" hangingPunct="0">
              <a:lnSpc>
                <a:spcPct val="100000"/>
              </a:lnSpc>
              <a:spcBef>
                <a:spcPct val="0"/>
              </a:spcBef>
              <a:spcAft>
                <a:spcPct val="0"/>
              </a:spcAft>
              <a:buNone/>
            </a:pPr>
            <a:r>
              <a:rPr lang="it-IT" altLang="it-IT" dirty="0" err="1" smtClean="0">
                <a:solidFill>
                  <a:srgbClr val="02523F"/>
                </a:solidFill>
                <a:latin typeface="Arial Unicode MS"/>
              </a:rPr>
              <a:t>Request</a:t>
            </a:r>
            <a:endParaRPr lang="it-IT" altLang="it-IT" dirty="0">
              <a:solidFill>
                <a:srgbClr val="02523F"/>
              </a:solidFill>
              <a:latin typeface="Arial Unicode MS"/>
            </a:endParaRPr>
          </a:p>
          <a:p>
            <a:pPr marL="0" lvl="0" indent="0" eaLnBrk="0" fontAlgn="base" hangingPunct="0">
              <a:lnSpc>
                <a:spcPct val="100000"/>
              </a:lnSpc>
              <a:spcBef>
                <a:spcPct val="0"/>
              </a:spcBef>
              <a:spcAft>
                <a:spcPct val="0"/>
              </a:spcAft>
              <a:buNone/>
            </a:pPr>
            <a:endParaRPr lang="it-IT" altLang="it-IT" dirty="0" smtClean="0">
              <a:solidFill>
                <a:srgbClr val="02523F"/>
              </a:solidFill>
              <a:latin typeface="Arial Unicode MS"/>
            </a:endParaRP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POST /</a:t>
            </a:r>
            <a:r>
              <a:rPr lang="it-IT" altLang="it-IT" sz="1800" dirty="0" err="1" smtClean="0">
                <a:solidFill>
                  <a:schemeClr val="bg1"/>
                </a:solidFill>
                <a:latin typeface="Consolas" panose="020B0609020204030204" pitchFamily="49" charset="0"/>
              </a:rPr>
              <a:t>contact</a:t>
            </a:r>
            <a:r>
              <a:rPr lang="it-IT" altLang="it-IT" sz="1800" dirty="0" smtClean="0">
                <a:solidFill>
                  <a:schemeClr val="bg1"/>
                </a:solidFill>
                <a:latin typeface="Consolas" panose="020B0609020204030204" pitchFamily="49" charset="0"/>
              </a:rPr>
              <a:t>/carlo HTTP/1.1 </a:t>
            </a: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HOST: localhost:3000 </a:t>
            </a:r>
          </a:p>
          <a:p>
            <a:pPr marL="0" indent="0" eaLnBrk="0" fontAlgn="base" hangingPunct="0">
              <a:lnSpc>
                <a:spcPct val="100000"/>
              </a:lnSpc>
              <a:spcBef>
                <a:spcPct val="0"/>
              </a:spcBef>
              <a:spcAft>
                <a:spcPct val="0"/>
              </a:spcAft>
              <a:buNone/>
            </a:pPr>
            <a:r>
              <a:rPr lang="it-IT" altLang="it-IT" sz="1800" dirty="0" err="1" smtClean="0">
                <a:solidFill>
                  <a:schemeClr val="bg1"/>
                </a:solidFill>
                <a:latin typeface="Consolas" panose="020B0609020204030204" pitchFamily="49" charset="0"/>
              </a:rPr>
              <a:t>authorization</a:t>
            </a:r>
            <a:r>
              <a:rPr lang="it-IT" altLang="it-IT" sz="1800" dirty="0" smtClean="0">
                <a:solidFill>
                  <a:schemeClr val="bg1"/>
                </a:solidFill>
                <a:latin typeface="Consolas" panose="020B0609020204030204" pitchFamily="49" charset="0"/>
              </a:rPr>
              <a:t>: </a:t>
            </a:r>
            <a:r>
              <a:rPr lang="it-IT" altLang="it-IT" sz="1800" dirty="0" err="1" smtClean="0">
                <a:solidFill>
                  <a:schemeClr val="bg1"/>
                </a:solidFill>
                <a:latin typeface="Consolas" panose="020B0609020204030204" pitchFamily="49" charset="0"/>
              </a:rPr>
              <a:t>basic</a:t>
            </a:r>
            <a:r>
              <a:rPr lang="it-IT" altLang="it-IT" sz="1800" dirty="0" smtClean="0">
                <a:solidFill>
                  <a:schemeClr val="bg1"/>
                </a:solidFill>
                <a:latin typeface="Consolas" panose="020B0609020204030204" pitchFamily="49" charset="0"/>
              </a:rPr>
              <a:t> </a:t>
            </a:r>
            <a:r>
              <a:rPr lang="it-IT" altLang="it-IT" sz="1500" dirty="0">
                <a:solidFill>
                  <a:schemeClr val="bg1"/>
                </a:solidFill>
                <a:latin typeface="Consolas" panose="020B0609020204030204" pitchFamily="49" charset="0"/>
              </a:rPr>
              <a:t>dmFzc2FsbG9jYXJsbzoxMjM0</a:t>
            </a:r>
            <a:r>
              <a:rPr lang="it-IT" altLang="it-IT" sz="1800" dirty="0">
                <a:solidFill>
                  <a:schemeClr val="bg1"/>
                </a:solidFill>
                <a:latin typeface="Consolas" panose="020B0609020204030204" pitchFamily="49" charset="0"/>
              </a:rPr>
              <a:t> </a:t>
            </a:r>
            <a:endParaRPr lang="it-IT" sz="1800" dirty="0">
              <a:solidFill>
                <a:schemeClr val="bg1"/>
              </a:solidFill>
              <a:latin typeface="Consolas" panose="020B0609020204030204" pitchFamily="49" charset="0"/>
            </a:endParaRPr>
          </a:p>
          <a:p>
            <a:pPr marL="0" indent="0" eaLnBrk="0" fontAlgn="base" hangingPunct="0">
              <a:lnSpc>
                <a:spcPct val="100000"/>
              </a:lnSpc>
              <a:spcBef>
                <a:spcPct val="0"/>
              </a:spcBef>
              <a:spcAft>
                <a:spcPct val="0"/>
              </a:spcAft>
              <a:buNone/>
            </a:pPr>
            <a:r>
              <a:rPr lang="it-IT" sz="1800" dirty="0" err="1">
                <a:solidFill>
                  <a:schemeClr val="bg1"/>
                </a:solidFill>
                <a:latin typeface="Consolas" panose="020B0609020204030204" pitchFamily="49" charset="0"/>
              </a:rPr>
              <a:t>content-type</a:t>
            </a:r>
            <a:r>
              <a:rPr lang="it-IT" sz="1800" dirty="0">
                <a:solidFill>
                  <a:schemeClr val="bg1"/>
                </a:solidFill>
                <a:latin typeface="Consolas" panose="020B0609020204030204" pitchFamily="49" charset="0"/>
              </a:rPr>
              <a:t>: </a:t>
            </a:r>
            <a:r>
              <a:rPr lang="it-IT" sz="1800" dirty="0" err="1" smtClean="0">
                <a:solidFill>
                  <a:schemeClr val="bg1"/>
                </a:solidFill>
                <a:latin typeface="Consolas" panose="020B0609020204030204" pitchFamily="49" charset="0"/>
              </a:rPr>
              <a:t>application</a:t>
            </a:r>
            <a:r>
              <a:rPr lang="it-IT" sz="1800" dirty="0" smtClean="0">
                <a:solidFill>
                  <a:schemeClr val="bg1"/>
                </a:solidFill>
                <a:latin typeface="Consolas" panose="020B0609020204030204" pitchFamily="49" charset="0"/>
              </a:rPr>
              <a:t>/</a:t>
            </a:r>
            <a:r>
              <a:rPr lang="it-IT" sz="1800" dirty="0" err="1" smtClean="0">
                <a:solidFill>
                  <a:schemeClr val="bg1"/>
                </a:solidFill>
                <a:latin typeface="Consolas" panose="020B0609020204030204" pitchFamily="49" charset="0"/>
              </a:rPr>
              <a:t>json</a:t>
            </a:r>
            <a:r>
              <a:rPr lang="it-IT" sz="1800" dirty="0">
                <a:solidFill>
                  <a:schemeClr val="bg1"/>
                </a:solidFill>
                <a:latin typeface="Consolas" panose="020B0609020204030204" pitchFamily="49" charset="0"/>
              </a:rPr>
              <a:t>; </a:t>
            </a:r>
            <a:r>
              <a:rPr lang="it-IT" sz="1800" dirty="0" err="1" smtClean="0">
                <a:solidFill>
                  <a:schemeClr val="bg1"/>
                </a:solidFill>
                <a:latin typeface="Consolas" panose="020B0609020204030204" pitchFamily="49" charset="0"/>
              </a:rPr>
              <a:t>charset</a:t>
            </a:r>
            <a:r>
              <a:rPr lang="it-IT" sz="1800" dirty="0" smtClean="0">
                <a:solidFill>
                  <a:schemeClr val="bg1"/>
                </a:solidFill>
                <a:latin typeface="Consolas" panose="020B0609020204030204" pitchFamily="49" charset="0"/>
              </a:rPr>
              <a:t>=utf-8</a:t>
            </a:r>
            <a:endParaRPr lang="it-IT" altLang="it-IT" sz="1800" dirty="0" smtClean="0">
              <a:solidFill>
                <a:schemeClr val="bg1"/>
              </a:solidFill>
              <a:latin typeface="Consolas" panose="020B0609020204030204" pitchFamily="49" charset="0"/>
            </a:endParaRPr>
          </a:p>
          <a:p>
            <a:pPr marL="0" lvl="0" indent="0" eaLnBrk="0" fontAlgn="base" hangingPunct="0">
              <a:lnSpc>
                <a:spcPct val="100000"/>
              </a:lnSpc>
              <a:spcBef>
                <a:spcPct val="0"/>
              </a:spcBef>
              <a:spcAft>
                <a:spcPct val="0"/>
              </a:spcAft>
              <a:buNone/>
            </a:pPr>
            <a:r>
              <a:rPr lang="it-IT" altLang="it-IT" sz="1800" dirty="0" err="1" smtClean="0">
                <a:solidFill>
                  <a:schemeClr val="bg1"/>
                </a:solidFill>
                <a:latin typeface="Consolas" panose="020B0609020204030204" pitchFamily="49" charset="0"/>
              </a:rPr>
              <a:t>content-length</a:t>
            </a:r>
            <a:r>
              <a:rPr lang="it-IT" altLang="it-IT" sz="1800" dirty="0" smtClean="0">
                <a:solidFill>
                  <a:schemeClr val="bg1"/>
                </a:solidFill>
                <a:latin typeface="Consolas" panose="020B0609020204030204" pitchFamily="49" charset="0"/>
              </a:rPr>
              <a:t>: 70 </a:t>
            </a:r>
          </a:p>
          <a:p>
            <a:pPr marL="0" lvl="0" indent="0" eaLnBrk="0" fontAlgn="base" hangingPunct="0">
              <a:lnSpc>
                <a:spcPct val="100000"/>
              </a:lnSpc>
              <a:spcBef>
                <a:spcPct val="0"/>
              </a:spcBef>
              <a:spcAft>
                <a:spcPct val="0"/>
              </a:spcAft>
              <a:buNone/>
            </a:pPr>
            <a:endParaRPr lang="it-IT" altLang="it-IT" sz="1800" dirty="0" smtClean="0">
              <a:solidFill>
                <a:schemeClr val="bg1"/>
              </a:solidFill>
              <a:latin typeface="Consolas" panose="020B0609020204030204" pitchFamily="49" charset="0"/>
            </a:endParaRP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    "</a:t>
            </a:r>
            <a:r>
              <a:rPr lang="it-IT" altLang="it-IT" sz="1800" dirty="0" err="1" smtClean="0">
                <a:solidFill>
                  <a:schemeClr val="bg1"/>
                </a:solidFill>
                <a:latin typeface="Consolas" panose="020B0609020204030204" pitchFamily="49" charset="0"/>
              </a:rPr>
              <a:t>name</a:t>
            </a:r>
            <a:r>
              <a:rPr lang="it-IT" altLang="it-IT" sz="1800" dirty="0" smtClean="0">
                <a:solidFill>
                  <a:schemeClr val="bg1"/>
                </a:solidFill>
                <a:latin typeface="Consolas" panose="020B0609020204030204" pitchFamily="49" charset="0"/>
              </a:rPr>
              <a:t>": "</a:t>
            </a:r>
            <a:r>
              <a:rPr lang="it-IT" altLang="it-IT" sz="1800" dirty="0" err="1" smtClean="0">
                <a:solidFill>
                  <a:schemeClr val="bg1"/>
                </a:solidFill>
                <a:latin typeface="Consolas" panose="020B0609020204030204" pitchFamily="49" charset="0"/>
              </a:rPr>
              <a:t>ciccio</a:t>
            </a:r>
            <a:r>
              <a:rPr lang="it-IT" altLang="it-IT" sz="1800" dirty="0" smtClean="0">
                <a:solidFill>
                  <a:schemeClr val="bg1"/>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    "</a:t>
            </a:r>
            <a:r>
              <a:rPr lang="it-IT" altLang="it-IT" sz="1800" dirty="0" err="1" smtClean="0">
                <a:solidFill>
                  <a:schemeClr val="bg1"/>
                </a:solidFill>
                <a:latin typeface="Consolas" panose="020B0609020204030204" pitchFamily="49" charset="0"/>
              </a:rPr>
              <a:t>surname</a:t>
            </a:r>
            <a:r>
              <a:rPr lang="it-IT" altLang="it-IT" sz="1800" dirty="0" smtClean="0">
                <a:solidFill>
                  <a:schemeClr val="bg1"/>
                </a:solidFill>
                <a:latin typeface="Consolas" panose="020B0609020204030204" pitchFamily="49" charset="0"/>
              </a:rPr>
              <a:t>": "bello", </a:t>
            </a: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    "</a:t>
            </a:r>
            <a:r>
              <a:rPr lang="it-IT" altLang="it-IT" sz="1800" dirty="0" err="1" smtClean="0">
                <a:solidFill>
                  <a:schemeClr val="bg1"/>
                </a:solidFill>
                <a:latin typeface="Consolas" panose="020B0609020204030204" pitchFamily="49" charset="0"/>
              </a:rPr>
              <a:t>phone</a:t>
            </a:r>
            <a:r>
              <a:rPr lang="it-IT" altLang="it-IT" sz="1800" dirty="0" smtClean="0">
                <a:solidFill>
                  <a:schemeClr val="bg1"/>
                </a:solidFill>
                <a:latin typeface="Consolas" panose="020B0609020204030204" pitchFamily="49" charset="0"/>
              </a:rPr>
              <a:t>": "1234567891"</a:t>
            </a: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 } </a:t>
            </a:r>
            <a:endParaRPr lang="it-IT" altLang="it-IT" sz="1800" dirty="0">
              <a:solidFill>
                <a:schemeClr val="bg1"/>
              </a:solidFill>
              <a:latin typeface="Consolas" panose="020B0609020204030204" pitchFamily="49" charset="0"/>
            </a:endParaRPr>
          </a:p>
        </p:txBody>
      </p:sp>
      <p:sp>
        <p:nvSpPr>
          <p:cNvPr id="5" name="Segnaposto contenuto 2"/>
          <p:cNvSpPr txBox="1">
            <a:spLocks/>
          </p:cNvSpPr>
          <p:nvPr/>
        </p:nvSpPr>
        <p:spPr>
          <a:xfrm>
            <a:off x="6242012" y="1825625"/>
            <a:ext cx="5111788"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 typeface="Arial" panose="020B0604020202020204" pitchFamily="34" charset="0"/>
              <a:buNone/>
            </a:pPr>
            <a:r>
              <a:rPr lang="it-IT" altLang="it-IT" dirty="0" smtClean="0">
                <a:solidFill>
                  <a:srgbClr val="02523F"/>
                </a:solidFill>
                <a:latin typeface="Arial Unicode MS"/>
              </a:rPr>
              <a:t>Success </a:t>
            </a:r>
            <a:r>
              <a:rPr lang="it-IT" altLang="it-IT" dirty="0" err="1" smtClean="0">
                <a:solidFill>
                  <a:srgbClr val="02523F"/>
                </a:solidFill>
                <a:latin typeface="Arial Unicode MS"/>
              </a:rPr>
              <a:t>Response</a:t>
            </a:r>
            <a:endParaRPr lang="it-IT" altLang="it-IT" dirty="0" smtClean="0">
              <a:solidFill>
                <a:srgbClr val="02523F"/>
              </a:solidFill>
              <a:latin typeface="Arial Unicode MS"/>
            </a:endParaRPr>
          </a:p>
          <a:p>
            <a:pPr marL="0" indent="0" eaLnBrk="0" fontAlgn="base" hangingPunct="0">
              <a:lnSpc>
                <a:spcPct val="100000"/>
              </a:lnSpc>
              <a:spcBef>
                <a:spcPct val="0"/>
              </a:spcBef>
              <a:spcAft>
                <a:spcPct val="0"/>
              </a:spcAft>
              <a:buFont typeface="Arial" panose="020B0604020202020204" pitchFamily="34" charset="0"/>
              <a:buNone/>
            </a:pPr>
            <a:endParaRPr lang="it-IT" altLang="it-IT" dirty="0" smtClean="0">
              <a:solidFill>
                <a:srgbClr val="02523F"/>
              </a:solidFill>
              <a:latin typeface="Arial Unicode MS"/>
            </a:endParaRPr>
          </a:p>
          <a:p>
            <a:pPr marL="0" indent="0" eaLnBrk="0" fontAlgn="base" hangingPunct="0">
              <a:lnSpc>
                <a:spcPct val="100000"/>
              </a:lnSpc>
              <a:spcBef>
                <a:spcPct val="0"/>
              </a:spcBef>
              <a:spcAft>
                <a:spcPct val="0"/>
              </a:spcAft>
              <a:buNone/>
            </a:pPr>
            <a:r>
              <a:rPr lang="it-IT" sz="1800" dirty="0">
                <a:solidFill>
                  <a:schemeClr val="bg1"/>
                </a:solidFill>
                <a:latin typeface="Consolas" panose="020B0609020204030204" pitchFamily="49" charset="0"/>
              </a:rPr>
              <a:t>HTTP/1.0 200 </a:t>
            </a:r>
            <a:r>
              <a:rPr lang="it-IT" sz="1800" dirty="0" smtClean="0">
                <a:solidFill>
                  <a:schemeClr val="bg1"/>
                </a:solidFill>
                <a:latin typeface="Consolas" panose="020B0609020204030204" pitchFamily="49" charset="0"/>
              </a:rPr>
              <a:t>OK</a:t>
            </a:r>
          </a:p>
          <a:p>
            <a:pPr marL="0" indent="0" eaLnBrk="0" fontAlgn="base" hangingPunct="0">
              <a:lnSpc>
                <a:spcPct val="100000"/>
              </a:lnSpc>
              <a:spcBef>
                <a:spcPct val="0"/>
              </a:spcBef>
              <a:spcAft>
                <a:spcPct val="0"/>
              </a:spcAft>
              <a:buNone/>
            </a:pPr>
            <a:r>
              <a:rPr lang="it-IT" sz="1800" dirty="0">
                <a:solidFill>
                  <a:schemeClr val="bg1"/>
                </a:solidFill>
                <a:latin typeface="Consolas" panose="020B0609020204030204" pitchFamily="49" charset="0"/>
              </a:rPr>
              <a:t>X-Powered-By: </a:t>
            </a:r>
            <a:r>
              <a:rPr lang="it-IT" sz="1800" dirty="0" smtClean="0">
                <a:solidFill>
                  <a:schemeClr val="bg1"/>
                </a:solidFill>
                <a:latin typeface="Consolas" panose="020B0609020204030204" pitchFamily="49" charset="0"/>
              </a:rPr>
              <a:t>Express</a:t>
            </a:r>
          </a:p>
          <a:p>
            <a:pPr marL="0" indent="0" eaLnBrk="0" fontAlgn="base" hangingPunct="0">
              <a:lnSpc>
                <a:spcPct val="100000"/>
              </a:lnSpc>
              <a:spcBef>
                <a:spcPct val="0"/>
              </a:spcBef>
              <a:spcAft>
                <a:spcPct val="0"/>
              </a:spcAft>
              <a:buNone/>
            </a:pPr>
            <a:r>
              <a:rPr lang="it-IT" sz="1800" dirty="0" err="1" smtClean="0">
                <a:solidFill>
                  <a:schemeClr val="bg1"/>
                </a:solidFill>
                <a:latin typeface="Consolas" panose="020B0609020204030204" pitchFamily="49" charset="0"/>
              </a:rPr>
              <a:t>content-type</a:t>
            </a:r>
            <a:r>
              <a:rPr lang="it-IT" sz="1800" dirty="0">
                <a:solidFill>
                  <a:schemeClr val="bg1"/>
                </a:solidFill>
                <a:latin typeface="Consolas" panose="020B0609020204030204" pitchFamily="49" charset="0"/>
              </a:rPr>
              <a:t>: </a:t>
            </a:r>
            <a:r>
              <a:rPr lang="it-IT" sz="1800" dirty="0" err="1" smtClean="0">
                <a:solidFill>
                  <a:schemeClr val="bg1"/>
                </a:solidFill>
                <a:latin typeface="Consolas" panose="020B0609020204030204" pitchFamily="49" charset="0"/>
              </a:rPr>
              <a:t>application</a:t>
            </a:r>
            <a:r>
              <a:rPr lang="it-IT" sz="1800" dirty="0" smtClean="0">
                <a:solidFill>
                  <a:schemeClr val="bg1"/>
                </a:solidFill>
                <a:latin typeface="Consolas" panose="020B0609020204030204" pitchFamily="49" charset="0"/>
              </a:rPr>
              <a:t>/</a:t>
            </a:r>
            <a:r>
              <a:rPr lang="it-IT" sz="1800" dirty="0" err="1" smtClean="0">
                <a:solidFill>
                  <a:schemeClr val="bg1"/>
                </a:solidFill>
                <a:latin typeface="Consolas" panose="020B0609020204030204" pitchFamily="49" charset="0"/>
              </a:rPr>
              <a:t>json</a:t>
            </a:r>
            <a:r>
              <a:rPr lang="it-IT" sz="1800" dirty="0" smtClean="0">
                <a:solidFill>
                  <a:schemeClr val="bg1"/>
                </a:solidFill>
                <a:latin typeface="Consolas" panose="020B0609020204030204" pitchFamily="49" charset="0"/>
              </a:rPr>
              <a:t>; </a:t>
            </a:r>
            <a:r>
              <a:rPr lang="it-IT" sz="1800" dirty="0" err="1" smtClean="0">
                <a:solidFill>
                  <a:schemeClr val="bg1"/>
                </a:solidFill>
                <a:latin typeface="Consolas" panose="020B0609020204030204" pitchFamily="49" charset="0"/>
              </a:rPr>
              <a:t>charset</a:t>
            </a:r>
            <a:r>
              <a:rPr lang="it-IT" sz="1800" dirty="0" smtClean="0">
                <a:solidFill>
                  <a:schemeClr val="bg1"/>
                </a:solidFill>
                <a:latin typeface="Consolas" panose="020B0609020204030204" pitchFamily="49" charset="0"/>
              </a:rPr>
              <a:t>=utf-8</a:t>
            </a:r>
          </a:p>
          <a:p>
            <a:pPr marL="0" indent="0" eaLnBrk="0" fontAlgn="base" hangingPunct="0">
              <a:lnSpc>
                <a:spcPct val="100000"/>
              </a:lnSpc>
              <a:spcBef>
                <a:spcPct val="0"/>
              </a:spcBef>
              <a:spcAft>
                <a:spcPct val="0"/>
              </a:spcAft>
              <a:buNone/>
            </a:pPr>
            <a:r>
              <a:rPr lang="it-IT" sz="1800" dirty="0" err="1" smtClean="0">
                <a:solidFill>
                  <a:schemeClr val="bg1"/>
                </a:solidFill>
                <a:latin typeface="Consolas" panose="020B0609020204030204" pitchFamily="49" charset="0"/>
              </a:rPr>
              <a:t>content-Length</a:t>
            </a:r>
            <a:r>
              <a:rPr lang="it-IT" sz="1800" dirty="0">
                <a:solidFill>
                  <a:schemeClr val="bg1"/>
                </a:solidFill>
                <a:latin typeface="Consolas" panose="020B0609020204030204" pitchFamily="49" charset="0"/>
              </a:rPr>
              <a:t>: </a:t>
            </a:r>
            <a:r>
              <a:rPr lang="it-IT" sz="1800" dirty="0" smtClean="0">
                <a:solidFill>
                  <a:schemeClr val="bg1"/>
                </a:solidFill>
                <a:latin typeface="Consolas" panose="020B0609020204030204" pitchFamily="49" charset="0"/>
              </a:rPr>
              <a:t>41</a:t>
            </a:r>
          </a:p>
          <a:p>
            <a:pPr marL="0" indent="0" eaLnBrk="0" fontAlgn="base" hangingPunct="0">
              <a:lnSpc>
                <a:spcPct val="100000"/>
              </a:lnSpc>
              <a:spcBef>
                <a:spcPct val="0"/>
              </a:spcBef>
              <a:spcAft>
                <a:spcPct val="0"/>
              </a:spcAft>
              <a:buNone/>
            </a:pPr>
            <a:r>
              <a:rPr lang="it-IT" sz="1800" dirty="0">
                <a:solidFill>
                  <a:schemeClr val="bg1"/>
                </a:solidFill>
                <a:latin typeface="Consolas" panose="020B0609020204030204" pitchFamily="49" charset="0"/>
              </a:rPr>
              <a:t>d</a:t>
            </a:r>
            <a:r>
              <a:rPr lang="it-IT" sz="1800" dirty="0" smtClean="0">
                <a:solidFill>
                  <a:schemeClr val="bg1"/>
                </a:solidFill>
                <a:latin typeface="Consolas" panose="020B0609020204030204" pitchFamily="49" charset="0"/>
              </a:rPr>
              <a:t>ate</a:t>
            </a:r>
            <a:r>
              <a:rPr lang="it-IT" sz="1800" dirty="0">
                <a:solidFill>
                  <a:schemeClr val="bg1"/>
                </a:solidFill>
                <a:latin typeface="Consolas" panose="020B0609020204030204" pitchFamily="49" charset="0"/>
              </a:rPr>
              <a:t>: </a:t>
            </a:r>
            <a:r>
              <a:rPr lang="it-IT" sz="1800" dirty="0" err="1">
                <a:solidFill>
                  <a:schemeClr val="bg1"/>
                </a:solidFill>
                <a:latin typeface="Consolas" panose="020B0609020204030204" pitchFamily="49" charset="0"/>
              </a:rPr>
              <a:t>Wed</a:t>
            </a:r>
            <a:r>
              <a:rPr lang="it-IT" sz="1800" dirty="0">
                <a:solidFill>
                  <a:schemeClr val="bg1"/>
                </a:solidFill>
                <a:latin typeface="Consolas" panose="020B0609020204030204" pitchFamily="49" charset="0"/>
              </a:rPr>
              <a:t>, 15 </a:t>
            </a:r>
            <a:r>
              <a:rPr lang="it-IT" sz="1800" dirty="0" err="1">
                <a:solidFill>
                  <a:schemeClr val="bg1"/>
                </a:solidFill>
                <a:latin typeface="Consolas" panose="020B0609020204030204" pitchFamily="49" charset="0"/>
              </a:rPr>
              <a:t>Jun</a:t>
            </a:r>
            <a:r>
              <a:rPr lang="it-IT" sz="1800" dirty="0">
                <a:solidFill>
                  <a:schemeClr val="bg1"/>
                </a:solidFill>
                <a:latin typeface="Consolas" panose="020B0609020204030204" pitchFamily="49" charset="0"/>
              </a:rPr>
              <a:t> 2016 </a:t>
            </a:r>
            <a:r>
              <a:rPr lang="it-IT" sz="1800" dirty="0" smtClean="0">
                <a:solidFill>
                  <a:schemeClr val="bg1"/>
                </a:solidFill>
                <a:latin typeface="Consolas" panose="020B0609020204030204" pitchFamily="49" charset="0"/>
              </a:rPr>
              <a:t>07:28:39 GMT</a:t>
            </a:r>
          </a:p>
          <a:p>
            <a:pPr marL="0" indent="0" eaLnBrk="0" fontAlgn="base" hangingPunct="0">
              <a:lnSpc>
                <a:spcPct val="100000"/>
              </a:lnSpc>
              <a:spcBef>
                <a:spcPct val="0"/>
              </a:spcBef>
              <a:spcAft>
                <a:spcPct val="0"/>
              </a:spcAft>
              <a:buNone/>
            </a:pPr>
            <a:r>
              <a:rPr lang="it-IT" sz="1800" dirty="0">
                <a:solidFill>
                  <a:schemeClr val="bg1"/>
                </a:solidFill>
                <a:latin typeface="Consolas" panose="020B0609020204030204" pitchFamily="49" charset="0"/>
              </a:rPr>
              <a:t>c</a:t>
            </a:r>
            <a:r>
              <a:rPr lang="it-IT" sz="1800" dirty="0" smtClean="0">
                <a:solidFill>
                  <a:schemeClr val="bg1"/>
                </a:solidFill>
                <a:latin typeface="Consolas" panose="020B0609020204030204" pitchFamily="49" charset="0"/>
              </a:rPr>
              <a:t>onnection</a:t>
            </a:r>
            <a:r>
              <a:rPr lang="it-IT" sz="1800" dirty="0">
                <a:solidFill>
                  <a:schemeClr val="bg1"/>
                </a:solidFill>
                <a:latin typeface="Consolas" panose="020B0609020204030204" pitchFamily="49" charset="0"/>
              </a:rPr>
              <a:t>: </a:t>
            </a:r>
            <a:r>
              <a:rPr lang="it-IT" sz="1800" dirty="0" err="1" smtClean="0">
                <a:solidFill>
                  <a:schemeClr val="bg1"/>
                </a:solidFill>
                <a:latin typeface="Consolas" panose="020B0609020204030204" pitchFamily="49" charset="0"/>
              </a:rPr>
              <a:t>keep-alive</a:t>
            </a:r>
            <a:endParaRPr lang="it-IT" sz="1800" dirty="0" smtClean="0">
              <a:solidFill>
                <a:schemeClr val="bg1"/>
              </a:solidFill>
              <a:latin typeface="Consolas" panose="020B0609020204030204" pitchFamily="49" charset="0"/>
            </a:endParaRPr>
          </a:p>
          <a:p>
            <a:pPr marL="0" indent="0" eaLnBrk="0" fontAlgn="base" hangingPunct="0">
              <a:lnSpc>
                <a:spcPct val="100000"/>
              </a:lnSpc>
              <a:spcBef>
                <a:spcPct val="0"/>
              </a:spcBef>
              <a:spcAft>
                <a:spcPct val="0"/>
              </a:spcAft>
              <a:buNone/>
            </a:pPr>
            <a:endParaRPr lang="it-IT" altLang="it-IT" sz="1800" dirty="0">
              <a:solidFill>
                <a:schemeClr val="bg1"/>
              </a:solidFill>
              <a:latin typeface="Consolas" panose="020B0609020204030204" pitchFamily="49" charset="0"/>
            </a:endParaRPr>
          </a:p>
          <a:p>
            <a:pPr mar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a:t>
            </a:r>
          </a:p>
          <a:p>
            <a:pPr marL="0" indent="0" eaLnBrk="0" fontAlgn="base" hangingPunct="0">
              <a:lnSpc>
                <a:spcPct val="100000"/>
              </a:lnSpc>
              <a:spcBef>
                <a:spcPct val="0"/>
              </a:spcBef>
              <a:spcAft>
                <a:spcPct val="0"/>
              </a:spcAft>
              <a:buNone/>
            </a:pPr>
            <a:r>
              <a:rPr lang="it-IT" altLang="it-IT" sz="1800" dirty="0">
                <a:solidFill>
                  <a:schemeClr val="bg1"/>
                </a:solidFill>
                <a:latin typeface="Consolas" panose="020B0609020204030204" pitchFamily="49" charset="0"/>
              </a:rPr>
              <a:t> </a:t>
            </a:r>
            <a:r>
              <a:rPr lang="it-IT" altLang="it-IT" sz="1800" dirty="0" smtClean="0">
                <a:solidFill>
                  <a:schemeClr val="bg1"/>
                </a:solidFill>
                <a:latin typeface="Consolas" panose="020B0609020204030204" pitchFamily="49" charset="0"/>
              </a:rPr>
              <a:t>   "</a:t>
            </a:r>
            <a:r>
              <a:rPr lang="it-IT" altLang="it-IT" sz="1800" dirty="0" err="1">
                <a:solidFill>
                  <a:schemeClr val="bg1"/>
                </a:solidFill>
                <a:latin typeface="Consolas" panose="020B0609020204030204" pitchFamily="49" charset="0"/>
              </a:rPr>
              <a:t>error</a:t>
            </a:r>
            <a:r>
              <a:rPr lang="it-IT" altLang="it-IT" sz="1800" dirty="0" smtClean="0">
                <a:solidFill>
                  <a:schemeClr val="bg1"/>
                </a:solidFill>
                <a:latin typeface="Consolas" panose="020B0609020204030204" pitchFamily="49" charset="0"/>
              </a:rPr>
              <a:t>": false,</a:t>
            </a:r>
          </a:p>
          <a:p>
            <a:pPr marL="0" indent="0" eaLnBrk="0" fontAlgn="base" hangingPunct="0">
              <a:lnSpc>
                <a:spcPct val="100000"/>
              </a:lnSpc>
              <a:spcBef>
                <a:spcPct val="0"/>
              </a:spcBef>
              <a:spcAft>
                <a:spcPct val="0"/>
              </a:spcAft>
              <a:buNone/>
            </a:pPr>
            <a:r>
              <a:rPr lang="it-IT" altLang="it-IT" sz="1800" dirty="0">
                <a:solidFill>
                  <a:schemeClr val="bg1"/>
                </a:solidFill>
                <a:latin typeface="Consolas" panose="020B0609020204030204" pitchFamily="49" charset="0"/>
              </a:rPr>
              <a:t> </a:t>
            </a:r>
            <a:r>
              <a:rPr lang="it-IT" altLang="it-IT" sz="1800" dirty="0" smtClean="0">
                <a:solidFill>
                  <a:schemeClr val="bg1"/>
                </a:solidFill>
                <a:latin typeface="Consolas" panose="020B0609020204030204" pitchFamily="49" charset="0"/>
              </a:rPr>
              <a:t>   "</a:t>
            </a:r>
            <a:r>
              <a:rPr lang="it-IT" altLang="it-IT" sz="1800" dirty="0">
                <a:solidFill>
                  <a:schemeClr val="bg1"/>
                </a:solidFill>
                <a:latin typeface="Consolas" panose="020B0609020204030204" pitchFamily="49" charset="0"/>
              </a:rPr>
              <a:t>code</a:t>
            </a:r>
            <a:r>
              <a:rPr lang="it-IT" altLang="it-IT" sz="1800" dirty="0" smtClean="0">
                <a:solidFill>
                  <a:schemeClr val="bg1"/>
                </a:solidFill>
                <a:latin typeface="Consolas" panose="020B0609020204030204" pitchFamily="49" charset="0"/>
              </a:rPr>
              <a:t>": 200,</a:t>
            </a:r>
          </a:p>
          <a:p>
            <a:pPr marL="0" indent="0" eaLnBrk="0" fontAlgn="base" hangingPunct="0">
              <a:lnSpc>
                <a:spcPct val="100000"/>
              </a:lnSpc>
              <a:spcBef>
                <a:spcPct val="0"/>
              </a:spcBef>
              <a:spcAft>
                <a:spcPct val="0"/>
              </a:spcAft>
              <a:buNone/>
            </a:pPr>
            <a:r>
              <a:rPr lang="it-IT" altLang="it-IT" sz="1800" dirty="0">
                <a:solidFill>
                  <a:schemeClr val="bg1"/>
                </a:solidFill>
                <a:latin typeface="Consolas" panose="020B0609020204030204" pitchFamily="49" charset="0"/>
              </a:rPr>
              <a:t> </a:t>
            </a:r>
            <a:r>
              <a:rPr lang="it-IT" altLang="it-IT" sz="1800" dirty="0" smtClean="0">
                <a:solidFill>
                  <a:schemeClr val="bg1"/>
                </a:solidFill>
                <a:latin typeface="Consolas" panose="020B0609020204030204" pitchFamily="49" charset="0"/>
              </a:rPr>
              <a:t>   "</a:t>
            </a:r>
            <a:r>
              <a:rPr lang="it-IT" altLang="it-IT" sz="1800" dirty="0" err="1">
                <a:solidFill>
                  <a:schemeClr val="bg1"/>
                </a:solidFill>
                <a:latin typeface="Consolas" panose="020B0609020204030204" pitchFamily="49" charset="0"/>
              </a:rPr>
              <a:t>message</a:t>
            </a:r>
            <a:r>
              <a:rPr lang="it-IT" altLang="it-IT" sz="1800" dirty="0" smtClean="0">
                <a:solidFill>
                  <a:schemeClr val="bg1"/>
                </a:solidFill>
                <a:latin typeface="Consolas" panose="020B0609020204030204" pitchFamily="49" charset="0"/>
              </a:rPr>
              <a:t>": "OK</a:t>
            </a:r>
            <a:r>
              <a:rPr lang="it-IT" altLang="it-IT" sz="1800" dirty="0">
                <a:solidFill>
                  <a:schemeClr val="bg1"/>
                </a:solidFill>
                <a:latin typeface="Consolas" panose="020B0609020204030204" pitchFamily="49" charset="0"/>
              </a:rPr>
              <a:t>"</a:t>
            </a:r>
            <a:endParaRPr lang="it-IT" altLang="it-IT" sz="1800" dirty="0" smtClean="0">
              <a:solidFill>
                <a:schemeClr val="bg1"/>
              </a:solidFill>
              <a:latin typeface="Consolas" panose="020B0609020204030204" pitchFamily="49" charset="0"/>
            </a:endParaRPr>
          </a:p>
          <a:p>
            <a:pPr mar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a:t>
            </a:r>
            <a:endParaRPr lang="it-IT" altLang="it-IT" sz="18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4318313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REST con HTTP:</a:t>
            </a:r>
            <a:r>
              <a:rPr lang="it-IT" dirty="0" smtClean="0">
                <a:solidFill>
                  <a:srgbClr val="02523F"/>
                </a:solidFill>
              </a:rPr>
              <a:t> </a:t>
            </a:r>
            <a:r>
              <a:rPr lang="it-IT" sz="2800" dirty="0" smtClean="0">
                <a:solidFill>
                  <a:srgbClr val="02523F"/>
                </a:solidFill>
              </a:rPr>
              <a:t>POST /</a:t>
            </a:r>
            <a:r>
              <a:rPr lang="it-IT" sz="2800" dirty="0" err="1" smtClean="0">
                <a:solidFill>
                  <a:srgbClr val="02523F"/>
                </a:solidFill>
              </a:rPr>
              <a:t>contact</a:t>
            </a:r>
            <a:r>
              <a:rPr lang="it-IT" sz="2800" dirty="0">
                <a:solidFill>
                  <a:srgbClr val="02523F"/>
                </a:solidFill>
              </a:rPr>
              <a:t>/:</a:t>
            </a:r>
            <a:r>
              <a:rPr lang="it-IT" sz="2800" dirty="0" err="1">
                <a:solidFill>
                  <a:srgbClr val="02523F"/>
                </a:solidFill>
              </a:rPr>
              <a:t>name</a:t>
            </a:r>
            <a:r>
              <a:rPr lang="it-IT" sz="2800" dirty="0">
                <a:solidFill>
                  <a:srgbClr val="02523F"/>
                </a:solidFill>
              </a:rPr>
              <a:t> </a:t>
            </a:r>
            <a:endParaRPr lang="it-IT" sz="2800" dirty="0">
              <a:solidFill>
                <a:schemeClr val="bg1"/>
              </a:solidFill>
            </a:endParaRPr>
          </a:p>
        </p:txBody>
      </p:sp>
      <p:sp>
        <p:nvSpPr>
          <p:cNvPr id="3" name="Segnaposto contenuto 2"/>
          <p:cNvSpPr>
            <a:spLocks noGrp="1"/>
          </p:cNvSpPr>
          <p:nvPr>
            <p:ph idx="1"/>
          </p:nvPr>
        </p:nvSpPr>
        <p:spPr>
          <a:xfrm>
            <a:off x="684432" y="1825625"/>
            <a:ext cx="5349514" cy="4351338"/>
          </a:xfrm>
        </p:spPr>
        <p:txBody>
          <a:bodyPr>
            <a:normAutofit/>
          </a:bodyPr>
          <a:lstStyle/>
          <a:p>
            <a:pPr marL="0" indent="0" eaLnBrk="0" fontAlgn="base" hangingPunct="0">
              <a:lnSpc>
                <a:spcPct val="100000"/>
              </a:lnSpc>
              <a:spcBef>
                <a:spcPct val="0"/>
              </a:spcBef>
              <a:spcAft>
                <a:spcPct val="0"/>
              </a:spcAft>
              <a:buNone/>
            </a:pPr>
            <a:r>
              <a:rPr lang="it-IT" altLang="it-IT" dirty="0" err="1" smtClean="0">
                <a:solidFill>
                  <a:srgbClr val="02523F"/>
                </a:solidFill>
                <a:latin typeface="Arial Unicode MS"/>
              </a:rPr>
              <a:t>Request</a:t>
            </a:r>
            <a:endParaRPr lang="it-IT" altLang="it-IT" dirty="0">
              <a:solidFill>
                <a:srgbClr val="02523F"/>
              </a:solidFill>
              <a:latin typeface="Arial Unicode MS"/>
            </a:endParaRPr>
          </a:p>
          <a:p>
            <a:pPr marL="0" lvl="0" indent="0" eaLnBrk="0" fontAlgn="base" hangingPunct="0">
              <a:lnSpc>
                <a:spcPct val="100000"/>
              </a:lnSpc>
              <a:spcBef>
                <a:spcPct val="0"/>
              </a:spcBef>
              <a:spcAft>
                <a:spcPct val="0"/>
              </a:spcAft>
              <a:buNone/>
            </a:pPr>
            <a:endParaRPr lang="it-IT" altLang="it-IT" dirty="0" smtClean="0">
              <a:solidFill>
                <a:srgbClr val="02523F"/>
              </a:solidFill>
              <a:latin typeface="Arial Unicode MS"/>
            </a:endParaRP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POST /</a:t>
            </a:r>
            <a:r>
              <a:rPr lang="it-IT" altLang="it-IT" sz="1800" dirty="0" err="1" smtClean="0">
                <a:solidFill>
                  <a:schemeClr val="bg1"/>
                </a:solidFill>
                <a:latin typeface="Consolas" panose="020B0609020204030204" pitchFamily="49" charset="0"/>
              </a:rPr>
              <a:t>contact</a:t>
            </a:r>
            <a:r>
              <a:rPr lang="it-IT" altLang="it-IT" sz="1800" dirty="0" smtClean="0">
                <a:solidFill>
                  <a:schemeClr val="bg1"/>
                </a:solidFill>
                <a:latin typeface="Consolas" panose="020B0609020204030204" pitchFamily="49" charset="0"/>
              </a:rPr>
              <a:t>/carlo HTTP/1.1 </a:t>
            </a: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HOST: localhost:3000 </a:t>
            </a:r>
          </a:p>
          <a:p>
            <a:pPr marL="0" indent="0" eaLnBrk="0" fontAlgn="base" hangingPunct="0">
              <a:lnSpc>
                <a:spcPct val="100000"/>
              </a:lnSpc>
              <a:spcBef>
                <a:spcPct val="0"/>
              </a:spcBef>
              <a:spcAft>
                <a:spcPct val="0"/>
              </a:spcAft>
              <a:buNone/>
            </a:pPr>
            <a:r>
              <a:rPr lang="it-IT" altLang="it-IT" sz="1800" dirty="0" err="1" smtClean="0">
                <a:solidFill>
                  <a:schemeClr val="bg1"/>
                </a:solidFill>
                <a:latin typeface="Consolas" panose="020B0609020204030204" pitchFamily="49" charset="0"/>
              </a:rPr>
              <a:t>authorization</a:t>
            </a:r>
            <a:r>
              <a:rPr lang="it-IT" altLang="it-IT" sz="1800" dirty="0" smtClean="0">
                <a:solidFill>
                  <a:schemeClr val="bg1"/>
                </a:solidFill>
                <a:latin typeface="Consolas" panose="020B0609020204030204" pitchFamily="49" charset="0"/>
              </a:rPr>
              <a:t>: </a:t>
            </a:r>
            <a:r>
              <a:rPr lang="it-IT" altLang="it-IT" sz="1800" dirty="0" err="1" smtClean="0">
                <a:solidFill>
                  <a:schemeClr val="bg1"/>
                </a:solidFill>
                <a:latin typeface="Consolas" panose="020B0609020204030204" pitchFamily="49" charset="0"/>
              </a:rPr>
              <a:t>basic</a:t>
            </a:r>
            <a:r>
              <a:rPr lang="it-IT" altLang="it-IT" sz="1800" dirty="0" smtClean="0">
                <a:solidFill>
                  <a:schemeClr val="bg1"/>
                </a:solidFill>
                <a:latin typeface="Consolas" panose="020B0609020204030204" pitchFamily="49" charset="0"/>
              </a:rPr>
              <a:t> </a:t>
            </a:r>
            <a:r>
              <a:rPr lang="it-IT" altLang="it-IT" sz="1500" dirty="0">
                <a:solidFill>
                  <a:schemeClr val="bg1"/>
                </a:solidFill>
                <a:latin typeface="Consolas" panose="020B0609020204030204" pitchFamily="49" charset="0"/>
              </a:rPr>
              <a:t>dmFzc2FsbG9jYXJsbzoxMjM0</a:t>
            </a:r>
            <a:r>
              <a:rPr lang="it-IT" altLang="it-IT" sz="1800" dirty="0">
                <a:solidFill>
                  <a:schemeClr val="bg1"/>
                </a:solidFill>
                <a:latin typeface="Consolas" panose="020B0609020204030204" pitchFamily="49" charset="0"/>
              </a:rPr>
              <a:t> </a:t>
            </a:r>
            <a:endParaRPr lang="it-IT" sz="1800" dirty="0">
              <a:solidFill>
                <a:schemeClr val="bg1"/>
              </a:solidFill>
              <a:latin typeface="Consolas" panose="020B0609020204030204" pitchFamily="49" charset="0"/>
            </a:endParaRPr>
          </a:p>
          <a:p>
            <a:pPr marL="0" indent="0" eaLnBrk="0" fontAlgn="base" hangingPunct="0">
              <a:lnSpc>
                <a:spcPct val="100000"/>
              </a:lnSpc>
              <a:spcBef>
                <a:spcPct val="0"/>
              </a:spcBef>
              <a:spcAft>
                <a:spcPct val="0"/>
              </a:spcAft>
              <a:buNone/>
            </a:pPr>
            <a:r>
              <a:rPr lang="it-IT" sz="1800" dirty="0" err="1">
                <a:solidFill>
                  <a:schemeClr val="bg1"/>
                </a:solidFill>
                <a:latin typeface="Consolas" panose="020B0609020204030204" pitchFamily="49" charset="0"/>
              </a:rPr>
              <a:t>content-type</a:t>
            </a:r>
            <a:r>
              <a:rPr lang="it-IT" sz="1800" dirty="0">
                <a:solidFill>
                  <a:schemeClr val="bg1"/>
                </a:solidFill>
                <a:latin typeface="Consolas" panose="020B0609020204030204" pitchFamily="49" charset="0"/>
              </a:rPr>
              <a:t>: </a:t>
            </a:r>
            <a:r>
              <a:rPr lang="it-IT" sz="1800" dirty="0" err="1" smtClean="0">
                <a:solidFill>
                  <a:schemeClr val="bg1"/>
                </a:solidFill>
                <a:latin typeface="Consolas" panose="020B0609020204030204" pitchFamily="49" charset="0"/>
              </a:rPr>
              <a:t>application</a:t>
            </a:r>
            <a:r>
              <a:rPr lang="it-IT" sz="1800" dirty="0" smtClean="0">
                <a:solidFill>
                  <a:schemeClr val="bg1"/>
                </a:solidFill>
                <a:latin typeface="Consolas" panose="020B0609020204030204" pitchFamily="49" charset="0"/>
              </a:rPr>
              <a:t>/</a:t>
            </a:r>
            <a:r>
              <a:rPr lang="it-IT" sz="1800" dirty="0" err="1" smtClean="0">
                <a:solidFill>
                  <a:schemeClr val="bg1"/>
                </a:solidFill>
                <a:latin typeface="Consolas" panose="020B0609020204030204" pitchFamily="49" charset="0"/>
              </a:rPr>
              <a:t>json</a:t>
            </a:r>
            <a:r>
              <a:rPr lang="it-IT" sz="1800" dirty="0">
                <a:solidFill>
                  <a:schemeClr val="bg1"/>
                </a:solidFill>
                <a:latin typeface="Consolas" panose="020B0609020204030204" pitchFamily="49" charset="0"/>
              </a:rPr>
              <a:t>; </a:t>
            </a:r>
            <a:r>
              <a:rPr lang="it-IT" sz="1800" dirty="0" err="1">
                <a:solidFill>
                  <a:schemeClr val="bg1"/>
                </a:solidFill>
                <a:latin typeface="Consolas" panose="020B0609020204030204" pitchFamily="49" charset="0"/>
              </a:rPr>
              <a:t>charset</a:t>
            </a:r>
            <a:r>
              <a:rPr lang="it-IT" sz="1800" dirty="0">
                <a:solidFill>
                  <a:schemeClr val="bg1"/>
                </a:solidFill>
                <a:latin typeface="Consolas" panose="020B0609020204030204" pitchFamily="49" charset="0"/>
              </a:rPr>
              <a:t>=utf-8</a:t>
            </a:r>
          </a:p>
          <a:p>
            <a:pPr marL="0" lvl="0" indent="0" eaLnBrk="0" fontAlgn="base" hangingPunct="0">
              <a:lnSpc>
                <a:spcPct val="100000"/>
              </a:lnSpc>
              <a:spcBef>
                <a:spcPct val="0"/>
              </a:spcBef>
              <a:spcAft>
                <a:spcPct val="0"/>
              </a:spcAft>
              <a:buNone/>
            </a:pPr>
            <a:r>
              <a:rPr lang="it-IT" altLang="it-IT" sz="1800" dirty="0" err="1" smtClean="0">
                <a:solidFill>
                  <a:schemeClr val="bg1"/>
                </a:solidFill>
                <a:latin typeface="Consolas" panose="020B0609020204030204" pitchFamily="49" charset="0"/>
              </a:rPr>
              <a:t>content-length</a:t>
            </a:r>
            <a:r>
              <a:rPr lang="it-IT" altLang="it-IT" sz="1800" dirty="0" smtClean="0">
                <a:solidFill>
                  <a:schemeClr val="bg1"/>
                </a:solidFill>
                <a:latin typeface="Consolas" panose="020B0609020204030204" pitchFamily="49" charset="0"/>
              </a:rPr>
              <a:t>: 70 </a:t>
            </a:r>
          </a:p>
          <a:p>
            <a:pPr marL="0" lvl="0" indent="0" eaLnBrk="0" fontAlgn="base" hangingPunct="0">
              <a:lnSpc>
                <a:spcPct val="100000"/>
              </a:lnSpc>
              <a:spcBef>
                <a:spcPct val="0"/>
              </a:spcBef>
              <a:spcAft>
                <a:spcPct val="0"/>
              </a:spcAft>
              <a:buNone/>
            </a:pPr>
            <a:endParaRPr lang="it-IT" altLang="it-IT" sz="1800" dirty="0" smtClean="0">
              <a:solidFill>
                <a:schemeClr val="bg1"/>
              </a:solidFill>
              <a:latin typeface="Consolas" panose="020B0609020204030204" pitchFamily="49" charset="0"/>
            </a:endParaRP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    "</a:t>
            </a:r>
            <a:r>
              <a:rPr lang="it-IT" altLang="it-IT" sz="1800" dirty="0" err="1" smtClean="0">
                <a:solidFill>
                  <a:schemeClr val="bg1"/>
                </a:solidFill>
                <a:latin typeface="Consolas" panose="020B0609020204030204" pitchFamily="49" charset="0"/>
              </a:rPr>
              <a:t>name</a:t>
            </a:r>
            <a:r>
              <a:rPr lang="it-IT" altLang="it-IT" sz="1800" dirty="0" smtClean="0">
                <a:solidFill>
                  <a:schemeClr val="bg1"/>
                </a:solidFill>
                <a:latin typeface="Consolas" panose="020B0609020204030204" pitchFamily="49" charset="0"/>
              </a:rPr>
              <a:t>": "</a:t>
            </a:r>
            <a:r>
              <a:rPr lang="it-IT" altLang="it-IT" sz="1800" dirty="0" err="1" smtClean="0">
                <a:solidFill>
                  <a:schemeClr val="bg1"/>
                </a:solidFill>
                <a:latin typeface="Consolas" panose="020B0609020204030204" pitchFamily="49" charset="0"/>
              </a:rPr>
              <a:t>ciccio</a:t>
            </a:r>
            <a:r>
              <a:rPr lang="it-IT" altLang="it-IT" sz="1800" dirty="0" smtClean="0">
                <a:solidFill>
                  <a:schemeClr val="bg1"/>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    "</a:t>
            </a:r>
            <a:r>
              <a:rPr lang="it-IT" altLang="it-IT" sz="1800" dirty="0" err="1" smtClean="0">
                <a:solidFill>
                  <a:schemeClr val="bg1"/>
                </a:solidFill>
                <a:latin typeface="Consolas" panose="020B0609020204030204" pitchFamily="49" charset="0"/>
              </a:rPr>
              <a:t>surname</a:t>
            </a:r>
            <a:r>
              <a:rPr lang="it-IT" altLang="it-IT" sz="1800" dirty="0" smtClean="0">
                <a:solidFill>
                  <a:schemeClr val="bg1"/>
                </a:solidFill>
                <a:latin typeface="Consolas" panose="020B0609020204030204" pitchFamily="49" charset="0"/>
              </a:rPr>
              <a:t>": "bello"  </a:t>
            </a: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 </a:t>
            </a:r>
            <a:endParaRPr lang="it-IT" altLang="it-IT" sz="1800" dirty="0">
              <a:solidFill>
                <a:schemeClr val="bg1"/>
              </a:solidFill>
              <a:latin typeface="Consolas" panose="020B0609020204030204" pitchFamily="49" charset="0"/>
            </a:endParaRPr>
          </a:p>
        </p:txBody>
      </p:sp>
      <p:sp>
        <p:nvSpPr>
          <p:cNvPr id="5" name="Segnaposto contenuto 2"/>
          <p:cNvSpPr txBox="1">
            <a:spLocks/>
          </p:cNvSpPr>
          <p:nvPr/>
        </p:nvSpPr>
        <p:spPr>
          <a:xfrm>
            <a:off x="6242012" y="1825625"/>
            <a:ext cx="5111788"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 typeface="Arial" panose="020B0604020202020204" pitchFamily="34" charset="0"/>
              <a:buNone/>
            </a:pPr>
            <a:r>
              <a:rPr lang="it-IT" altLang="it-IT" dirty="0" err="1" smtClean="0">
                <a:solidFill>
                  <a:srgbClr val="02523F"/>
                </a:solidFill>
                <a:latin typeface="Arial Unicode MS"/>
              </a:rPr>
              <a:t>Bad</a:t>
            </a:r>
            <a:r>
              <a:rPr lang="it-IT" altLang="it-IT" dirty="0" smtClean="0">
                <a:solidFill>
                  <a:srgbClr val="02523F"/>
                </a:solidFill>
                <a:latin typeface="Arial Unicode MS"/>
              </a:rPr>
              <a:t> </a:t>
            </a:r>
            <a:r>
              <a:rPr lang="it-IT" altLang="it-IT" dirty="0" err="1" smtClean="0">
                <a:solidFill>
                  <a:srgbClr val="02523F"/>
                </a:solidFill>
                <a:latin typeface="Arial Unicode MS"/>
              </a:rPr>
              <a:t>Request</a:t>
            </a:r>
            <a:r>
              <a:rPr lang="it-IT" altLang="it-IT" dirty="0" smtClean="0">
                <a:solidFill>
                  <a:srgbClr val="02523F"/>
                </a:solidFill>
                <a:latin typeface="Arial Unicode MS"/>
              </a:rPr>
              <a:t> </a:t>
            </a:r>
            <a:r>
              <a:rPr lang="it-IT" altLang="it-IT" dirty="0" err="1" smtClean="0">
                <a:solidFill>
                  <a:srgbClr val="02523F"/>
                </a:solidFill>
                <a:latin typeface="Arial Unicode MS"/>
              </a:rPr>
              <a:t>Response</a:t>
            </a:r>
            <a:endParaRPr lang="it-IT" altLang="it-IT" dirty="0" smtClean="0">
              <a:solidFill>
                <a:srgbClr val="02523F"/>
              </a:solidFill>
              <a:latin typeface="Arial Unicode MS"/>
            </a:endParaRPr>
          </a:p>
          <a:p>
            <a:pPr marL="0" indent="0" eaLnBrk="0" fontAlgn="base" hangingPunct="0">
              <a:lnSpc>
                <a:spcPct val="100000"/>
              </a:lnSpc>
              <a:spcBef>
                <a:spcPct val="0"/>
              </a:spcBef>
              <a:spcAft>
                <a:spcPct val="0"/>
              </a:spcAft>
              <a:buFont typeface="Arial" panose="020B0604020202020204" pitchFamily="34" charset="0"/>
              <a:buNone/>
            </a:pPr>
            <a:endParaRPr lang="it-IT" altLang="it-IT" dirty="0" smtClean="0">
              <a:solidFill>
                <a:srgbClr val="02523F"/>
              </a:solidFill>
              <a:latin typeface="Arial Unicode MS"/>
            </a:endParaRPr>
          </a:p>
          <a:p>
            <a:pPr marL="0" indent="0" eaLnBrk="0" fontAlgn="base" hangingPunct="0">
              <a:lnSpc>
                <a:spcPct val="100000"/>
              </a:lnSpc>
              <a:spcBef>
                <a:spcPct val="0"/>
              </a:spcBef>
              <a:spcAft>
                <a:spcPct val="0"/>
              </a:spcAft>
              <a:buNone/>
            </a:pPr>
            <a:r>
              <a:rPr lang="it-IT" sz="1800" dirty="0">
                <a:solidFill>
                  <a:schemeClr val="bg1"/>
                </a:solidFill>
                <a:latin typeface="Consolas" panose="020B0609020204030204" pitchFamily="49" charset="0"/>
              </a:rPr>
              <a:t>HTTP/1.0 </a:t>
            </a:r>
            <a:r>
              <a:rPr lang="it-IT" sz="1800" dirty="0" smtClean="0">
                <a:solidFill>
                  <a:schemeClr val="bg1"/>
                </a:solidFill>
                <a:latin typeface="Consolas" panose="020B0609020204030204" pitchFamily="49" charset="0"/>
              </a:rPr>
              <a:t>400 BAD REQUEST</a:t>
            </a:r>
          </a:p>
          <a:p>
            <a:pPr marL="0" indent="0" eaLnBrk="0" fontAlgn="base" hangingPunct="0">
              <a:lnSpc>
                <a:spcPct val="100000"/>
              </a:lnSpc>
              <a:spcBef>
                <a:spcPct val="0"/>
              </a:spcBef>
              <a:spcAft>
                <a:spcPct val="0"/>
              </a:spcAft>
              <a:buNone/>
            </a:pPr>
            <a:r>
              <a:rPr lang="it-IT" sz="1800" dirty="0">
                <a:solidFill>
                  <a:schemeClr val="bg1"/>
                </a:solidFill>
                <a:latin typeface="Consolas" panose="020B0609020204030204" pitchFamily="49" charset="0"/>
              </a:rPr>
              <a:t>X-Powered-By: </a:t>
            </a:r>
            <a:r>
              <a:rPr lang="it-IT" sz="1800" dirty="0" smtClean="0">
                <a:solidFill>
                  <a:schemeClr val="bg1"/>
                </a:solidFill>
                <a:latin typeface="Consolas" panose="020B0609020204030204" pitchFamily="49" charset="0"/>
              </a:rPr>
              <a:t>Express</a:t>
            </a:r>
          </a:p>
          <a:p>
            <a:pPr marL="0" indent="0" eaLnBrk="0" fontAlgn="base" hangingPunct="0">
              <a:lnSpc>
                <a:spcPct val="100000"/>
              </a:lnSpc>
              <a:spcBef>
                <a:spcPct val="0"/>
              </a:spcBef>
              <a:spcAft>
                <a:spcPct val="0"/>
              </a:spcAft>
              <a:buNone/>
            </a:pPr>
            <a:r>
              <a:rPr lang="it-IT" sz="1800" dirty="0" err="1" smtClean="0">
                <a:solidFill>
                  <a:schemeClr val="bg1"/>
                </a:solidFill>
                <a:latin typeface="Consolas" panose="020B0609020204030204" pitchFamily="49" charset="0"/>
              </a:rPr>
              <a:t>content-type</a:t>
            </a:r>
            <a:r>
              <a:rPr lang="it-IT" sz="1800" dirty="0">
                <a:solidFill>
                  <a:schemeClr val="bg1"/>
                </a:solidFill>
                <a:latin typeface="Consolas" panose="020B0609020204030204" pitchFamily="49" charset="0"/>
              </a:rPr>
              <a:t>: </a:t>
            </a:r>
            <a:r>
              <a:rPr lang="it-IT" sz="1800" dirty="0" err="1" smtClean="0">
                <a:solidFill>
                  <a:schemeClr val="bg1"/>
                </a:solidFill>
                <a:latin typeface="Consolas" panose="020B0609020204030204" pitchFamily="49" charset="0"/>
              </a:rPr>
              <a:t>application</a:t>
            </a:r>
            <a:r>
              <a:rPr lang="it-IT" sz="1800" dirty="0" smtClean="0">
                <a:solidFill>
                  <a:schemeClr val="bg1"/>
                </a:solidFill>
                <a:latin typeface="Consolas" panose="020B0609020204030204" pitchFamily="49" charset="0"/>
              </a:rPr>
              <a:t>/</a:t>
            </a:r>
            <a:r>
              <a:rPr lang="it-IT" sz="1800" dirty="0" err="1" smtClean="0">
                <a:solidFill>
                  <a:schemeClr val="bg1"/>
                </a:solidFill>
                <a:latin typeface="Consolas" panose="020B0609020204030204" pitchFamily="49" charset="0"/>
              </a:rPr>
              <a:t>json</a:t>
            </a:r>
            <a:r>
              <a:rPr lang="it-IT" sz="1800" dirty="0" smtClean="0">
                <a:solidFill>
                  <a:schemeClr val="bg1"/>
                </a:solidFill>
                <a:latin typeface="Consolas" panose="020B0609020204030204" pitchFamily="49" charset="0"/>
              </a:rPr>
              <a:t>; </a:t>
            </a:r>
            <a:r>
              <a:rPr lang="it-IT" sz="1800" dirty="0" err="1" smtClean="0">
                <a:solidFill>
                  <a:schemeClr val="bg1"/>
                </a:solidFill>
                <a:latin typeface="Consolas" panose="020B0609020204030204" pitchFamily="49" charset="0"/>
              </a:rPr>
              <a:t>charset</a:t>
            </a:r>
            <a:r>
              <a:rPr lang="it-IT" sz="1800" dirty="0" smtClean="0">
                <a:solidFill>
                  <a:schemeClr val="bg1"/>
                </a:solidFill>
                <a:latin typeface="Consolas" panose="020B0609020204030204" pitchFamily="49" charset="0"/>
              </a:rPr>
              <a:t>=utf-8</a:t>
            </a:r>
          </a:p>
          <a:p>
            <a:pPr marL="0" indent="0" eaLnBrk="0" fontAlgn="base" hangingPunct="0">
              <a:lnSpc>
                <a:spcPct val="100000"/>
              </a:lnSpc>
              <a:spcBef>
                <a:spcPct val="0"/>
              </a:spcBef>
              <a:spcAft>
                <a:spcPct val="0"/>
              </a:spcAft>
              <a:buNone/>
            </a:pPr>
            <a:r>
              <a:rPr lang="it-IT" sz="1800" dirty="0" err="1" smtClean="0">
                <a:solidFill>
                  <a:schemeClr val="bg1"/>
                </a:solidFill>
                <a:latin typeface="Consolas" panose="020B0609020204030204" pitchFamily="49" charset="0"/>
              </a:rPr>
              <a:t>content-Length</a:t>
            </a:r>
            <a:r>
              <a:rPr lang="it-IT" sz="1800" dirty="0">
                <a:solidFill>
                  <a:schemeClr val="bg1"/>
                </a:solidFill>
                <a:latin typeface="Consolas" panose="020B0609020204030204" pitchFamily="49" charset="0"/>
              </a:rPr>
              <a:t>: </a:t>
            </a:r>
            <a:r>
              <a:rPr lang="it-IT" sz="1800" dirty="0" smtClean="0">
                <a:solidFill>
                  <a:schemeClr val="bg1"/>
                </a:solidFill>
                <a:latin typeface="Consolas" panose="020B0609020204030204" pitchFamily="49" charset="0"/>
              </a:rPr>
              <a:t>41</a:t>
            </a:r>
          </a:p>
          <a:p>
            <a:pPr marL="0" indent="0" eaLnBrk="0" fontAlgn="base" hangingPunct="0">
              <a:lnSpc>
                <a:spcPct val="100000"/>
              </a:lnSpc>
              <a:spcBef>
                <a:spcPct val="0"/>
              </a:spcBef>
              <a:spcAft>
                <a:spcPct val="0"/>
              </a:spcAft>
              <a:buNone/>
            </a:pPr>
            <a:r>
              <a:rPr lang="it-IT" sz="1800" dirty="0">
                <a:solidFill>
                  <a:schemeClr val="bg1"/>
                </a:solidFill>
                <a:latin typeface="Consolas" panose="020B0609020204030204" pitchFamily="49" charset="0"/>
              </a:rPr>
              <a:t>d</a:t>
            </a:r>
            <a:r>
              <a:rPr lang="it-IT" sz="1800" dirty="0" smtClean="0">
                <a:solidFill>
                  <a:schemeClr val="bg1"/>
                </a:solidFill>
                <a:latin typeface="Consolas" panose="020B0609020204030204" pitchFamily="49" charset="0"/>
              </a:rPr>
              <a:t>ate</a:t>
            </a:r>
            <a:r>
              <a:rPr lang="it-IT" sz="1800" dirty="0">
                <a:solidFill>
                  <a:schemeClr val="bg1"/>
                </a:solidFill>
                <a:latin typeface="Consolas" panose="020B0609020204030204" pitchFamily="49" charset="0"/>
              </a:rPr>
              <a:t>: </a:t>
            </a:r>
            <a:r>
              <a:rPr lang="en-US" sz="1900" dirty="0">
                <a:solidFill>
                  <a:schemeClr val="bg1"/>
                </a:solidFill>
                <a:latin typeface="Consolas" panose="020B0609020204030204" pitchFamily="49" charset="0"/>
              </a:rPr>
              <a:t>Wed, 15 Jun 2016 07:42:51 </a:t>
            </a:r>
            <a:r>
              <a:rPr lang="en-US" sz="1900" dirty="0" smtClean="0">
                <a:solidFill>
                  <a:schemeClr val="bg1"/>
                </a:solidFill>
                <a:latin typeface="Consolas" panose="020B0609020204030204" pitchFamily="49" charset="0"/>
              </a:rPr>
              <a:t>GMT</a:t>
            </a:r>
          </a:p>
          <a:p>
            <a:pPr marL="0" indent="0" eaLnBrk="0" fontAlgn="base" hangingPunct="0">
              <a:lnSpc>
                <a:spcPct val="100000"/>
              </a:lnSpc>
              <a:spcBef>
                <a:spcPct val="0"/>
              </a:spcBef>
              <a:spcAft>
                <a:spcPct val="0"/>
              </a:spcAft>
              <a:buNone/>
            </a:pPr>
            <a:r>
              <a:rPr lang="it-IT" sz="1800" dirty="0" smtClean="0">
                <a:solidFill>
                  <a:schemeClr val="bg1"/>
                </a:solidFill>
                <a:latin typeface="Consolas" panose="020B0609020204030204" pitchFamily="49" charset="0"/>
              </a:rPr>
              <a:t>connection</a:t>
            </a:r>
            <a:r>
              <a:rPr lang="it-IT" sz="1800" dirty="0">
                <a:solidFill>
                  <a:schemeClr val="bg1"/>
                </a:solidFill>
                <a:latin typeface="Consolas" panose="020B0609020204030204" pitchFamily="49" charset="0"/>
              </a:rPr>
              <a:t>: </a:t>
            </a:r>
            <a:r>
              <a:rPr lang="it-IT" sz="1800" dirty="0" err="1" smtClean="0">
                <a:solidFill>
                  <a:schemeClr val="bg1"/>
                </a:solidFill>
                <a:latin typeface="Consolas" panose="020B0609020204030204" pitchFamily="49" charset="0"/>
              </a:rPr>
              <a:t>keep-alive</a:t>
            </a:r>
            <a:endParaRPr lang="it-IT" sz="1800" dirty="0" smtClean="0">
              <a:solidFill>
                <a:schemeClr val="bg1"/>
              </a:solidFill>
              <a:latin typeface="Consolas" panose="020B0609020204030204" pitchFamily="49" charset="0"/>
            </a:endParaRPr>
          </a:p>
          <a:p>
            <a:pPr marL="0" indent="0" eaLnBrk="0" fontAlgn="base" hangingPunct="0">
              <a:lnSpc>
                <a:spcPct val="100000"/>
              </a:lnSpc>
              <a:spcBef>
                <a:spcPct val="0"/>
              </a:spcBef>
              <a:spcAft>
                <a:spcPct val="0"/>
              </a:spcAft>
              <a:buNone/>
            </a:pPr>
            <a:endParaRPr lang="it-IT" altLang="it-IT" sz="1800" dirty="0">
              <a:solidFill>
                <a:schemeClr val="bg1"/>
              </a:solidFill>
              <a:latin typeface="Consolas" panose="020B0609020204030204" pitchFamily="49" charset="0"/>
            </a:endParaRPr>
          </a:p>
          <a:p>
            <a:pPr marL="0" indent="0">
              <a:buNone/>
            </a:pPr>
            <a:r>
              <a:rPr lang="da-DK" sz="1800" dirty="0" smtClean="0">
                <a:solidFill>
                  <a:schemeClr val="bg1"/>
                </a:solidFill>
                <a:latin typeface="Consolas" panose="020B0609020204030204" pitchFamily="49" charset="0"/>
              </a:rPr>
              <a:t>{</a:t>
            </a:r>
          </a:p>
          <a:p>
            <a:pPr marL="0" indent="0">
              <a:buNone/>
            </a:pPr>
            <a:r>
              <a:rPr lang="da-DK" sz="1800" dirty="0">
                <a:solidFill>
                  <a:schemeClr val="bg1"/>
                </a:solidFill>
                <a:latin typeface="Consolas" panose="020B0609020204030204" pitchFamily="49" charset="0"/>
              </a:rPr>
              <a:t> </a:t>
            </a:r>
            <a:r>
              <a:rPr lang="da-DK" sz="1800" dirty="0" smtClean="0">
                <a:solidFill>
                  <a:schemeClr val="bg1"/>
                </a:solidFill>
                <a:latin typeface="Consolas" panose="020B0609020204030204" pitchFamily="49" charset="0"/>
              </a:rPr>
              <a:t>   "</a:t>
            </a:r>
            <a:r>
              <a:rPr lang="da-DK" sz="1800" dirty="0">
                <a:solidFill>
                  <a:schemeClr val="bg1"/>
                </a:solidFill>
                <a:latin typeface="Consolas" panose="020B0609020204030204" pitchFamily="49" charset="0"/>
              </a:rPr>
              <a:t>error</a:t>
            </a:r>
            <a:r>
              <a:rPr lang="da-DK" sz="1800" dirty="0" smtClean="0">
                <a:solidFill>
                  <a:schemeClr val="bg1"/>
                </a:solidFill>
                <a:latin typeface="Consolas" panose="020B0609020204030204" pitchFamily="49" charset="0"/>
              </a:rPr>
              <a:t>": true,</a:t>
            </a:r>
          </a:p>
          <a:p>
            <a:pPr marL="0" indent="0">
              <a:buNone/>
            </a:pPr>
            <a:r>
              <a:rPr lang="da-DK" sz="1800" dirty="0" smtClean="0">
                <a:solidFill>
                  <a:schemeClr val="bg1"/>
                </a:solidFill>
                <a:latin typeface="Consolas" panose="020B0609020204030204" pitchFamily="49" charset="0"/>
              </a:rPr>
              <a:t>    "</a:t>
            </a:r>
            <a:r>
              <a:rPr lang="da-DK" sz="1800" dirty="0">
                <a:solidFill>
                  <a:schemeClr val="bg1"/>
                </a:solidFill>
                <a:latin typeface="Consolas" panose="020B0609020204030204" pitchFamily="49" charset="0"/>
              </a:rPr>
              <a:t>code</a:t>
            </a:r>
            <a:r>
              <a:rPr lang="da-DK" sz="1800" dirty="0" smtClean="0">
                <a:solidFill>
                  <a:schemeClr val="bg1"/>
                </a:solidFill>
                <a:latin typeface="Consolas" panose="020B0609020204030204" pitchFamily="49" charset="0"/>
              </a:rPr>
              <a:t>": 400,</a:t>
            </a:r>
          </a:p>
          <a:p>
            <a:pPr marL="0" indent="0">
              <a:buNone/>
            </a:pPr>
            <a:r>
              <a:rPr lang="da-DK" sz="1800" dirty="0">
                <a:solidFill>
                  <a:schemeClr val="bg1"/>
                </a:solidFill>
                <a:latin typeface="Consolas" panose="020B0609020204030204" pitchFamily="49" charset="0"/>
              </a:rPr>
              <a:t> </a:t>
            </a:r>
            <a:r>
              <a:rPr lang="da-DK" sz="1800" dirty="0" smtClean="0">
                <a:solidFill>
                  <a:schemeClr val="bg1"/>
                </a:solidFill>
                <a:latin typeface="Consolas" panose="020B0609020204030204" pitchFamily="49" charset="0"/>
              </a:rPr>
              <a:t>   "</a:t>
            </a:r>
            <a:r>
              <a:rPr lang="da-DK" sz="1800" dirty="0">
                <a:solidFill>
                  <a:schemeClr val="bg1"/>
                </a:solidFill>
                <a:latin typeface="Consolas" panose="020B0609020204030204" pitchFamily="49" charset="0"/>
              </a:rPr>
              <a:t>message</a:t>
            </a:r>
            <a:r>
              <a:rPr lang="da-DK" sz="1800" dirty="0" smtClean="0">
                <a:solidFill>
                  <a:schemeClr val="bg1"/>
                </a:solidFill>
                <a:latin typeface="Consolas" panose="020B0609020204030204" pitchFamily="49" charset="0"/>
              </a:rPr>
              <a:t>": "</a:t>
            </a:r>
            <a:r>
              <a:rPr lang="da-DK" sz="1800" dirty="0">
                <a:solidFill>
                  <a:schemeClr val="bg1"/>
                </a:solidFill>
                <a:latin typeface="Consolas" panose="020B0609020204030204" pitchFamily="49" charset="0"/>
              </a:rPr>
              <a:t>MISSING </a:t>
            </a:r>
            <a:r>
              <a:rPr lang="da-DK" sz="1800" dirty="0" smtClean="0">
                <a:solidFill>
                  <a:schemeClr val="bg1"/>
                </a:solidFill>
                <a:latin typeface="Consolas" panose="020B0609020204030204" pitchFamily="49" charset="0"/>
              </a:rPr>
              <a:t>PARAMETERS”</a:t>
            </a:r>
          </a:p>
          <a:p>
            <a:pPr marL="0" indent="0">
              <a:buNone/>
            </a:pPr>
            <a:r>
              <a:rPr lang="da-DK" sz="1800" dirty="0" smtClean="0">
                <a:solidFill>
                  <a:schemeClr val="bg1"/>
                </a:solidFill>
                <a:latin typeface="Consolas" panose="020B0609020204030204" pitchFamily="49" charset="0"/>
              </a:rPr>
              <a:t>}</a:t>
            </a:r>
            <a:endParaRPr lang="da-DK" sz="18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0524275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REST con HTTP</a:t>
            </a:r>
            <a:endParaRPr lang="it-IT" dirty="0">
              <a:solidFill>
                <a:schemeClr val="bg1"/>
              </a:solidFill>
            </a:endParaRPr>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63313" y="1493474"/>
            <a:ext cx="2990487" cy="4982084"/>
          </a:xfrm>
          <a:prstGeom prst="rect">
            <a:avLst/>
          </a:prstGeom>
        </p:spPr>
      </p:pic>
      <p:pic>
        <p:nvPicPr>
          <p:cNvPr id="5" name="Immagin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1496884"/>
            <a:ext cx="2705973" cy="4982084"/>
          </a:xfrm>
          <a:prstGeom prst="rect">
            <a:avLst/>
          </a:prstGeom>
        </p:spPr>
      </p:pic>
      <p:pic>
        <p:nvPicPr>
          <p:cNvPr id="6" name="Immagin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22762" y="1496884"/>
            <a:ext cx="3861962" cy="4978674"/>
          </a:xfrm>
          <a:prstGeom prst="rect">
            <a:avLst/>
          </a:prstGeom>
        </p:spPr>
      </p:pic>
    </p:spTree>
    <p:extLst>
      <p:ext uri="{BB962C8B-B14F-4D97-AF65-F5344CB8AC3E}">
        <p14:creationId xmlns:p14="http://schemas.microsoft.com/office/powerpoint/2010/main" val="7428037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Sicurezza dei sistemi REST</a:t>
            </a:r>
            <a:endParaRPr lang="it-IT" dirty="0">
              <a:solidFill>
                <a:schemeClr val="bg1"/>
              </a:solidFill>
            </a:endParaRPr>
          </a:p>
        </p:txBody>
      </p:sp>
      <p:sp>
        <p:nvSpPr>
          <p:cNvPr id="4" name="Segnaposto contenuto 2"/>
          <p:cNvSpPr txBox="1">
            <a:spLocks/>
          </p:cNvSpPr>
          <p:nvPr/>
        </p:nvSpPr>
        <p:spPr>
          <a:xfrm>
            <a:off x="990600" y="1690687"/>
            <a:ext cx="10515600" cy="43815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smtClean="0">
                <a:solidFill>
                  <a:schemeClr val="bg1"/>
                </a:solidFill>
              </a:rPr>
              <a:t>HTTPS: HTTP over SSL/TLS</a:t>
            </a:r>
          </a:p>
          <a:p>
            <a:r>
              <a:rPr lang="it-IT" dirty="0" smtClean="0">
                <a:solidFill>
                  <a:schemeClr val="bg1"/>
                </a:solidFill>
              </a:rPr>
              <a:t>Autenticazione:</a:t>
            </a:r>
          </a:p>
          <a:p>
            <a:pPr lvl="1"/>
            <a:r>
              <a:rPr lang="it-IT" dirty="0" smtClean="0">
                <a:solidFill>
                  <a:schemeClr val="bg1"/>
                </a:solidFill>
              </a:rPr>
              <a:t>Basic</a:t>
            </a:r>
          </a:p>
          <a:p>
            <a:pPr lvl="1"/>
            <a:r>
              <a:rPr lang="it-IT" dirty="0" smtClean="0">
                <a:solidFill>
                  <a:schemeClr val="bg1"/>
                </a:solidFill>
              </a:rPr>
              <a:t>HMAC</a:t>
            </a:r>
          </a:p>
          <a:p>
            <a:pPr lvl="1"/>
            <a:r>
              <a:rPr lang="it-IT" dirty="0" smtClean="0">
                <a:solidFill>
                  <a:schemeClr val="bg1"/>
                </a:solidFill>
              </a:rPr>
              <a:t>API </a:t>
            </a:r>
            <a:r>
              <a:rPr lang="it-IT" dirty="0" err="1" smtClean="0">
                <a:solidFill>
                  <a:schemeClr val="bg1"/>
                </a:solidFill>
              </a:rPr>
              <a:t>Key</a:t>
            </a:r>
            <a:endParaRPr lang="it-IT" dirty="0">
              <a:solidFill>
                <a:schemeClr val="bg1"/>
              </a:solidFill>
            </a:endParaRPr>
          </a:p>
        </p:txBody>
      </p:sp>
    </p:spTree>
    <p:extLst>
      <p:ext uri="{BB962C8B-B14F-4D97-AF65-F5344CB8AC3E}">
        <p14:creationId xmlns:p14="http://schemas.microsoft.com/office/powerpoint/2010/main" val="40646403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chemeClr val="bg1"/>
                </a:solidFill>
              </a:rPr>
              <a:t>HTTPS: HTTP over SSL/TLS</a:t>
            </a:r>
          </a:p>
        </p:txBody>
      </p:sp>
      <p:sp>
        <p:nvSpPr>
          <p:cNvPr id="3" name="Segnaposto contenuto 2"/>
          <p:cNvSpPr>
            <a:spLocks noGrp="1"/>
          </p:cNvSpPr>
          <p:nvPr>
            <p:ph idx="1"/>
          </p:nvPr>
        </p:nvSpPr>
        <p:spPr/>
        <p:txBody>
          <a:bodyPr/>
          <a:lstStyle/>
          <a:p>
            <a:pPr marL="0" indent="0">
              <a:buNone/>
            </a:pPr>
            <a:r>
              <a:rPr lang="it-IT" dirty="0" smtClean="0">
                <a:solidFill>
                  <a:schemeClr val="bg1"/>
                </a:solidFill>
              </a:rPr>
              <a:t>HTTPS </a:t>
            </a:r>
            <a:r>
              <a:rPr lang="it-IT" dirty="0" smtClean="0">
                <a:solidFill>
                  <a:schemeClr val="bg1"/>
                </a:solidFill>
              </a:rPr>
              <a:t>è il risultato dell’accoppiamento del HTTP con il protocollo SSL o TLS che garantiscono la sicurezza della comunicazione.</a:t>
            </a:r>
            <a:endParaRPr lang="it-IT" dirty="0">
              <a:solidFill>
                <a:schemeClr val="bg1"/>
              </a:solidFill>
            </a:endParaRPr>
          </a:p>
        </p:txBody>
      </p:sp>
    </p:spTree>
    <p:extLst>
      <p:ext uri="{BB962C8B-B14F-4D97-AF65-F5344CB8AC3E}">
        <p14:creationId xmlns:p14="http://schemas.microsoft.com/office/powerpoint/2010/main" val="27147663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solidFill>
                  <a:schemeClr val="bg1"/>
                </a:solidFill>
              </a:rPr>
              <a:t>Auth</a:t>
            </a:r>
            <a:r>
              <a:rPr lang="it-IT" dirty="0" smtClean="0">
                <a:solidFill>
                  <a:schemeClr val="bg1"/>
                </a:solidFill>
              </a:rPr>
              <a:t> REST con HTTP: </a:t>
            </a:r>
            <a:r>
              <a:rPr lang="it-IT" dirty="0" smtClean="0">
                <a:solidFill>
                  <a:srgbClr val="02523F"/>
                </a:solidFill>
              </a:rPr>
              <a:t>Basic</a:t>
            </a:r>
            <a:endParaRPr lang="it-IT" dirty="0">
              <a:solidFill>
                <a:srgbClr val="02523F"/>
              </a:solidFill>
            </a:endParaRPr>
          </a:p>
        </p:txBody>
      </p:sp>
      <p:sp>
        <p:nvSpPr>
          <p:cNvPr id="3" name="Segnaposto contenuto 2"/>
          <p:cNvSpPr>
            <a:spLocks noGrp="1"/>
          </p:cNvSpPr>
          <p:nvPr>
            <p:ph idx="1"/>
          </p:nvPr>
        </p:nvSpPr>
        <p:spPr/>
        <p:txBody>
          <a:bodyPr/>
          <a:lstStyle/>
          <a:p>
            <a:pPr marL="0" indent="0">
              <a:buNone/>
            </a:pPr>
            <a:r>
              <a:rPr lang="it-IT" dirty="0" smtClean="0">
                <a:solidFill>
                  <a:schemeClr val="bg1"/>
                </a:solidFill>
              </a:rPr>
              <a:t>Viene inserito nell’intestazione HTTP </a:t>
            </a:r>
            <a:r>
              <a:rPr lang="it-IT" dirty="0" err="1" smtClean="0">
                <a:solidFill>
                  <a:schemeClr val="bg1"/>
                </a:solidFill>
              </a:rPr>
              <a:t>Authorization</a:t>
            </a:r>
            <a:r>
              <a:rPr lang="it-IT" dirty="0" smtClean="0">
                <a:solidFill>
                  <a:schemeClr val="bg1"/>
                </a:solidFill>
              </a:rPr>
              <a:t> una stringa contente username e password separati da ‘ : ’ e codificati in base64.</a:t>
            </a:r>
          </a:p>
          <a:p>
            <a:pPr marL="0" indent="0">
              <a:buNone/>
            </a:pPr>
            <a:r>
              <a:rPr lang="it-IT" dirty="0" smtClean="0">
                <a:solidFill>
                  <a:schemeClr val="bg1"/>
                </a:solidFill>
              </a:rPr>
              <a:t>base64(</a:t>
            </a:r>
            <a:r>
              <a:rPr lang="it-IT" dirty="0" err="1" smtClean="0">
                <a:solidFill>
                  <a:schemeClr val="bg1"/>
                </a:solidFill>
              </a:rPr>
              <a:t>username:password</a:t>
            </a:r>
            <a:r>
              <a:rPr lang="it-IT" dirty="0" smtClean="0">
                <a:solidFill>
                  <a:schemeClr val="bg1"/>
                </a:solidFill>
              </a:rPr>
              <a:t>)</a:t>
            </a:r>
          </a:p>
          <a:p>
            <a:pPr marL="0" indent="0">
              <a:buNone/>
            </a:pPr>
            <a:endParaRPr lang="it-IT" dirty="0">
              <a:solidFill>
                <a:schemeClr val="bg1"/>
              </a:solidFill>
            </a:endParaRPr>
          </a:p>
          <a:p>
            <a:pPr marL="0" lvl="0" indent="0" eaLnBrk="0" fontAlgn="base" hangingPunct="0">
              <a:lnSpc>
                <a:spcPct val="100000"/>
              </a:lnSpc>
              <a:spcBef>
                <a:spcPct val="0"/>
              </a:spcBef>
              <a:spcAft>
                <a:spcPct val="0"/>
              </a:spcAft>
              <a:buNone/>
            </a:pPr>
            <a:r>
              <a:rPr lang="it-IT" altLang="it-IT" dirty="0" smtClean="0">
                <a:solidFill>
                  <a:schemeClr val="bg1"/>
                </a:solidFill>
                <a:latin typeface="Consolas" panose="020B0609020204030204" pitchFamily="49" charset="0"/>
              </a:rPr>
              <a:t>GET </a:t>
            </a:r>
            <a:r>
              <a:rPr lang="it-IT" altLang="it-IT" dirty="0">
                <a:solidFill>
                  <a:schemeClr val="bg1"/>
                </a:solidFill>
                <a:latin typeface="Consolas" panose="020B0609020204030204" pitchFamily="49" charset="0"/>
              </a:rPr>
              <a:t>/</a:t>
            </a:r>
            <a:r>
              <a:rPr lang="it-IT" altLang="it-IT" dirty="0" err="1">
                <a:solidFill>
                  <a:schemeClr val="bg1"/>
                </a:solidFill>
                <a:latin typeface="Consolas" panose="020B0609020204030204" pitchFamily="49" charset="0"/>
              </a:rPr>
              <a:t>contact</a:t>
            </a:r>
            <a:r>
              <a:rPr lang="it-IT" altLang="it-IT" dirty="0">
                <a:solidFill>
                  <a:schemeClr val="bg1"/>
                </a:solidFill>
                <a:latin typeface="Consolas" panose="020B0609020204030204" pitchFamily="49" charset="0"/>
              </a:rPr>
              <a:t>/carlo HTTP/1.1 </a:t>
            </a:r>
          </a:p>
          <a:p>
            <a:pPr marL="0" lvl="0" indent="0" eaLnBrk="0" fontAlgn="base" hangingPunct="0">
              <a:lnSpc>
                <a:spcPct val="100000"/>
              </a:lnSpc>
              <a:spcBef>
                <a:spcPct val="0"/>
              </a:spcBef>
              <a:spcAft>
                <a:spcPct val="0"/>
              </a:spcAft>
              <a:buNone/>
            </a:pPr>
            <a:r>
              <a:rPr lang="it-IT" altLang="it-IT" dirty="0">
                <a:solidFill>
                  <a:schemeClr val="bg1"/>
                </a:solidFill>
                <a:latin typeface="Consolas" panose="020B0609020204030204" pitchFamily="49" charset="0"/>
              </a:rPr>
              <a:t>HOST: localhost:3000 </a:t>
            </a:r>
          </a:p>
          <a:p>
            <a:pPr marL="0" indent="0" eaLnBrk="0" fontAlgn="base" hangingPunct="0">
              <a:lnSpc>
                <a:spcPct val="100000"/>
              </a:lnSpc>
              <a:spcBef>
                <a:spcPct val="0"/>
              </a:spcBef>
              <a:spcAft>
                <a:spcPct val="0"/>
              </a:spcAft>
              <a:buNone/>
            </a:pPr>
            <a:r>
              <a:rPr lang="it-IT" altLang="it-IT" dirty="0" err="1">
                <a:solidFill>
                  <a:srgbClr val="02523F"/>
                </a:solidFill>
                <a:latin typeface="Consolas" panose="020B0609020204030204" pitchFamily="49" charset="0"/>
              </a:rPr>
              <a:t>authorization</a:t>
            </a:r>
            <a:r>
              <a:rPr lang="it-IT" altLang="it-IT" dirty="0">
                <a:solidFill>
                  <a:srgbClr val="02523F"/>
                </a:solidFill>
                <a:latin typeface="Consolas" panose="020B0609020204030204" pitchFamily="49" charset="0"/>
              </a:rPr>
              <a:t>: </a:t>
            </a:r>
            <a:r>
              <a:rPr lang="it-IT" altLang="it-IT" dirty="0" err="1">
                <a:solidFill>
                  <a:srgbClr val="02523F"/>
                </a:solidFill>
                <a:latin typeface="Consolas" panose="020B0609020204030204" pitchFamily="49" charset="0"/>
              </a:rPr>
              <a:t>basic</a:t>
            </a:r>
            <a:r>
              <a:rPr lang="it-IT" altLang="it-IT" dirty="0">
                <a:solidFill>
                  <a:srgbClr val="02523F"/>
                </a:solidFill>
                <a:latin typeface="Consolas" panose="020B0609020204030204" pitchFamily="49" charset="0"/>
              </a:rPr>
              <a:t> dmFzc2FsbG9jYXJsbzoxMjM0</a:t>
            </a:r>
            <a:endParaRPr lang="it-IT" dirty="0">
              <a:solidFill>
                <a:srgbClr val="02523F"/>
              </a:solidFill>
              <a:latin typeface="Consolas" panose="020B0609020204030204" pitchFamily="49" charset="0"/>
            </a:endParaRPr>
          </a:p>
        </p:txBody>
      </p:sp>
    </p:spTree>
    <p:extLst>
      <p:ext uri="{BB962C8B-B14F-4D97-AF65-F5344CB8AC3E}">
        <p14:creationId xmlns:p14="http://schemas.microsoft.com/office/powerpoint/2010/main" val="3984291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solidFill>
                  <a:schemeClr val="bg1"/>
                </a:solidFill>
              </a:rPr>
              <a:t>Auth</a:t>
            </a:r>
            <a:r>
              <a:rPr lang="it-IT" dirty="0" smtClean="0">
                <a:solidFill>
                  <a:schemeClr val="bg1"/>
                </a:solidFill>
              </a:rPr>
              <a:t> REST con HTTP: </a:t>
            </a:r>
            <a:r>
              <a:rPr lang="it-IT" dirty="0" smtClean="0">
                <a:solidFill>
                  <a:srgbClr val="02523F"/>
                </a:solidFill>
              </a:rPr>
              <a:t>HMAC</a:t>
            </a:r>
            <a:endParaRPr lang="it-IT" dirty="0">
              <a:solidFill>
                <a:srgbClr val="02523F"/>
              </a:solidFill>
            </a:endParaRPr>
          </a:p>
        </p:txBody>
      </p:sp>
      <p:sp>
        <p:nvSpPr>
          <p:cNvPr id="3" name="Segnaposto contenuto 2"/>
          <p:cNvSpPr>
            <a:spLocks noGrp="1"/>
          </p:cNvSpPr>
          <p:nvPr>
            <p:ph idx="1"/>
          </p:nvPr>
        </p:nvSpPr>
        <p:spPr>
          <a:xfrm>
            <a:off x="838199" y="1825625"/>
            <a:ext cx="11284445" cy="4351338"/>
          </a:xfrm>
        </p:spPr>
        <p:txBody>
          <a:bodyPr>
            <a:normAutofit/>
          </a:bodyPr>
          <a:lstStyle/>
          <a:p>
            <a:pPr marL="0" indent="0">
              <a:buNone/>
            </a:pPr>
            <a:r>
              <a:rPr lang="it-IT" dirty="0" smtClean="0">
                <a:solidFill>
                  <a:schemeClr val="bg1"/>
                </a:solidFill>
              </a:rPr>
              <a:t>Viene inserito nell’intestazione HTTP </a:t>
            </a:r>
            <a:r>
              <a:rPr lang="it-IT" dirty="0" err="1" smtClean="0">
                <a:solidFill>
                  <a:schemeClr val="bg1"/>
                </a:solidFill>
              </a:rPr>
              <a:t>Authorization</a:t>
            </a:r>
            <a:r>
              <a:rPr lang="it-IT" dirty="0" smtClean="0">
                <a:solidFill>
                  <a:schemeClr val="bg1"/>
                </a:solidFill>
              </a:rPr>
              <a:t> una stringa contente username e una versione </a:t>
            </a:r>
            <a:r>
              <a:rPr lang="it-IT" dirty="0" err="1" smtClean="0">
                <a:solidFill>
                  <a:schemeClr val="bg1"/>
                </a:solidFill>
              </a:rPr>
              <a:t>hashed</a:t>
            </a:r>
            <a:r>
              <a:rPr lang="it-IT" dirty="0" smtClean="0">
                <a:solidFill>
                  <a:schemeClr val="bg1"/>
                </a:solidFill>
              </a:rPr>
              <a:t> della password separati da ‘ : ’.</a:t>
            </a:r>
          </a:p>
          <a:p>
            <a:pPr marL="0" lvl="0" indent="0">
              <a:buNone/>
            </a:pPr>
            <a:r>
              <a:rPr lang="it-IT" sz="2600" dirty="0" smtClean="0">
                <a:solidFill>
                  <a:schemeClr val="bg1"/>
                </a:solidFill>
                <a:latin typeface="Calibri (Corpo)"/>
              </a:rPr>
              <a:t>base64(</a:t>
            </a:r>
            <a:r>
              <a:rPr lang="it-IT" altLang="it-IT" sz="2600" dirty="0" err="1">
                <a:solidFill>
                  <a:srgbClr val="FFFFFF"/>
                </a:solidFill>
                <a:latin typeface="Calibri (Corpo)"/>
              </a:rPr>
              <a:t>hmac</a:t>
            </a:r>
            <a:r>
              <a:rPr lang="it-IT" altLang="it-IT" sz="2600" dirty="0">
                <a:solidFill>
                  <a:srgbClr val="FFFFFF"/>
                </a:solidFill>
                <a:latin typeface="Calibri (Corpo)"/>
              </a:rPr>
              <a:t>("sha256", </a:t>
            </a:r>
            <a:r>
              <a:rPr lang="it-IT" altLang="it-IT" sz="2600" dirty="0" smtClean="0">
                <a:solidFill>
                  <a:srgbClr val="FFFFFF"/>
                </a:solidFill>
                <a:latin typeface="Calibri (Corpo)"/>
              </a:rPr>
              <a:t>"password", </a:t>
            </a:r>
            <a:r>
              <a:rPr lang="it-IT" altLang="it-IT" sz="2600" dirty="0">
                <a:solidFill>
                  <a:srgbClr val="FFFFFF"/>
                </a:solidFill>
                <a:latin typeface="Calibri (Corpo)"/>
              </a:rPr>
              <a:t>"</a:t>
            </a:r>
            <a:r>
              <a:rPr lang="it-IT" altLang="it-IT" sz="2600" dirty="0" smtClean="0">
                <a:solidFill>
                  <a:srgbClr val="FFFFFF"/>
                </a:solidFill>
                <a:latin typeface="Calibri (Corpo)"/>
              </a:rPr>
              <a:t>GET</a:t>
            </a:r>
            <a:r>
              <a:rPr lang="it-IT" altLang="it-IT" sz="2600" dirty="0" smtClean="0">
                <a:solidFill>
                  <a:schemeClr val="bg1"/>
                </a:solidFill>
                <a:latin typeface="Arial Unicode MS"/>
              </a:rPr>
              <a:t>/</a:t>
            </a:r>
            <a:r>
              <a:rPr lang="it-IT" altLang="it-IT" sz="2600" dirty="0" err="1" smtClean="0">
                <a:solidFill>
                  <a:schemeClr val="bg1"/>
                </a:solidFill>
                <a:latin typeface="Arial Unicode MS"/>
              </a:rPr>
              <a:t>contact</a:t>
            </a:r>
            <a:r>
              <a:rPr lang="it-IT" altLang="it-IT" sz="2600" dirty="0" smtClean="0">
                <a:solidFill>
                  <a:schemeClr val="bg1"/>
                </a:solidFill>
                <a:latin typeface="Arial Unicode MS"/>
              </a:rPr>
              <a:t>/carlo</a:t>
            </a:r>
            <a:r>
              <a:rPr lang="it-IT" altLang="it-IT" sz="2600" dirty="0" smtClean="0">
                <a:solidFill>
                  <a:srgbClr val="FFFFFF"/>
                </a:solidFill>
                <a:latin typeface="Calibri (Corpo)"/>
              </a:rPr>
              <a:t>"))</a:t>
            </a:r>
            <a:r>
              <a:rPr lang="it-IT" altLang="it-IT" sz="2600" dirty="0" smtClean="0">
                <a:latin typeface="Calibri (Corpo)"/>
              </a:rPr>
              <a:t> </a:t>
            </a:r>
            <a:endParaRPr lang="it-IT" altLang="it-IT" sz="2600" dirty="0">
              <a:latin typeface="Calibri (Corpo)"/>
            </a:endParaRPr>
          </a:p>
          <a:p>
            <a:pPr marL="0" indent="0">
              <a:buNone/>
            </a:pPr>
            <a:endParaRPr lang="it-IT" dirty="0">
              <a:solidFill>
                <a:schemeClr val="bg1"/>
              </a:solidFill>
            </a:endParaRPr>
          </a:p>
          <a:p>
            <a:pPr marL="0" lvl="0" indent="0" eaLnBrk="0" fontAlgn="base" hangingPunct="0">
              <a:lnSpc>
                <a:spcPct val="100000"/>
              </a:lnSpc>
              <a:spcBef>
                <a:spcPct val="0"/>
              </a:spcBef>
              <a:spcAft>
                <a:spcPct val="0"/>
              </a:spcAft>
              <a:buNone/>
            </a:pPr>
            <a:r>
              <a:rPr lang="it-IT" altLang="it-IT" dirty="0" smtClean="0">
                <a:solidFill>
                  <a:schemeClr val="bg1"/>
                </a:solidFill>
                <a:latin typeface="Consolas" panose="020B0609020204030204" pitchFamily="49" charset="0"/>
              </a:rPr>
              <a:t>GET </a:t>
            </a:r>
            <a:r>
              <a:rPr lang="it-IT" altLang="it-IT" dirty="0">
                <a:solidFill>
                  <a:schemeClr val="bg1"/>
                </a:solidFill>
                <a:latin typeface="Consolas" panose="020B0609020204030204" pitchFamily="49" charset="0"/>
              </a:rPr>
              <a:t>/</a:t>
            </a:r>
            <a:r>
              <a:rPr lang="it-IT" altLang="it-IT" dirty="0" err="1">
                <a:solidFill>
                  <a:schemeClr val="bg1"/>
                </a:solidFill>
                <a:latin typeface="Consolas" panose="020B0609020204030204" pitchFamily="49" charset="0"/>
              </a:rPr>
              <a:t>contact</a:t>
            </a:r>
            <a:r>
              <a:rPr lang="it-IT" altLang="it-IT" dirty="0">
                <a:solidFill>
                  <a:schemeClr val="bg1"/>
                </a:solidFill>
                <a:latin typeface="Consolas" panose="020B0609020204030204" pitchFamily="49" charset="0"/>
              </a:rPr>
              <a:t>/carlo HTTP/1.1 </a:t>
            </a:r>
          </a:p>
          <a:p>
            <a:pPr marL="0" lvl="0" indent="0" eaLnBrk="0" fontAlgn="base" hangingPunct="0">
              <a:lnSpc>
                <a:spcPct val="100000"/>
              </a:lnSpc>
              <a:spcBef>
                <a:spcPct val="0"/>
              </a:spcBef>
              <a:spcAft>
                <a:spcPct val="0"/>
              </a:spcAft>
              <a:buNone/>
            </a:pPr>
            <a:r>
              <a:rPr lang="it-IT" altLang="it-IT" dirty="0">
                <a:solidFill>
                  <a:schemeClr val="bg1"/>
                </a:solidFill>
                <a:latin typeface="Consolas" panose="020B0609020204030204" pitchFamily="49" charset="0"/>
              </a:rPr>
              <a:t>HOST: localhost:3000 </a:t>
            </a:r>
          </a:p>
          <a:p>
            <a:pPr marL="0" indent="0" eaLnBrk="0" fontAlgn="base" hangingPunct="0">
              <a:lnSpc>
                <a:spcPct val="100000"/>
              </a:lnSpc>
              <a:spcBef>
                <a:spcPct val="0"/>
              </a:spcBef>
              <a:spcAft>
                <a:spcPct val="0"/>
              </a:spcAft>
              <a:buNone/>
            </a:pPr>
            <a:r>
              <a:rPr lang="it-IT" altLang="it-IT" sz="1800" dirty="0" err="1">
                <a:solidFill>
                  <a:srgbClr val="02523F"/>
                </a:solidFill>
                <a:latin typeface="Consolas" panose="020B0609020204030204" pitchFamily="49" charset="0"/>
              </a:rPr>
              <a:t>authorization</a:t>
            </a:r>
            <a:r>
              <a:rPr lang="it-IT" altLang="it-IT" sz="1800" dirty="0">
                <a:solidFill>
                  <a:srgbClr val="02523F"/>
                </a:solidFill>
                <a:latin typeface="Consolas" panose="020B0609020204030204" pitchFamily="49" charset="0"/>
              </a:rPr>
              <a:t>: </a:t>
            </a:r>
            <a:r>
              <a:rPr lang="it-IT" altLang="it-IT" sz="1800" dirty="0" err="1" smtClean="0">
                <a:solidFill>
                  <a:srgbClr val="02523F"/>
                </a:solidFill>
                <a:latin typeface="Consolas" panose="020B0609020204030204" pitchFamily="49" charset="0"/>
              </a:rPr>
              <a:t>hmac</a:t>
            </a:r>
            <a:r>
              <a:rPr lang="it-IT" altLang="it-IT" sz="1800" dirty="0">
                <a:solidFill>
                  <a:srgbClr val="02523F"/>
                </a:solidFill>
                <a:latin typeface="Consolas" panose="020B0609020204030204" pitchFamily="49" charset="0"/>
              </a:rPr>
              <a:t> </a:t>
            </a:r>
            <a:r>
              <a:rPr lang="it-IT" altLang="it-IT" sz="1800" dirty="0" smtClean="0">
                <a:solidFill>
                  <a:srgbClr val="02523F"/>
                </a:solidFill>
                <a:latin typeface="Consolas" panose="020B0609020204030204" pitchFamily="49" charset="0"/>
              </a:rPr>
              <a:t>username:</a:t>
            </a:r>
            <a:r>
              <a:rPr lang="it-IT" altLang="it-IT" sz="1600" dirty="0" smtClean="0">
                <a:solidFill>
                  <a:srgbClr val="02523F"/>
                </a:solidFill>
                <a:latin typeface="Consolas" panose="020B0609020204030204" pitchFamily="49" charset="0"/>
              </a:rPr>
              <a:t>14b6a8983cd86afea2fdf19d121fce8e7235bb11ed774d7816ba0bc0cbfe093d</a:t>
            </a:r>
            <a:endParaRPr lang="it-IT" sz="1600" dirty="0">
              <a:solidFill>
                <a:srgbClr val="02523F"/>
              </a:solidFill>
              <a:latin typeface="Consolas" panose="020B0609020204030204" pitchFamily="49" charset="0"/>
            </a:endParaRPr>
          </a:p>
        </p:txBody>
      </p:sp>
    </p:spTree>
    <p:extLst>
      <p:ext uri="{BB962C8B-B14F-4D97-AF65-F5344CB8AC3E}">
        <p14:creationId xmlns:p14="http://schemas.microsoft.com/office/powerpoint/2010/main" val="31387693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solidFill>
                  <a:schemeClr val="bg1"/>
                </a:solidFill>
              </a:rPr>
              <a:t>Auth</a:t>
            </a:r>
            <a:r>
              <a:rPr lang="it-IT" dirty="0" smtClean="0">
                <a:solidFill>
                  <a:schemeClr val="bg1"/>
                </a:solidFill>
              </a:rPr>
              <a:t> REST con HTTP: </a:t>
            </a:r>
            <a:r>
              <a:rPr lang="it-IT" dirty="0" smtClean="0">
                <a:solidFill>
                  <a:srgbClr val="02523F"/>
                </a:solidFill>
              </a:rPr>
              <a:t>API </a:t>
            </a:r>
            <a:r>
              <a:rPr lang="it-IT" dirty="0" err="1" smtClean="0">
                <a:solidFill>
                  <a:srgbClr val="02523F"/>
                </a:solidFill>
              </a:rPr>
              <a:t>key</a:t>
            </a:r>
            <a:endParaRPr lang="it-IT" dirty="0">
              <a:solidFill>
                <a:srgbClr val="02523F"/>
              </a:solidFill>
            </a:endParaRPr>
          </a:p>
        </p:txBody>
      </p:sp>
      <p:pic>
        <p:nvPicPr>
          <p:cNvPr id="2050" name="Picture 2" descr="Abstract Protocol Flow"/>
          <p:cNvPicPr>
            <a:picLocks noChangeAspect="1" noChangeArrowheads="1"/>
          </p:cNvPicPr>
          <p:nvPr/>
        </p:nvPicPr>
        <p:blipFill rotWithShape="1">
          <a:blip r:embed="rId2">
            <a:extLst>
              <a:ext uri="{28A0092B-C50C-407E-A947-70E740481C1C}">
                <a14:useLocalDpi xmlns:a14="http://schemas.microsoft.com/office/drawing/2010/main" val="0"/>
              </a:ext>
            </a:extLst>
          </a:blip>
          <a:srcRect t="8994"/>
          <a:stretch/>
        </p:blipFill>
        <p:spPr bwMode="auto">
          <a:xfrm>
            <a:off x="908926" y="1690688"/>
            <a:ext cx="10444874" cy="4638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8828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solidFill>
                  <a:schemeClr val="bg1"/>
                </a:solidFill>
              </a:rPr>
              <a:t>Progetti che sfruttano delle </a:t>
            </a:r>
            <a:r>
              <a:rPr lang="it-IT" dirty="0" smtClean="0">
                <a:solidFill>
                  <a:schemeClr val="bg1"/>
                </a:solidFill>
              </a:rPr>
              <a:t>REST </a:t>
            </a:r>
            <a:r>
              <a:rPr lang="it-IT" dirty="0" smtClean="0">
                <a:solidFill>
                  <a:schemeClr val="bg1"/>
                </a:solidFill>
              </a:rPr>
              <a:t>API</a:t>
            </a:r>
            <a:endParaRPr lang="it-IT" dirty="0">
              <a:solidFill>
                <a:schemeClr val="bg1"/>
              </a:solidFill>
            </a:endParaRPr>
          </a:p>
        </p:txBody>
      </p:sp>
      <p:sp>
        <p:nvSpPr>
          <p:cNvPr id="5" name="Segnaposto testo 4"/>
          <p:cNvSpPr>
            <a:spLocks noGrp="1"/>
          </p:cNvSpPr>
          <p:nvPr>
            <p:ph type="body" idx="1"/>
          </p:nvPr>
        </p:nvSpPr>
        <p:spPr>
          <a:xfrm>
            <a:off x="839787" y="5716040"/>
            <a:ext cx="5157787" cy="432360"/>
          </a:xfrm>
        </p:spPr>
        <p:txBody>
          <a:bodyPr/>
          <a:lstStyle/>
          <a:p>
            <a:pPr algn="ctr"/>
            <a:r>
              <a:rPr lang="it-IT" b="0" dirty="0" err="1" smtClean="0">
                <a:solidFill>
                  <a:srgbClr val="02523F"/>
                </a:solidFill>
              </a:rPr>
              <a:t>NodeJS</a:t>
            </a:r>
            <a:endParaRPr lang="it-IT" b="0" dirty="0">
              <a:solidFill>
                <a:srgbClr val="02523F"/>
              </a:solidFill>
            </a:endParaRPr>
          </a:p>
        </p:txBody>
      </p:sp>
      <p:pic>
        <p:nvPicPr>
          <p:cNvPr id="9" name="Segnaposto contenuto 8"/>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839788" y="2622691"/>
            <a:ext cx="5157787" cy="3057244"/>
          </a:xfrm>
        </p:spPr>
      </p:pic>
      <p:sp>
        <p:nvSpPr>
          <p:cNvPr id="7" name="Segnaposto testo 6"/>
          <p:cNvSpPr>
            <a:spLocks noGrp="1"/>
          </p:cNvSpPr>
          <p:nvPr>
            <p:ph type="body" sz="quarter" idx="3"/>
          </p:nvPr>
        </p:nvSpPr>
        <p:spPr>
          <a:xfrm>
            <a:off x="6172200" y="1938046"/>
            <a:ext cx="5183188" cy="432360"/>
          </a:xfrm>
        </p:spPr>
        <p:txBody>
          <a:bodyPr>
            <a:normAutofit lnSpcReduction="10000"/>
          </a:bodyPr>
          <a:lstStyle/>
          <a:p>
            <a:pPr algn="ctr"/>
            <a:r>
              <a:rPr lang="it-IT" sz="2600" b="0" dirty="0" smtClean="0">
                <a:solidFill>
                  <a:schemeClr val="bg1"/>
                </a:solidFill>
              </a:rPr>
              <a:t>youPosition.it</a:t>
            </a:r>
            <a:endParaRPr lang="it-IT" sz="2600" b="0" dirty="0">
              <a:solidFill>
                <a:schemeClr val="bg1"/>
              </a:solidFill>
            </a:endParaRPr>
          </a:p>
        </p:txBody>
      </p:sp>
      <p:pic>
        <p:nvPicPr>
          <p:cNvPr id="10" name="Segnaposto contenuto 9"/>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172200" y="2617764"/>
            <a:ext cx="5183188" cy="3067098"/>
          </a:xfrm>
        </p:spPr>
      </p:pic>
      <p:sp>
        <p:nvSpPr>
          <p:cNvPr id="11" name="Segnaposto testo 4"/>
          <p:cNvSpPr txBox="1">
            <a:spLocks/>
          </p:cNvSpPr>
          <p:nvPr/>
        </p:nvSpPr>
        <p:spPr>
          <a:xfrm>
            <a:off x="6172200" y="5716040"/>
            <a:ext cx="5157787" cy="43236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it-IT" b="0" dirty="0" err="1" smtClean="0">
                <a:solidFill>
                  <a:srgbClr val="02523F"/>
                </a:solidFill>
              </a:rPr>
              <a:t>AngularJs</a:t>
            </a:r>
            <a:r>
              <a:rPr lang="it-IT" b="0" dirty="0" smtClean="0">
                <a:solidFill>
                  <a:srgbClr val="02523F"/>
                </a:solidFill>
              </a:rPr>
              <a:t> 1 + </a:t>
            </a:r>
            <a:r>
              <a:rPr lang="it-IT" b="0" dirty="0" err="1" smtClean="0">
                <a:solidFill>
                  <a:srgbClr val="02523F"/>
                </a:solidFill>
              </a:rPr>
              <a:t>Ionic</a:t>
            </a:r>
            <a:r>
              <a:rPr lang="it-IT" b="0" dirty="0" smtClean="0">
                <a:solidFill>
                  <a:srgbClr val="02523F"/>
                </a:solidFill>
              </a:rPr>
              <a:t> 1</a:t>
            </a:r>
            <a:endParaRPr lang="it-IT" b="0" dirty="0">
              <a:solidFill>
                <a:srgbClr val="02523F"/>
              </a:solidFill>
            </a:endParaRPr>
          </a:p>
        </p:txBody>
      </p:sp>
      <p:sp>
        <p:nvSpPr>
          <p:cNvPr id="12" name="Segnaposto testo 4"/>
          <p:cNvSpPr txBox="1">
            <a:spLocks/>
          </p:cNvSpPr>
          <p:nvPr/>
        </p:nvSpPr>
        <p:spPr>
          <a:xfrm>
            <a:off x="839788" y="1938046"/>
            <a:ext cx="5157787" cy="432360"/>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it-IT" sz="2600" b="0" dirty="0" err="1" smtClean="0">
                <a:solidFill>
                  <a:schemeClr val="bg1"/>
                </a:solidFill>
              </a:rPr>
              <a:t>Node</a:t>
            </a:r>
            <a:r>
              <a:rPr lang="it-IT" sz="2600" b="0" dirty="0" smtClean="0">
                <a:solidFill>
                  <a:schemeClr val="bg1"/>
                </a:solidFill>
              </a:rPr>
              <a:t> </a:t>
            </a:r>
            <a:r>
              <a:rPr lang="it-IT" sz="2600" b="0" dirty="0" err="1" smtClean="0">
                <a:solidFill>
                  <a:schemeClr val="bg1"/>
                </a:solidFill>
              </a:rPr>
              <a:t>telegram</a:t>
            </a:r>
            <a:r>
              <a:rPr lang="it-IT" sz="2600" b="0" dirty="0" smtClean="0">
                <a:solidFill>
                  <a:schemeClr val="bg1"/>
                </a:solidFill>
              </a:rPr>
              <a:t> bot api</a:t>
            </a:r>
            <a:endParaRPr lang="it-IT" sz="2600" b="0" dirty="0">
              <a:solidFill>
                <a:schemeClr val="bg1"/>
              </a:solidFill>
            </a:endParaRPr>
          </a:p>
        </p:txBody>
      </p:sp>
    </p:spTree>
    <p:extLst>
      <p:ext uri="{BB962C8B-B14F-4D97-AF65-F5344CB8AC3E}">
        <p14:creationId xmlns:p14="http://schemas.microsoft.com/office/powerpoint/2010/main" val="12535938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Definizione</a:t>
            </a:r>
            <a:endParaRPr lang="it-IT" dirty="0">
              <a:solidFill>
                <a:schemeClr val="bg1"/>
              </a:solidFill>
            </a:endParaRPr>
          </a:p>
        </p:txBody>
      </p:sp>
      <p:sp>
        <p:nvSpPr>
          <p:cNvPr id="3" name="Segnaposto contenuto 2"/>
          <p:cNvSpPr>
            <a:spLocks noGrp="1"/>
          </p:cNvSpPr>
          <p:nvPr>
            <p:ph idx="1"/>
          </p:nvPr>
        </p:nvSpPr>
        <p:spPr/>
        <p:txBody>
          <a:bodyPr/>
          <a:lstStyle/>
          <a:p>
            <a:pPr marL="0" indent="0">
              <a:buNone/>
            </a:pPr>
            <a:r>
              <a:rPr lang="it-IT" dirty="0">
                <a:solidFill>
                  <a:schemeClr val="bg1"/>
                </a:solidFill>
              </a:rPr>
              <a:t>REST, </a:t>
            </a:r>
            <a:r>
              <a:rPr lang="it-IT" b="1" dirty="0" err="1">
                <a:solidFill>
                  <a:srgbClr val="02523F"/>
                </a:solidFill>
              </a:rPr>
              <a:t>Re</a:t>
            </a:r>
            <a:r>
              <a:rPr lang="it-IT" dirty="0" err="1">
                <a:solidFill>
                  <a:schemeClr val="bg1"/>
                </a:solidFill>
              </a:rPr>
              <a:t>presentational</a:t>
            </a:r>
            <a:r>
              <a:rPr lang="it-IT" dirty="0">
                <a:solidFill>
                  <a:schemeClr val="bg1"/>
                </a:solidFill>
              </a:rPr>
              <a:t> </a:t>
            </a:r>
            <a:r>
              <a:rPr lang="it-IT" b="1" dirty="0">
                <a:solidFill>
                  <a:srgbClr val="02523F"/>
                </a:solidFill>
              </a:rPr>
              <a:t>S</a:t>
            </a:r>
            <a:r>
              <a:rPr lang="it-IT" dirty="0">
                <a:solidFill>
                  <a:schemeClr val="bg1"/>
                </a:solidFill>
              </a:rPr>
              <a:t>tate </a:t>
            </a:r>
            <a:r>
              <a:rPr lang="it-IT" b="1" dirty="0" smtClean="0">
                <a:solidFill>
                  <a:srgbClr val="02523F"/>
                </a:solidFill>
              </a:rPr>
              <a:t>T</a:t>
            </a:r>
            <a:r>
              <a:rPr lang="it-IT" dirty="0" smtClean="0">
                <a:solidFill>
                  <a:schemeClr val="bg1"/>
                </a:solidFill>
              </a:rPr>
              <a:t>ransfer (o </a:t>
            </a:r>
            <a:r>
              <a:rPr lang="it-IT" dirty="0" err="1" smtClean="0">
                <a:solidFill>
                  <a:schemeClr val="bg1"/>
                </a:solidFill>
              </a:rPr>
              <a:t>RESTful</a:t>
            </a:r>
            <a:r>
              <a:rPr lang="it-IT" dirty="0" smtClean="0">
                <a:solidFill>
                  <a:schemeClr val="bg1"/>
                </a:solidFill>
              </a:rPr>
              <a:t>), è uno </a:t>
            </a:r>
            <a:r>
              <a:rPr lang="it-IT" dirty="0">
                <a:solidFill>
                  <a:schemeClr val="bg1"/>
                </a:solidFill>
              </a:rPr>
              <a:t>stile architetturale per sistemi software </a:t>
            </a:r>
            <a:r>
              <a:rPr lang="it-IT" dirty="0" smtClean="0">
                <a:solidFill>
                  <a:schemeClr val="bg1"/>
                </a:solidFill>
              </a:rPr>
              <a:t>distribuiti e indica </a:t>
            </a:r>
            <a:r>
              <a:rPr lang="it-IT" dirty="0">
                <a:solidFill>
                  <a:schemeClr val="bg1"/>
                </a:solidFill>
              </a:rPr>
              <a:t>una serie di principi architetturali per la progettazione di Web </a:t>
            </a:r>
            <a:r>
              <a:rPr lang="it-IT" dirty="0" smtClean="0">
                <a:solidFill>
                  <a:schemeClr val="bg1"/>
                </a:solidFill>
              </a:rPr>
              <a:t>Service.</a:t>
            </a:r>
            <a:endParaRPr lang="it-IT" dirty="0">
              <a:solidFill>
                <a:schemeClr val="bg1"/>
              </a:solidFill>
            </a:endParaRPr>
          </a:p>
        </p:txBody>
      </p:sp>
    </p:spTree>
    <p:extLst>
      <p:ext uri="{BB962C8B-B14F-4D97-AF65-F5344CB8AC3E}">
        <p14:creationId xmlns:p14="http://schemas.microsoft.com/office/powerpoint/2010/main" val="25567266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olo 8"/>
          <p:cNvSpPr>
            <a:spLocks noGrp="1"/>
          </p:cNvSpPr>
          <p:nvPr>
            <p:ph type="title"/>
          </p:nvPr>
        </p:nvSpPr>
        <p:spPr/>
        <p:txBody>
          <a:bodyPr/>
          <a:lstStyle/>
          <a:p>
            <a:r>
              <a:rPr lang="it-IT" dirty="0" smtClean="0">
                <a:solidFill>
                  <a:schemeClr val="bg1"/>
                </a:solidFill>
              </a:rPr>
              <a:t>REST: Client side, AJAX</a:t>
            </a:r>
            <a:endParaRPr lang="it-IT" dirty="0">
              <a:solidFill>
                <a:schemeClr val="bg1"/>
              </a:solidFill>
            </a:endParaRPr>
          </a:p>
        </p:txBody>
      </p:sp>
      <p:sp>
        <p:nvSpPr>
          <p:cNvPr id="10" name="Segnaposto contenuto 9"/>
          <p:cNvSpPr>
            <a:spLocks noGrp="1"/>
          </p:cNvSpPr>
          <p:nvPr>
            <p:ph idx="1"/>
          </p:nvPr>
        </p:nvSpPr>
        <p:spPr/>
        <p:txBody>
          <a:bodyPr>
            <a:normAutofit/>
          </a:bodyPr>
          <a:lstStyle/>
          <a:p>
            <a:pPr marL="0" indent="0">
              <a:buNone/>
            </a:pPr>
            <a:r>
              <a:rPr lang="en-US" sz="2400" dirty="0">
                <a:solidFill>
                  <a:schemeClr val="bg1"/>
                </a:solidFill>
              </a:rPr>
              <a:t>« </a:t>
            </a:r>
            <a:r>
              <a:rPr lang="it-IT" sz="2400" i="1" dirty="0" smtClean="0">
                <a:solidFill>
                  <a:schemeClr val="bg1"/>
                </a:solidFill>
              </a:rPr>
              <a:t>In </a:t>
            </a:r>
            <a:r>
              <a:rPr lang="it-IT" sz="2400" i="1" dirty="0">
                <a:solidFill>
                  <a:schemeClr val="bg1"/>
                </a:solidFill>
              </a:rPr>
              <a:t>informatica </a:t>
            </a:r>
            <a:r>
              <a:rPr lang="it-IT" sz="2400" i="1" dirty="0">
                <a:solidFill>
                  <a:srgbClr val="02523F"/>
                </a:solidFill>
              </a:rPr>
              <a:t>AJAX</a:t>
            </a:r>
            <a:r>
              <a:rPr lang="it-IT" sz="2400" i="1" dirty="0">
                <a:solidFill>
                  <a:schemeClr val="bg1"/>
                </a:solidFill>
              </a:rPr>
              <a:t>, acronimo di </a:t>
            </a:r>
            <a:r>
              <a:rPr lang="it-IT" sz="2400" i="1" dirty="0" err="1">
                <a:solidFill>
                  <a:srgbClr val="02523F"/>
                </a:solidFill>
              </a:rPr>
              <a:t>A</a:t>
            </a:r>
            <a:r>
              <a:rPr lang="it-IT" sz="2400" i="1" dirty="0" err="1">
                <a:solidFill>
                  <a:schemeClr val="bg1"/>
                </a:solidFill>
              </a:rPr>
              <a:t>synchronous</a:t>
            </a:r>
            <a:r>
              <a:rPr lang="it-IT" sz="2400" i="1" dirty="0">
                <a:solidFill>
                  <a:schemeClr val="bg1"/>
                </a:solidFill>
              </a:rPr>
              <a:t> </a:t>
            </a:r>
            <a:r>
              <a:rPr lang="it-IT" sz="2400" i="1" dirty="0">
                <a:solidFill>
                  <a:srgbClr val="02523F"/>
                </a:solidFill>
              </a:rPr>
              <a:t>J</a:t>
            </a:r>
            <a:r>
              <a:rPr lang="it-IT" sz="2400" i="1" dirty="0">
                <a:solidFill>
                  <a:schemeClr val="bg1"/>
                </a:solidFill>
              </a:rPr>
              <a:t>avaScript </a:t>
            </a:r>
            <a:r>
              <a:rPr lang="it-IT" sz="2400" i="1" dirty="0">
                <a:solidFill>
                  <a:srgbClr val="02523F"/>
                </a:solidFill>
              </a:rPr>
              <a:t>a</a:t>
            </a:r>
            <a:r>
              <a:rPr lang="it-IT" sz="2400" i="1" dirty="0">
                <a:solidFill>
                  <a:schemeClr val="bg1"/>
                </a:solidFill>
              </a:rPr>
              <a:t>nd </a:t>
            </a:r>
            <a:r>
              <a:rPr lang="it-IT" sz="2400" i="1" dirty="0">
                <a:solidFill>
                  <a:srgbClr val="02523F"/>
                </a:solidFill>
              </a:rPr>
              <a:t>X</a:t>
            </a:r>
            <a:r>
              <a:rPr lang="it-IT" sz="2400" i="1" dirty="0">
                <a:solidFill>
                  <a:schemeClr val="bg1"/>
                </a:solidFill>
              </a:rPr>
              <a:t>ML, è una tecnica di sviluppo software per la realizzazione di applicazioni web interattive (</a:t>
            </a:r>
            <a:r>
              <a:rPr lang="it-IT" sz="2400" i="1" dirty="0" err="1">
                <a:solidFill>
                  <a:schemeClr val="bg1"/>
                </a:solidFill>
              </a:rPr>
              <a:t>Rich</a:t>
            </a:r>
            <a:r>
              <a:rPr lang="it-IT" sz="2400" i="1" dirty="0">
                <a:solidFill>
                  <a:schemeClr val="bg1"/>
                </a:solidFill>
              </a:rPr>
              <a:t> Internet Application). Lo sviluppo di applicazioni HTML con AJAX si basa su uno scambio di dati in background fra web browser e server, che consente l'aggiornamento dinamico di una pagina web senza esplicito ricaricamento da parte dell'utente</a:t>
            </a:r>
            <a:r>
              <a:rPr lang="it-IT" sz="2400" i="1" dirty="0" smtClean="0">
                <a:solidFill>
                  <a:schemeClr val="bg1"/>
                </a:solidFill>
              </a:rPr>
              <a:t>. </a:t>
            </a:r>
            <a:r>
              <a:rPr lang="it-IT" sz="2400" i="1" dirty="0">
                <a:solidFill>
                  <a:schemeClr val="bg1"/>
                </a:solidFill>
              </a:rPr>
              <a:t>[…] AJAX è una tecnica multi-piattaforma, utilizzabile cioè su molti sistemi operativi, architetture informatiche e browser web, ed esistono numerose implementazioni open source di librerie e </a:t>
            </a:r>
            <a:r>
              <a:rPr lang="it-IT" sz="2400" i="1" dirty="0" err="1" smtClean="0">
                <a:solidFill>
                  <a:schemeClr val="bg1"/>
                </a:solidFill>
              </a:rPr>
              <a:t>framework</a:t>
            </a:r>
            <a:r>
              <a:rPr lang="en-US" sz="2400" i="1" dirty="0">
                <a:solidFill>
                  <a:schemeClr val="bg1"/>
                </a:solidFill>
              </a:rPr>
              <a:t>.  </a:t>
            </a:r>
            <a:r>
              <a:rPr lang="en-US" sz="2400" dirty="0" smtClean="0">
                <a:solidFill>
                  <a:schemeClr val="bg1"/>
                </a:solidFill>
              </a:rPr>
              <a:t>»</a:t>
            </a:r>
          </a:p>
          <a:p>
            <a:pPr marL="0" indent="0">
              <a:buNone/>
            </a:pPr>
            <a:r>
              <a:rPr lang="en-US" sz="2400" dirty="0">
                <a:solidFill>
                  <a:schemeClr val="bg1"/>
                </a:solidFill>
              </a:rPr>
              <a:t>Wikipedia, </a:t>
            </a:r>
            <a:r>
              <a:rPr lang="en-US" sz="2400" u="sng" dirty="0" smtClean="0">
                <a:solidFill>
                  <a:srgbClr val="02523F"/>
                </a:solidFill>
                <a:hlinkClick r:id="rId2"/>
              </a:rPr>
              <a:t>it.wikipedia.org/wiki/AJAX</a:t>
            </a:r>
            <a:endParaRPr lang="en-US" sz="2400" u="sng" dirty="0">
              <a:solidFill>
                <a:srgbClr val="02523F"/>
              </a:solidFill>
            </a:endParaRPr>
          </a:p>
          <a:p>
            <a:pPr marL="0" indent="0">
              <a:buNone/>
            </a:pPr>
            <a:endParaRPr lang="it-IT" sz="2400" i="1" dirty="0">
              <a:solidFill>
                <a:schemeClr val="bg1"/>
              </a:solidFill>
            </a:endParaRPr>
          </a:p>
        </p:txBody>
      </p:sp>
    </p:spTree>
    <p:extLst>
      <p:ext uri="{BB962C8B-B14F-4D97-AF65-F5344CB8AC3E}">
        <p14:creationId xmlns:p14="http://schemas.microsoft.com/office/powerpoint/2010/main" val="36455744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AJAX: applicazioni</a:t>
            </a:r>
            <a:endParaRPr lang="it-IT" dirty="0"/>
          </a:p>
        </p:txBody>
      </p:sp>
      <p:sp>
        <p:nvSpPr>
          <p:cNvPr id="3" name="Segnaposto contenuto 2"/>
          <p:cNvSpPr>
            <a:spLocks noGrp="1"/>
          </p:cNvSpPr>
          <p:nvPr>
            <p:ph idx="1"/>
          </p:nvPr>
        </p:nvSpPr>
        <p:spPr/>
        <p:txBody>
          <a:bodyPr/>
          <a:lstStyle/>
          <a:p>
            <a:r>
              <a:rPr lang="it-IT" dirty="0" smtClean="0">
                <a:solidFill>
                  <a:schemeClr val="bg1"/>
                </a:solidFill>
              </a:rPr>
              <a:t>Caricamento asincrono del contenuto rispetto all’interfaccia grafica</a:t>
            </a:r>
          </a:p>
          <a:p>
            <a:r>
              <a:rPr lang="it-IT" dirty="0" smtClean="0">
                <a:solidFill>
                  <a:schemeClr val="bg1"/>
                </a:solidFill>
              </a:rPr>
              <a:t>Menù a tendina e </a:t>
            </a:r>
            <a:r>
              <a:rPr lang="it-IT" dirty="0" err="1" smtClean="0">
                <a:solidFill>
                  <a:schemeClr val="bg1"/>
                </a:solidFill>
              </a:rPr>
              <a:t>Search</a:t>
            </a:r>
            <a:r>
              <a:rPr lang="it-IT" dirty="0" smtClean="0">
                <a:solidFill>
                  <a:schemeClr val="bg1"/>
                </a:solidFill>
              </a:rPr>
              <a:t> </a:t>
            </a:r>
            <a:r>
              <a:rPr lang="it-IT" dirty="0" err="1" smtClean="0">
                <a:solidFill>
                  <a:schemeClr val="bg1"/>
                </a:solidFill>
              </a:rPr>
              <a:t>field</a:t>
            </a:r>
            <a:endParaRPr lang="it-IT" dirty="0" smtClean="0">
              <a:solidFill>
                <a:schemeClr val="bg1"/>
              </a:solidFill>
            </a:endParaRPr>
          </a:p>
          <a:p>
            <a:r>
              <a:rPr lang="it-IT" dirty="0" smtClean="0">
                <a:solidFill>
                  <a:schemeClr val="bg1"/>
                </a:solidFill>
              </a:rPr>
              <a:t>Login mediante social network (</a:t>
            </a:r>
            <a:r>
              <a:rPr lang="it-IT" dirty="0" err="1" smtClean="0">
                <a:solidFill>
                  <a:schemeClr val="bg1"/>
                </a:solidFill>
              </a:rPr>
              <a:t>Facebook</a:t>
            </a:r>
            <a:r>
              <a:rPr lang="it-IT" dirty="0" smtClean="0">
                <a:solidFill>
                  <a:schemeClr val="bg1"/>
                </a:solidFill>
              </a:rPr>
              <a:t> </a:t>
            </a:r>
            <a:r>
              <a:rPr lang="it-IT" dirty="0" err="1" smtClean="0">
                <a:solidFill>
                  <a:schemeClr val="bg1"/>
                </a:solidFill>
              </a:rPr>
              <a:t>Graph</a:t>
            </a:r>
            <a:r>
              <a:rPr lang="it-IT" dirty="0" smtClean="0">
                <a:solidFill>
                  <a:schemeClr val="bg1"/>
                </a:solidFill>
              </a:rPr>
              <a:t> API)</a:t>
            </a:r>
            <a:endParaRPr lang="it-IT" dirty="0">
              <a:solidFill>
                <a:schemeClr val="bg1"/>
              </a:solidFill>
            </a:endParaRPr>
          </a:p>
        </p:txBody>
      </p:sp>
    </p:spTree>
    <p:extLst>
      <p:ext uri="{BB962C8B-B14F-4D97-AF65-F5344CB8AC3E}">
        <p14:creationId xmlns:p14="http://schemas.microsoft.com/office/powerpoint/2010/main" val="12884881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AJAX: Utilizzo</a:t>
            </a:r>
            <a:endParaRPr lang="it-IT" dirty="0">
              <a:solidFill>
                <a:schemeClr val="bg1"/>
              </a:solidFill>
            </a:endParaRPr>
          </a:p>
        </p:txBody>
      </p:sp>
      <p:sp>
        <p:nvSpPr>
          <p:cNvPr id="3" name="Segnaposto contenuto 2"/>
          <p:cNvSpPr>
            <a:spLocks noGrp="1"/>
          </p:cNvSpPr>
          <p:nvPr>
            <p:ph idx="1"/>
          </p:nvPr>
        </p:nvSpPr>
        <p:spPr/>
        <p:txBody>
          <a:bodyPr/>
          <a:lstStyle/>
          <a:p>
            <a:r>
              <a:rPr lang="it-IT" dirty="0" smtClean="0">
                <a:solidFill>
                  <a:schemeClr val="bg1"/>
                </a:solidFill>
              </a:rPr>
              <a:t>Pure </a:t>
            </a:r>
            <a:r>
              <a:rPr lang="it-IT" dirty="0" err="1" smtClean="0">
                <a:solidFill>
                  <a:schemeClr val="bg1"/>
                </a:solidFill>
              </a:rPr>
              <a:t>javascript</a:t>
            </a:r>
            <a:endParaRPr lang="it-IT" dirty="0" smtClean="0">
              <a:solidFill>
                <a:schemeClr val="bg1"/>
              </a:solidFill>
            </a:endParaRPr>
          </a:p>
          <a:p>
            <a:r>
              <a:rPr lang="it-IT" dirty="0" err="1" smtClean="0">
                <a:solidFill>
                  <a:schemeClr val="bg1"/>
                </a:solidFill>
              </a:rPr>
              <a:t>JQuery</a:t>
            </a:r>
            <a:endParaRPr lang="it-IT" dirty="0" smtClean="0">
              <a:solidFill>
                <a:schemeClr val="bg1"/>
              </a:solidFill>
            </a:endParaRPr>
          </a:p>
        </p:txBody>
      </p:sp>
    </p:spTree>
    <p:extLst>
      <p:ext uri="{BB962C8B-B14F-4D97-AF65-F5344CB8AC3E}">
        <p14:creationId xmlns:p14="http://schemas.microsoft.com/office/powerpoint/2010/main" val="37555412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chemeClr val="bg1"/>
                </a:solidFill>
              </a:rPr>
              <a:t>AJAX: </a:t>
            </a:r>
            <a:r>
              <a:rPr lang="it-IT" dirty="0" smtClean="0">
                <a:solidFill>
                  <a:schemeClr val="bg1"/>
                </a:solidFill>
              </a:rPr>
              <a:t>Pure </a:t>
            </a:r>
            <a:r>
              <a:rPr lang="it-IT" dirty="0" err="1" smtClean="0">
                <a:solidFill>
                  <a:schemeClr val="bg1"/>
                </a:solidFill>
              </a:rPr>
              <a:t>Javascript</a:t>
            </a:r>
            <a:endParaRPr lang="it-IT" dirty="0"/>
          </a:p>
        </p:txBody>
      </p:sp>
      <p:pic>
        <p:nvPicPr>
          <p:cNvPr id="5" name="Segnaposto contenut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677" y="2238923"/>
            <a:ext cx="10364646" cy="3524742"/>
          </a:xfrm>
        </p:spPr>
      </p:pic>
    </p:spTree>
    <p:extLst>
      <p:ext uri="{BB962C8B-B14F-4D97-AF65-F5344CB8AC3E}">
        <p14:creationId xmlns:p14="http://schemas.microsoft.com/office/powerpoint/2010/main" val="1052820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chemeClr val="bg1"/>
                </a:solidFill>
              </a:rPr>
              <a:t>AJAX: </a:t>
            </a:r>
            <a:r>
              <a:rPr lang="it-IT" dirty="0" smtClean="0">
                <a:solidFill>
                  <a:schemeClr val="bg1"/>
                </a:solidFill>
              </a:rPr>
              <a:t>Pure </a:t>
            </a:r>
            <a:r>
              <a:rPr lang="it-IT" dirty="0" err="1" smtClean="0">
                <a:solidFill>
                  <a:schemeClr val="bg1"/>
                </a:solidFill>
              </a:rPr>
              <a:t>JQuery</a:t>
            </a:r>
            <a:endParaRPr lang="it-IT" dirty="0"/>
          </a:p>
        </p:txBody>
      </p:sp>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8440" y="2238923"/>
            <a:ext cx="10355120" cy="3524742"/>
          </a:xfrm>
        </p:spPr>
      </p:pic>
    </p:spTree>
    <p:extLst>
      <p:ext uri="{BB962C8B-B14F-4D97-AF65-F5344CB8AC3E}">
        <p14:creationId xmlns:p14="http://schemas.microsoft.com/office/powerpoint/2010/main" val="3523638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REST &amp; AJAX: </a:t>
            </a:r>
            <a:r>
              <a:rPr lang="it-IT" dirty="0" err="1" smtClean="0">
                <a:solidFill>
                  <a:srgbClr val="02523F"/>
                </a:solidFill>
              </a:rPr>
              <a:t>Same-origin</a:t>
            </a:r>
            <a:r>
              <a:rPr lang="it-IT" dirty="0" smtClean="0">
                <a:solidFill>
                  <a:srgbClr val="02523F"/>
                </a:solidFill>
              </a:rPr>
              <a:t> </a:t>
            </a:r>
            <a:r>
              <a:rPr lang="it-IT" dirty="0">
                <a:solidFill>
                  <a:srgbClr val="02523F"/>
                </a:solidFill>
              </a:rPr>
              <a:t>policy</a:t>
            </a:r>
            <a:endParaRPr lang="it-IT" sz="2800" dirty="0">
              <a:solidFill>
                <a:schemeClr val="bg1"/>
              </a:solidFill>
            </a:endParaRPr>
          </a:p>
        </p:txBody>
      </p:sp>
      <p:sp>
        <p:nvSpPr>
          <p:cNvPr id="3" name="Segnaposto contenuto 2"/>
          <p:cNvSpPr>
            <a:spLocks noGrp="1"/>
          </p:cNvSpPr>
          <p:nvPr>
            <p:ph idx="1"/>
          </p:nvPr>
        </p:nvSpPr>
        <p:spPr/>
        <p:txBody>
          <a:bodyPr/>
          <a:lstStyle/>
          <a:p>
            <a:pPr marL="0" indent="0">
              <a:buNone/>
            </a:pPr>
            <a:r>
              <a:rPr lang="it-IT" dirty="0" smtClean="0">
                <a:solidFill>
                  <a:schemeClr val="bg1"/>
                </a:solidFill>
              </a:rPr>
              <a:t>Al fine di prevenire l’innesto di script pericolosi all’interno di pagine web che utilizzano risorse provenienti da domini esterni è stata definita la </a:t>
            </a:r>
            <a:r>
              <a:rPr lang="it-IT" dirty="0" err="1">
                <a:solidFill>
                  <a:srgbClr val="02523F"/>
                </a:solidFill>
              </a:rPr>
              <a:t>same-origin</a:t>
            </a:r>
            <a:r>
              <a:rPr lang="it-IT" dirty="0">
                <a:solidFill>
                  <a:srgbClr val="02523F"/>
                </a:solidFill>
              </a:rPr>
              <a:t> </a:t>
            </a:r>
            <a:r>
              <a:rPr lang="it-IT" dirty="0" smtClean="0">
                <a:solidFill>
                  <a:srgbClr val="02523F"/>
                </a:solidFill>
              </a:rPr>
              <a:t>policy</a:t>
            </a:r>
            <a:r>
              <a:rPr lang="it-IT" dirty="0" smtClean="0">
                <a:solidFill>
                  <a:schemeClr val="bg1"/>
                </a:solidFill>
              </a:rPr>
              <a:t>. Essa stabilisce che una pagina web possa accedere alle risorse di una seconda pagina web solo se entrambe appartengono alla stessa </a:t>
            </a:r>
            <a:r>
              <a:rPr lang="it-IT" dirty="0" smtClean="0">
                <a:solidFill>
                  <a:srgbClr val="02523F"/>
                </a:solidFill>
              </a:rPr>
              <a:t>origine</a:t>
            </a:r>
            <a:r>
              <a:rPr lang="it-IT" dirty="0" smtClean="0">
                <a:solidFill>
                  <a:schemeClr val="bg1"/>
                </a:solidFill>
              </a:rPr>
              <a:t>, definita da URL, Host e numero di porta</a:t>
            </a:r>
            <a:endParaRPr lang="it-IT" dirty="0">
              <a:solidFill>
                <a:schemeClr val="bg1"/>
              </a:solidFill>
            </a:endParaRPr>
          </a:p>
        </p:txBody>
      </p:sp>
    </p:spTree>
    <p:extLst>
      <p:ext uri="{BB962C8B-B14F-4D97-AF65-F5344CB8AC3E}">
        <p14:creationId xmlns:p14="http://schemas.microsoft.com/office/powerpoint/2010/main" val="3156694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REST &amp; AJAX: CORS </a:t>
            </a:r>
            <a:r>
              <a:rPr lang="it-IT" sz="2800" dirty="0" smtClean="0">
                <a:solidFill>
                  <a:srgbClr val="02523F"/>
                </a:solidFill>
              </a:rPr>
              <a:t>C</a:t>
            </a:r>
            <a:r>
              <a:rPr lang="it-IT" sz="2800" dirty="0" smtClean="0">
                <a:solidFill>
                  <a:schemeClr val="bg1"/>
                </a:solidFill>
              </a:rPr>
              <a:t>ross </a:t>
            </a:r>
            <a:r>
              <a:rPr lang="it-IT" sz="2800" dirty="0" err="1" smtClean="0">
                <a:solidFill>
                  <a:srgbClr val="02523F"/>
                </a:solidFill>
              </a:rPr>
              <a:t>O</a:t>
            </a:r>
            <a:r>
              <a:rPr lang="it-IT" sz="2800" dirty="0" err="1" smtClean="0">
                <a:solidFill>
                  <a:schemeClr val="bg1"/>
                </a:solidFill>
              </a:rPr>
              <a:t>rigin</a:t>
            </a:r>
            <a:r>
              <a:rPr lang="it-IT" sz="2800" dirty="0" smtClean="0">
                <a:solidFill>
                  <a:schemeClr val="bg1"/>
                </a:solidFill>
              </a:rPr>
              <a:t> </a:t>
            </a:r>
            <a:r>
              <a:rPr lang="it-IT" sz="2800" dirty="0" smtClean="0">
                <a:solidFill>
                  <a:srgbClr val="02523F"/>
                </a:solidFill>
              </a:rPr>
              <a:t>R</a:t>
            </a:r>
            <a:r>
              <a:rPr lang="it-IT" sz="2800" dirty="0" smtClean="0">
                <a:solidFill>
                  <a:schemeClr val="bg1"/>
                </a:solidFill>
              </a:rPr>
              <a:t>esource </a:t>
            </a:r>
            <a:r>
              <a:rPr lang="it-IT" sz="2800" dirty="0" err="1" smtClean="0">
                <a:solidFill>
                  <a:srgbClr val="02523F"/>
                </a:solidFill>
              </a:rPr>
              <a:t>S</a:t>
            </a:r>
            <a:r>
              <a:rPr lang="it-IT" sz="2800" dirty="0" err="1" smtClean="0">
                <a:solidFill>
                  <a:schemeClr val="bg1"/>
                </a:solidFill>
              </a:rPr>
              <a:t>haring</a:t>
            </a:r>
            <a:endParaRPr lang="it-IT" sz="2800" dirty="0">
              <a:solidFill>
                <a:schemeClr val="bg1"/>
              </a:solidFill>
            </a:endParaRPr>
          </a:p>
        </p:txBody>
      </p:sp>
      <p:sp>
        <p:nvSpPr>
          <p:cNvPr id="3" name="Segnaposto contenuto 2"/>
          <p:cNvSpPr>
            <a:spLocks noGrp="1"/>
          </p:cNvSpPr>
          <p:nvPr>
            <p:ph idx="1"/>
          </p:nvPr>
        </p:nvSpPr>
        <p:spPr/>
        <p:txBody>
          <a:bodyPr/>
          <a:lstStyle/>
          <a:p>
            <a:pPr marL="0" indent="0">
              <a:buNone/>
            </a:pPr>
            <a:r>
              <a:rPr lang="it-IT" dirty="0" smtClean="0">
                <a:solidFill>
                  <a:schemeClr val="bg1"/>
                </a:solidFill>
              </a:rPr>
              <a:t>CORS è un meccanismo che permette l’accesso di una risorsa da un dominio diverso da quello ove essa stessa è locata. Esso prevede un processo chiamato </a:t>
            </a:r>
            <a:r>
              <a:rPr lang="it-IT" dirty="0" err="1" smtClean="0">
                <a:solidFill>
                  <a:srgbClr val="02523F"/>
                </a:solidFill>
              </a:rPr>
              <a:t>preflight</a:t>
            </a:r>
            <a:r>
              <a:rPr lang="it-IT" dirty="0" smtClean="0">
                <a:solidFill>
                  <a:schemeClr val="bg1"/>
                </a:solidFill>
              </a:rPr>
              <a:t> ove dei custom </a:t>
            </a:r>
            <a:r>
              <a:rPr lang="it-IT" dirty="0" err="1" smtClean="0">
                <a:solidFill>
                  <a:schemeClr val="bg1"/>
                </a:solidFill>
              </a:rPr>
              <a:t>headers</a:t>
            </a:r>
            <a:r>
              <a:rPr lang="it-IT" dirty="0" smtClean="0">
                <a:solidFill>
                  <a:schemeClr val="bg1"/>
                </a:solidFill>
              </a:rPr>
              <a:t> vengono scambiati tra client e server per verificare l’accessibilità della risorsa.</a:t>
            </a:r>
          </a:p>
        </p:txBody>
      </p:sp>
    </p:spTree>
    <p:extLst>
      <p:ext uri="{BB962C8B-B14F-4D97-AF65-F5344CB8AC3E}">
        <p14:creationId xmlns:p14="http://schemas.microsoft.com/office/powerpoint/2010/main" val="2639277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CORS </a:t>
            </a:r>
            <a:r>
              <a:rPr lang="it-IT" dirty="0" err="1">
                <a:solidFill>
                  <a:srgbClr val="02523F"/>
                </a:solidFill>
              </a:rPr>
              <a:t>P</a:t>
            </a:r>
            <a:r>
              <a:rPr lang="it-IT" dirty="0" err="1" smtClean="0">
                <a:solidFill>
                  <a:srgbClr val="02523F"/>
                </a:solidFill>
              </a:rPr>
              <a:t>reflight</a:t>
            </a:r>
            <a:endParaRPr lang="it-IT" sz="2800" dirty="0">
              <a:solidFill>
                <a:srgbClr val="02523F"/>
              </a:solidFill>
            </a:endParaRPr>
          </a:p>
        </p:txBody>
      </p:sp>
      <p:pic>
        <p:nvPicPr>
          <p:cNvPr id="5" name="Segnaposto contenuto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79222" y="1825625"/>
            <a:ext cx="7833556" cy="4351338"/>
          </a:xfrm>
        </p:spPr>
      </p:pic>
    </p:spTree>
    <p:extLst>
      <p:ext uri="{BB962C8B-B14F-4D97-AF65-F5344CB8AC3E}">
        <p14:creationId xmlns:p14="http://schemas.microsoft.com/office/powerpoint/2010/main" val="42571736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CORS </a:t>
            </a:r>
            <a:r>
              <a:rPr lang="it-IT" dirty="0" err="1" smtClean="0">
                <a:solidFill>
                  <a:srgbClr val="02523F"/>
                </a:solidFill>
              </a:rPr>
              <a:t>headers</a:t>
            </a:r>
            <a:endParaRPr lang="it-IT" dirty="0">
              <a:solidFill>
                <a:schemeClr val="bg1"/>
              </a:solidFill>
            </a:endParaRPr>
          </a:p>
        </p:txBody>
      </p:sp>
      <p:sp>
        <p:nvSpPr>
          <p:cNvPr id="3" name="Segnaposto contenuto 2"/>
          <p:cNvSpPr>
            <a:spLocks noGrp="1"/>
          </p:cNvSpPr>
          <p:nvPr>
            <p:ph idx="1"/>
          </p:nvPr>
        </p:nvSpPr>
        <p:spPr/>
        <p:txBody>
          <a:bodyPr/>
          <a:lstStyle/>
          <a:p>
            <a:r>
              <a:rPr lang="it-IT" dirty="0" smtClean="0">
                <a:solidFill>
                  <a:schemeClr val="bg1"/>
                </a:solidFill>
              </a:rPr>
              <a:t>Client OPTIONS </a:t>
            </a:r>
            <a:r>
              <a:rPr lang="it-IT" dirty="0" err="1" smtClean="0">
                <a:solidFill>
                  <a:schemeClr val="bg1"/>
                </a:solidFill>
              </a:rPr>
              <a:t>preflight</a:t>
            </a:r>
            <a:r>
              <a:rPr lang="it-IT" dirty="0" smtClean="0">
                <a:solidFill>
                  <a:schemeClr val="bg1"/>
                </a:solidFill>
              </a:rPr>
              <a:t> </a:t>
            </a:r>
            <a:r>
              <a:rPr lang="it-IT" dirty="0" err="1" smtClean="0">
                <a:solidFill>
                  <a:schemeClr val="bg1"/>
                </a:solidFill>
              </a:rPr>
              <a:t>request</a:t>
            </a:r>
            <a:r>
              <a:rPr lang="it-IT" dirty="0" smtClean="0">
                <a:solidFill>
                  <a:schemeClr val="bg1"/>
                </a:solidFill>
              </a:rPr>
              <a:t>:</a:t>
            </a:r>
          </a:p>
          <a:p>
            <a:pPr lvl="1"/>
            <a:r>
              <a:rPr lang="it-IT" dirty="0" err="1" smtClean="0">
                <a:solidFill>
                  <a:schemeClr val="bg1"/>
                </a:solidFill>
              </a:rPr>
              <a:t>Origin</a:t>
            </a:r>
            <a:r>
              <a:rPr lang="it-IT" dirty="0" smtClean="0">
                <a:solidFill>
                  <a:schemeClr val="bg1"/>
                </a:solidFill>
              </a:rPr>
              <a:t>: http://sito.it</a:t>
            </a:r>
            <a:endParaRPr lang="it-IT" dirty="0">
              <a:solidFill>
                <a:schemeClr val="bg1"/>
              </a:solidFill>
            </a:endParaRPr>
          </a:p>
          <a:p>
            <a:r>
              <a:rPr lang="it-IT" dirty="0" smtClean="0">
                <a:solidFill>
                  <a:schemeClr val="bg1"/>
                </a:solidFill>
              </a:rPr>
              <a:t>Server </a:t>
            </a:r>
            <a:r>
              <a:rPr lang="it-IT" dirty="0" err="1" smtClean="0">
                <a:solidFill>
                  <a:schemeClr val="bg1"/>
                </a:solidFill>
              </a:rPr>
              <a:t>Response</a:t>
            </a:r>
            <a:endParaRPr lang="it-IT" dirty="0" smtClean="0">
              <a:solidFill>
                <a:schemeClr val="bg1"/>
              </a:solidFill>
            </a:endParaRPr>
          </a:p>
          <a:p>
            <a:pPr lvl="1"/>
            <a:r>
              <a:rPr lang="en-US" dirty="0">
                <a:solidFill>
                  <a:schemeClr val="bg1"/>
                </a:solidFill>
              </a:rPr>
              <a:t>Access-Control-Allow-Origin:</a:t>
            </a:r>
            <a:r>
              <a:rPr lang="en-US" dirty="0">
                <a:solidFill>
                  <a:schemeClr val="bg1"/>
                </a:solidFill>
              </a:rPr>
              <a:t> </a:t>
            </a:r>
            <a:r>
              <a:rPr lang="en-US" dirty="0" smtClean="0">
                <a:solidFill>
                  <a:schemeClr val="bg1"/>
                </a:solidFill>
              </a:rPr>
              <a:t>*</a:t>
            </a:r>
          </a:p>
          <a:p>
            <a:pPr lvl="1"/>
            <a:r>
              <a:rPr lang="en-US" dirty="0" smtClean="0">
                <a:solidFill>
                  <a:schemeClr val="bg1"/>
                </a:solidFill>
              </a:rPr>
              <a:t>Access-Control-Allow-Methods</a:t>
            </a:r>
            <a:r>
              <a:rPr lang="en-US" dirty="0">
                <a:solidFill>
                  <a:schemeClr val="bg1"/>
                </a:solidFill>
              </a:rPr>
              <a:t>:</a:t>
            </a:r>
            <a:r>
              <a:rPr lang="en-US" dirty="0">
                <a:solidFill>
                  <a:schemeClr val="bg1"/>
                </a:solidFill>
              </a:rPr>
              <a:t> GET, POST, PUT, </a:t>
            </a:r>
            <a:r>
              <a:rPr lang="en-US" dirty="0" smtClean="0">
                <a:solidFill>
                  <a:schemeClr val="bg1"/>
                </a:solidFill>
              </a:rPr>
              <a:t>DELETE</a:t>
            </a:r>
          </a:p>
          <a:p>
            <a:pPr lvl="1"/>
            <a:r>
              <a:rPr lang="en-US" dirty="0" smtClean="0">
                <a:solidFill>
                  <a:schemeClr val="bg1"/>
                </a:solidFill>
              </a:rPr>
              <a:t>Access-Control-Allow-Headers</a:t>
            </a:r>
            <a:r>
              <a:rPr lang="en-US" dirty="0">
                <a:solidFill>
                  <a:schemeClr val="bg1"/>
                </a:solidFill>
              </a:rPr>
              <a:t>:</a:t>
            </a:r>
            <a:r>
              <a:rPr lang="en-US" dirty="0">
                <a:solidFill>
                  <a:schemeClr val="bg1"/>
                </a:solidFill>
              </a:rPr>
              <a:t> </a:t>
            </a:r>
            <a:r>
              <a:rPr lang="en-US" dirty="0" smtClean="0">
                <a:solidFill>
                  <a:schemeClr val="bg1"/>
                </a:solidFill>
              </a:rPr>
              <a:t>Origin, X-Requested-With, </a:t>
            </a:r>
            <a:r>
              <a:rPr lang="en-US" dirty="0">
                <a:solidFill>
                  <a:schemeClr val="bg1"/>
                </a:solidFill>
              </a:rPr>
              <a:t>Content-Type, Accept, Authorization</a:t>
            </a:r>
            <a:endParaRPr lang="it-IT" dirty="0" smtClean="0">
              <a:solidFill>
                <a:schemeClr val="bg1"/>
              </a:solidFill>
            </a:endParaRPr>
          </a:p>
          <a:p>
            <a:pPr lvl="1"/>
            <a:endParaRPr lang="it-IT" dirty="0">
              <a:solidFill>
                <a:schemeClr val="bg1"/>
              </a:solidFill>
            </a:endParaRPr>
          </a:p>
        </p:txBody>
      </p:sp>
    </p:spTree>
    <p:extLst>
      <p:ext uri="{BB962C8B-B14F-4D97-AF65-F5344CB8AC3E}">
        <p14:creationId xmlns:p14="http://schemas.microsoft.com/office/powerpoint/2010/main" val="852704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CORS </a:t>
            </a:r>
            <a:r>
              <a:rPr lang="it-IT" dirty="0" err="1" smtClean="0">
                <a:solidFill>
                  <a:srgbClr val="02523F"/>
                </a:solidFill>
              </a:rPr>
              <a:t>Rest</a:t>
            </a:r>
            <a:r>
              <a:rPr lang="it-IT" dirty="0">
                <a:solidFill>
                  <a:srgbClr val="02523F"/>
                </a:solidFill>
              </a:rPr>
              <a:t> </a:t>
            </a:r>
            <a:r>
              <a:rPr lang="it-IT" dirty="0" err="1">
                <a:solidFill>
                  <a:srgbClr val="02523F"/>
                </a:solidFill>
              </a:rPr>
              <a:t>middleware</a:t>
            </a:r>
            <a:endParaRPr lang="it-IT" dirty="0">
              <a:solidFill>
                <a:schemeClr val="bg1"/>
              </a:solidFill>
            </a:endParaRPr>
          </a:p>
        </p:txBody>
      </p:sp>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6743" y="2760653"/>
            <a:ext cx="10358513" cy="2481281"/>
          </a:xfrm>
        </p:spPr>
      </p:pic>
    </p:spTree>
    <p:extLst>
      <p:ext uri="{BB962C8B-B14F-4D97-AF65-F5344CB8AC3E}">
        <p14:creationId xmlns:p14="http://schemas.microsoft.com/office/powerpoint/2010/main" val="279476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Storia</a:t>
            </a:r>
            <a:endParaRPr lang="it-IT" dirty="0">
              <a:solidFill>
                <a:schemeClr val="bg1"/>
              </a:solidFill>
            </a:endParaRPr>
          </a:p>
        </p:txBody>
      </p:sp>
      <p:sp>
        <p:nvSpPr>
          <p:cNvPr id="3" name="Segnaposto contenuto 2"/>
          <p:cNvSpPr>
            <a:spLocks noGrp="1"/>
          </p:cNvSpPr>
          <p:nvPr>
            <p:ph idx="1"/>
          </p:nvPr>
        </p:nvSpPr>
        <p:spPr/>
        <p:txBody>
          <a:bodyPr/>
          <a:lstStyle/>
          <a:p>
            <a:pPr marL="0" indent="0">
              <a:buNone/>
            </a:pPr>
            <a:r>
              <a:rPr lang="it-IT" dirty="0" smtClean="0">
                <a:solidFill>
                  <a:schemeClr val="bg1"/>
                </a:solidFill>
              </a:rPr>
              <a:t>L’acronimo </a:t>
            </a:r>
            <a:r>
              <a:rPr lang="it-IT" dirty="0">
                <a:solidFill>
                  <a:schemeClr val="bg1"/>
                </a:solidFill>
              </a:rPr>
              <a:t>"REST" </a:t>
            </a:r>
            <a:r>
              <a:rPr lang="it-IT" dirty="0" smtClean="0">
                <a:solidFill>
                  <a:schemeClr val="bg1"/>
                </a:solidFill>
              </a:rPr>
              <a:t>fu introdotto </a:t>
            </a:r>
            <a:r>
              <a:rPr lang="it-IT" dirty="0">
                <a:solidFill>
                  <a:schemeClr val="bg1"/>
                </a:solidFill>
              </a:rPr>
              <a:t>nel </a:t>
            </a:r>
            <a:r>
              <a:rPr lang="it-IT" dirty="0" smtClean="0">
                <a:solidFill>
                  <a:schemeClr val="bg1"/>
                </a:solidFill>
              </a:rPr>
              <a:t> 2000 nella </a:t>
            </a:r>
            <a:r>
              <a:rPr lang="it-IT" dirty="0">
                <a:solidFill>
                  <a:schemeClr val="bg1"/>
                </a:solidFill>
              </a:rPr>
              <a:t>tesi di dottorato di </a:t>
            </a:r>
            <a:r>
              <a:rPr lang="it-IT" i="1" dirty="0" err="1" smtClean="0">
                <a:solidFill>
                  <a:srgbClr val="02523F"/>
                </a:solidFill>
              </a:rPr>
              <a:t>Roy</a:t>
            </a:r>
            <a:r>
              <a:rPr lang="it-IT" i="1" dirty="0" smtClean="0">
                <a:solidFill>
                  <a:srgbClr val="02523F"/>
                </a:solidFill>
              </a:rPr>
              <a:t> </a:t>
            </a:r>
            <a:r>
              <a:rPr lang="it-IT" i="1" dirty="0" err="1" smtClean="0">
                <a:solidFill>
                  <a:srgbClr val="02523F"/>
                </a:solidFill>
              </a:rPr>
              <a:t>Fielding</a:t>
            </a:r>
            <a:r>
              <a:rPr lang="it-IT" dirty="0" smtClean="0">
                <a:solidFill>
                  <a:schemeClr val="bg1"/>
                </a:solidFill>
              </a:rPr>
              <a:t>,</a:t>
            </a:r>
            <a:r>
              <a:rPr lang="it-IT" baseline="30000" dirty="0" smtClean="0">
                <a:solidFill>
                  <a:schemeClr val="bg1"/>
                </a:solidFill>
              </a:rPr>
              <a:t> </a:t>
            </a:r>
            <a:r>
              <a:rPr lang="it-IT" dirty="0" smtClean="0">
                <a:solidFill>
                  <a:schemeClr val="bg1"/>
                </a:solidFill>
              </a:rPr>
              <a:t>uno </a:t>
            </a:r>
            <a:r>
              <a:rPr lang="it-IT" dirty="0">
                <a:solidFill>
                  <a:schemeClr val="bg1"/>
                </a:solidFill>
              </a:rPr>
              <a:t>dei principali autori delle specifiche dell'</a:t>
            </a:r>
            <a:r>
              <a:rPr lang="it-IT" dirty="0" err="1">
                <a:solidFill>
                  <a:schemeClr val="bg1"/>
                </a:solidFill>
              </a:rPr>
              <a:t>Hypertext</a:t>
            </a:r>
            <a:r>
              <a:rPr lang="it-IT" dirty="0">
                <a:solidFill>
                  <a:schemeClr val="bg1"/>
                </a:solidFill>
              </a:rPr>
              <a:t> Transfer </a:t>
            </a:r>
            <a:r>
              <a:rPr lang="it-IT" dirty="0" err="1">
                <a:solidFill>
                  <a:schemeClr val="bg1"/>
                </a:solidFill>
              </a:rPr>
              <a:t>Protocol</a:t>
            </a:r>
            <a:r>
              <a:rPr lang="it-IT" dirty="0">
                <a:solidFill>
                  <a:schemeClr val="bg1"/>
                </a:solidFill>
              </a:rPr>
              <a:t> </a:t>
            </a:r>
            <a:r>
              <a:rPr lang="it-IT" dirty="0" smtClean="0">
                <a:solidFill>
                  <a:schemeClr val="bg1"/>
                </a:solidFill>
              </a:rPr>
              <a:t>(</a:t>
            </a:r>
            <a:r>
              <a:rPr lang="it-IT" dirty="0" smtClean="0">
                <a:solidFill>
                  <a:srgbClr val="02523F"/>
                </a:solidFill>
              </a:rPr>
              <a:t>HTTP</a:t>
            </a:r>
            <a:r>
              <a:rPr lang="it-IT" dirty="0" smtClean="0">
                <a:solidFill>
                  <a:schemeClr val="bg1"/>
                </a:solidFill>
              </a:rPr>
              <a:t>), </a:t>
            </a:r>
            <a:r>
              <a:rPr lang="it-IT" dirty="0">
                <a:solidFill>
                  <a:schemeClr val="bg1"/>
                </a:solidFill>
              </a:rPr>
              <a:t>e </a:t>
            </a:r>
            <a:r>
              <a:rPr lang="it-IT" dirty="0" smtClean="0">
                <a:solidFill>
                  <a:schemeClr val="bg1"/>
                </a:solidFill>
              </a:rPr>
              <a:t>venne </a:t>
            </a:r>
            <a:r>
              <a:rPr lang="it-IT" dirty="0">
                <a:solidFill>
                  <a:schemeClr val="bg1"/>
                </a:solidFill>
              </a:rPr>
              <a:t>rapidamente </a:t>
            </a:r>
            <a:r>
              <a:rPr lang="it-IT" dirty="0" smtClean="0">
                <a:solidFill>
                  <a:schemeClr val="bg1"/>
                </a:solidFill>
              </a:rPr>
              <a:t>adottato </a:t>
            </a:r>
            <a:r>
              <a:rPr lang="it-IT" dirty="0">
                <a:solidFill>
                  <a:schemeClr val="bg1"/>
                </a:solidFill>
              </a:rPr>
              <a:t>dalla comunità di sviluppatori </a:t>
            </a:r>
            <a:r>
              <a:rPr lang="it-IT" dirty="0" smtClean="0">
                <a:solidFill>
                  <a:schemeClr val="bg1"/>
                </a:solidFill>
              </a:rPr>
              <a:t>su Internet.</a:t>
            </a:r>
            <a:endParaRPr lang="it-IT" dirty="0">
              <a:solidFill>
                <a:schemeClr val="bg1"/>
              </a:solidFill>
            </a:endParaRPr>
          </a:p>
        </p:txBody>
      </p:sp>
    </p:spTree>
    <p:extLst>
      <p:ext uri="{BB962C8B-B14F-4D97-AF65-F5344CB8AC3E}">
        <p14:creationId xmlns:p14="http://schemas.microsoft.com/office/powerpoint/2010/main" val="25802642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Storia</a:t>
            </a:r>
            <a:endParaRPr lang="it-IT" dirty="0">
              <a:solidFill>
                <a:schemeClr val="bg1"/>
              </a:solidFill>
            </a:endParaRPr>
          </a:p>
        </p:txBody>
      </p:sp>
      <p:sp>
        <p:nvSpPr>
          <p:cNvPr id="3" name="Segnaposto contenuto 2"/>
          <p:cNvSpPr>
            <a:spLocks noGrp="1"/>
          </p:cNvSpPr>
          <p:nvPr>
            <p:ph idx="1"/>
          </p:nvPr>
        </p:nvSpPr>
        <p:spPr/>
        <p:txBody>
          <a:bodyPr>
            <a:normAutofit fontScale="85000" lnSpcReduction="20000"/>
          </a:bodyPr>
          <a:lstStyle/>
          <a:p>
            <a:pPr marL="0" indent="0" fontAlgn="base">
              <a:buNone/>
            </a:pPr>
            <a:r>
              <a:rPr lang="en-US" dirty="0" smtClean="0">
                <a:solidFill>
                  <a:schemeClr val="bg1"/>
                </a:solidFill>
              </a:rPr>
              <a:t>«</a:t>
            </a:r>
            <a:r>
              <a:rPr lang="en-US" dirty="0">
                <a:solidFill>
                  <a:schemeClr val="bg1"/>
                </a:solidFill>
              </a:rPr>
              <a:t> </a:t>
            </a:r>
            <a:r>
              <a:rPr lang="en-US" dirty="0" smtClean="0">
                <a:solidFill>
                  <a:schemeClr val="bg1"/>
                </a:solidFill>
              </a:rPr>
              <a:t> </a:t>
            </a:r>
            <a:r>
              <a:rPr lang="en-US" i="1" dirty="0" smtClean="0">
                <a:solidFill>
                  <a:schemeClr val="bg1"/>
                </a:solidFill>
              </a:rPr>
              <a:t>The </a:t>
            </a:r>
            <a:r>
              <a:rPr lang="en-US" i="1" dirty="0">
                <a:solidFill>
                  <a:schemeClr val="bg1"/>
                </a:solidFill>
              </a:rPr>
              <a:t>Representational State Transfer (REST) style is an abstraction of the architectural elements within a distributed hypermedia system. REST ignores the details of component implementation and protocol syntax in order to focus on the roles of components, the constraints upon their interaction with other components, and their interpretation of significant data elements. It encompasses the fundamental constraints upon components, connectors, and data that define the basis of the Web architecture, and thus the essence of its behavior as a network-based application. […]</a:t>
            </a:r>
          </a:p>
          <a:p>
            <a:pPr marL="0" indent="0" fontAlgn="base">
              <a:buNone/>
            </a:pPr>
            <a:r>
              <a:rPr lang="en-US" i="1" dirty="0">
                <a:solidFill>
                  <a:schemeClr val="bg1"/>
                </a:solidFill>
              </a:rPr>
              <a:t>REST emphasizes scalability of component interactions, generality of interfaces, independent deployment of components, and intermediary components to reduce interaction latency, enforce security, and encapsulate legacy systems. I describe the software engineering principles guiding REST and the interaction constraints chosen to retain those principles, contrasting them to the constraints of other architectural styles</a:t>
            </a:r>
            <a:r>
              <a:rPr lang="en-US" i="1" dirty="0" smtClean="0">
                <a:solidFill>
                  <a:schemeClr val="bg1"/>
                </a:solidFill>
              </a:rPr>
              <a:t>.  </a:t>
            </a:r>
            <a:r>
              <a:rPr lang="en-US" dirty="0" smtClean="0">
                <a:solidFill>
                  <a:schemeClr val="bg1"/>
                </a:solidFill>
              </a:rPr>
              <a:t>»</a:t>
            </a:r>
            <a:endParaRPr lang="en-US" dirty="0">
              <a:solidFill>
                <a:schemeClr val="bg1"/>
              </a:solidFill>
            </a:endParaRPr>
          </a:p>
          <a:p>
            <a:pPr marL="0" indent="0">
              <a:buNone/>
            </a:pPr>
            <a:r>
              <a:rPr lang="it-IT" sz="2200" dirty="0" err="1">
                <a:solidFill>
                  <a:schemeClr val="bg1"/>
                </a:solidFill>
              </a:rPr>
              <a:t>Roy</a:t>
            </a:r>
            <a:r>
              <a:rPr lang="it-IT" sz="2200" dirty="0">
                <a:solidFill>
                  <a:schemeClr val="bg1"/>
                </a:solidFill>
              </a:rPr>
              <a:t> </a:t>
            </a:r>
            <a:r>
              <a:rPr lang="it-IT" sz="2200" dirty="0" err="1" smtClean="0">
                <a:solidFill>
                  <a:schemeClr val="bg1"/>
                </a:solidFill>
              </a:rPr>
              <a:t>Fielding</a:t>
            </a:r>
            <a:r>
              <a:rPr lang="it-IT" sz="2200" dirty="0" smtClean="0">
                <a:solidFill>
                  <a:schemeClr val="bg1"/>
                </a:solidFill>
              </a:rPr>
              <a:t>, </a:t>
            </a:r>
            <a:r>
              <a:rPr lang="en-US" sz="2100" dirty="0">
                <a:solidFill>
                  <a:schemeClr val="bg1"/>
                </a:solidFill>
              </a:rPr>
              <a:t>Architectural Styles and the Design of Network-based Software </a:t>
            </a:r>
            <a:r>
              <a:rPr lang="en-US" sz="2100" dirty="0" smtClean="0">
                <a:solidFill>
                  <a:schemeClr val="bg1"/>
                </a:solidFill>
              </a:rPr>
              <a:t>Architectures</a:t>
            </a:r>
            <a:r>
              <a:rPr lang="en-US" sz="2200" dirty="0" smtClean="0">
                <a:solidFill>
                  <a:schemeClr val="bg1"/>
                </a:solidFill>
              </a:rPr>
              <a:t>, 2000</a:t>
            </a:r>
            <a:endParaRPr lang="it-IT" sz="2200" dirty="0">
              <a:solidFill>
                <a:schemeClr val="bg1"/>
              </a:solidFill>
            </a:endParaRPr>
          </a:p>
        </p:txBody>
      </p:sp>
    </p:spTree>
    <p:extLst>
      <p:ext uri="{BB962C8B-B14F-4D97-AF65-F5344CB8AC3E}">
        <p14:creationId xmlns:p14="http://schemas.microsoft.com/office/powerpoint/2010/main" val="11909868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Principi</a:t>
            </a:r>
            <a:endParaRPr lang="it-IT" dirty="0">
              <a:solidFill>
                <a:schemeClr val="bg1"/>
              </a:solidFill>
            </a:endParaRPr>
          </a:p>
        </p:txBody>
      </p:sp>
      <p:sp>
        <p:nvSpPr>
          <p:cNvPr id="3" name="Segnaposto contenuto 2"/>
          <p:cNvSpPr>
            <a:spLocks noGrp="1"/>
          </p:cNvSpPr>
          <p:nvPr>
            <p:ph idx="1"/>
          </p:nvPr>
        </p:nvSpPr>
        <p:spPr/>
        <p:txBody>
          <a:bodyPr>
            <a:normAutofit/>
          </a:bodyPr>
          <a:lstStyle/>
          <a:p>
            <a:r>
              <a:rPr lang="it-IT" sz="2700" dirty="0" smtClean="0">
                <a:solidFill>
                  <a:schemeClr val="bg1"/>
                </a:solidFill>
              </a:rPr>
              <a:t>Stato e funzionalità dell'applicazione sono rappresentate da</a:t>
            </a:r>
            <a:r>
              <a:rPr lang="it-IT" sz="2700" dirty="0">
                <a:solidFill>
                  <a:schemeClr val="bg1"/>
                </a:solidFill>
              </a:rPr>
              <a:t> </a:t>
            </a:r>
            <a:r>
              <a:rPr lang="it-IT" sz="2700" i="1" dirty="0">
                <a:solidFill>
                  <a:srgbClr val="02523F"/>
                </a:solidFill>
              </a:rPr>
              <a:t>risorse web</a:t>
            </a:r>
            <a:endParaRPr lang="it-IT" sz="2700" dirty="0">
              <a:solidFill>
                <a:srgbClr val="02523F"/>
              </a:solidFill>
            </a:endParaRPr>
          </a:p>
          <a:p>
            <a:r>
              <a:rPr lang="it-IT" dirty="0">
                <a:solidFill>
                  <a:schemeClr val="bg1"/>
                </a:solidFill>
              </a:rPr>
              <a:t>O</a:t>
            </a:r>
            <a:r>
              <a:rPr lang="it-IT" dirty="0" smtClean="0">
                <a:solidFill>
                  <a:schemeClr val="bg1"/>
                </a:solidFill>
              </a:rPr>
              <a:t>gni </a:t>
            </a:r>
            <a:r>
              <a:rPr lang="it-IT" dirty="0">
                <a:solidFill>
                  <a:schemeClr val="bg1"/>
                </a:solidFill>
              </a:rPr>
              <a:t>risorsa è unica e </a:t>
            </a:r>
            <a:r>
              <a:rPr lang="it-IT" dirty="0" smtClean="0">
                <a:solidFill>
                  <a:schemeClr val="bg1"/>
                </a:solidFill>
              </a:rPr>
              <a:t>indirizzabile</a:t>
            </a:r>
          </a:p>
          <a:p>
            <a:r>
              <a:rPr lang="it-IT" dirty="0">
                <a:solidFill>
                  <a:schemeClr val="bg1"/>
                </a:solidFill>
              </a:rPr>
              <a:t>T</a:t>
            </a:r>
            <a:r>
              <a:rPr lang="it-IT" dirty="0" smtClean="0">
                <a:solidFill>
                  <a:schemeClr val="bg1"/>
                </a:solidFill>
              </a:rPr>
              <a:t>utte </a:t>
            </a:r>
            <a:r>
              <a:rPr lang="it-IT" dirty="0">
                <a:solidFill>
                  <a:schemeClr val="bg1"/>
                </a:solidFill>
              </a:rPr>
              <a:t>le risorse sono </a:t>
            </a:r>
            <a:r>
              <a:rPr lang="it-IT" dirty="0" smtClean="0">
                <a:solidFill>
                  <a:schemeClr val="bg1"/>
                </a:solidFill>
              </a:rPr>
              <a:t>accessibili attraverso un</a:t>
            </a:r>
            <a:r>
              <a:rPr lang="it-IT" dirty="0">
                <a:solidFill>
                  <a:schemeClr val="bg1"/>
                </a:solidFill>
              </a:rPr>
              <a:t> </a:t>
            </a:r>
            <a:r>
              <a:rPr lang="it-IT" i="1" dirty="0">
                <a:solidFill>
                  <a:srgbClr val="02523F"/>
                </a:solidFill>
              </a:rPr>
              <a:t>interfaccia </a:t>
            </a:r>
            <a:r>
              <a:rPr lang="it-IT" i="1" dirty="0" smtClean="0">
                <a:solidFill>
                  <a:srgbClr val="02523F"/>
                </a:solidFill>
              </a:rPr>
              <a:t>uniforme </a:t>
            </a:r>
            <a:r>
              <a:rPr lang="it-IT" dirty="0" smtClean="0">
                <a:solidFill>
                  <a:schemeClr val="bg1"/>
                </a:solidFill>
              </a:rPr>
              <a:t>caratterizzata da:</a:t>
            </a:r>
          </a:p>
          <a:p>
            <a:pPr lvl="1"/>
            <a:r>
              <a:rPr lang="it-IT" sz="2300" dirty="0" smtClean="0">
                <a:solidFill>
                  <a:schemeClr val="bg1"/>
                </a:solidFill>
              </a:rPr>
              <a:t>Insieme vincolato di operazioni</a:t>
            </a:r>
          </a:p>
          <a:p>
            <a:pPr lvl="1"/>
            <a:r>
              <a:rPr lang="it-IT" sz="2300" dirty="0" smtClean="0">
                <a:solidFill>
                  <a:schemeClr val="bg1"/>
                </a:solidFill>
              </a:rPr>
              <a:t>Insieme vincolato di contenuti</a:t>
            </a:r>
          </a:p>
          <a:p>
            <a:pPr lvl="1"/>
            <a:r>
              <a:rPr lang="it-IT" sz="2300" dirty="0" smtClean="0">
                <a:solidFill>
                  <a:schemeClr val="bg1"/>
                </a:solidFill>
              </a:rPr>
              <a:t>Protocollo di trasferimento che deve essere:</a:t>
            </a:r>
          </a:p>
          <a:p>
            <a:pPr lvl="2"/>
            <a:r>
              <a:rPr lang="it-IT" sz="1900" dirty="0">
                <a:solidFill>
                  <a:schemeClr val="bg1"/>
                </a:solidFill>
              </a:rPr>
              <a:t> </a:t>
            </a:r>
            <a:r>
              <a:rPr lang="it-IT" sz="1900" dirty="0" smtClean="0">
                <a:solidFill>
                  <a:srgbClr val="02523F"/>
                </a:solidFill>
              </a:rPr>
              <a:t>Client-Server</a:t>
            </a:r>
          </a:p>
          <a:p>
            <a:pPr lvl="2"/>
            <a:r>
              <a:rPr lang="it-IT" sz="1900" dirty="0" smtClean="0">
                <a:solidFill>
                  <a:schemeClr val="bg1"/>
                </a:solidFill>
              </a:rPr>
              <a:t> </a:t>
            </a:r>
            <a:r>
              <a:rPr lang="it-IT" sz="1900" dirty="0" err="1" smtClean="0">
                <a:solidFill>
                  <a:srgbClr val="02523F"/>
                </a:solidFill>
              </a:rPr>
              <a:t>Stateless</a:t>
            </a:r>
            <a:endParaRPr lang="it-IT" sz="1900" dirty="0" smtClean="0">
              <a:solidFill>
                <a:srgbClr val="02523F"/>
              </a:solidFill>
            </a:endParaRPr>
          </a:p>
          <a:p>
            <a:pPr lvl="2"/>
            <a:r>
              <a:rPr lang="it-IT" sz="1900" dirty="0" smtClean="0">
                <a:solidFill>
                  <a:schemeClr val="bg1"/>
                </a:solidFill>
              </a:rPr>
              <a:t> </a:t>
            </a:r>
            <a:r>
              <a:rPr lang="it-IT" sz="1900" dirty="0" err="1" smtClean="0">
                <a:solidFill>
                  <a:srgbClr val="02523F"/>
                </a:solidFill>
              </a:rPr>
              <a:t>Cachable</a:t>
            </a:r>
            <a:endParaRPr lang="it-IT" sz="1900" dirty="0" smtClean="0">
              <a:solidFill>
                <a:srgbClr val="02523F"/>
              </a:solidFill>
            </a:endParaRPr>
          </a:p>
          <a:p>
            <a:pPr lvl="2"/>
            <a:r>
              <a:rPr lang="it-IT" sz="1900" dirty="0" smtClean="0">
                <a:solidFill>
                  <a:schemeClr val="bg1"/>
                </a:solidFill>
              </a:rPr>
              <a:t> </a:t>
            </a:r>
            <a:r>
              <a:rPr lang="it-IT" sz="1900" dirty="0" err="1" smtClean="0">
                <a:solidFill>
                  <a:srgbClr val="02523F"/>
                </a:solidFill>
              </a:rPr>
              <a:t>Layared</a:t>
            </a:r>
            <a:r>
              <a:rPr lang="it-IT" sz="1900" dirty="0" smtClean="0">
                <a:solidFill>
                  <a:srgbClr val="02523F"/>
                </a:solidFill>
              </a:rPr>
              <a:t> System</a:t>
            </a:r>
          </a:p>
        </p:txBody>
      </p:sp>
    </p:spTree>
    <p:extLst>
      <p:ext uri="{BB962C8B-B14F-4D97-AF65-F5344CB8AC3E}">
        <p14:creationId xmlns:p14="http://schemas.microsoft.com/office/powerpoint/2010/main" val="33223249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Principio fondamentale: </a:t>
            </a:r>
            <a:r>
              <a:rPr lang="it-IT" i="1" dirty="0" smtClean="0">
                <a:solidFill>
                  <a:srgbClr val="02523F"/>
                </a:solidFill>
              </a:rPr>
              <a:t>RISORSA</a:t>
            </a:r>
            <a:endParaRPr lang="it-IT" i="1" dirty="0">
              <a:solidFill>
                <a:srgbClr val="02523F"/>
              </a:solidFill>
            </a:endParaRPr>
          </a:p>
        </p:txBody>
      </p:sp>
      <p:sp>
        <p:nvSpPr>
          <p:cNvPr id="3" name="Segnaposto contenuto 2"/>
          <p:cNvSpPr>
            <a:spLocks noGrp="1"/>
          </p:cNvSpPr>
          <p:nvPr>
            <p:ph idx="1"/>
          </p:nvPr>
        </p:nvSpPr>
        <p:spPr/>
        <p:txBody>
          <a:bodyPr/>
          <a:lstStyle/>
          <a:p>
            <a:pPr marL="0" indent="0">
              <a:buNone/>
            </a:pPr>
            <a:r>
              <a:rPr lang="it-IT" dirty="0">
                <a:solidFill>
                  <a:schemeClr val="bg1"/>
                </a:solidFill>
              </a:rPr>
              <a:t>Concetto centrale per un sistema </a:t>
            </a:r>
            <a:r>
              <a:rPr lang="it-IT" dirty="0" smtClean="0">
                <a:solidFill>
                  <a:schemeClr val="bg1"/>
                </a:solidFill>
              </a:rPr>
              <a:t>REST è quello </a:t>
            </a:r>
            <a:r>
              <a:rPr lang="it-IT" dirty="0">
                <a:solidFill>
                  <a:schemeClr val="bg1"/>
                </a:solidFill>
              </a:rPr>
              <a:t>di </a:t>
            </a:r>
            <a:r>
              <a:rPr lang="it-IT" i="1" dirty="0">
                <a:solidFill>
                  <a:srgbClr val="02523F"/>
                </a:solidFill>
              </a:rPr>
              <a:t>risorsa</a:t>
            </a:r>
            <a:r>
              <a:rPr lang="it-IT" dirty="0">
                <a:solidFill>
                  <a:schemeClr val="bg1"/>
                </a:solidFill>
              </a:rPr>
              <a:t>. Una risorsa </a:t>
            </a:r>
            <a:r>
              <a:rPr lang="it-IT" dirty="0" smtClean="0">
                <a:solidFill>
                  <a:schemeClr val="bg1"/>
                </a:solidFill>
              </a:rPr>
              <a:t>è qualunque entità </a:t>
            </a:r>
            <a:r>
              <a:rPr lang="it-IT" dirty="0">
                <a:solidFill>
                  <a:schemeClr val="bg1"/>
                </a:solidFill>
              </a:rPr>
              <a:t>che possa essere indirizzabile tramite </a:t>
            </a:r>
            <a:r>
              <a:rPr lang="it-IT" dirty="0" smtClean="0">
                <a:solidFill>
                  <a:schemeClr val="bg1"/>
                </a:solidFill>
              </a:rPr>
              <a:t>Web,</a:t>
            </a:r>
            <a:r>
              <a:rPr lang="it-IT" dirty="0" smtClean="0"/>
              <a:t> </a:t>
            </a:r>
            <a:r>
              <a:rPr lang="it-IT" dirty="0" smtClean="0">
                <a:solidFill>
                  <a:schemeClr val="bg1"/>
                </a:solidFill>
              </a:rPr>
              <a:t>appartenente </a:t>
            </a:r>
            <a:r>
              <a:rPr lang="it-IT" dirty="0">
                <a:solidFill>
                  <a:schemeClr val="bg1"/>
                </a:solidFill>
              </a:rPr>
              <a:t>al dominio del problema che stiamo </a:t>
            </a:r>
            <a:r>
              <a:rPr lang="it-IT" dirty="0" smtClean="0">
                <a:solidFill>
                  <a:schemeClr val="bg1"/>
                </a:solidFill>
              </a:rPr>
              <a:t>trattando.</a:t>
            </a:r>
          </a:p>
          <a:p>
            <a:pPr marL="0" indent="0">
              <a:buNone/>
            </a:pPr>
            <a:r>
              <a:rPr lang="it-IT" dirty="0" smtClean="0">
                <a:solidFill>
                  <a:schemeClr val="bg1"/>
                </a:solidFill>
              </a:rPr>
              <a:t>Ad esempio:</a:t>
            </a:r>
          </a:p>
          <a:p>
            <a:pPr lvl="1"/>
            <a:r>
              <a:rPr lang="it-IT" dirty="0">
                <a:solidFill>
                  <a:schemeClr val="bg1"/>
                </a:solidFill>
              </a:rPr>
              <a:t>un articolo di un sito </a:t>
            </a:r>
            <a:r>
              <a:rPr lang="it-IT" dirty="0" smtClean="0">
                <a:solidFill>
                  <a:schemeClr val="bg1"/>
                </a:solidFill>
              </a:rPr>
              <a:t>giornalistico</a:t>
            </a:r>
          </a:p>
          <a:p>
            <a:pPr lvl="1"/>
            <a:r>
              <a:rPr lang="it-IT" dirty="0" smtClean="0">
                <a:solidFill>
                  <a:schemeClr val="bg1"/>
                </a:solidFill>
              </a:rPr>
              <a:t>uno </a:t>
            </a:r>
            <a:r>
              <a:rPr lang="it-IT" dirty="0">
                <a:solidFill>
                  <a:schemeClr val="bg1"/>
                </a:solidFill>
              </a:rPr>
              <a:t>studente di una qualche </a:t>
            </a:r>
            <a:r>
              <a:rPr lang="it-IT" dirty="0" smtClean="0">
                <a:solidFill>
                  <a:schemeClr val="bg1"/>
                </a:solidFill>
              </a:rPr>
              <a:t>universit</a:t>
            </a:r>
            <a:r>
              <a:rPr lang="it-IT" dirty="0">
                <a:solidFill>
                  <a:schemeClr val="bg1"/>
                </a:solidFill>
              </a:rPr>
              <a:t>à</a:t>
            </a:r>
            <a:r>
              <a:rPr lang="it-IT" dirty="0" smtClean="0">
                <a:solidFill>
                  <a:schemeClr val="bg1"/>
                </a:solidFill>
              </a:rPr>
              <a:t> </a:t>
            </a:r>
            <a:endParaRPr lang="it-IT" dirty="0">
              <a:solidFill>
                <a:schemeClr val="bg1"/>
              </a:solidFill>
            </a:endParaRPr>
          </a:p>
          <a:p>
            <a:pPr lvl="1"/>
            <a:r>
              <a:rPr lang="it-IT" dirty="0">
                <a:solidFill>
                  <a:schemeClr val="bg1"/>
                </a:solidFill>
              </a:rPr>
              <a:t>u</a:t>
            </a:r>
            <a:r>
              <a:rPr lang="it-IT" dirty="0" smtClean="0">
                <a:solidFill>
                  <a:schemeClr val="bg1"/>
                </a:solidFill>
              </a:rPr>
              <a:t>n contatto di una rubrica</a:t>
            </a:r>
          </a:p>
          <a:p>
            <a:pPr lvl="1"/>
            <a:r>
              <a:rPr lang="it-IT" dirty="0" smtClean="0">
                <a:solidFill>
                  <a:schemeClr val="bg1"/>
                </a:solidFill>
              </a:rPr>
              <a:t>gli </a:t>
            </a:r>
            <a:r>
              <a:rPr lang="it-IT" dirty="0">
                <a:solidFill>
                  <a:schemeClr val="bg1"/>
                </a:solidFill>
              </a:rPr>
              <a:t>ultimi N</a:t>
            </a:r>
            <a:r>
              <a:rPr lang="it-IT" dirty="0" smtClean="0">
                <a:solidFill>
                  <a:schemeClr val="bg1"/>
                </a:solidFill>
              </a:rPr>
              <a:t> post </a:t>
            </a:r>
            <a:r>
              <a:rPr lang="it-IT" dirty="0">
                <a:solidFill>
                  <a:schemeClr val="bg1"/>
                </a:solidFill>
              </a:rPr>
              <a:t>di un </a:t>
            </a:r>
            <a:r>
              <a:rPr lang="it-IT" dirty="0" smtClean="0">
                <a:solidFill>
                  <a:schemeClr val="bg1"/>
                </a:solidFill>
              </a:rPr>
              <a:t>utente</a:t>
            </a:r>
            <a:endParaRPr lang="it-IT" dirty="0">
              <a:solidFill>
                <a:schemeClr val="bg1"/>
              </a:solidFill>
            </a:endParaRPr>
          </a:p>
        </p:txBody>
      </p:sp>
    </p:spTree>
    <p:extLst>
      <p:ext uri="{BB962C8B-B14F-4D97-AF65-F5344CB8AC3E}">
        <p14:creationId xmlns:p14="http://schemas.microsoft.com/office/powerpoint/2010/main" val="29634568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chemeClr val="bg1"/>
                </a:solidFill>
              </a:rPr>
              <a:t>Principio fondamentale: </a:t>
            </a:r>
            <a:r>
              <a:rPr lang="it-IT" i="1" dirty="0">
                <a:solidFill>
                  <a:srgbClr val="02523F"/>
                </a:solidFill>
              </a:rPr>
              <a:t>RISORSA</a:t>
            </a:r>
            <a:endParaRPr lang="it-IT" dirty="0"/>
          </a:p>
        </p:txBody>
      </p:sp>
      <p:sp>
        <p:nvSpPr>
          <p:cNvPr id="3" name="Segnaposto contenuto 2"/>
          <p:cNvSpPr>
            <a:spLocks noGrp="1"/>
          </p:cNvSpPr>
          <p:nvPr>
            <p:ph idx="1"/>
          </p:nvPr>
        </p:nvSpPr>
        <p:spPr/>
        <p:txBody>
          <a:bodyPr/>
          <a:lstStyle/>
          <a:p>
            <a:pPr marL="0" indent="0">
              <a:buNone/>
            </a:pPr>
            <a:r>
              <a:rPr lang="it-IT" dirty="0">
                <a:solidFill>
                  <a:schemeClr val="bg1"/>
                </a:solidFill>
              </a:rPr>
              <a:t>Durante un’interazione tra client e server quello che viene trasferito è</a:t>
            </a:r>
            <a:r>
              <a:rPr lang="it-IT" dirty="0" smtClean="0">
                <a:solidFill>
                  <a:schemeClr val="bg1"/>
                </a:solidFill>
              </a:rPr>
              <a:t> </a:t>
            </a:r>
            <a:r>
              <a:rPr lang="it-IT" dirty="0">
                <a:solidFill>
                  <a:schemeClr val="bg1"/>
                </a:solidFill>
              </a:rPr>
              <a:t>una rappresentazione dello stato interno della risorsa. Ad esempio l’ultimo post in un blog </a:t>
            </a:r>
            <a:r>
              <a:rPr lang="it-IT" dirty="0" smtClean="0">
                <a:solidFill>
                  <a:schemeClr val="bg1"/>
                </a:solidFill>
              </a:rPr>
              <a:t>può </a:t>
            </a:r>
            <a:r>
              <a:rPr lang="it-IT" dirty="0">
                <a:solidFill>
                  <a:schemeClr val="bg1"/>
                </a:solidFill>
              </a:rPr>
              <a:t>essere servito ad un browser come una pagina in formato html, mentre ad un news </a:t>
            </a:r>
            <a:r>
              <a:rPr lang="it-IT" dirty="0" err="1">
                <a:solidFill>
                  <a:schemeClr val="bg1"/>
                </a:solidFill>
              </a:rPr>
              <a:t>reader</a:t>
            </a:r>
            <a:r>
              <a:rPr lang="it-IT" dirty="0">
                <a:solidFill>
                  <a:schemeClr val="bg1"/>
                </a:solidFill>
              </a:rPr>
              <a:t> come un documento </a:t>
            </a:r>
            <a:r>
              <a:rPr lang="it-IT" dirty="0" smtClean="0">
                <a:solidFill>
                  <a:srgbClr val="02523F"/>
                </a:solidFill>
              </a:rPr>
              <a:t>JSON</a:t>
            </a:r>
            <a:r>
              <a:rPr lang="it-IT" dirty="0" smtClean="0">
                <a:solidFill>
                  <a:schemeClr val="bg1"/>
                </a:solidFill>
              </a:rPr>
              <a:t>.</a:t>
            </a:r>
            <a:endParaRPr lang="it-IT" dirty="0">
              <a:solidFill>
                <a:schemeClr val="bg1"/>
              </a:solidFill>
            </a:endParaRPr>
          </a:p>
        </p:txBody>
      </p:sp>
    </p:spTree>
    <p:extLst>
      <p:ext uri="{BB962C8B-B14F-4D97-AF65-F5344CB8AC3E}">
        <p14:creationId xmlns:p14="http://schemas.microsoft.com/office/powerpoint/2010/main" val="4738048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REST con HTTP</a:t>
            </a:r>
            <a:endParaRPr lang="it-IT" dirty="0">
              <a:solidFill>
                <a:schemeClr val="bg1"/>
              </a:solidFill>
            </a:endParaRPr>
          </a:p>
        </p:txBody>
      </p:sp>
      <p:sp>
        <p:nvSpPr>
          <p:cNvPr id="3" name="Segnaposto contenuto 2"/>
          <p:cNvSpPr>
            <a:spLocks noGrp="1"/>
          </p:cNvSpPr>
          <p:nvPr>
            <p:ph idx="1"/>
          </p:nvPr>
        </p:nvSpPr>
        <p:spPr/>
        <p:txBody>
          <a:bodyPr/>
          <a:lstStyle/>
          <a:p>
            <a:pPr marL="0" indent="0">
              <a:buNone/>
            </a:pPr>
            <a:r>
              <a:rPr lang="it-IT" dirty="0" smtClean="0">
                <a:solidFill>
                  <a:schemeClr val="bg1"/>
                </a:solidFill>
              </a:rPr>
              <a:t>REST viene descritto da </a:t>
            </a:r>
            <a:r>
              <a:rPr lang="it-IT" dirty="0" err="1" smtClean="0">
                <a:solidFill>
                  <a:schemeClr val="bg1"/>
                </a:solidFill>
              </a:rPr>
              <a:t>Fielding</a:t>
            </a:r>
            <a:r>
              <a:rPr lang="it-IT" dirty="0" smtClean="0">
                <a:solidFill>
                  <a:schemeClr val="bg1"/>
                </a:solidFill>
              </a:rPr>
              <a:t> nel contesto del protocollo HTTP che ne rispetta a pieno i principi ed è il protocollo su cui sono realizzati la maggior parte dei servizi di questo genere. Es:</a:t>
            </a:r>
          </a:p>
          <a:p>
            <a:r>
              <a:rPr lang="it-IT" dirty="0" err="1" smtClean="0">
                <a:solidFill>
                  <a:schemeClr val="bg1"/>
                </a:solidFill>
              </a:rPr>
              <a:t>Facebook</a:t>
            </a:r>
            <a:r>
              <a:rPr lang="it-IT" dirty="0" smtClean="0">
                <a:solidFill>
                  <a:schemeClr val="bg1"/>
                </a:solidFill>
              </a:rPr>
              <a:t> </a:t>
            </a:r>
            <a:r>
              <a:rPr lang="it-IT" dirty="0" err="1" smtClean="0">
                <a:solidFill>
                  <a:schemeClr val="bg1"/>
                </a:solidFill>
              </a:rPr>
              <a:t>Graph</a:t>
            </a:r>
            <a:r>
              <a:rPr lang="it-IT" dirty="0" smtClean="0">
                <a:solidFill>
                  <a:schemeClr val="bg1"/>
                </a:solidFill>
              </a:rPr>
              <a:t> API</a:t>
            </a:r>
          </a:p>
          <a:p>
            <a:r>
              <a:rPr lang="it-IT" dirty="0" smtClean="0">
                <a:solidFill>
                  <a:schemeClr val="bg1"/>
                </a:solidFill>
              </a:rPr>
              <a:t>Google </a:t>
            </a:r>
            <a:r>
              <a:rPr lang="it-IT" dirty="0" err="1" smtClean="0">
                <a:solidFill>
                  <a:schemeClr val="bg1"/>
                </a:solidFill>
              </a:rPr>
              <a:t>places</a:t>
            </a:r>
            <a:r>
              <a:rPr lang="it-IT" dirty="0" smtClean="0">
                <a:solidFill>
                  <a:schemeClr val="bg1"/>
                </a:solidFill>
              </a:rPr>
              <a:t> </a:t>
            </a:r>
            <a:r>
              <a:rPr lang="it-IT" dirty="0" err="1" smtClean="0">
                <a:solidFill>
                  <a:schemeClr val="bg1"/>
                </a:solidFill>
              </a:rPr>
              <a:t>RESTful</a:t>
            </a:r>
            <a:r>
              <a:rPr lang="it-IT" dirty="0" smtClean="0">
                <a:solidFill>
                  <a:schemeClr val="bg1"/>
                </a:solidFill>
              </a:rPr>
              <a:t> API</a:t>
            </a:r>
          </a:p>
          <a:p>
            <a:r>
              <a:rPr lang="it-IT" dirty="0" err="1" smtClean="0">
                <a:solidFill>
                  <a:schemeClr val="bg1"/>
                </a:solidFill>
              </a:rPr>
              <a:t>Telegram</a:t>
            </a:r>
            <a:r>
              <a:rPr lang="it-IT" dirty="0" smtClean="0">
                <a:solidFill>
                  <a:schemeClr val="bg1"/>
                </a:solidFill>
              </a:rPr>
              <a:t> Bot API</a:t>
            </a:r>
          </a:p>
          <a:p>
            <a:endParaRPr lang="it-IT" dirty="0" smtClean="0">
              <a:solidFill>
                <a:schemeClr val="bg1"/>
              </a:solidFill>
            </a:endParaRPr>
          </a:p>
          <a:p>
            <a:pPr marL="0" indent="0">
              <a:buNone/>
            </a:pPr>
            <a:endParaRPr lang="it-IT" dirty="0" smtClean="0">
              <a:solidFill>
                <a:schemeClr val="bg1"/>
              </a:solidFill>
            </a:endParaRPr>
          </a:p>
          <a:p>
            <a:endParaRPr lang="it-IT" dirty="0" smtClean="0">
              <a:solidFill>
                <a:schemeClr val="bg1"/>
              </a:solidFill>
            </a:endParaRPr>
          </a:p>
          <a:p>
            <a:pPr marL="0" indent="0">
              <a:buNone/>
            </a:pPr>
            <a:endParaRPr lang="it-IT" dirty="0" smtClean="0">
              <a:solidFill>
                <a:schemeClr val="bg1"/>
              </a:solidFill>
            </a:endParaRPr>
          </a:p>
        </p:txBody>
      </p:sp>
    </p:spTree>
    <p:extLst>
      <p:ext uri="{BB962C8B-B14F-4D97-AF65-F5344CB8AC3E}">
        <p14:creationId xmlns:p14="http://schemas.microsoft.com/office/powerpoint/2010/main" val="39716022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REST con HTTP</a:t>
            </a:r>
            <a:endParaRPr lang="it-IT" dirty="0">
              <a:solidFill>
                <a:schemeClr val="bg1"/>
              </a:solidFill>
            </a:endParaRPr>
          </a:p>
        </p:txBody>
      </p:sp>
      <p:sp>
        <p:nvSpPr>
          <p:cNvPr id="3" name="Segnaposto contenuto 2"/>
          <p:cNvSpPr>
            <a:spLocks noGrp="1"/>
          </p:cNvSpPr>
          <p:nvPr>
            <p:ph idx="1"/>
          </p:nvPr>
        </p:nvSpPr>
        <p:spPr>
          <a:xfrm>
            <a:off x="838201" y="1825625"/>
            <a:ext cx="10391946" cy="4351338"/>
          </a:xfrm>
        </p:spPr>
        <p:txBody>
          <a:bodyPr/>
          <a:lstStyle/>
          <a:p>
            <a:pPr marL="0" indent="0">
              <a:buNone/>
            </a:pPr>
            <a:r>
              <a:rPr lang="it-IT" dirty="0" smtClean="0">
                <a:solidFill>
                  <a:schemeClr val="bg1"/>
                </a:solidFill>
              </a:rPr>
              <a:t>Esempio: servizio </a:t>
            </a:r>
            <a:r>
              <a:rPr lang="it-IT" dirty="0">
                <a:solidFill>
                  <a:schemeClr val="bg1"/>
                </a:solidFill>
              </a:rPr>
              <a:t>web </a:t>
            </a:r>
            <a:r>
              <a:rPr lang="it-IT" dirty="0" err="1">
                <a:solidFill>
                  <a:schemeClr val="bg1"/>
                </a:solidFill>
              </a:rPr>
              <a:t>RESTful</a:t>
            </a:r>
            <a:r>
              <a:rPr lang="it-IT" dirty="0">
                <a:solidFill>
                  <a:schemeClr val="bg1"/>
                </a:solidFill>
              </a:rPr>
              <a:t> </a:t>
            </a:r>
            <a:r>
              <a:rPr lang="it-IT" dirty="0" smtClean="0">
                <a:solidFill>
                  <a:schemeClr val="bg1"/>
                </a:solidFill>
              </a:rPr>
              <a:t>per la memorizzazione dei contatti di una rubrica, realizzato con </a:t>
            </a:r>
            <a:r>
              <a:rPr lang="it-IT" dirty="0" err="1" smtClean="0">
                <a:solidFill>
                  <a:srgbClr val="02523F"/>
                </a:solidFill>
              </a:rPr>
              <a:t>NodeJs</a:t>
            </a:r>
            <a:r>
              <a:rPr lang="it-IT" dirty="0" smtClean="0">
                <a:solidFill>
                  <a:schemeClr val="bg1"/>
                </a:solidFill>
              </a:rPr>
              <a:t> &amp; </a:t>
            </a:r>
            <a:r>
              <a:rPr lang="it-IT" dirty="0" err="1" smtClean="0">
                <a:solidFill>
                  <a:srgbClr val="02523F"/>
                </a:solidFill>
              </a:rPr>
              <a:t>ExpressJs</a:t>
            </a:r>
            <a:endParaRPr lang="it-IT" dirty="0" smtClean="0">
              <a:solidFill>
                <a:srgbClr val="02523F"/>
              </a:solidFill>
            </a:endParaRPr>
          </a:p>
          <a:p>
            <a:pPr marL="0" indent="0">
              <a:buNone/>
            </a:pPr>
            <a:endParaRPr lang="it-IT" dirty="0" smtClean="0">
              <a:solidFill>
                <a:schemeClr val="bg1"/>
              </a:solidFill>
            </a:endParaRPr>
          </a:p>
          <a:p>
            <a:pPr marL="0" indent="0">
              <a:buNone/>
            </a:pPr>
            <a:r>
              <a:rPr lang="it-IT" dirty="0" smtClean="0">
                <a:solidFill>
                  <a:srgbClr val="02523F"/>
                </a:solidFill>
              </a:rPr>
              <a:t>GET</a:t>
            </a:r>
            <a:r>
              <a:rPr lang="it-IT" dirty="0" smtClean="0">
                <a:solidFill>
                  <a:schemeClr val="bg1"/>
                </a:solidFill>
              </a:rPr>
              <a:t>	    /</a:t>
            </a:r>
            <a:r>
              <a:rPr lang="it-IT" dirty="0" err="1" smtClean="0">
                <a:solidFill>
                  <a:schemeClr val="bg1"/>
                </a:solidFill>
              </a:rPr>
              <a:t>contact</a:t>
            </a:r>
            <a:endParaRPr lang="it-IT" dirty="0" smtClean="0">
              <a:solidFill>
                <a:schemeClr val="bg1"/>
              </a:solidFill>
            </a:endParaRPr>
          </a:p>
          <a:p>
            <a:pPr marL="0" indent="0">
              <a:buNone/>
            </a:pPr>
            <a:r>
              <a:rPr lang="it-IT" dirty="0" smtClean="0">
                <a:solidFill>
                  <a:srgbClr val="02523F"/>
                </a:solidFill>
              </a:rPr>
              <a:t>POST</a:t>
            </a:r>
            <a:r>
              <a:rPr lang="it-IT" dirty="0" smtClean="0">
                <a:solidFill>
                  <a:schemeClr val="bg1"/>
                </a:solidFill>
              </a:rPr>
              <a:t>	    /</a:t>
            </a:r>
            <a:r>
              <a:rPr lang="it-IT" dirty="0" err="1" smtClean="0">
                <a:solidFill>
                  <a:schemeClr val="bg1"/>
                </a:solidFill>
              </a:rPr>
              <a:t>contact</a:t>
            </a:r>
            <a:endParaRPr lang="it-IT" dirty="0" smtClean="0">
              <a:solidFill>
                <a:schemeClr val="bg1"/>
              </a:solidFill>
            </a:endParaRPr>
          </a:p>
          <a:p>
            <a:pPr marL="0" indent="0">
              <a:buNone/>
            </a:pPr>
            <a:r>
              <a:rPr lang="it-IT" dirty="0" smtClean="0">
                <a:solidFill>
                  <a:srgbClr val="02523F"/>
                </a:solidFill>
              </a:rPr>
              <a:t>GET</a:t>
            </a:r>
            <a:r>
              <a:rPr lang="it-IT" dirty="0" smtClean="0">
                <a:solidFill>
                  <a:schemeClr val="bg1"/>
                </a:solidFill>
              </a:rPr>
              <a:t>	    /</a:t>
            </a:r>
            <a:r>
              <a:rPr lang="it-IT" dirty="0" err="1" smtClean="0">
                <a:solidFill>
                  <a:schemeClr val="bg1"/>
                </a:solidFill>
              </a:rPr>
              <a:t>contact</a:t>
            </a:r>
            <a:r>
              <a:rPr lang="it-IT" dirty="0" smtClean="0">
                <a:solidFill>
                  <a:schemeClr val="bg1"/>
                </a:solidFill>
              </a:rPr>
              <a:t>/</a:t>
            </a:r>
            <a:r>
              <a:rPr lang="it-IT" dirty="0" smtClean="0">
                <a:solidFill>
                  <a:schemeClr val="accent6">
                    <a:lumMod val="60000"/>
                    <a:lumOff val="40000"/>
                  </a:schemeClr>
                </a:solidFill>
              </a:rPr>
              <a:t>:</a:t>
            </a:r>
            <a:r>
              <a:rPr lang="it-IT" dirty="0" err="1" smtClean="0">
                <a:solidFill>
                  <a:schemeClr val="accent6">
                    <a:lumMod val="60000"/>
                    <a:lumOff val="40000"/>
                  </a:schemeClr>
                </a:solidFill>
              </a:rPr>
              <a:t>name</a:t>
            </a:r>
            <a:endParaRPr lang="it-IT" dirty="0" smtClean="0">
              <a:solidFill>
                <a:schemeClr val="accent6">
                  <a:lumMod val="60000"/>
                  <a:lumOff val="40000"/>
                </a:schemeClr>
              </a:solidFill>
            </a:endParaRPr>
          </a:p>
          <a:p>
            <a:pPr marL="0" indent="0">
              <a:buNone/>
            </a:pPr>
            <a:r>
              <a:rPr lang="it-IT" dirty="0" smtClean="0">
                <a:solidFill>
                  <a:srgbClr val="02523F"/>
                </a:solidFill>
              </a:rPr>
              <a:t>PUT</a:t>
            </a:r>
            <a:r>
              <a:rPr lang="it-IT" dirty="0" smtClean="0">
                <a:solidFill>
                  <a:schemeClr val="bg1"/>
                </a:solidFill>
              </a:rPr>
              <a:t> 	</a:t>
            </a:r>
            <a:r>
              <a:rPr lang="it-IT" dirty="0">
                <a:solidFill>
                  <a:schemeClr val="bg1"/>
                </a:solidFill>
              </a:rPr>
              <a:t> </a:t>
            </a:r>
            <a:r>
              <a:rPr lang="it-IT" dirty="0" smtClean="0">
                <a:solidFill>
                  <a:schemeClr val="bg1"/>
                </a:solidFill>
              </a:rPr>
              <a:t>   /</a:t>
            </a:r>
            <a:r>
              <a:rPr lang="it-IT" dirty="0" err="1" smtClean="0">
                <a:solidFill>
                  <a:schemeClr val="bg1"/>
                </a:solidFill>
              </a:rPr>
              <a:t>contact</a:t>
            </a:r>
            <a:r>
              <a:rPr lang="it-IT" dirty="0" smtClean="0">
                <a:solidFill>
                  <a:schemeClr val="bg1"/>
                </a:solidFill>
              </a:rPr>
              <a:t>/</a:t>
            </a:r>
            <a:r>
              <a:rPr lang="it-IT" dirty="0" smtClean="0">
                <a:solidFill>
                  <a:schemeClr val="accent6">
                    <a:lumMod val="60000"/>
                    <a:lumOff val="40000"/>
                  </a:schemeClr>
                </a:solidFill>
              </a:rPr>
              <a:t>:</a:t>
            </a:r>
            <a:r>
              <a:rPr lang="it-IT" dirty="0" err="1" smtClean="0">
                <a:solidFill>
                  <a:schemeClr val="accent6">
                    <a:lumMod val="60000"/>
                    <a:lumOff val="40000"/>
                  </a:schemeClr>
                </a:solidFill>
              </a:rPr>
              <a:t>name</a:t>
            </a:r>
            <a:endParaRPr lang="it-IT" dirty="0" smtClean="0">
              <a:solidFill>
                <a:schemeClr val="accent6">
                  <a:lumMod val="60000"/>
                  <a:lumOff val="40000"/>
                </a:schemeClr>
              </a:solidFill>
            </a:endParaRPr>
          </a:p>
          <a:p>
            <a:pPr marL="0" indent="0">
              <a:buNone/>
            </a:pPr>
            <a:r>
              <a:rPr lang="it-IT" dirty="0" smtClean="0">
                <a:solidFill>
                  <a:srgbClr val="02523F"/>
                </a:solidFill>
              </a:rPr>
              <a:t>DELETE</a:t>
            </a:r>
            <a:r>
              <a:rPr lang="it-IT" dirty="0" smtClean="0">
                <a:solidFill>
                  <a:schemeClr val="bg1"/>
                </a:solidFill>
              </a:rPr>
              <a:t>  /</a:t>
            </a:r>
            <a:r>
              <a:rPr lang="it-IT" dirty="0" err="1" smtClean="0">
                <a:solidFill>
                  <a:schemeClr val="bg1"/>
                </a:solidFill>
              </a:rPr>
              <a:t>contact</a:t>
            </a:r>
            <a:r>
              <a:rPr lang="it-IT" dirty="0" smtClean="0">
                <a:solidFill>
                  <a:schemeClr val="bg1"/>
                </a:solidFill>
              </a:rPr>
              <a:t>/</a:t>
            </a:r>
            <a:r>
              <a:rPr lang="it-IT" dirty="0" smtClean="0">
                <a:solidFill>
                  <a:schemeClr val="accent6">
                    <a:lumMod val="60000"/>
                    <a:lumOff val="40000"/>
                  </a:schemeClr>
                </a:solidFill>
              </a:rPr>
              <a:t>:</a:t>
            </a:r>
            <a:r>
              <a:rPr lang="it-IT" dirty="0" err="1" smtClean="0">
                <a:solidFill>
                  <a:schemeClr val="accent6">
                    <a:lumMod val="60000"/>
                    <a:lumOff val="40000"/>
                  </a:schemeClr>
                </a:solidFill>
              </a:rPr>
              <a:t>name</a:t>
            </a:r>
            <a:endParaRPr lang="it-IT" dirty="0">
              <a:solidFill>
                <a:schemeClr val="accent6">
                  <a:lumMod val="60000"/>
                  <a:lumOff val="40000"/>
                </a:schemeClr>
              </a:solidFill>
            </a:endParaRPr>
          </a:p>
        </p:txBody>
      </p:sp>
    </p:spTree>
    <p:extLst>
      <p:ext uri="{BB962C8B-B14F-4D97-AF65-F5344CB8AC3E}">
        <p14:creationId xmlns:p14="http://schemas.microsoft.com/office/powerpoint/2010/main" val="16802640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ma di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901</TotalTime>
  <Words>873</Words>
  <Application>Microsoft Office PowerPoint</Application>
  <PresentationFormat>Widescreen</PresentationFormat>
  <Paragraphs>178</Paragraphs>
  <Slides>29</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29</vt:i4>
      </vt:variant>
    </vt:vector>
  </HeadingPairs>
  <TitlesOfParts>
    <vt:vector size="36" baseType="lpstr">
      <vt:lpstr>Arial</vt:lpstr>
      <vt:lpstr>Arial Unicode MS</vt:lpstr>
      <vt:lpstr>Calibri</vt:lpstr>
      <vt:lpstr>Calibri (Corpo)</vt:lpstr>
      <vt:lpstr>Calibri Light</vt:lpstr>
      <vt:lpstr>Consolas</vt:lpstr>
      <vt:lpstr>Office Theme</vt:lpstr>
      <vt:lpstr>REST</vt:lpstr>
      <vt:lpstr>Definizione</vt:lpstr>
      <vt:lpstr>Storia</vt:lpstr>
      <vt:lpstr>Storia</vt:lpstr>
      <vt:lpstr>Principi</vt:lpstr>
      <vt:lpstr>Principio fondamentale: RISORSA</vt:lpstr>
      <vt:lpstr>Principio fondamentale: RISORSA</vt:lpstr>
      <vt:lpstr>REST con HTTP</vt:lpstr>
      <vt:lpstr>REST con HTTP</vt:lpstr>
      <vt:lpstr>REST con HTTP: GET /contact/:name </vt:lpstr>
      <vt:lpstr>REST con HTTP: POST /contact/:name </vt:lpstr>
      <vt:lpstr>REST con HTTP: POST /contact/:name </vt:lpstr>
      <vt:lpstr>REST con HTTP</vt:lpstr>
      <vt:lpstr>Sicurezza dei sistemi REST</vt:lpstr>
      <vt:lpstr>HTTPS: HTTP over SSL/TLS</vt:lpstr>
      <vt:lpstr>Auth REST con HTTP: Basic</vt:lpstr>
      <vt:lpstr>Auth REST con HTTP: HMAC</vt:lpstr>
      <vt:lpstr>Auth REST con HTTP: API key</vt:lpstr>
      <vt:lpstr>Progetti che sfruttano delle REST API</vt:lpstr>
      <vt:lpstr>REST: Client side, AJAX</vt:lpstr>
      <vt:lpstr>AJAX: applicazioni</vt:lpstr>
      <vt:lpstr>AJAX: Utilizzo</vt:lpstr>
      <vt:lpstr>AJAX: Pure Javascript</vt:lpstr>
      <vt:lpstr>AJAX: Pure JQuery</vt:lpstr>
      <vt:lpstr>REST &amp; AJAX: Same-origin policy</vt:lpstr>
      <vt:lpstr>REST &amp; AJAX: CORS Cross Origin Resource Sharing</vt:lpstr>
      <vt:lpstr>CORS Preflight</vt:lpstr>
      <vt:lpstr>CORS headers</vt:lpstr>
      <vt:lpstr>CORS Rest middleware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RESTful web service</dc:title>
  <dc:creator>Kristian Notari</dc:creator>
  <cp:lastModifiedBy>carlo vassallo</cp:lastModifiedBy>
  <cp:revision>50</cp:revision>
  <dcterms:created xsi:type="dcterms:W3CDTF">2016-06-08T15:49:08Z</dcterms:created>
  <dcterms:modified xsi:type="dcterms:W3CDTF">2016-07-03T11:53:15Z</dcterms:modified>
</cp:coreProperties>
</file>