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ΒΑΣΙΛΑΣ ΚΩΝΣΤΑΝΤΙΝΟΣ" initials="ΒΚ" lastIdx="1" clrIdx="0">
    <p:extLst>
      <p:ext uri="{19B8F6BF-5375-455C-9EA6-DF929625EA0E}">
        <p15:presenceInfo xmlns:p15="http://schemas.microsoft.com/office/powerpoint/2012/main" userId="ΒΑΣΙΛΑΣ ΚΩΝΣΤΑΝΤΙΝΟΣ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F55B2A-A1B1-48BE-AF50-1397049CD154}" type="datetimeFigureOut">
              <a:rPr lang="en-US" smtClean="0"/>
              <a:t>2018-07-06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9A3BE-00A4-44AB-9DA9-B9D7FE0DA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66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0F8D-941A-4290-9AD4-9E0E1359B495}" type="datetime1">
              <a:rPr lang="en-US" smtClean="0"/>
              <a:t>2018-07-06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02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4F7C5-445A-495D-9E4B-185EF9ECC1BC}" type="datetime1">
              <a:rPr lang="en-US" smtClean="0"/>
              <a:t>2018-07-06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5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FDD0B-9353-4330-A178-6998BACFC81F}" type="datetime1">
              <a:rPr lang="en-US" smtClean="0"/>
              <a:t>2018-07-06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32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3F0D-B30C-4255-ABA0-8917B8CB3B8F}" type="datetime1">
              <a:rPr lang="en-US" smtClean="0"/>
              <a:t>2018-07-06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61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50106-11C7-4743-A268-352326C24D1C}" type="datetime1">
              <a:rPr lang="en-US" smtClean="0"/>
              <a:t>2018-07-06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2460-8893-4237-87EC-6D23E813631B}" type="datetime1">
              <a:rPr lang="en-US" smtClean="0"/>
              <a:t>2018-07-06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59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9E99A-D479-4EDF-8C6D-90E41B7F7420}" type="datetime1">
              <a:rPr lang="en-US" smtClean="0"/>
              <a:t>2018-07-06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70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1478-3410-43B1-B561-26F907204A43}" type="datetime1">
              <a:rPr lang="en-US" smtClean="0"/>
              <a:t>2018-07-06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62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89C54-C8EE-4B91-B64B-6687A21D522B}" type="datetime1">
              <a:rPr lang="en-US" smtClean="0"/>
              <a:t>2018-07-06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6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1821-AA5A-4F67-9395-523155C54006}" type="datetime1">
              <a:rPr lang="en-US" smtClean="0"/>
              <a:t>2018-07-06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73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E5E1-4448-493C-8281-4A0C48B4313C}" type="datetime1">
              <a:rPr lang="en-US" smtClean="0"/>
              <a:t>2018-07-06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99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CCD46-3949-4FD6-9D13-AB19AE2895AB}" type="datetime1">
              <a:rPr lang="en-US" smtClean="0"/>
              <a:t>2018-07-06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00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714A3-9D01-4BEA-8D60-22417B4D4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9314" y="2976641"/>
            <a:ext cx="9144000" cy="477837"/>
          </a:xfrm>
        </p:spPr>
        <p:txBody>
          <a:bodyPr>
            <a:noAutofit/>
          </a:bodyPr>
          <a:lstStyle/>
          <a:p>
            <a:r>
              <a:rPr lang="el-GR" sz="2400" b="1" dirty="0">
                <a:latin typeface="Book Antiqua" panose="02040602050305030304" pitchFamily="18" charset="0"/>
                <a:ea typeface="Batang" panose="020B0503020000020004" pitchFamily="18" charset="-127"/>
              </a:rPr>
              <a:t>Αναδρομική </a:t>
            </a:r>
            <a:r>
              <a:rPr lang="en-US" sz="2400" b="1" dirty="0">
                <a:latin typeface="Book Antiqua" panose="02040602050305030304" pitchFamily="18" charset="0"/>
                <a:ea typeface="Batang" panose="020B0503020000020004" pitchFamily="18" charset="-127"/>
              </a:rPr>
              <a:t>Ling</a:t>
            </a:r>
            <a:r>
              <a:rPr lang="el-GR" sz="2400" b="1" dirty="0">
                <a:latin typeface="Book Antiqua" panose="02040602050305030304" pitchFamily="18" charset="0"/>
                <a:ea typeface="Batang" panose="020B0503020000020004" pitchFamily="18" charset="-127"/>
              </a:rPr>
              <a:t> Αρχιτεκτονική για αθροιστές υπολοίπου 2</a:t>
            </a:r>
            <a:r>
              <a:rPr lang="en-US" sz="2400" b="1" baseline="30000" dirty="0">
                <a:latin typeface="Book Antiqua" panose="02040602050305030304" pitchFamily="18" charset="0"/>
                <a:ea typeface="Batang" panose="020B0503020000020004" pitchFamily="18" charset="-127"/>
              </a:rPr>
              <a:t>n</a:t>
            </a:r>
            <a:r>
              <a:rPr lang="en-US" sz="2400" b="1" dirty="0">
                <a:latin typeface="Book Antiqua" panose="02040602050305030304" pitchFamily="18" charset="0"/>
                <a:ea typeface="Batang" panose="020B0503020000020004" pitchFamily="18" charset="-127"/>
              </a:rPr>
              <a:t>-1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750532-BF2E-4873-99F0-4BF1577E7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9314" y="1560370"/>
            <a:ext cx="9143999" cy="697408"/>
          </a:xfrm>
        </p:spPr>
        <p:txBody>
          <a:bodyPr>
            <a:normAutofit/>
          </a:bodyPr>
          <a:lstStyle/>
          <a:p>
            <a:r>
              <a:rPr lang="el-GR" sz="1600">
                <a:latin typeface="Book Antiqua" panose="02040602050305030304" pitchFamily="18" charset="0"/>
                <a:ea typeface="Batang" panose="02030600000101010101" pitchFamily="18" charset="-127"/>
              </a:rPr>
              <a:t>Πανεπιστήμιο Πάτρας</a:t>
            </a:r>
          </a:p>
          <a:p>
            <a:r>
              <a:rPr lang="el-GR" sz="1600">
                <a:latin typeface="Book Antiqua" panose="02040602050305030304" pitchFamily="18" charset="0"/>
                <a:ea typeface="Batang" panose="02030600000101010101" pitchFamily="18" charset="-127"/>
              </a:rPr>
              <a:t>Τμήμα Μηχανικών Ηλεκτρονικών Υπολογιστών και Πληροφορικής </a:t>
            </a:r>
            <a:endParaRPr lang="en-US" sz="1600" dirty="0">
              <a:latin typeface="Book Antiqua" panose="02040602050305030304" pitchFamily="18" charset="0"/>
              <a:ea typeface="Batang" panose="02030600000101010101" pitchFamily="18" charset="-12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8F7809-F0DE-4DC6-B986-B80280DB96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3" t="12033" r="12033" b="12033"/>
          <a:stretch/>
        </p:blipFill>
        <p:spPr>
          <a:xfrm>
            <a:off x="5360628" y="89627"/>
            <a:ext cx="1470743" cy="14707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5A05B7-0D52-4B41-A641-E536963C067D}"/>
              </a:ext>
            </a:extLst>
          </p:cNvPr>
          <p:cNvSpPr txBox="1"/>
          <p:nvPr/>
        </p:nvSpPr>
        <p:spPr>
          <a:xfrm>
            <a:off x="1458688" y="4928298"/>
            <a:ext cx="2556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err="1">
                <a:latin typeface="Book Antiqua" panose="02040602050305030304" pitchFamily="18" charset="0"/>
              </a:rPr>
              <a:t>Βάσιλας</a:t>
            </a:r>
            <a:r>
              <a:rPr lang="el-GR" dirty="0">
                <a:latin typeface="Book Antiqua" panose="02040602050305030304" pitchFamily="18" charset="0"/>
              </a:rPr>
              <a:t> Κωνσταντίνος 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7CC9B0-F746-4AD1-9D16-8B6C2AE9E15D}"/>
              </a:ext>
            </a:extLst>
          </p:cNvPr>
          <p:cNvSpPr txBox="1"/>
          <p:nvPr/>
        </p:nvSpPr>
        <p:spPr>
          <a:xfrm>
            <a:off x="7352522" y="4928298"/>
            <a:ext cx="3380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Book Antiqua" panose="02040602050305030304" pitchFamily="18" charset="0"/>
              </a:rPr>
              <a:t>Επιβλέπον </a:t>
            </a:r>
            <a:r>
              <a:rPr lang="en-US" dirty="0">
                <a:latin typeface="Book Antiqua" panose="02040602050305030304" pitchFamily="18" charset="0"/>
              </a:rPr>
              <a:t>:</a:t>
            </a:r>
            <a:r>
              <a:rPr lang="el-GR" dirty="0">
                <a:latin typeface="Book Antiqua" panose="02040602050305030304" pitchFamily="18" charset="0"/>
              </a:rPr>
              <a:t> Βέργος Χαρίδημος </a:t>
            </a:r>
          </a:p>
        </p:txBody>
      </p:sp>
    </p:spTree>
    <p:extLst>
      <p:ext uri="{BB962C8B-B14F-4D97-AF65-F5344CB8AC3E}">
        <p14:creationId xmlns:p14="http://schemas.microsoft.com/office/powerpoint/2010/main" val="2300107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1D985B-6785-4FA8-8B7F-39E662246E2F}"/>
              </a:ext>
            </a:extLst>
          </p:cNvPr>
          <p:cNvSpPr/>
          <p:nvPr/>
        </p:nvSpPr>
        <p:spPr>
          <a:xfrm>
            <a:off x="0" y="6072960"/>
            <a:ext cx="12192000" cy="760206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</a:schemeClr>
              </a:gs>
              <a:gs pos="24000">
                <a:schemeClr val="tx1">
                  <a:lumMod val="39000"/>
                  <a:lumOff val="61000"/>
                </a:schemeClr>
              </a:gs>
              <a:gs pos="86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28575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2400" b="1" dirty="0">
                <a:solidFill>
                  <a:schemeClr val="bg2">
                    <a:lumMod val="25000"/>
                  </a:schemeClr>
                </a:solidFill>
                <a:latin typeface="Book Antiqua" panose="02040602050305030304" pitchFamily="18" charset="0"/>
                <a:ea typeface="Batang" panose="020B0503020000020004" pitchFamily="18" charset="-127"/>
              </a:rPr>
              <a:t>Αναδρομική 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ook Antiqua" panose="02040602050305030304" pitchFamily="18" charset="0"/>
                <a:ea typeface="Batang" panose="020B0503020000020004" pitchFamily="18" charset="-127"/>
              </a:rPr>
              <a:t>Ling</a:t>
            </a:r>
            <a:r>
              <a:rPr lang="el-GR" sz="2400" b="1" dirty="0">
                <a:solidFill>
                  <a:schemeClr val="bg2">
                    <a:lumMod val="25000"/>
                  </a:schemeClr>
                </a:solidFill>
                <a:latin typeface="Book Antiqua" panose="02040602050305030304" pitchFamily="18" charset="0"/>
                <a:ea typeface="Batang" panose="020B0503020000020004" pitchFamily="18" charset="-127"/>
              </a:rPr>
              <a:t> Αρχιτεκτονική για αθροιστές υπολοίπου 2</a:t>
            </a:r>
            <a:r>
              <a:rPr lang="en-US" sz="2400" b="1" baseline="30000" dirty="0">
                <a:solidFill>
                  <a:schemeClr val="bg2">
                    <a:lumMod val="25000"/>
                  </a:schemeClr>
                </a:solidFill>
                <a:latin typeface="Book Antiqua" panose="02040602050305030304" pitchFamily="18" charset="0"/>
                <a:ea typeface="Batang" panose="020B0503020000020004" pitchFamily="18" charset="-127"/>
              </a:rPr>
              <a:t>n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ook Antiqua" panose="02040602050305030304" pitchFamily="18" charset="0"/>
                <a:ea typeface="Batang" panose="020B0503020000020004" pitchFamily="18" charset="-127"/>
              </a:rPr>
              <a:t>-1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8F7809-F0DE-4DC6-B986-B80280DB96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3" t="12033" r="12033" b="12033"/>
          <a:stretch/>
        </p:blipFill>
        <p:spPr>
          <a:xfrm>
            <a:off x="0" y="6097794"/>
            <a:ext cx="735372" cy="735372"/>
          </a:xfrm>
          <a:prstGeom prst="rect">
            <a:avLst/>
          </a:prstGeom>
          <a:noFill/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708591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5162A2-5912-4BDE-BC91-6E16CA4B2E12}"/>
              </a:ext>
            </a:extLst>
          </p:cNvPr>
          <p:cNvSpPr/>
          <p:nvPr/>
        </p:nvSpPr>
        <p:spPr>
          <a:xfrm>
            <a:off x="0" y="0"/>
            <a:ext cx="12192000" cy="120801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2B3409-E82A-40A2-9DD4-45ECD2821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9077"/>
            <a:ext cx="10515600" cy="623920"/>
          </a:xfrm>
        </p:spPr>
        <p:txBody>
          <a:bodyPr>
            <a:normAutofit fontScale="90000"/>
          </a:bodyPr>
          <a:lstStyle/>
          <a:p>
            <a:r>
              <a:rPr lang="el-GR" b="1">
                <a:latin typeface="Book Antiqua" panose="02040602050305030304" pitchFamily="18" charset="0"/>
              </a:rPr>
              <a:t>Περιεχόμενα</a:t>
            </a:r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98254-D65A-416E-B688-333CC446E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l-GR">
                <a:latin typeface="Book Antiqua" panose="02040602050305030304" pitchFamily="18" charset="0"/>
              </a:rPr>
              <a:t>Εισαγωγή</a:t>
            </a:r>
          </a:p>
          <a:p>
            <a:r>
              <a:rPr lang="el-GR">
                <a:latin typeface="Book Antiqua" panose="02040602050305030304" pitchFamily="18" charset="0"/>
              </a:rPr>
              <a:t>Βασικές οικογένειες αθροιστών </a:t>
            </a:r>
          </a:p>
          <a:p>
            <a:r>
              <a:rPr lang="en-US">
                <a:latin typeface="Book Antiqua" panose="02040602050305030304" pitchFamily="18" charset="0"/>
              </a:rPr>
              <a:t>Prefix </a:t>
            </a:r>
            <a:r>
              <a:rPr lang="el-GR">
                <a:latin typeface="Book Antiqua" panose="02040602050305030304" pitchFamily="18" charset="0"/>
              </a:rPr>
              <a:t>τοπολογίες</a:t>
            </a:r>
          </a:p>
          <a:p>
            <a:r>
              <a:rPr lang="en-US">
                <a:latin typeface="Book Antiqua" panose="02040602050305030304" pitchFamily="18" charset="0"/>
              </a:rPr>
              <a:t>Ling</a:t>
            </a:r>
            <a:r>
              <a:rPr lang="el-GR">
                <a:latin typeface="Book Antiqua" panose="02040602050305030304" pitchFamily="18" charset="0"/>
              </a:rPr>
              <a:t> και </a:t>
            </a:r>
            <a:r>
              <a:rPr lang="en-US">
                <a:latin typeface="Book Antiqua" panose="02040602050305030304" pitchFamily="18" charset="0"/>
              </a:rPr>
              <a:t>Jackson </a:t>
            </a:r>
            <a:r>
              <a:rPr lang="el-GR">
                <a:latin typeface="Book Antiqua" panose="02040602050305030304" pitchFamily="18" charset="0"/>
              </a:rPr>
              <a:t>παραγοντοποιήσεις</a:t>
            </a:r>
          </a:p>
          <a:p>
            <a:r>
              <a:rPr lang="el-GR">
                <a:latin typeface="Book Antiqua" panose="02040602050305030304" pitchFamily="18" charset="0"/>
              </a:rPr>
              <a:t>Αθροιστές υπολοίπου 2</a:t>
            </a:r>
            <a:r>
              <a:rPr lang="en-US" baseline="30000">
                <a:latin typeface="Book Antiqua" panose="02040602050305030304" pitchFamily="18" charset="0"/>
              </a:rPr>
              <a:t>n</a:t>
            </a:r>
            <a:r>
              <a:rPr lang="en-US">
                <a:latin typeface="Book Antiqua" panose="02040602050305030304" pitchFamily="18" charset="0"/>
              </a:rPr>
              <a:t>-1</a:t>
            </a:r>
            <a:endParaRPr lang="el-GR">
              <a:latin typeface="Book Antiqua" panose="02040602050305030304" pitchFamily="18" charset="0"/>
            </a:endParaRPr>
          </a:p>
          <a:p>
            <a:r>
              <a:rPr lang="el-GR">
                <a:latin typeface="Book Antiqua" panose="02040602050305030304" pitchFamily="18" charset="0"/>
              </a:rPr>
              <a:t>Σχεδιασμός του νέου αθροιστή</a:t>
            </a:r>
          </a:p>
          <a:p>
            <a:r>
              <a:rPr lang="el-GR">
                <a:latin typeface="Book Antiqua" panose="02040602050305030304" pitchFamily="18" charset="0"/>
              </a:rPr>
              <a:t>Μετρήσεις, Συγκρίσεις και αποτελέσματα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28F5D-D1EA-4F8E-A967-88DA20C58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C9D6D-4132-46B5-B3B1-98A0F8DC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FCAAC12-ECE3-429D-A5B3-AAB453D531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7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50F295EF-89A9-4E39-9089-F7A1B6E77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583" y="1847462"/>
            <a:ext cx="7422780" cy="2639898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42EA81F-5E23-4FB2-B4BE-F8D46CBCC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7762" y="6356350"/>
            <a:ext cx="45797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/>
            <a:endParaRPr lang="en-US" sz="1200" kern="1200">
              <a:solidFill>
                <a:schemeClr val="tx1">
                  <a:alpha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EECAE5-6569-491B-971A-BC88782B5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9512" y="6356350"/>
            <a:ext cx="10642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8FCAAC12-ECE3-429D-A5B3-AAB453D53177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 defTabSz="914400"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C101CF-C5D3-4A4C-B8BD-8548988EFDBD}"/>
              </a:ext>
            </a:extLst>
          </p:cNvPr>
          <p:cNvSpPr txBox="1"/>
          <p:nvPr/>
        </p:nvSpPr>
        <p:spPr>
          <a:xfrm>
            <a:off x="114100" y="139959"/>
            <a:ext cx="4422710" cy="15969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kern="1200" dirty="0" err="1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Δυ</a:t>
            </a:r>
            <a:r>
              <a:rPr lang="en-US" sz="2800" b="1" kern="1200" dirty="0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αδικός αθροιστής Διάδοσης κρατουμένου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DA6202-482A-4DF1-8965-56587702257D}"/>
              </a:ext>
            </a:extLst>
          </p:cNvPr>
          <p:cNvSpPr txBox="1"/>
          <p:nvPr/>
        </p:nvSpPr>
        <p:spPr>
          <a:xfrm>
            <a:off x="643468" y="3429000"/>
            <a:ext cx="3363974" cy="2624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Απ</a:t>
            </a:r>
            <a:r>
              <a:rPr lang="en-US" sz="2000" dirty="0" err="1">
                <a:solidFill>
                  <a:schemeClr val="bg1"/>
                </a:solidFill>
                <a:latin typeface="Book Antiqua" panose="02040602050305030304" pitchFamily="18" charset="0"/>
              </a:rPr>
              <a:t>λός</a:t>
            </a: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 Antiqua" panose="02040602050305030304" pitchFamily="18" charset="0"/>
              </a:rPr>
              <a:t>Σχεδι</a:t>
            </a: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ασμός</a:t>
            </a:r>
            <a:endParaRPr lang="el-GR" sz="20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Book Antiqua" panose="02040602050305030304" pitchFamily="18" charset="0"/>
              </a:rPr>
              <a:t>Μεγάλες</a:t>
            </a: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 Κα</a:t>
            </a:r>
            <a:r>
              <a:rPr lang="en-US" sz="2000" dirty="0" err="1">
                <a:solidFill>
                  <a:schemeClr val="bg1"/>
                </a:solidFill>
                <a:latin typeface="Book Antiqua" panose="02040602050305030304" pitchFamily="18" charset="0"/>
              </a:rPr>
              <a:t>θυστερήσεις</a:t>
            </a:r>
            <a:endParaRPr lang="en-US" sz="20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475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F25422E-423D-4ABB-AC3A-E585E39C3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807" y="643467"/>
            <a:ext cx="5994680" cy="5410199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0EEB24-CBF5-4906-91CF-634FD21C6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7762" y="6356350"/>
            <a:ext cx="45797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/>
            <a:endParaRPr lang="en-US" sz="1200" kern="1200">
              <a:solidFill>
                <a:schemeClr val="tx1">
                  <a:alpha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83956F-2F03-44D5-91C8-D05383577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9512" y="6356350"/>
            <a:ext cx="10642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8FCAAC12-ECE3-429D-A5B3-AAB453D53177}" type="slidenum">
              <a:rPr lang="en-US">
                <a:solidFill>
                  <a:schemeClr val="tx1">
                    <a:alpha val="80000"/>
                  </a:schemeClr>
                </a:solidFill>
              </a:rPr>
              <a:pPr defTabSz="914400"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B13433-A540-4E67-A91C-3B68273E00A1}"/>
              </a:ext>
            </a:extLst>
          </p:cNvPr>
          <p:cNvSpPr txBox="1"/>
          <p:nvPr/>
        </p:nvSpPr>
        <p:spPr>
          <a:xfrm>
            <a:off x="93306" y="93306"/>
            <a:ext cx="4469363" cy="18194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 dirty="0" err="1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Αθροιστής</a:t>
            </a:r>
            <a:r>
              <a:rPr lang="en-US" sz="2600" b="1" kern="1200" dirty="0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 </a:t>
            </a:r>
            <a:r>
              <a:rPr lang="en-US" sz="2600" b="1" kern="1200" dirty="0" err="1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Πρό</a:t>
            </a:r>
            <a:r>
              <a:rPr lang="en-US" sz="2600" b="1" kern="1200" dirty="0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βλεψης Κρατουμένου </a:t>
            </a:r>
            <a:endParaRPr lang="el-GR" sz="2600" b="1" kern="1200" dirty="0">
              <a:solidFill>
                <a:schemeClr val="bg1"/>
              </a:solidFill>
              <a:latin typeface="Book Antiqua" panose="02040602050305030304" pitchFamily="18" charset="0"/>
              <a:ea typeface="+mj-ea"/>
              <a:cs typeface="+mj-cs"/>
            </a:endParaRP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l-GR" sz="2600" b="1" kern="1200" dirty="0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 (</a:t>
            </a:r>
            <a:r>
              <a:rPr lang="en-US" sz="2600" b="1" kern="1200" dirty="0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Carry Look Ahead</a:t>
            </a:r>
            <a:r>
              <a:rPr lang="el-GR" sz="2600" b="1" kern="1200" dirty="0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)</a:t>
            </a:r>
            <a:endParaRPr lang="en-US" sz="2600" b="1" kern="1200" dirty="0">
              <a:solidFill>
                <a:schemeClr val="bg1"/>
              </a:solidFill>
              <a:latin typeface="Book Antiqua" panose="02040602050305030304" pitchFamily="18" charset="0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3349CA-F54C-451F-BB94-D40D805C2BBE}"/>
              </a:ext>
            </a:extLst>
          </p:cNvPr>
          <p:cNvSpPr txBox="1"/>
          <p:nvPr/>
        </p:nvSpPr>
        <p:spPr>
          <a:xfrm>
            <a:off x="643468" y="2638044"/>
            <a:ext cx="3363974" cy="3109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l-GR" sz="2000" b="1" u="sng" dirty="0">
                <a:solidFill>
                  <a:schemeClr val="bg1"/>
                </a:solidFill>
                <a:latin typeface="Book Antiqua" panose="02040602050305030304" pitchFamily="18" charset="0"/>
              </a:rPr>
              <a:t>Μειονεκτήματα</a:t>
            </a:r>
            <a:endParaRPr lang="en-US" sz="2000" b="1" u="sng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Επιπ</a:t>
            </a:r>
            <a:r>
              <a:rPr lang="en-US" sz="2000" dirty="0" err="1">
                <a:solidFill>
                  <a:schemeClr val="bg1"/>
                </a:solidFill>
                <a:latin typeface="Book Antiqua" panose="02040602050305030304" pitchFamily="18" charset="0"/>
              </a:rPr>
              <a:t>λέον</a:t>
            </a: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 Antiqua" panose="02040602050305030304" pitchFamily="18" charset="0"/>
              </a:rPr>
              <a:t>υλικό</a:t>
            </a: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 </a:t>
            </a:r>
            <a:r>
              <a:rPr lang="en-US" sz="2000" dirty="0" err="1">
                <a:solidFill>
                  <a:schemeClr val="bg1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Εμ</a:t>
            </a: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βαδόν και κατανάλωση ενέργειας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Πολυ</a:t>
            </a: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πλοκότητα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l-GR" sz="2000" b="1" u="sng" dirty="0">
                <a:solidFill>
                  <a:schemeClr val="bg1"/>
                </a:solidFill>
                <a:latin typeface="Book Antiqua" panose="02040602050305030304" pitchFamily="18" charset="0"/>
              </a:rPr>
              <a:t>Πλεονεκτήματα</a:t>
            </a:r>
            <a:endParaRPr lang="en-US" sz="2000" b="1" u="sng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Χα</a:t>
            </a:r>
            <a:r>
              <a:rPr lang="en-US" sz="2000" dirty="0" err="1">
                <a:solidFill>
                  <a:schemeClr val="bg1"/>
                </a:solidFill>
                <a:latin typeface="Book Antiqua" panose="02040602050305030304" pitchFamily="18" charset="0"/>
              </a:rPr>
              <a:t>μηλότερες</a:t>
            </a: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 κα</a:t>
            </a:r>
            <a:r>
              <a:rPr lang="en-US" sz="2000" dirty="0" err="1">
                <a:solidFill>
                  <a:schemeClr val="bg1"/>
                </a:solidFill>
                <a:latin typeface="Book Antiqua" panose="02040602050305030304" pitchFamily="18" charset="0"/>
              </a:rPr>
              <a:t>θυστερήσεις</a:t>
            </a:r>
            <a:endParaRPr lang="en-US" sz="20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128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69563D-F673-4887-9955-344071CF0B8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32DB362-B338-42F3-A51D-D36C34D4A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83CF8F-C1F7-4520-AFA3-2303666AB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1DC589-82C0-41D7-812A-A6DC28B6A70C}"/>
              </a:ext>
            </a:extLst>
          </p:cNvPr>
          <p:cNvSpPr txBox="1"/>
          <p:nvPr/>
        </p:nvSpPr>
        <p:spPr>
          <a:xfrm>
            <a:off x="2545023" y="237284"/>
            <a:ext cx="7101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Πρόβλεψη των κρατουμένων</a:t>
            </a:r>
            <a:endParaRPr lang="en-US" sz="20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pic>
        <p:nvPicPr>
          <p:cNvPr id="6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id="{346F4B38-71B2-4F90-97FD-9F52049C1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444" y="4295109"/>
            <a:ext cx="4837356" cy="1357502"/>
          </a:xfrm>
          <a:prstGeom prst="rect">
            <a:avLst/>
          </a:prstGeom>
        </p:spPr>
      </p:pic>
      <p:pic>
        <p:nvPicPr>
          <p:cNvPr id="7" name="Picture 6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95353D48-3C24-4BCA-9A78-788D182AE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41" y="1058462"/>
            <a:ext cx="5091823" cy="1357502"/>
          </a:xfrm>
          <a:prstGeom prst="rect">
            <a:avLst/>
          </a:prstGeom>
        </p:spPr>
      </p:pic>
      <p:pic>
        <p:nvPicPr>
          <p:cNvPr id="9" name="Picture 8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64311D7E-14F0-4AB7-A2B5-CF12EA4F8D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815" y="2915141"/>
            <a:ext cx="2225073" cy="226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445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5BC4F95-E1D2-4DEA-A736-89281540282D}"/>
              </a:ext>
            </a:extLst>
          </p:cNvPr>
          <p:cNvSpPr/>
          <p:nvPr/>
        </p:nvSpPr>
        <p:spPr>
          <a:xfrm>
            <a:off x="4796367" y="0"/>
            <a:ext cx="7395633" cy="88084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96367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close up of a necklace&#10;&#10;Description generated with high confidence">
            <a:extLst>
              <a:ext uri="{FF2B5EF4-FFF2-40B4-BE49-F238E27FC236}">
                <a16:creationId xmlns:a16="http://schemas.microsoft.com/office/drawing/2014/main" id="{F7A586A3-7FCC-489D-81FF-C41B883FB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965" y="1731533"/>
            <a:ext cx="6089568" cy="33949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745CE7-6820-43B6-9304-69F7A18105C8}"/>
              </a:ext>
            </a:extLst>
          </p:cNvPr>
          <p:cNvSpPr txBox="1"/>
          <p:nvPr/>
        </p:nvSpPr>
        <p:spPr>
          <a:xfrm>
            <a:off x="653032" y="360727"/>
            <a:ext cx="3348227" cy="852425"/>
          </a:xfrm>
          <a:prstGeom prst="rect">
            <a:avLst/>
          </a:prstGeom>
          <a:ln w="28575">
            <a:solidFill>
              <a:schemeClr val="bg1"/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Αθροιστές</a:t>
            </a:r>
            <a:r>
              <a:rPr lang="en-US" sz="2400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Προθέμ</a:t>
            </a:r>
            <a:r>
              <a:rPr lang="en-US" sz="2400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ατος  Prefix Adders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BCC9EB-D1D4-43BD-87A8-66EC1707EC82}"/>
                  </a:ext>
                </a:extLst>
              </p:cNvPr>
              <p:cNvSpPr txBox="1"/>
              <p:nvPr/>
            </p:nvSpPr>
            <p:spPr>
              <a:xfrm>
                <a:off x="643467" y="1894243"/>
                <a:ext cx="356828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baseline="-250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baseline="-250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⊛(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𝑔𝑘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𝑝𝑘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  = (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en-US" baseline="-250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baseline="-250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en-US" baseline="-250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baseline="-250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baseline="-250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(G</a:t>
                </a:r>
                <a:r>
                  <a:rPr lang="en-US" baseline="-25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P</a:t>
                </a:r>
                <a:r>
                  <a:rPr lang="en-US" baseline="-25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⊛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en-US" baseline="-250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baseline="-250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  = (G</a:t>
                </a:r>
                <a:r>
                  <a:rPr lang="en-US" baseline="-25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baseline="-250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en-US" baseline="-250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baseline="-250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baseline="-250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BCC9EB-D1D4-43BD-87A8-66EC1707E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67" y="1894243"/>
                <a:ext cx="3568285" cy="553998"/>
              </a:xfrm>
              <a:prstGeom prst="rect">
                <a:avLst/>
              </a:prstGeom>
              <a:blipFill>
                <a:blip r:embed="rId3"/>
                <a:stretch>
                  <a:fillRect l="-4103" t="-15385" r="-4274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8A60EA48-41F0-4F04-86B6-BB36152578A8}"/>
              </a:ext>
            </a:extLst>
          </p:cNvPr>
          <p:cNvSpPr txBox="1"/>
          <p:nvPr/>
        </p:nvSpPr>
        <p:spPr>
          <a:xfrm>
            <a:off x="4941115" y="251232"/>
            <a:ext cx="695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>
                <a:latin typeface="Book Antiqua" panose="02040602050305030304" pitchFamily="18" charset="0"/>
              </a:rPr>
              <a:t>Απλή Σειριακή δομή του </a:t>
            </a:r>
            <a:r>
              <a:rPr lang="en-US" sz="2000" b="1" dirty="0">
                <a:latin typeface="Book Antiqua" panose="02040602050305030304" pitchFamily="18" charset="0"/>
              </a:rPr>
              <a:t>CLA </a:t>
            </a:r>
            <a:r>
              <a:rPr lang="el-GR" sz="2000" b="1" dirty="0">
                <a:latin typeface="Book Antiqua" panose="02040602050305030304" pitchFamily="18" charset="0"/>
              </a:rPr>
              <a:t>Σε προθεματική έκφραση</a:t>
            </a:r>
            <a:endParaRPr lang="en-US" sz="2000" b="1" dirty="0">
              <a:latin typeface="Book Antiqua" panose="0204060205030503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9261F2-66E6-4EB1-BBC3-B309396A798A}"/>
                  </a:ext>
                </a:extLst>
              </p:cNvPr>
              <p:cNvSpPr txBox="1"/>
              <p:nvPr/>
            </p:nvSpPr>
            <p:spPr>
              <a:xfrm>
                <a:off x="643467" y="4637276"/>
                <a:ext cx="27361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(G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0</a:t>
                </a:r>
                <a:r>
                  <a:rPr lang="en-US" dirty="0">
                    <a:solidFill>
                      <a:schemeClr val="bg1"/>
                    </a:solidFill>
                  </a:rPr>
                  <a:t>,P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0</a:t>
                </a:r>
                <a:r>
                  <a:rPr lang="en-US" dirty="0">
                    <a:solidFill>
                      <a:schemeClr val="bg1"/>
                    </a:solidFill>
                  </a:rPr>
                  <a:t>) = (g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0</a:t>
                </a:r>
                <a:r>
                  <a:rPr lang="en-US" dirty="0">
                    <a:solidFill>
                      <a:schemeClr val="bg1"/>
                    </a:solidFill>
                  </a:rPr>
                  <a:t>,p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0</a:t>
                </a:r>
                <a:r>
                  <a:rPr lang="en-US" dirty="0">
                    <a:solidFill>
                      <a:schemeClr val="bg1"/>
                    </a:solidFill>
                  </a:rPr>
                  <a:t>)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(G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i</a:t>
                </a:r>
                <a:r>
                  <a:rPr lang="en-US" dirty="0">
                    <a:solidFill>
                      <a:schemeClr val="bg1"/>
                    </a:solidFill>
                  </a:rPr>
                  <a:t>, P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i </a:t>
                </a:r>
                <a:r>
                  <a:rPr lang="en-US" dirty="0">
                    <a:solidFill>
                      <a:schemeClr val="bg1"/>
                    </a:solidFill>
                  </a:rPr>
                  <a:t>) = (</a:t>
                </a:r>
                <a:r>
                  <a:rPr lang="en-US" dirty="0" err="1">
                    <a:solidFill>
                      <a:schemeClr val="bg1"/>
                    </a:solidFill>
                  </a:rPr>
                  <a:t>g</a:t>
                </a:r>
                <a:r>
                  <a:rPr lang="en-US" baseline="-25000" dirty="0" err="1">
                    <a:solidFill>
                      <a:schemeClr val="bg1"/>
                    </a:solidFill>
                  </a:rPr>
                  <a:t>i</a:t>
                </a:r>
                <a:r>
                  <a:rPr lang="en-US" dirty="0">
                    <a:solidFill>
                      <a:schemeClr val="bg1"/>
                    </a:solidFill>
                  </a:rPr>
                  <a:t>, p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i </a:t>
                </a:r>
                <a:r>
                  <a:rPr lang="en-US" dirty="0">
                    <a:solidFill>
                      <a:schemeClr val="bg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⊛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(G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i-1</a:t>
                </a:r>
                <a:r>
                  <a:rPr lang="en-US" dirty="0">
                    <a:solidFill>
                      <a:schemeClr val="bg1"/>
                    </a:solidFill>
                  </a:rPr>
                  <a:t>,P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i-1</a:t>
                </a:r>
                <a:r>
                  <a:rPr lang="en-US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9261F2-66E6-4EB1-BBC3-B309396A7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67" y="4637276"/>
                <a:ext cx="2736198" cy="646331"/>
              </a:xfrm>
              <a:prstGeom prst="rect">
                <a:avLst/>
              </a:prstGeom>
              <a:blipFill>
                <a:blip r:embed="rId4"/>
                <a:stretch>
                  <a:fillRect l="-2009" t="-5660" r="-1562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E62BDDF-1217-4E57-8FAF-EA121570F35C}"/>
              </a:ext>
            </a:extLst>
          </p:cNvPr>
          <p:cNvSpPr txBox="1"/>
          <p:nvPr/>
        </p:nvSpPr>
        <p:spPr>
          <a:xfrm>
            <a:off x="643467" y="4157818"/>
            <a:ext cx="3959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Book Antiqua" panose="02040602050305030304" pitchFamily="18" charset="0"/>
              </a:rPr>
              <a:t>Πώς υπολογίζονται τα κρατούμενα ?</a:t>
            </a:r>
            <a:endParaRPr lang="en-US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765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2B1476D-95FC-41EA-9B32-9B83DCB171E2}"/>
              </a:ext>
            </a:extLst>
          </p:cNvPr>
          <p:cNvSpPr/>
          <p:nvPr/>
        </p:nvSpPr>
        <p:spPr>
          <a:xfrm>
            <a:off x="0" y="0"/>
            <a:ext cx="4226767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 w="76200">
            <a:noFill/>
            <a:prstDash val="soli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4A24A7-9ABD-4746-8C7C-ABFDC2D473DB}"/>
              </a:ext>
            </a:extLst>
          </p:cNvPr>
          <p:cNvSpPr/>
          <p:nvPr/>
        </p:nvSpPr>
        <p:spPr>
          <a:xfrm>
            <a:off x="4226767" y="0"/>
            <a:ext cx="4226767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 w="76200">
            <a:noFill/>
            <a:prstDash val="soli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564625B-6FC1-47F9-8073-AC94242DB9A9}"/>
              </a:ext>
            </a:extLst>
          </p:cNvPr>
          <p:cNvSpPr/>
          <p:nvPr/>
        </p:nvSpPr>
        <p:spPr>
          <a:xfrm>
            <a:off x="8453534" y="0"/>
            <a:ext cx="373846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 w="76200">
            <a:noFill/>
            <a:prstDash val="soli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0B00A81-9DF4-4DF3-8874-0A0B4E5B7744}"/>
              </a:ext>
            </a:extLst>
          </p:cNvPr>
          <p:cNvSpPr/>
          <p:nvPr/>
        </p:nvSpPr>
        <p:spPr>
          <a:xfrm>
            <a:off x="0" y="0"/>
            <a:ext cx="12192000" cy="76734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6478CB-7481-4C6B-92D3-E78FF90D8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FCAAC12-ECE3-429D-A5B3-AAB453D53177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 descr="A picture containing sky, table, next, wire&#10;&#10;Description generated with very high confidence">
            <a:extLst>
              <a:ext uri="{FF2B5EF4-FFF2-40B4-BE49-F238E27FC236}">
                <a16:creationId xmlns:a16="http://schemas.microsoft.com/office/drawing/2014/main" id="{02934B5E-C2A1-4ADA-827F-B70E82F38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430" y="903872"/>
            <a:ext cx="3206038" cy="2763059"/>
          </a:xfrm>
          <a:prstGeom prst="rect">
            <a:avLst/>
          </a:prstGeom>
          <a:effectLst>
            <a:outerShdw blurRad="457200" dist="241300" dir="3540000" sx="108000" sy="108000" algn="ctr" rotWithShape="0">
              <a:schemeClr val="tx1">
                <a:lumMod val="75000"/>
                <a:lumOff val="25000"/>
              </a:schemeClr>
            </a:outerShdw>
          </a:effectLst>
        </p:spPr>
      </p:pic>
      <p:pic>
        <p:nvPicPr>
          <p:cNvPr id="9" name="Picture 8" descr="A picture containing sky, wire, table, top&#10;&#10;Description generated with very high confidence">
            <a:extLst>
              <a:ext uri="{FF2B5EF4-FFF2-40B4-BE49-F238E27FC236}">
                <a16:creationId xmlns:a16="http://schemas.microsoft.com/office/drawing/2014/main" id="{41CE8BD7-C90D-4BCE-ABC1-3979B7D1F2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981" y="903872"/>
            <a:ext cx="3503354" cy="2167477"/>
          </a:xfrm>
          <a:prstGeom prst="rect">
            <a:avLst/>
          </a:prstGeom>
          <a:effectLst>
            <a:outerShdw blurRad="457200" dist="241300" dir="3540000" sx="108000" sy="108000" algn="ctr" rotWithShape="0">
              <a:schemeClr val="tx1">
                <a:lumMod val="75000"/>
                <a:lumOff val="25000"/>
              </a:schemeClr>
            </a:outerShdw>
          </a:effectLst>
        </p:spPr>
      </p:pic>
      <p:pic>
        <p:nvPicPr>
          <p:cNvPr id="11" name="Picture 10" descr="A picture containing sky, table, indoor&#10;&#10;Description generated with very high confidence">
            <a:extLst>
              <a:ext uri="{FF2B5EF4-FFF2-40B4-BE49-F238E27FC236}">
                <a16:creationId xmlns:a16="http://schemas.microsoft.com/office/drawing/2014/main" id="{E42C6A48-9267-4E8F-9974-F520769C5D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80" y="903872"/>
            <a:ext cx="3503354" cy="2155281"/>
          </a:xfrm>
          <a:prstGeom prst="rect">
            <a:avLst/>
          </a:prstGeom>
          <a:effectLst>
            <a:outerShdw blurRad="457200" dist="241300" dir="3540000" sx="108000" sy="108000" algn="ctr" rotWithShape="0">
              <a:schemeClr val="tx1">
                <a:lumMod val="75000"/>
                <a:lumOff val="25000"/>
              </a:scheme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F015999-4A5F-4A7F-B816-D7906F7E5D46}"/>
              </a:ext>
            </a:extLst>
          </p:cNvPr>
          <p:cNvSpPr txBox="1"/>
          <p:nvPr/>
        </p:nvSpPr>
        <p:spPr>
          <a:xfrm>
            <a:off x="1144145" y="202991"/>
            <a:ext cx="1822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J. </a:t>
            </a:r>
            <a:r>
              <a:rPr lang="en-US" dirty="0" err="1">
                <a:solidFill>
                  <a:schemeClr val="bg1"/>
                </a:solidFill>
              </a:rPr>
              <a:t>Sklansky</a:t>
            </a:r>
            <a:r>
              <a:rPr lang="en-US" dirty="0">
                <a:solidFill>
                  <a:schemeClr val="bg1"/>
                </a:solidFill>
              </a:rPr>
              <a:t> (1960)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EDA429-0E95-4E5C-86F6-1411583F5421}"/>
              </a:ext>
            </a:extLst>
          </p:cNvPr>
          <p:cNvSpPr txBox="1"/>
          <p:nvPr/>
        </p:nvSpPr>
        <p:spPr>
          <a:xfrm>
            <a:off x="5230502" y="199007"/>
            <a:ext cx="2028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Kogge</a:t>
            </a:r>
            <a:r>
              <a:rPr lang="en-US" dirty="0">
                <a:solidFill>
                  <a:schemeClr val="bg1"/>
                </a:solidFill>
              </a:rPr>
              <a:t>-Stone (1973)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672A89-AA55-4F8C-B0C9-EF44C6B4A127}"/>
              </a:ext>
            </a:extLst>
          </p:cNvPr>
          <p:cNvSpPr txBox="1"/>
          <p:nvPr/>
        </p:nvSpPr>
        <p:spPr>
          <a:xfrm>
            <a:off x="9372378" y="199007"/>
            <a:ext cx="1900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Brent-Kung (1982)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CE991A1-7941-46A3-810E-BB8DC3BACACA}"/>
              </a:ext>
            </a:extLst>
          </p:cNvPr>
          <p:cNvSpPr/>
          <p:nvPr/>
        </p:nvSpPr>
        <p:spPr>
          <a:xfrm>
            <a:off x="4748488" y="4377346"/>
            <a:ext cx="2992340" cy="14742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Levels : 		log</a:t>
            </a:r>
            <a:r>
              <a:rPr lang="en-US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2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n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Fan-Out : 	2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Area : 		n(log</a:t>
            </a:r>
            <a:r>
              <a:rPr lang="en-US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2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n-1)+1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61505FD-A8A5-4E8F-90FD-4A3BF4260532}"/>
              </a:ext>
            </a:extLst>
          </p:cNvPr>
          <p:cNvSpPr/>
          <p:nvPr/>
        </p:nvSpPr>
        <p:spPr>
          <a:xfrm>
            <a:off x="665311" y="4377346"/>
            <a:ext cx="2780153" cy="14742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Levels : 		log</a:t>
            </a:r>
            <a:r>
              <a:rPr lang="en-US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2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n 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Fan-Out : 	n/2 + 1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Nodes : 		n/2*log</a:t>
            </a:r>
            <a:r>
              <a:rPr lang="en-US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2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D927CFF-E24D-4C3C-B406-81820F1321EE}"/>
              </a:ext>
            </a:extLst>
          </p:cNvPr>
          <p:cNvSpPr/>
          <p:nvPr/>
        </p:nvSpPr>
        <p:spPr>
          <a:xfrm>
            <a:off x="8821094" y="4377345"/>
            <a:ext cx="3146501" cy="14742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Levels : 		2*log</a:t>
            </a:r>
            <a:r>
              <a:rPr lang="en-US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2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n-1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Fan-Out : 	log</a:t>
            </a:r>
            <a:r>
              <a:rPr lang="en-US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2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n+1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Area : 		2(n-1)-log</a:t>
            </a:r>
            <a:r>
              <a:rPr lang="en-US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2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94979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9B3572-AA99-488B-8D03-8BD53164E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47AA34-0846-4D13-9D07-B0556CB87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FCAAC12-ECE3-429D-A5B3-AAB453D53177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AF349A-5848-4A62-97CD-E8A530880E25}"/>
              </a:ext>
            </a:extLst>
          </p:cNvPr>
          <p:cNvSpPr txBox="1"/>
          <p:nvPr/>
        </p:nvSpPr>
        <p:spPr>
          <a:xfrm>
            <a:off x="3821178" y="293529"/>
            <a:ext cx="4549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>
                <a:latin typeface="Book Antiqua" panose="02040602050305030304" pitchFamily="18" charset="0"/>
              </a:rPr>
              <a:t>Τεχνικές Αραίωσης - </a:t>
            </a:r>
            <a:r>
              <a:rPr lang="en-US" sz="2400">
                <a:latin typeface="Book Antiqua" panose="02040602050305030304" pitchFamily="18" charset="0"/>
              </a:rPr>
              <a:t>Sparseness</a:t>
            </a:r>
            <a:endParaRPr lang="en-US" sz="2400" dirty="0">
              <a:latin typeface="Book Antiqua" panose="02040602050305030304" pitchFamily="18" charset="0"/>
            </a:endParaRPr>
          </a:p>
        </p:txBody>
      </p:sp>
      <p:pic>
        <p:nvPicPr>
          <p:cNvPr id="6" name="Picture 5" descr="A picture containing table, sky, indoor, sitting&#10;&#10;Description generated with very high confidence">
            <a:extLst>
              <a:ext uri="{FF2B5EF4-FFF2-40B4-BE49-F238E27FC236}">
                <a16:creationId xmlns:a16="http://schemas.microsoft.com/office/drawing/2014/main" id="{F8B6D4CA-2DA9-4FF9-9509-25E84ED6C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013" y="1143333"/>
            <a:ext cx="6546729" cy="45713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6CA26F-B4F4-4060-9401-04812410027D}"/>
              </a:ext>
            </a:extLst>
          </p:cNvPr>
          <p:cNvSpPr txBox="1"/>
          <p:nvPr/>
        </p:nvSpPr>
        <p:spPr>
          <a:xfrm>
            <a:off x="746449" y="228600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Sum6 = </a:t>
            </a:r>
          </a:p>
        </p:txBody>
      </p:sp>
    </p:spTree>
    <p:extLst>
      <p:ext uri="{BB962C8B-B14F-4D97-AF65-F5344CB8AC3E}">
        <p14:creationId xmlns:p14="http://schemas.microsoft.com/office/powerpoint/2010/main" val="3692341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4C3B9C9-D747-4DBD-A3A7-0610D4415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34A0B8-894E-4EB1-B6E1-08226DBFE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8FFFE3-7B51-4B0A-8FBA-27CA1F2089BC}"/>
                  </a:ext>
                </a:extLst>
              </p:cNvPr>
              <p:cNvSpPr txBox="1"/>
              <p:nvPr/>
            </p:nvSpPr>
            <p:spPr>
              <a:xfrm>
                <a:off x="1145949" y="5446753"/>
                <a:ext cx="356828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⊛(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𝑝𝑘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 = (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en-US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en-US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(G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P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⊛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en-US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 = (G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en-US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8FFFE3-7B51-4B0A-8FBA-27CA1F208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49" y="5446753"/>
                <a:ext cx="3568285" cy="553998"/>
              </a:xfrm>
              <a:prstGeom prst="rect">
                <a:avLst/>
              </a:prstGeom>
              <a:blipFill>
                <a:blip r:embed="rId2"/>
                <a:stretch>
                  <a:fillRect l="-4103" t="-15385" r="-3248" b="-24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7041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762</TotalTime>
  <Words>232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Batang</vt:lpstr>
      <vt:lpstr>Arial</vt:lpstr>
      <vt:lpstr>Book Antiqua</vt:lpstr>
      <vt:lpstr>Calibri</vt:lpstr>
      <vt:lpstr>Calibri Light</vt:lpstr>
      <vt:lpstr>Cambria Math</vt:lpstr>
      <vt:lpstr>Wingdings</vt:lpstr>
      <vt:lpstr>Office Theme</vt:lpstr>
      <vt:lpstr>Αναδρομική Ling Αρχιτεκτονική για αθροιστές υπολοίπου 2n-1</vt:lpstr>
      <vt:lpstr>Περιεχόμενα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Αναδρομική Ling Αρχιτεκτονική για αθροιστές υπολοίπου 2n-1</dc:title>
  <dc:creator>ΒΑΣΙΛΑΣ ΚΩΝΣΤΑΝΤΙΝΟΣ</dc:creator>
  <cp:lastModifiedBy>ΒΑΣΙΛΑΣ ΚΩΝΣΤΑΝΤΙΝΟΣ</cp:lastModifiedBy>
  <cp:revision>30</cp:revision>
  <dcterms:created xsi:type="dcterms:W3CDTF">2018-06-14T21:15:24Z</dcterms:created>
  <dcterms:modified xsi:type="dcterms:W3CDTF">2018-07-06T09:24:15Z</dcterms:modified>
</cp:coreProperties>
</file>