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816" r:id="rId1"/>
  </p:sldMasterIdLst>
  <p:sldIdLst>
    <p:sldId id="256" r:id="rId2"/>
    <p:sldId id="259" r:id="rId3"/>
    <p:sldId id="298" r:id="rId4"/>
    <p:sldId id="296" r:id="rId5"/>
    <p:sldId id="277" r:id="rId6"/>
    <p:sldId id="291" r:id="rId7"/>
    <p:sldId id="294" r:id="rId8"/>
    <p:sldId id="274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Ορθογώνιο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02/05/2018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0" name="9 - Ορθογώνιο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02/05/2018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Ορθογώνιο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- Ορθογώνιο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02/05/2018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02/05/2018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Ορθογώνιο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- Ορθογώνιο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02/05/2018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02/05/2018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02/05/2018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02/05/2018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02/05/2018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02/05/2018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2" name="11 - Ορθογώνιο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- Ορθογώνιο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02/05/2018</a:t>
            </a:fld>
            <a:endParaRPr lang="el-GR"/>
          </a:p>
        </p:txBody>
      </p:sp>
      <p:sp>
        <p:nvSpPr>
          <p:cNvPr id="11" name="10 - Ορθογώνιο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- Ορθογώνιο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Ορθογώνιο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6 - Ορθογώνιο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342CEA3-3058-4D43-AE35-B3DA76CB4003}" type="datetimeFigureOut">
              <a:rPr lang="el-GR" smtClean="0"/>
              <a:pPr/>
              <a:t>02/05/2018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mytracks.com/" TargetMode="External"/><Relationship Id="rId2" Type="http://schemas.openxmlformats.org/officeDocument/2006/relationships/hyperlink" Target="https://www.google.com/myma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kemap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rive.google.com/open?id=1DFbAiUowRdmWX6QXTLjvOzyrOEIUNPIjpM-OWhLcJHU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251520" y="2060848"/>
            <a:ext cx="8712968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800" dirty="0" smtClean="0">
                <a:latin typeface="Calibri" pitchFamily="34" charset="0"/>
                <a:cs typeface="Calibri" pitchFamily="34" charset="0"/>
              </a:rPr>
              <a:t>ΕΦΑΡΜΟΓΕΣ ΧΑΡΤΟΓΡΑΦΗΣΗΣ</a:t>
            </a:r>
            <a:br>
              <a:rPr lang="el-GR" sz="4800" dirty="0" smtClean="0">
                <a:latin typeface="Calibri" pitchFamily="34" charset="0"/>
                <a:cs typeface="Calibri" pitchFamily="34" charset="0"/>
              </a:rPr>
            </a:b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683568" y="5517232"/>
            <a:ext cx="8007424" cy="576064"/>
          </a:xfrm>
        </p:spPr>
        <p:txBody>
          <a:bodyPr>
            <a:noAutofit/>
          </a:bodyPr>
          <a:lstStyle/>
          <a:p>
            <a:pPr algn="ctr"/>
            <a:r>
              <a:rPr lang="el-GR" dirty="0" smtClean="0">
                <a:latin typeface="Calibri" pitchFamily="34" charset="0"/>
                <a:cs typeface="Calibri" pitchFamily="34" charset="0"/>
              </a:rPr>
              <a:t>Βασίλης Καψάλης ΑΜ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112925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               -  Σοφία Αγγέλη ΑΜ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112914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5" name="Picture 1" descr="C:\Users\Δήμητρα\Desktop\εαπ-new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404664"/>
            <a:ext cx="4071966" cy="11811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31640" y="3687996"/>
            <a:ext cx="67687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u="sng" dirty="0" smtClean="0">
                <a:solidFill>
                  <a:schemeClr val="tx1">
                    <a:lumMod val="75000"/>
                  </a:schemeClr>
                </a:solidFill>
              </a:rPr>
              <a:t>ΣΔΥ </a:t>
            </a:r>
            <a:r>
              <a:rPr lang="el-GR" sz="2000" b="1" u="sng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60 Σχεδίαση και Ανάλυση Συστημάτων Υλικο-λογισμικού</a:t>
            </a:r>
            <a:endParaRPr lang="el-GR" sz="2000" b="1" u="sng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l-GR" b="1" dirty="0" smtClean="0"/>
              <a:t>  Συντονιστής Καθηγητής: Κωνσταντίνος Χωριανόπουλος</a:t>
            </a:r>
            <a:endParaRPr lang="el-G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200" dirty="0" smtClean="0">
                <a:latin typeface="Calibri" pitchFamily="34" charset="0"/>
                <a:cs typeface="Calibri" pitchFamily="34" charset="0"/>
              </a:rPr>
              <a:t>Περιεχόμενα</a:t>
            </a:r>
            <a:endParaRPr lang="el-GR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- Ορθογώνιο"/>
          <p:cNvSpPr/>
          <p:nvPr/>
        </p:nvSpPr>
        <p:spPr>
          <a:xfrm>
            <a:off x="1043608" y="2852937"/>
            <a:ext cx="7416824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l-GR" sz="2400" dirty="0" smtClean="0"/>
              <a:t>Εισαγωγή </a:t>
            </a:r>
          </a:p>
          <a:p>
            <a:pPr marL="514350" indent="-514350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l-GR" sz="2400" dirty="0" smtClean="0"/>
              <a:t>Κινητή Εφαρμογή</a:t>
            </a:r>
          </a:p>
          <a:p>
            <a:pPr marL="514350" indent="-514350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l-GR" sz="2400" dirty="0" smtClean="0"/>
              <a:t>Εφαρμογή Ιστού</a:t>
            </a:r>
          </a:p>
          <a:p>
            <a:pPr marL="514350" indent="-514350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l-GR" sz="2400" dirty="0" smtClean="0"/>
              <a:t>Μέθοδοι Αξιολόγησης</a:t>
            </a:r>
          </a:p>
          <a:p>
            <a:pPr marL="514350" indent="-514350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l-GR" sz="2400" dirty="0" smtClean="0"/>
              <a:t>Διαγράμματα</a:t>
            </a:r>
          </a:p>
          <a:p>
            <a:pPr marL="514350" indent="-514350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l-GR" sz="2400" smtClean="0"/>
              <a:t>Αναφορές</a:t>
            </a:r>
            <a:endParaRPr lang="en-US" sz="2400" dirty="0" smtClean="0"/>
          </a:p>
          <a:p>
            <a:pPr marL="514350" indent="-514350" algn="just">
              <a:lnSpc>
                <a:spcPct val="80000"/>
              </a:lnSpc>
              <a:buFont typeface="Arial" pitchFamily="34" charset="0"/>
              <a:buChar char="•"/>
            </a:pPr>
            <a:endParaRPr lang="en-GB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</a:pPr>
            <a:r>
              <a:rPr lang="el-GR" sz="4000" dirty="0" smtClean="0">
                <a:cs typeface="Arial" charset="0"/>
              </a:rPr>
              <a:t>Εισαγωγή</a:t>
            </a:r>
            <a:endParaRPr lang="el-GR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8136904" cy="828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u="sng" dirty="0" smtClean="0"/>
              <a:t>Κατηγορίες Εφαρμογών  Χαρτογράφησης</a:t>
            </a:r>
            <a:endParaRPr lang="en-GB" b="1" u="sng" dirty="0" smtClean="0"/>
          </a:p>
          <a:p>
            <a:endParaRPr lang="el-GR" sz="1600" dirty="0" smtClean="0"/>
          </a:p>
          <a:p>
            <a:r>
              <a:rPr lang="en-US" sz="1600" b="1" dirty="0" smtClean="0"/>
              <a:t>1</a:t>
            </a:r>
            <a:r>
              <a:rPr lang="el-GR" sz="1600" b="1" dirty="0" smtClean="0"/>
              <a:t>. Χαρτογράφηση </a:t>
            </a:r>
            <a:r>
              <a:rPr lang="en-US" sz="1600" b="1" dirty="0" smtClean="0"/>
              <a:t> </a:t>
            </a:r>
            <a:r>
              <a:rPr lang="el-GR" sz="1600" b="1" dirty="0" smtClean="0"/>
              <a:t>Ιστού  </a:t>
            </a:r>
            <a:r>
              <a:rPr lang="en-US" sz="1600" b="1" dirty="0" smtClean="0"/>
              <a:t>(Web Mapping)</a:t>
            </a:r>
            <a:r>
              <a:rPr lang="el-GR" sz="1600" b="1" dirty="0" smtClean="0"/>
              <a:t>: </a:t>
            </a:r>
            <a:r>
              <a:rPr lang="en-US" sz="1600" b="1" dirty="0" smtClean="0"/>
              <a:t>  </a:t>
            </a:r>
          </a:p>
          <a:p>
            <a:r>
              <a:rPr lang="el-GR" sz="1600" dirty="0" smtClean="0"/>
              <a:t>αναφέρεται σε διαδραστικούς χάρτες στους οποίους η πρόσβαση γίνεται μέσω σελίδων του διαδικτύου</a:t>
            </a:r>
            <a:r>
              <a:rPr lang="en-US" sz="1600" dirty="0" smtClean="0"/>
              <a:t> </a:t>
            </a:r>
            <a:r>
              <a:rPr lang="el-GR" sz="1600" dirty="0" smtClean="0"/>
              <a:t>(</a:t>
            </a:r>
            <a:r>
              <a:rPr lang="en-US" sz="1600" dirty="0" err="1" smtClean="0"/>
              <a:t>Nivala</a:t>
            </a:r>
            <a:r>
              <a:rPr lang="en-US" sz="1600" dirty="0" smtClean="0"/>
              <a:t> </a:t>
            </a:r>
            <a:r>
              <a:rPr lang="el-GR" sz="1600" dirty="0" smtClean="0"/>
              <a:t>Α. </a:t>
            </a:r>
            <a:r>
              <a:rPr lang="en-US" sz="1600" dirty="0" smtClean="0"/>
              <a:t>et al</a:t>
            </a:r>
            <a:r>
              <a:rPr lang="el-GR" sz="1600" dirty="0" smtClean="0"/>
              <a:t>., 2008)</a:t>
            </a:r>
            <a:endParaRPr lang="en-US" sz="1600" dirty="0" smtClean="0"/>
          </a:p>
          <a:p>
            <a:endParaRPr lang="el-GR" sz="1600" b="1" u="sng" dirty="0" smtClean="0"/>
          </a:p>
          <a:p>
            <a:r>
              <a:rPr lang="en-US" sz="1600" b="1" dirty="0" smtClean="0"/>
              <a:t>2</a:t>
            </a:r>
            <a:r>
              <a:rPr lang="el-GR" sz="1600" b="1" dirty="0" smtClean="0"/>
              <a:t>. Κινητή Χαρτογράφηση </a:t>
            </a:r>
            <a:r>
              <a:rPr lang="en-US" sz="1600" b="1" dirty="0" smtClean="0"/>
              <a:t> (Mobile Mapping)</a:t>
            </a:r>
            <a:r>
              <a:rPr lang="el-GR" sz="1600" b="1" dirty="0" smtClean="0"/>
              <a:t>:  </a:t>
            </a:r>
          </a:p>
          <a:p>
            <a:pPr algn="just"/>
            <a:r>
              <a:rPr lang="el-GR" sz="1600" dirty="0" smtClean="0"/>
              <a:t>μια εξειδικευμένη πρακτική σχεδίασης σχέσεων και επιλεκτικής ανάγνωσης, αναπαράστασης και πλοήγησης μεταξύ χώρων και αντικειμένων, με τη χρήση κινητών τεχνολογιών και εφαρμογών γεω-εντοπισμού</a:t>
            </a:r>
            <a:r>
              <a:rPr lang="en-US" sz="1600" dirty="0" smtClean="0"/>
              <a:t> (</a:t>
            </a:r>
            <a:r>
              <a:rPr lang="en-US" sz="1600" dirty="0" err="1" smtClean="0"/>
              <a:t>Wilmott</a:t>
            </a:r>
            <a:r>
              <a:rPr lang="en-US" sz="1600" dirty="0" smtClean="0"/>
              <a:t>  C., </a:t>
            </a:r>
            <a:r>
              <a:rPr lang="el-GR" sz="1600" dirty="0" smtClean="0"/>
              <a:t>2016)</a:t>
            </a:r>
            <a:r>
              <a:rPr lang="en-US" sz="1600" dirty="0" smtClean="0"/>
              <a:t>. </a:t>
            </a:r>
            <a:endParaRPr lang="el-GR" sz="1600" dirty="0" smtClean="0"/>
          </a:p>
          <a:p>
            <a:pPr algn="ctr"/>
            <a:endParaRPr lang="en-US" b="1" u="sng" dirty="0" smtClean="0"/>
          </a:p>
          <a:p>
            <a:pPr algn="ctr"/>
            <a:r>
              <a:rPr lang="el-GR" b="1" u="sng" dirty="0" smtClean="0"/>
              <a:t>Παραδείγματα Εφαρμογών  Χαρτογράφησης </a:t>
            </a:r>
          </a:p>
          <a:p>
            <a:pPr algn="ctr"/>
            <a:endParaRPr lang="el-GR" b="1" u="sng" dirty="0" smtClean="0"/>
          </a:p>
          <a:p>
            <a:pPr algn="just"/>
            <a:r>
              <a:rPr lang="el-GR" b="1" dirty="0" smtClean="0"/>
              <a:t>-</a:t>
            </a:r>
            <a:r>
              <a:rPr lang="el-GR" sz="1400" b="1" dirty="0" smtClean="0"/>
              <a:t>GoogleMyMaps</a:t>
            </a:r>
            <a:r>
              <a:rPr lang="el-GR" sz="1400" dirty="0" smtClean="0"/>
              <a:t> </a:t>
            </a:r>
            <a:r>
              <a:rPr lang="el-GR" sz="1400" b="1" dirty="0" smtClean="0"/>
              <a:t>(</a:t>
            </a:r>
            <a:r>
              <a:rPr lang="el-GR" sz="1400" b="1" dirty="0" smtClean="0">
                <a:hlinkClick r:id="rId2"/>
              </a:rPr>
              <a:t>https://www.google.com/mymaps</a:t>
            </a:r>
            <a:r>
              <a:rPr lang="el-GR" sz="1400" b="1" dirty="0" smtClean="0"/>
              <a:t>): </a:t>
            </a:r>
            <a:r>
              <a:rPr lang="el-GR" sz="1400" dirty="0" smtClean="0"/>
              <a:t>εφαρμογή χαρτογράφησης της Google που δίνει τη δυνατότητα στους χρήστες να δημιουργούν τους δικούς τους προσωποποιημένους χάρτες και να τους αποθηκεύουν για προσωπική χρήση ή να τους μοιράζονται με άλλους χρήστες</a:t>
            </a:r>
            <a:r>
              <a:rPr lang="en-US" sz="1400" dirty="0" smtClean="0"/>
              <a:t>.</a:t>
            </a:r>
            <a:endParaRPr lang="el-GR" sz="1400" dirty="0" smtClean="0"/>
          </a:p>
          <a:p>
            <a:pPr algn="just"/>
            <a:r>
              <a:rPr lang="el-GR" sz="1400" b="1" dirty="0" smtClean="0"/>
              <a:t>-MapMyTracks (</a:t>
            </a:r>
            <a:r>
              <a:rPr lang="el-GR" sz="1400" b="1" u="sng" dirty="0" smtClean="0">
                <a:hlinkClick r:id="rId3"/>
              </a:rPr>
              <a:t>www.mapmytracks.com/</a:t>
            </a:r>
            <a:r>
              <a:rPr lang="el-GR" sz="1400" b="1" dirty="0" smtClean="0"/>
              <a:t>):  </a:t>
            </a:r>
            <a:r>
              <a:rPr lang="el-GR" sz="1400" dirty="0" smtClean="0"/>
              <a:t>εφαρμογή χαρτογράφησης που παρέχει τη δυνατότητα καταγραφής των διαδρομών του χρήστη και την προβολή  τους σε χάρτη της Google και εισάγει στοιχεία παιχνιδοποίησης όπως η συλλογή πόντων και η κατάταξη σε ένα πίνακα βαθμολογίας.</a:t>
            </a:r>
          </a:p>
          <a:p>
            <a:pPr lvl="0" algn="just"/>
            <a:r>
              <a:rPr lang="el-GR" sz="1400" b="1" dirty="0" smtClean="0"/>
              <a:t>-BikeMaps (</a:t>
            </a:r>
            <a:r>
              <a:rPr lang="el-GR" sz="1400" b="1" u="sng" dirty="0" smtClean="0">
                <a:hlinkClick r:id="rId4"/>
              </a:rPr>
              <a:t>https://www.bikemap.net/</a:t>
            </a:r>
            <a:r>
              <a:rPr lang="el-GR" sz="1400" b="1" dirty="0" smtClean="0"/>
              <a:t>)</a:t>
            </a:r>
            <a:r>
              <a:rPr lang="en-US" sz="1400" b="1" dirty="0" smtClean="0"/>
              <a:t>:</a:t>
            </a:r>
            <a:r>
              <a:rPr lang="el-GR" sz="1400" dirty="0" smtClean="0"/>
              <a:t> εφαρμογή χαρτογράφησης που επιτρέπει στους χρήστες του να αποτυπώσουν σε ένα χάρτη την εμπειρία τους ως ποδηλάτες, με στόχο τη δημιουργία χάρτη ασφαλούς ποδηλασίας. </a:t>
            </a:r>
          </a:p>
          <a:p>
            <a:pPr algn="just"/>
            <a:endParaRPr lang="el-GR" sz="1400" b="1" dirty="0" smtClean="0"/>
          </a:p>
          <a:p>
            <a:pPr algn="just"/>
            <a:endParaRPr lang="el-GR" sz="1400" dirty="0" smtClean="0"/>
          </a:p>
          <a:p>
            <a:pPr algn="just"/>
            <a:endParaRPr lang="el-GR" sz="1400" dirty="0" smtClean="0"/>
          </a:p>
          <a:p>
            <a:pPr algn="just"/>
            <a:endParaRPr lang="el-GR" sz="1400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r>
              <a:rPr lang="el-GR" b="1" u="sng" dirty="0" smtClean="0"/>
              <a:t> </a:t>
            </a:r>
          </a:p>
          <a:p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</a:pPr>
            <a:r>
              <a:rPr lang="el-GR" sz="4000" dirty="0" smtClean="0">
                <a:cs typeface="Arial" charset="0"/>
              </a:rPr>
              <a:t>Κινητή Εφαρμογή</a:t>
            </a:r>
            <a:endParaRPr lang="el-GR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 smtClean="0"/>
              <a:t>Διεπαφές</a:t>
            </a:r>
            <a:r>
              <a:rPr lang="el-GR" dirty="0" smtClean="0"/>
              <a:t>, χαρακτηριστικά, λειτουργίες</a:t>
            </a:r>
            <a:endParaRPr lang="en-US" dirty="0" smtClean="0"/>
          </a:p>
          <a:p>
            <a:r>
              <a:rPr lang="el-GR" sz="1400" dirty="0" smtClean="0"/>
              <a:t>Η χαρτογράφηση υλοποιείται μέσα από την αυτόματα καταγραφή του μονοπατιού που ακολουθεί ο χρήστης καθώς κινείται</a:t>
            </a:r>
          </a:p>
          <a:p>
            <a:r>
              <a:rPr lang="el-GR" sz="1400" dirty="0" smtClean="0"/>
              <a:t>Για την </a:t>
            </a:r>
            <a:r>
              <a:rPr lang="el-GR" sz="1400" dirty="0" err="1" smtClean="0"/>
              <a:t>παιγνιοποίηση</a:t>
            </a:r>
            <a:r>
              <a:rPr lang="el-GR" sz="1400" dirty="0" smtClean="0"/>
              <a:t> χρησιμοποιούνται μηχανισμοί του </a:t>
            </a:r>
            <a:r>
              <a:rPr lang="en-US" sz="1400" dirty="0" smtClean="0"/>
              <a:t>Google Play Services, </a:t>
            </a:r>
            <a:r>
              <a:rPr lang="el-GR" sz="1400" dirty="0" smtClean="0"/>
              <a:t>όπως Κατάταξη , Επιτεύγματα και απόδοση Πόντων</a:t>
            </a:r>
          </a:p>
          <a:p>
            <a:r>
              <a:rPr lang="el-GR" sz="1400" dirty="0" smtClean="0"/>
              <a:t>Καταγράφονται και εμφανίζονται στην οθόνη κάποια βασικά στατιστικά, όπως ταχύτητα, μήκος και ώρα που χρειάστηκε για να διανυθεί ένα μονοπάτι</a:t>
            </a:r>
          </a:p>
          <a:p>
            <a:r>
              <a:rPr lang="el-GR" sz="1400" dirty="0" smtClean="0"/>
              <a:t>Υπάρχει δυνατότητα αξιολόγησης των μονοπατιών που κατέγραψαν οι υπόλοιποί χρήστες, με την </a:t>
            </a:r>
            <a:r>
              <a:rPr lang="el-GR" sz="1400" dirty="0" err="1" smtClean="0"/>
              <a:t>προυποθεση</a:t>
            </a:r>
            <a:r>
              <a:rPr lang="el-GR" sz="1400" dirty="0" smtClean="0"/>
              <a:t> ο </a:t>
            </a:r>
            <a:r>
              <a:rPr lang="el-GR" sz="1400" dirty="0" err="1" smtClean="0"/>
              <a:t>αξιολογητης</a:t>
            </a:r>
            <a:r>
              <a:rPr lang="el-GR" sz="1400" dirty="0" smtClean="0"/>
              <a:t> να είναι γεωγραφικά κοντά στο μονοπάτι</a:t>
            </a:r>
          </a:p>
          <a:p>
            <a:r>
              <a:rPr lang="en-US" dirty="0" smtClean="0"/>
              <a:t>Screenshots</a:t>
            </a:r>
            <a:endParaRPr lang="el-GR" dirty="0" smtClean="0"/>
          </a:p>
          <a:p>
            <a:endParaRPr lang="el-GR" dirty="0"/>
          </a:p>
        </p:txBody>
      </p:sp>
      <p:pic>
        <p:nvPicPr>
          <p:cNvPr id="5" name="4 - Εικόνα" descr="mob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4005064"/>
            <a:ext cx="1377153" cy="2448272"/>
          </a:xfrm>
          <a:prstGeom prst="rect">
            <a:avLst/>
          </a:prstGeom>
        </p:spPr>
      </p:pic>
      <p:pic>
        <p:nvPicPr>
          <p:cNvPr id="7" name="6 - Εικόνα" descr="mob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005064"/>
            <a:ext cx="1296144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Εφαρμογή Ιστού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 smtClean="0"/>
              <a:t>Διεπαφές</a:t>
            </a:r>
            <a:r>
              <a:rPr lang="el-GR" dirty="0" smtClean="0"/>
              <a:t>, χαρακτηριστικά, λειτουργίες</a:t>
            </a:r>
          </a:p>
          <a:p>
            <a:r>
              <a:rPr lang="el-GR" sz="1000" dirty="0" smtClean="0"/>
              <a:t>Η χαρτογράφηση υλοποιείται μέσα από την  σχεδίαση του μονοπατιού στην οθόνη από τον </a:t>
            </a:r>
            <a:r>
              <a:rPr lang="el-GR" sz="1000" dirty="0" err="1" smtClean="0"/>
              <a:t>χρήσητ</a:t>
            </a:r>
            <a:endParaRPr lang="el-GR" sz="1000" dirty="0" smtClean="0"/>
          </a:p>
          <a:p>
            <a:r>
              <a:rPr lang="el-GR" sz="1000" dirty="0" smtClean="0"/>
              <a:t>Για την </a:t>
            </a:r>
            <a:r>
              <a:rPr lang="el-GR" sz="1000" dirty="0" err="1" smtClean="0"/>
              <a:t>παιγνιοποίηση</a:t>
            </a:r>
            <a:r>
              <a:rPr lang="el-GR" sz="1000" dirty="0" smtClean="0"/>
              <a:t> χρησιμοποιούνται μηχανισμοί όπως Κατάταξη  Επιτεύγματα και απόδοση Πόντων (χωρίς </a:t>
            </a:r>
            <a:r>
              <a:rPr lang="en-US" sz="1000" dirty="0" smtClean="0"/>
              <a:t>Google Play Services)</a:t>
            </a:r>
            <a:endParaRPr lang="el-GR" sz="1000" dirty="0" smtClean="0"/>
          </a:p>
          <a:p>
            <a:r>
              <a:rPr lang="el-GR" sz="1000" dirty="0" smtClean="0"/>
              <a:t>Υπάρχει δυνατότητα αξιολόγησης των μονοπατιών που κατέγραψαν οι υπόλοιποί χρήστες, με  δυνατότητα στον αξιολογητή να παρακολουθήσει την πορεία του μονοπατιού στην οθόνη </a:t>
            </a:r>
            <a:endParaRPr lang="en-US" sz="1000" dirty="0" smtClean="0"/>
          </a:p>
          <a:p>
            <a:endParaRPr lang="el-GR" sz="1000" dirty="0" smtClean="0"/>
          </a:p>
          <a:p>
            <a:r>
              <a:rPr lang="en-US" dirty="0" smtClean="0"/>
              <a:t>Screenshots</a:t>
            </a:r>
            <a:endParaRPr lang="el-GR" dirty="0" smtClean="0"/>
          </a:p>
          <a:p>
            <a:pPr>
              <a:buNone/>
            </a:pPr>
            <a:endParaRPr lang="el-GR" dirty="0"/>
          </a:p>
        </p:txBody>
      </p:sp>
      <p:pic>
        <p:nvPicPr>
          <p:cNvPr id="4" name="3 - Εικόνα" descr="web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476" y="4293096"/>
            <a:ext cx="3707508" cy="1944216"/>
          </a:xfrm>
          <a:prstGeom prst="rect">
            <a:avLst/>
          </a:prstGeom>
        </p:spPr>
      </p:pic>
      <p:pic>
        <p:nvPicPr>
          <p:cNvPr id="6" name="5 - Εικόνα" descr="web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4365104"/>
            <a:ext cx="3746657" cy="1908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Μέθοδοι Αξιολόγησης</a:t>
            </a:r>
            <a:endParaRPr lang="el-GR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 rot="10800000" flipV="1">
            <a:off x="395536" y="985157"/>
            <a:ext cx="8424936" cy="744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el-GR" dirty="0" smtClean="0"/>
          </a:p>
          <a:p>
            <a:pPr marL="342900" indent="-342900">
              <a:buFont typeface="+mj-lt"/>
              <a:buAutoNum type="arabicPeriod"/>
            </a:pPr>
            <a:endParaRPr lang="el-GR" dirty="0" smtClean="0"/>
          </a:p>
          <a:p>
            <a:pPr marL="342900" indent="-342900" algn="just"/>
            <a:r>
              <a:rPr lang="el-GR" dirty="0" smtClean="0"/>
              <a:t>        Για  την αξιολόγηση τέτοιου είδους εφαρμογών κατά την έρευνά μας  εντοπίσαμε τις ακόλουθες μεθόδους :</a:t>
            </a:r>
          </a:p>
          <a:p>
            <a:pPr marL="342900" indent="-342900"/>
            <a:endParaRPr lang="el-GR" dirty="0" smtClean="0"/>
          </a:p>
          <a:p>
            <a:pPr marL="538163" indent="-179388"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l-GR" dirty="0" smtClean="0"/>
              <a:t>ξιολόγηση συμπεριφορικών δεδομένων (</a:t>
            </a:r>
            <a:r>
              <a:rPr lang="en-US" dirty="0" smtClean="0"/>
              <a:t>behavioral data</a:t>
            </a:r>
            <a:r>
              <a:rPr lang="el-GR" dirty="0" smtClean="0"/>
              <a:t>)</a:t>
            </a:r>
            <a:r>
              <a:rPr lang="en-US" dirty="0" smtClean="0"/>
              <a:t> </a:t>
            </a:r>
          </a:p>
          <a:p>
            <a:pPr marL="538163" indent="-179388"/>
            <a:r>
              <a:rPr lang="el-GR" dirty="0" smtClean="0"/>
              <a:t>  </a:t>
            </a:r>
            <a:r>
              <a:rPr lang="en-US" dirty="0" smtClean="0"/>
              <a:t>   </a:t>
            </a:r>
            <a:r>
              <a:rPr lang="el-GR" i="1" dirty="0" smtClean="0"/>
              <a:t>(Kapenekakis </a:t>
            </a:r>
            <a:r>
              <a:rPr lang="en-US" i="1" dirty="0" smtClean="0"/>
              <a:t>and</a:t>
            </a:r>
            <a:r>
              <a:rPr lang="el-GR" i="1" dirty="0" smtClean="0"/>
              <a:t> Chorianopoulos,2017)</a:t>
            </a:r>
            <a:r>
              <a:rPr lang="en-US" i="1" dirty="0" smtClean="0"/>
              <a:t>, </a:t>
            </a:r>
            <a:r>
              <a:rPr lang="el-GR" i="1" dirty="0" smtClean="0"/>
              <a:t>(</a:t>
            </a:r>
            <a:r>
              <a:rPr lang="en-US" i="1" dirty="0" err="1" smtClean="0"/>
              <a:t>Nivala</a:t>
            </a:r>
            <a:r>
              <a:rPr lang="en-US" i="1" dirty="0" smtClean="0"/>
              <a:t> </a:t>
            </a:r>
            <a:r>
              <a:rPr lang="el-GR" i="1" dirty="0" smtClean="0"/>
              <a:t>Α. </a:t>
            </a:r>
            <a:r>
              <a:rPr lang="en-US" i="1" dirty="0" smtClean="0"/>
              <a:t>et al</a:t>
            </a:r>
            <a:r>
              <a:rPr lang="el-GR" i="1" dirty="0" smtClean="0"/>
              <a:t>., 2008)</a:t>
            </a:r>
            <a:r>
              <a:rPr lang="el-GR" dirty="0" smtClean="0"/>
              <a:t> </a:t>
            </a:r>
          </a:p>
          <a:p>
            <a:pPr marL="538163" indent="-179388"/>
            <a:endParaRPr lang="el-GR" dirty="0" smtClean="0"/>
          </a:p>
          <a:p>
            <a:pPr marL="538163" indent="-179388">
              <a:buFont typeface="Arial" pitchFamily="34" charset="0"/>
              <a:buChar char="•"/>
            </a:pPr>
            <a:r>
              <a:rPr lang="el-GR" dirty="0" smtClean="0"/>
              <a:t>Ομότιμη Αξιολόγηση (</a:t>
            </a:r>
            <a:r>
              <a:rPr lang="en-US" dirty="0" smtClean="0"/>
              <a:t>peer review</a:t>
            </a:r>
            <a:r>
              <a:rPr lang="el-GR" dirty="0" smtClean="0"/>
              <a:t>)</a:t>
            </a:r>
            <a:endParaRPr lang="en-US" dirty="0" smtClean="0"/>
          </a:p>
          <a:p>
            <a:pPr marL="538163" indent="-179388"/>
            <a:r>
              <a:rPr lang="el-GR" dirty="0" smtClean="0"/>
              <a:t>     </a:t>
            </a:r>
            <a:r>
              <a:rPr lang="el-GR" i="1" dirty="0" smtClean="0"/>
              <a:t>(Kapenekakis και Chorianopoulos,2017)</a:t>
            </a:r>
          </a:p>
          <a:p>
            <a:pPr marL="538163" indent="-179388">
              <a:buFont typeface="Arial" pitchFamily="34" charset="0"/>
              <a:buChar char="•"/>
            </a:pPr>
            <a:endParaRPr lang="el-GR" dirty="0" smtClean="0"/>
          </a:p>
          <a:p>
            <a:pPr marL="538163" indent="-179388">
              <a:buFont typeface="Arial" pitchFamily="34" charset="0"/>
              <a:buChar char="•"/>
            </a:pPr>
            <a:r>
              <a:rPr lang="el-GR" dirty="0" smtClean="0"/>
              <a:t>Μη δομημένες συνεντεύξεις </a:t>
            </a:r>
            <a:r>
              <a:rPr lang="en-US" dirty="0" smtClean="0"/>
              <a:t>(unstructured interviews)</a:t>
            </a:r>
            <a:r>
              <a:rPr lang="el-GR" dirty="0" smtClean="0"/>
              <a:t> </a:t>
            </a:r>
            <a:endParaRPr lang="en-US" dirty="0" smtClean="0"/>
          </a:p>
          <a:p>
            <a:pPr marL="538163" indent="-179388"/>
            <a:r>
              <a:rPr lang="el-GR" dirty="0" smtClean="0"/>
              <a:t>    </a:t>
            </a:r>
            <a:r>
              <a:rPr lang="el-GR" i="1" dirty="0" smtClean="0"/>
              <a:t>(Kapenekakis και Chorianopoulos,2017)</a:t>
            </a:r>
          </a:p>
          <a:p>
            <a:pPr marL="538163" indent="-179388">
              <a:buFont typeface="Arial" pitchFamily="34" charset="0"/>
              <a:buChar char="•"/>
            </a:pPr>
            <a:endParaRPr lang="en-US" dirty="0" smtClean="0"/>
          </a:p>
          <a:p>
            <a:pPr marL="538163" indent="-179388">
              <a:buFont typeface="Arial" pitchFamily="34" charset="0"/>
              <a:buChar char="•"/>
            </a:pPr>
            <a:r>
              <a:rPr lang="el-GR" dirty="0" smtClean="0"/>
              <a:t>Ερωτηματολόγια (</a:t>
            </a:r>
            <a:r>
              <a:rPr lang="en-US" dirty="0" smtClean="0"/>
              <a:t>questionnaires</a:t>
            </a:r>
            <a:r>
              <a:rPr lang="el-GR" dirty="0" smtClean="0"/>
              <a:t>) </a:t>
            </a:r>
            <a:endParaRPr lang="en-US" dirty="0" smtClean="0"/>
          </a:p>
          <a:p>
            <a:pPr marL="538163" indent="-179388"/>
            <a:r>
              <a:rPr lang="el-GR" dirty="0" smtClean="0"/>
              <a:t>  </a:t>
            </a:r>
            <a:r>
              <a:rPr lang="en-US" dirty="0" smtClean="0"/>
              <a:t> (</a:t>
            </a:r>
            <a:r>
              <a:rPr lang="el-GR" i="1" dirty="0" smtClean="0"/>
              <a:t>Kapenekakis </a:t>
            </a:r>
            <a:r>
              <a:rPr lang="en-US" i="1" dirty="0" smtClean="0"/>
              <a:t>and</a:t>
            </a:r>
            <a:r>
              <a:rPr lang="el-GR" i="1" dirty="0" smtClean="0"/>
              <a:t> Chorianopoulos,2017)</a:t>
            </a:r>
            <a:r>
              <a:rPr lang="en-US" i="1" dirty="0" smtClean="0"/>
              <a:t>,</a:t>
            </a:r>
            <a:r>
              <a:rPr lang="el-GR" i="1" dirty="0" smtClean="0"/>
              <a:t> </a:t>
            </a:r>
            <a:r>
              <a:rPr lang="en-US" i="1" dirty="0" smtClean="0"/>
              <a:t> </a:t>
            </a:r>
            <a:r>
              <a:rPr lang="el-GR" i="1" dirty="0" smtClean="0"/>
              <a:t>(</a:t>
            </a:r>
            <a:r>
              <a:rPr lang="en-US" i="1" dirty="0" err="1" smtClean="0"/>
              <a:t>Nivala</a:t>
            </a:r>
            <a:r>
              <a:rPr lang="en-US" i="1" dirty="0" smtClean="0"/>
              <a:t> </a:t>
            </a:r>
            <a:r>
              <a:rPr lang="el-GR" i="1" dirty="0" smtClean="0"/>
              <a:t>Α. </a:t>
            </a:r>
            <a:r>
              <a:rPr lang="en-US" i="1" dirty="0" smtClean="0"/>
              <a:t>et al</a:t>
            </a:r>
            <a:r>
              <a:rPr lang="el-GR" i="1" dirty="0" smtClean="0"/>
              <a:t>., 2008)</a:t>
            </a:r>
          </a:p>
          <a:p>
            <a:pPr marL="538163" indent="-179388">
              <a:buFont typeface="Arial" pitchFamily="34" charset="0"/>
              <a:buChar char="•"/>
            </a:pPr>
            <a:endParaRPr lang="el-GR" i="1" dirty="0" smtClean="0"/>
          </a:p>
          <a:p>
            <a:pPr marL="538163" lvl="0" indent="-179388">
              <a:buFont typeface="Arial" pitchFamily="34" charset="0"/>
              <a:buChar char="•"/>
            </a:pPr>
            <a:r>
              <a:rPr lang="el-GR" dirty="0" smtClean="0"/>
              <a:t>Εργαστηριακές Δοκιμές  (laboratory testing )</a:t>
            </a:r>
          </a:p>
          <a:p>
            <a:pPr marL="538163" lvl="0" indent="-179388"/>
            <a:r>
              <a:rPr lang="el-GR" i="1" dirty="0" smtClean="0"/>
              <a:t>   </a:t>
            </a:r>
            <a:r>
              <a:rPr lang="en-US" i="1" dirty="0" smtClean="0"/>
              <a:t> </a:t>
            </a:r>
            <a:r>
              <a:rPr lang="el-GR" i="1" dirty="0" smtClean="0"/>
              <a:t>(</a:t>
            </a:r>
            <a:r>
              <a:rPr lang="en-US" i="1" dirty="0" err="1" smtClean="0"/>
              <a:t>Nivala</a:t>
            </a:r>
            <a:r>
              <a:rPr lang="en-US" i="1" dirty="0" smtClean="0"/>
              <a:t> </a:t>
            </a:r>
            <a:r>
              <a:rPr lang="el-GR" i="1" dirty="0" smtClean="0"/>
              <a:t>Α. </a:t>
            </a:r>
            <a:r>
              <a:rPr lang="en-US" i="1" dirty="0" smtClean="0"/>
              <a:t>et al</a:t>
            </a:r>
            <a:r>
              <a:rPr lang="el-GR" i="1" dirty="0" smtClean="0"/>
              <a:t>., 2008)</a:t>
            </a:r>
            <a:endParaRPr lang="el-GR" dirty="0" smtClean="0"/>
          </a:p>
          <a:p>
            <a:pPr marL="538163" indent="-179388"/>
            <a:endParaRPr lang="el-GR" dirty="0" smtClean="0"/>
          </a:p>
          <a:p>
            <a:pPr marL="342900" indent="-342900"/>
            <a:endParaRPr lang="el-GR" dirty="0" smtClean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l-GR" sz="1400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l-GR" sz="1400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marL="342900" indent="-342900"/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Αξιολόγηση Εφαρμογών</a:t>
            </a:r>
            <a:endParaRPr lang="el-GR" dirty="0"/>
          </a:p>
        </p:txBody>
      </p:sp>
      <p:sp>
        <p:nvSpPr>
          <p:cNvPr id="11" name="Rectangle 10"/>
          <p:cNvSpPr/>
          <p:nvPr/>
        </p:nvSpPr>
        <p:spPr>
          <a:xfrm>
            <a:off x="611560" y="1556792"/>
            <a:ext cx="489654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l-G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Για την αξιολόγηση των εφαρμογών που αναπτύχθηκαν χρησιμοποιήθηκαν οι ακόλουθες μέθοδοι: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l-GR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l-G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Ευρετική Αξιολόγηση </a:t>
            </a:r>
            <a:r>
              <a:rPr lang="el-GR" dirty="0" smtClean="0">
                <a:latin typeface="Calibri" pitchFamily="34" charset="0"/>
                <a:ea typeface="Times New Roman" pitchFamily="18" charset="0"/>
                <a:cs typeface="Calibri" pitchFamily="34" charset="0"/>
                <a:sym typeface="Wingdings" pitchFamily="2" charset="2"/>
              </a:rPr>
              <a:t>με </a:t>
            </a:r>
            <a:r>
              <a:rPr lang="el-G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σκοπό τον εντοπισμό πιθανών λειτουργικών ελλείψεων ή λαθών και την επαλήθευση </a:t>
            </a:r>
            <a:r>
              <a:rPr lang="el-GR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τ</a:t>
            </a:r>
            <a:r>
              <a:rPr lang="el-G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ης ορθής λειτουργίας τους.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l-GR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l-GR" dirty="0" smtClean="0"/>
              <a:t>Αξιολόγηση συμπεριφορικών δεδομένων που συλλέχθηκαν από τη λειτουργία των δύο εφαρμογών.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l-GR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Ερωτηματολόγιο </a:t>
            </a:r>
            <a:r>
              <a:rPr lang="el-GR" dirty="0" smtClean="0"/>
              <a:t>στο </a:t>
            </a:r>
            <a:r>
              <a:rPr lang="en-US" dirty="0" err="1" smtClean="0"/>
              <a:t>google</a:t>
            </a:r>
            <a:r>
              <a:rPr lang="en-US" dirty="0" smtClean="0"/>
              <a:t> forms </a:t>
            </a:r>
            <a:r>
              <a:rPr lang="el-GR" dirty="0" smtClean="0"/>
              <a:t>το οποίο στάλθηκε στους χρήστες μέσω </a:t>
            </a:r>
            <a:r>
              <a:rPr lang="en-US" dirty="0" smtClean="0"/>
              <a:t>email</a:t>
            </a:r>
            <a:r>
              <a:rPr lang="el-GR" dirty="0" smtClean="0"/>
              <a:t>   (σχετικός σύνδεσμος</a:t>
            </a:r>
            <a:r>
              <a:rPr lang="en-US" dirty="0" smtClean="0"/>
              <a:t> </a:t>
            </a:r>
            <a:r>
              <a:rPr lang="en-US" u="sng" dirty="0" smtClean="0">
                <a:hlinkClick r:id="rId2"/>
              </a:rPr>
              <a:t>https://drive.google.com/open?id=1DFbAiUowRdmWX6QXTLjvOzyrOEIUNPIjpM-OWhLcJHU</a:t>
            </a:r>
            <a:endParaRPr lang="el-GR" dirty="0" smtClean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l-GR" sz="1600" dirty="0" smtClean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916832"/>
            <a:ext cx="2973884" cy="410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Αναφορές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140968"/>
            <a:ext cx="74888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Kapenekakis</a:t>
            </a:r>
            <a:r>
              <a:rPr lang="en-US" dirty="0" smtClean="0"/>
              <a:t> </a:t>
            </a:r>
            <a:r>
              <a:rPr lang="el-GR" dirty="0" smtClean="0"/>
              <a:t>Ι</a:t>
            </a:r>
            <a:r>
              <a:rPr lang="en-US" dirty="0" smtClean="0"/>
              <a:t>.,</a:t>
            </a:r>
            <a:r>
              <a:rPr lang="en-US" dirty="0" err="1" smtClean="0"/>
              <a:t>Chorianopoulos</a:t>
            </a:r>
            <a:r>
              <a:rPr lang="en-US" dirty="0" smtClean="0"/>
              <a:t> K., Citizen science for pedestrian cartography: collection and moderation of </a:t>
            </a:r>
            <a:r>
              <a:rPr lang="en-US" dirty="0" err="1" smtClean="0"/>
              <a:t>walkable</a:t>
            </a:r>
            <a:r>
              <a:rPr lang="en-US" dirty="0" smtClean="0"/>
              <a:t> routes in cities through mobile </a:t>
            </a:r>
            <a:r>
              <a:rPr lang="en-US" dirty="0" err="1" smtClean="0"/>
              <a:t>gamification</a:t>
            </a:r>
            <a:r>
              <a:rPr lang="en-US" dirty="0" smtClean="0"/>
              <a:t>, 2017,  Hum. Cent. </a:t>
            </a:r>
            <a:r>
              <a:rPr lang="en-US" dirty="0" err="1" smtClean="0"/>
              <a:t>Comput</a:t>
            </a:r>
            <a:r>
              <a:rPr lang="en-US" dirty="0" smtClean="0"/>
              <a:t>. Inf. Sci. (2017) 7:10, DOI 10.1186/s13673-017-0090-9 </a:t>
            </a:r>
            <a:endParaRPr lang="el-GR" dirty="0" smtClean="0"/>
          </a:p>
          <a:p>
            <a:r>
              <a:rPr lang="en-US" dirty="0" smtClean="0"/>
              <a:t> </a:t>
            </a:r>
            <a:endParaRPr lang="el-GR" dirty="0" smtClean="0"/>
          </a:p>
          <a:p>
            <a:r>
              <a:rPr lang="en-US" dirty="0" err="1" smtClean="0"/>
              <a:t>Nivala</a:t>
            </a:r>
            <a:r>
              <a:rPr lang="en-US" dirty="0" smtClean="0"/>
              <a:t> A., Brewster S., </a:t>
            </a:r>
            <a:r>
              <a:rPr lang="en-US" dirty="0" err="1" smtClean="0"/>
              <a:t>Sarjakoski</a:t>
            </a:r>
            <a:r>
              <a:rPr lang="en-US" dirty="0" smtClean="0"/>
              <a:t> T., Usability Evaluation of Web Mapping Sites, 2008, The Cartographic Journal Vol. 45 No. 2 pp. 129–138</a:t>
            </a:r>
            <a:endParaRPr lang="el-GR" dirty="0" smtClean="0"/>
          </a:p>
          <a:p>
            <a:r>
              <a:rPr lang="el-GR" dirty="0" smtClean="0"/>
              <a:t> </a:t>
            </a:r>
          </a:p>
          <a:p>
            <a:r>
              <a:rPr lang="en-US" dirty="0" err="1" smtClean="0"/>
              <a:t>Wilmott</a:t>
            </a:r>
            <a:r>
              <a:rPr lang="en-US" dirty="0" smtClean="0"/>
              <a:t> C.</a:t>
            </a:r>
            <a:r>
              <a:rPr lang="el-GR" dirty="0" smtClean="0"/>
              <a:t>, </a:t>
            </a:r>
            <a:r>
              <a:rPr lang="en-US" dirty="0" smtClean="0"/>
              <a:t>2016</a:t>
            </a:r>
            <a:r>
              <a:rPr lang="el-GR" dirty="0" smtClean="0"/>
              <a:t>,</a:t>
            </a:r>
            <a:r>
              <a:rPr lang="en-US" dirty="0" smtClean="0"/>
              <a:t>. Small moments in Spatial Big Data: Calculability, authority and interoperability in everyday mobile mapping. Big Data &amp; Society, 3(2), 2053951716661364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Λειτουργική μονάδα">
  <a:themeElements>
    <a:clrScheme name="Διαβάθμιση του γκρι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Λειτουργική μονάδα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Λειτουργική μονάδ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585</Words>
  <Application>Microsoft Office PowerPoint</Application>
  <PresentationFormat>Προβολή στην οθόνη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Λειτουργική μονάδα</vt:lpstr>
      <vt:lpstr>ΕΦΑΡΜΟΓΕΣ ΧΑΡΤΟΓΡΑΦΗΣΗΣ </vt:lpstr>
      <vt:lpstr>Περιεχόμενα</vt:lpstr>
      <vt:lpstr>Εισαγωγή</vt:lpstr>
      <vt:lpstr>Κινητή Εφαρμογή</vt:lpstr>
      <vt:lpstr>Εφαρμογή Ιστού</vt:lpstr>
      <vt:lpstr>Μέθοδοι Αξιολόγησης</vt:lpstr>
      <vt:lpstr>Αξιολόγηση Εφαρμογών</vt:lpstr>
      <vt:lpstr>Αναφορές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and Assistive Living</dc:title>
  <dc:creator>Δήμητρα</dc:creator>
  <cp:lastModifiedBy>Vassilis</cp:lastModifiedBy>
  <cp:revision>144</cp:revision>
  <dcterms:created xsi:type="dcterms:W3CDTF">2016-11-28T20:01:39Z</dcterms:created>
  <dcterms:modified xsi:type="dcterms:W3CDTF">2018-05-02T18:30:44Z</dcterms:modified>
</cp:coreProperties>
</file>