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71" r:id="rId6"/>
    <p:sldId id="267" r:id="rId7"/>
    <p:sldId id="270" r:id="rId8"/>
    <p:sldId id="272" r:id="rId9"/>
    <p:sldId id="273" r:id="rId10"/>
    <p:sldId id="274" r:id="rId11"/>
    <p:sldId id="263" r:id="rId12"/>
    <p:sldId id="275" r:id="rId13"/>
    <p:sldId id="276" r:id="rId14"/>
    <p:sldId id="262" r:id="rId15"/>
    <p:sldId id="277"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7463" autoAdjust="0"/>
  </p:normalViewPr>
  <p:slideViewPr>
    <p:cSldViewPr snapToGrid="0">
      <p:cViewPr varScale="1">
        <p:scale>
          <a:sx n="89" d="100"/>
          <a:sy n="89" d="100"/>
        </p:scale>
        <p:origin x="120" y="57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6/2/2020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44596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81925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787538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715893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6/2/2020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6/2/2020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sv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6" y="5607560"/>
            <a:ext cx="5609222" cy="1130633"/>
          </a:xfrm>
        </p:spPr>
        <p:txBody>
          <a:bodyPr anchor="t">
            <a:normAutofit fontScale="90000"/>
          </a:bodyPr>
          <a:lstStyle/>
          <a:p>
            <a:pPr algn="l"/>
            <a:r>
              <a:rPr lang="en-US" sz="3200" dirty="0">
                <a:latin typeface="Franklin Gothic Book" panose="020B0503020102020204" pitchFamily="34" charset="0"/>
                <a:cs typeface="Segoe UI" panose="020B0502040204020203" pitchFamily="34" charset="0"/>
              </a:rPr>
              <a:t>Gerry Fernando</a:t>
            </a:r>
            <a:br>
              <a:rPr lang="en-US" sz="4400" dirty="0">
                <a:latin typeface="Franklin Gothic Book" panose="020B0503020102020204" pitchFamily="34" charset="0"/>
                <a:cs typeface="Segoe UI" panose="020B0502040204020203" pitchFamily="34" charset="0"/>
              </a:rPr>
            </a:b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96901" y="3773642"/>
            <a:ext cx="5823652" cy="1740110"/>
          </a:xfrm>
        </p:spPr>
        <p:txBody>
          <a:bodyPr anchor="b">
            <a:normAutofit/>
          </a:bodyPr>
          <a:lstStyle/>
          <a:p>
            <a:pPr algn="l"/>
            <a:r>
              <a:rPr lang="en-GB" sz="4800" dirty="0"/>
              <a:t>Coffee Shop Branch Location</a:t>
            </a:r>
            <a:endParaRPr lang="en-US" sz="44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267697"/>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923929" y="145344"/>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 (Table)</a:t>
            </a: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10" name="TextBox 9">
            <a:extLst>
              <a:ext uri="{FF2B5EF4-FFF2-40B4-BE49-F238E27FC236}">
                <a16:creationId xmlns:a16="http://schemas.microsoft.com/office/drawing/2014/main" id="{2758F80D-9A3E-40ED-99B2-CB085B02F592}"/>
              </a:ext>
            </a:extLst>
          </p:cNvPr>
          <p:cNvSpPr txBox="1"/>
          <p:nvPr/>
        </p:nvSpPr>
        <p:spPr>
          <a:xfrm>
            <a:off x="3993641" y="1658446"/>
            <a:ext cx="4204713" cy="338554"/>
          </a:xfrm>
          <a:prstGeom prst="rect">
            <a:avLst/>
          </a:prstGeom>
          <a:noFill/>
        </p:spPr>
        <p:txBody>
          <a:bodyPr wrap="square" rtlCol="0">
            <a:spAutoFit/>
          </a:bodyPr>
          <a:lstStyle/>
          <a:p>
            <a:r>
              <a:rPr lang="en-GB" sz="1600" dirty="0"/>
              <a:t>The Table result of all Suitable Neighbourhoods</a:t>
            </a:r>
            <a:endParaRPr lang="en-ID" sz="1400" dirty="0"/>
          </a:p>
        </p:txBody>
      </p:sp>
      <p:graphicFrame>
        <p:nvGraphicFramePr>
          <p:cNvPr id="7" name="Table 8">
            <a:extLst>
              <a:ext uri="{FF2B5EF4-FFF2-40B4-BE49-F238E27FC236}">
                <a16:creationId xmlns:a16="http://schemas.microsoft.com/office/drawing/2014/main" id="{30CB8368-A5AE-45E4-AEB5-A00389B4D51E}"/>
              </a:ext>
            </a:extLst>
          </p:cNvPr>
          <p:cNvGraphicFramePr>
            <a:graphicFrameLocks noGrp="1"/>
          </p:cNvGraphicFramePr>
          <p:nvPr>
            <p:extLst>
              <p:ext uri="{D42A27DB-BD31-4B8C-83A1-F6EECF244321}">
                <p14:modId xmlns:p14="http://schemas.microsoft.com/office/powerpoint/2010/main" val="702908884"/>
              </p:ext>
            </p:extLst>
          </p:nvPr>
        </p:nvGraphicFramePr>
        <p:xfrm>
          <a:off x="2031999" y="2040137"/>
          <a:ext cx="8127999" cy="3913066"/>
        </p:xfrm>
        <a:graphic>
          <a:graphicData uri="http://schemas.openxmlformats.org/drawingml/2006/table">
            <a:tbl>
              <a:tblPr firstRow="1" bandRow="1">
                <a:tableStyleId>{C4B1156A-380E-4F78-BDF5-A606A8083BF9}</a:tableStyleId>
              </a:tblPr>
              <a:tblGrid>
                <a:gridCol w="2709333">
                  <a:extLst>
                    <a:ext uri="{9D8B030D-6E8A-4147-A177-3AD203B41FA5}">
                      <a16:colId xmlns:a16="http://schemas.microsoft.com/office/drawing/2014/main" val="4083278119"/>
                    </a:ext>
                  </a:extLst>
                </a:gridCol>
                <a:gridCol w="2709333">
                  <a:extLst>
                    <a:ext uri="{9D8B030D-6E8A-4147-A177-3AD203B41FA5}">
                      <a16:colId xmlns:a16="http://schemas.microsoft.com/office/drawing/2014/main" val="2530077482"/>
                    </a:ext>
                  </a:extLst>
                </a:gridCol>
                <a:gridCol w="2709333">
                  <a:extLst>
                    <a:ext uri="{9D8B030D-6E8A-4147-A177-3AD203B41FA5}">
                      <a16:colId xmlns:a16="http://schemas.microsoft.com/office/drawing/2014/main" val="36694370"/>
                    </a:ext>
                  </a:extLst>
                </a:gridCol>
              </a:tblGrid>
              <a:tr h="448436">
                <a:tc>
                  <a:txBody>
                    <a:bodyPr/>
                    <a:lstStyle/>
                    <a:p>
                      <a:r>
                        <a:rPr lang="en-ID" sz="1800" b="0" i="0" kern="1200" dirty="0">
                          <a:solidFill>
                            <a:schemeClr val="dk1"/>
                          </a:solidFill>
                          <a:effectLst/>
                          <a:latin typeface="+mn-lt"/>
                          <a:ea typeface="+mn-ea"/>
                          <a:cs typeface="+mn-cs"/>
                        </a:rPr>
                        <a:t>Parkview Hill</a:t>
                      </a:r>
                      <a:endParaRPr lang="en-ID" dirty="0"/>
                    </a:p>
                  </a:txBody>
                  <a:tcPr/>
                </a:tc>
                <a:tc>
                  <a:txBody>
                    <a:bodyPr/>
                    <a:lstStyle/>
                    <a:p>
                      <a:r>
                        <a:rPr lang="en-ID" sz="1800" b="0" i="0" kern="1200" dirty="0">
                          <a:solidFill>
                            <a:schemeClr val="dk1"/>
                          </a:solidFill>
                          <a:effectLst/>
                          <a:latin typeface="+mn-lt"/>
                          <a:ea typeface="+mn-ea"/>
                          <a:cs typeface="+mn-cs"/>
                        </a:rPr>
                        <a:t>India Bazaar</a:t>
                      </a:r>
                      <a:endParaRPr lang="en-ID" dirty="0"/>
                    </a:p>
                  </a:txBody>
                  <a:tcPr/>
                </a:tc>
                <a:tc>
                  <a:txBody>
                    <a:bodyPr/>
                    <a:lstStyle/>
                    <a:p>
                      <a:r>
                        <a:rPr lang="en-ID" sz="1800" b="0" i="0" kern="1200" dirty="0">
                          <a:solidFill>
                            <a:schemeClr val="dk1"/>
                          </a:solidFill>
                          <a:effectLst/>
                          <a:latin typeface="+mn-lt"/>
                          <a:ea typeface="+mn-ea"/>
                          <a:cs typeface="+mn-cs"/>
                        </a:rPr>
                        <a:t>Forest Hill North &amp; West</a:t>
                      </a:r>
                      <a:endParaRPr lang="en-ID" dirty="0"/>
                    </a:p>
                  </a:txBody>
                  <a:tcPr/>
                </a:tc>
                <a:extLst>
                  <a:ext uri="{0D108BD9-81ED-4DB2-BD59-A6C34878D82A}">
                    <a16:rowId xmlns:a16="http://schemas.microsoft.com/office/drawing/2014/main" val="1701606119"/>
                  </a:ext>
                </a:extLst>
              </a:tr>
              <a:tr h="448436">
                <a:tc>
                  <a:txBody>
                    <a:bodyPr/>
                    <a:lstStyle/>
                    <a:p>
                      <a:r>
                        <a:rPr lang="en-ID" sz="1800" b="0" i="0" kern="1200" dirty="0">
                          <a:solidFill>
                            <a:schemeClr val="dk1"/>
                          </a:solidFill>
                          <a:effectLst/>
                          <a:latin typeface="+mn-lt"/>
                          <a:ea typeface="+mn-ea"/>
                          <a:cs typeface="+mn-cs"/>
                        </a:rPr>
                        <a:t>Woodbine Heights</a:t>
                      </a:r>
                      <a:endParaRPr lang="en-ID" dirty="0"/>
                    </a:p>
                  </a:txBody>
                  <a:tcPr/>
                </a:tc>
                <a:tc>
                  <a:txBody>
                    <a:bodyPr/>
                    <a:lstStyle/>
                    <a:p>
                      <a:r>
                        <a:rPr lang="en-ID" sz="1800" b="0" i="0" kern="1200" dirty="0">
                          <a:solidFill>
                            <a:schemeClr val="dk1"/>
                          </a:solidFill>
                          <a:effectLst/>
                          <a:latin typeface="+mn-lt"/>
                          <a:ea typeface="+mn-ea"/>
                          <a:cs typeface="+mn-cs"/>
                        </a:rPr>
                        <a:t>Cliffside</a:t>
                      </a:r>
                      <a:endParaRPr lang="en-ID" dirty="0"/>
                    </a:p>
                  </a:txBody>
                  <a:tcPr/>
                </a:tc>
                <a:tc>
                  <a:txBody>
                    <a:bodyPr/>
                    <a:lstStyle/>
                    <a:p>
                      <a:r>
                        <a:rPr lang="en-ID" sz="1800" b="0" i="0" kern="1200" dirty="0">
                          <a:solidFill>
                            <a:schemeClr val="dk1"/>
                          </a:solidFill>
                          <a:effectLst/>
                          <a:latin typeface="+mn-lt"/>
                          <a:ea typeface="+mn-ea"/>
                          <a:cs typeface="+mn-cs"/>
                        </a:rPr>
                        <a:t>Wexford</a:t>
                      </a:r>
                      <a:endParaRPr lang="en-ID" dirty="0"/>
                    </a:p>
                  </a:txBody>
                  <a:tcPr/>
                </a:tc>
                <a:extLst>
                  <a:ext uri="{0D108BD9-81ED-4DB2-BD59-A6C34878D82A}">
                    <a16:rowId xmlns:a16="http://schemas.microsoft.com/office/drawing/2014/main" val="708221108"/>
                  </a:ext>
                </a:extLst>
              </a:tr>
              <a:tr h="448436">
                <a:tc>
                  <a:txBody>
                    <a:bodyPr/>
                    <a:lstStyle/>
                    <a:p>
                      <a:r>
                        <a:rPr lang="en-ID" sz="1800" b="0" i="0" kern="1200" dirty="0">
                          <a:solidFill>
                            <a:schemeClr val="dk1"/>
                          </a:solidFill>
                          <a:effectLst/>
                          <a:latin typeface="+mn-lt"/>
                          <a:ea typeface="+mn-ea"/>
                          <a:cs typeface="+mn-cs"/>
                        </a:rPr>
                        <a:t>Guildwood</a:t>
                      </a:r>
                      <a:endParaRPr lang="en-ID" dirty="0"/>
                    </a:p>
                  </a:txBody>
                  <a:tcPr/>
                </a:tc>
                <a:tc>
                  <a:txBody>
                    <a:bodyPr/>
                    <a:lstStyle/>
                    <a:p>
                      <a:r>
                        <a:rPr lang="en-ID" sz="1800" b="0" i="0" kern="1200" dirty="0">
                          <a:solidFill>
                            <a:schemeClr val="dk1"/>
                          </a:solidFill>
                          <a:effectLst/>
                          <a:latin typeface="+mn-lt"/>
                          <a:ea typeface="+mn-ea"/>
                          <a:cs typeface="+mn-cs"/>
                        </a:rPr>
                        <a:t>Downsview</a:t>
                      </a:r>
                      <a:endParaRPr lang="en-ID" dirty="0"/>
                    </a:p>
                  </a:txBody>
                  <a:tcPr/>
                </a:tc>
                <a:tc>
                  <a:txBody>
                    <a:bodyPr/>
                    <a:lstStyle/>
                    <a:p>
                      <a:r>
                        <a:rPr lang="en-ID" sz="1800" b="0" i="0" kern="1200" dirty="0">
                          <a:solidFill>
                            <a:schemeClr val="dk1"/>
                          </a:solidFill>
                          <a:effectLst/>
                          <a:latin typeface="+mn-lt"/>
                          <a:ea typeface="+mn-ea"/>
                          <a:cs typeface="+mn-cs"/>
                        </a:rPr>
                        <a:t>Agincourt</a:t>
                      </a:r>
                      <a:endParaRPr lang="en-ID" dirty="0"/>
                    </a:p>
                  </a:txBody>
                  <a:tcPr/>
                </a:tc>
                <a:extLst>
                  <a:ext uri="{0D108BD9-81ED-4DB2-BD59-A6C34878D82A}">
                    <a16:rowId xmlns:a16="http://schemas.microsoft.com/office/drawing/2014/main" val="4057982214"/>
                  </a:ext>
                </a:extLst>
              </a:tr>
              <a:tr h="448436">
                <a:tc>
                  <a:txBody>
                    <a:bodyPr/>
                    <a:lstStyle/>
                    <a:p>
                      <a:r>
                        <a:rPr lang="en-ID" sz="1800" b="0" i="0" kern="1200" dirty="0" err="1">
                          <a:solidFill>
                            <a:schemeClr val="dk1"/>
                          </a:solidFill>
                          <a:effectLst/>
                          <a:latin typeface="+mn-lt"/>
                          <a:ea typeface="+mn-ea"/>
                          <a:cs typeface="+mn-cs"/>
                        </a:rPr>
                        <a:t>Cedarbrae</a:t>
                      </a:r>
                      <a:endParaRPr lang="en-ID" dirty="0"/>
                    </a:p>
                  </a:txBody>
                  <a:tcPr/>
                </a:tc>
                <a:tc>
                  <a:txBody>
                    <a:bodyPr/>
                    <a:lstStyle/>
                    <a:p>
                      <a:r>
                        <a:rPr lang="en-ID" sz="1800" b="0" i="0" kern="1200" dirty="0">
                          <a:solidFill>
                            <a:schemeClr val="dk1"/>
                          </a:solidFill>
                          <a:effectLst/>
                          <a:latin typeface="+mn-lt"/>
                          <a:ea typeface="+mn-ea"/>
                          <a:cs typeface="+mn-cs"/>
                        </a:rPr>
                        <a:t>Del Ray</a:t>
                      </a:r>
                      <a:endParaRPr lang="en-ID" dirty="0"/>
                    </a:p>
                  </a:txBody>
                  <a:tcPr/>
                </a:tc>
                <a:tc>
                  <a:txBody>
                    <a:bodyPr/>
                    <a:lstStyle/>
                    <a:p>
                      <a:r>
                        <a:rPr lang="en-ID" sz="1800" b="0" i="0" kern="1200" dirty="0">
                          <a:solidFill>
                            <a:schemeClr val="dk1"/>
                          </a:solidFill>
                          <a:effectLst/>
                          <a:latin typeface="+mn-lt"/>
                          <a:ea typeface="+mn-ea"/>
                          <a:cs typeface="+mn-cs"/>
                        </a:rPr>
                        <a:t>Clarks Corners</a:t>
                      </a:r>
                      <a:endParaRPr lang="en-ID" dirty="0"/>
                    </a:p>
                  </a:txBody>
                  <a:tcPr/>
                </a:tc>
                <a:extLst>
                  <a:ext uri="{0D108BD9-81ED-4DB2-BD59-A6C34878D82A}">
                    <a16:rowId xmlns:a16="http://schemas.microsoft.com/office/drawing/2014/main" val="1146279888"/>
                  </a:ext>
                </a:extLst>
              </a:tr>
              <a:tr h="448436">
                <a:tc>
                  <a:txBody>
                    <a:bodyPr/>
                    <a:lstStyle/>
                    <a:p>
                      <a:r>
                        <a:rPr lang="en-ID" sz="1800" b="0" i="0" kern="1200" dirty="0">
                          <a:solidFill>
                            <a:schemeClr val="dk1"/>
                          </a:solidFill>
                          <a:effectLst/>
                          <a:latin typeface="+mn-lt"/>
                          <a:ea typeface="+mn-ea"/>
                          <a:cs typeface="+mn-cs"/>
                        </a:rPr>
                        <a:t>Hillcrest Village</a:t>
                      </a:r>
                      <a:endParaRPr lang="en-ID" dirty="0"/>
                    </a:p>
                  </a:txBody>
                  <a:tcPr/>
                </a:tc>
                <a:tc>
                  <a:txBody>
                    <a:bodyPr/>
                    <a:lstStyle/>
                    <a:p>
                      <a:r>
                        <a:rPr lang="en-ID" sz="1800" b="0" i="0" kern="1200" dirty="0">
                          <a:solidFill>
                            <a:schemeClr val="dk1"/>
                          </a:solidFill>
                          <a:effectLst/>
                          <a:latin typeface="+mn-lt"/>
                          <a:ea typeface="+mn-ea"/>
                          <a:cs typeface="+mn-cs"/>
                        </a:rPr>
                        <a:t>Downsview</a:t>
                      </a:r>
                      <a:endParaRPr lang="en-ID" dirty="0"/>
                    </a:p>
                  </a:txBody>
                  <a:tcPr/>
                </a:tc>
                <a:tc>
                  <a:txBody>
                    <a:bodyPr/>
                    <a:lstStyle/>
                    <a:p>
                      <a:r>
                        <a:rPr lang="en-ID" sz="1800" b="0" i="0" kern="1200" dirty="0">
                          <a:solidFill>
                            <a:schemeClr val="dk1"/>
                          </a:solidFill>
                          <a:effectLst/>
                          <a:latin typeface="+mn-lt"/>
                          <a:ea typeface="+mn-ea"/>
                          <a:cs typeface="+mn-cs"/>
                        </a:rPr>
                        <a:t>Moore Park</a:t>
                      </a:r>
                      <a:endParaRPr lang="en-ID" dirty="0"/>
                    </a:p>
                  </a:txBody>
                  <a:tcPr/>
                </a:tc>
                <a:extLst>
                  <a:ext uri="{0D108BD9-81ED-4DB2-BD59-A6C34878D82A}">
                    <a16:rowId xmlns:a16="http://schemas.microsoft.com/office/drawing/2014/main" val="197288586"/>
                  </a:ext>
                </a:extLst>
              </a:tr>
              <a:tr h="448436">
                <a:tc>
                  <a:txBody>
                    <a:bodyPr/>
                    <a:lstStyle/>
                    <a:p>
                      <a:r>
                        <a:rPr lang="en-ID" sz="1800" b="0" i="0" kern="1200" dirty="0">
                          <a:solidFill>
                            <a:schemeClr val="dk1"/>
                          </a:solidFill>
                          <a:effectLst/>
                          <a:latin typeface="+mn-lt"/>
                          <a:ea typeface="+mn-ea"/>
                          <a:cs typeface="+mn-cs"/>
                        </a:rPr>
                        <a:t>Thorncliffe Park</a:t>
                      </a:r>
                      <a:endParaRPr lang="en-ID" dirty="0"/>
                    </a:p>
                  </a:txBody>
                  <a:tcPr/>
                </a:tc>
                <a:tc>
                  <a:txBody>
                    <a:bodyPr/>
                    <a:lstStyle/>
                    <a:p>
                      <a:r>
                        <a:rPr lang="en-ID" sz="1800" b="0" i="0" kern="1200" dirty="0">
                          <a:solidFill>
                            <a:schemeClr val="dk1"/>
                          </a:solidFill>
                          <a:effectLst/>
                          <a:latin typeface="+mn-lt"/>
                          <a:ea typeface="+mn-ea"/>
                          <a:cs typeface="+mn-cs"/>
                        </a:rPr>
                        <a:t>Roselawn</a:t>
                      </a:r>
                      <a:endParaRPr lang="en-ID" dirty="0"/>
                    </a:p>
                  </a:txBody>
                  <a:tcPr/>
                </a:tc>
                <a:tc>
                  <a:txBody>
                    <a:bodyPr/>
                    <a:lstStyle/>
                    <a:p>
                      <a:r>
                        <a:rPr lang="en-ID" sz="1800" b="0" i="0" kern="1200" dirty="0">
                          <a:solidFill>
                            <a:schemeClr val="dk1"/>
                          </a:solidFill>
                          <a:effectLst/>
                          <a:latin typeface="+mn-lt"/>
                          <a:ea typeface="+mn-ea"/>
                          <a:cs typeface="+mn-cs"/>
                        </a:rPr>
                        <a:t>South Steeles</a:t>
                      </a:r>
                      <a:endParaRPr lang="en-ID" dirty="0"/>
                    </a:p>
                  </a:txBody>
                  <a:tcPr/>
                </a:tc>
                <a:extLst>
                  <a:ext uri="{0D108BD9-81ED-4DB2-BD59-A6C34878D82A}">
                    <a16:rowId xmlns:a16="http://schemas.microsoft.com/office/drawing/2014/main" val="648653955"/>
                  </a:ext>
                </a:extLst>
              </a:tr>
              <a:tr h="774014">
                <a:tc>
                  <a:txBody>
                    <a:bodyPr/>
                    <a:lstStyle/>
                    <a:p>
                      <a:r>
                        <a:rPr lang="en-ID" sz="1800" b="0" i="0" kern="1200" dirty="0">
                          <a:solidFill>
                            <a:schemeClr val="dk1"/>
                          </a:solidFill>
                          <a:effectLst/>
                          <a:latin typeface="+mn-lt"/>
                          <a:ea typeface="+mn-ea"/>
                          <a:cs typeface="+mn-cs"/>
                        </a:rPr>
                        <a:t>Downsview</a:t>
                      </a:r>
                      <a:endParaRPr lang="en-ID" dirty="0"/>
                    </a:p>
                  </a:txBody>
                  <a:tcPr/>
                </a:tc>
                <a:tc>
                  <a:txBody>
                    <a:bodyPr/>
                    <a:lstStyle/>
                    <a:p>
                      <a:r>
                        <a:rPr lang="en-ID" sz="1800" b="0" i="0" kern="1200" dirty="0">
                          <a:solidFill>
                            <a:schemeClr val="dk1"/>
                          </a:solidFill>
                          <a:effectLst/>
                          <a:latin typeface="+mn-lt"/>
                          <a:ea typeface="+mn-ea"/>
                          <a:cs typeface="+mn-cs"/>
                        </a:rPr>
                        <a:t>Dorset Park</a:t>
                      </a:r>
                      <a:endParaRPr lang="en-ID" dirty="0"/>
                    </a:p>
                  </a:txBody>
                  <a:tcPr/>
                </a:tc>
                <a:tc>
                  <a:txBody>
                    <a:bodyPr/>
                    <a:lstStyle/>
                    <a:p>
                      <a:r>
                        <a:rPr lang="en-GB" sz="1800" b="0" i="0" kern="1200" dirty="0">
                          <a:solidFill>
                            <a:schemeClr val="dk1"/>
                          </a:solidFill>
                          <a:effectLst/>
                          <a:latin typeface="+mn-lt"/>
                          <a:ea typeface="+mn-ea"/>
                          <a:cs typeface="+mn-cs"/>
                        </a:rPr>
                        <a:t>Business reply mail Processing Centre</a:t>
                      </a:r>
                      <a:endParaRPr lang="en-ID" dirty="0"/>
                    </a:p>
                  </a:txBody>
                  <a:tcPr/>
                </a:tc>
                <a:extLst>
                  <a:ext uri="{0D108BD9-81ED-4DB2-BD59-A6C34878D82A}">
                    <a16:rowId xmlns:a16="http://schemas.microsoft.com/office/drawing/2014/main" val="615085734"/>
                  </a:ext>
                </a:extLst>
              </a:tr>
              <a:tr h="448436">
                <a:tc>
                  <a:txBody>
                    <a:bodyPr/>
                    <a:lstStyle/>
                    <a:p>
                      <a:r>
                        <a:rPr lang="en-ID" sz="1800" b="0" i="0" kern="1200" dirty="0">
                          <a:solidFill>
                            <a:schemeClr val="dk1"/>
                          </a:solidFill>
                          <a:effectLst/>
                          <a:latin typeface="+mn-lt"/>
                          <a:ea typeface="+mn-ea"/>
                          <a:cs typeface="+mn-cs"/>
                        </a:rPr>
                        <a:t>Downsview</a:t>
                      </a:r>
                      <a:endParaRPr lang="en-ID" dirty="0"/>
                    </a:p>
                  </a:txBody>
                  <a:tcPr/>
                </a:tc>
                <a:tc>
                  <a:txBody>
                    <a:bodyPr/>
                    <a:lstStyle/>
                    <a:p>
                      <a:r>
                        <a:rPr lang="en-ID" sz="1800" b="0" i="0" kern="1200" dirty="0" err="1">
                          <a:solidFill>
                            <a:schemeClr val="dk1"/>
                          </a:solidFill>
                          <a:effectLst/>
                          <a:latin typeface="+mn-lt"/>
                          <a:ea typeface="+mn-ea"/>
                          <a:cs typeface="+mn-cs"/>
                        </a:rPr>
                        <a:t>Davisville</a:t>
                      </a:r>
                      <a:r>
                        <a:rPr lang="en-ID" sz="1800" b="0" i="0" kern="1200" dirty="0">
                          <a:solidFill>
                            <a:schemeClr val="dk1"/>
                          </a:solidFill>
                          <a:effectLst/>
                          <a:latin typeface="+mn-lt"/>
                          <a:ea typeface="+mn-ea"/>
                          <a:cs typeface="+mn-cs"/>
                        </a:rPr>
                        <a:t> North</a:t>
                      </a:r>
                      <a:endParaRPr lang="en-ID" dirty="0"/>
                    </a:p>
                  </a:txBody>
                  <a:tcPr/>
                </a:tc>
                <a:tc>
                  <a:txBody>
                    <a:bodyPr/>
                    <a:lstStyle/>
                    <a:p>
                      <a:r>
                        <a:rPr lang="en-ID" sz="1800" b="0" i="0" kern="1200" dirty="0">
                          <a:solidFill>
                            <a:schemeClr val="dk1"/>
                          </a:solidFill>
                          <a:effectLst/>
                          <a:latin typeface="+mn-lt"/>
                          <a:ea typeface="+mn-ea"/>
                          <a:cs typeface="+mn-cs"/>
                        </a:rPr>
                        <a:t>Mimico NW</a:t>
                      </a:r>
                      <a:endParaRPr lang="en-ID" dirty="0"/>
                    </a:p>
                  </a:txBody>
                  <a:tcPr/>
                </a:tc>
                <a:extLst>
                  <a:ext uri="{0D108BD9-81ED-4DB2-BD59-A6C34878D82A}">
                    <a16:rowId xmlns:a16="http://schemas.microsoft.com/office/drawing/2014/main" val="1971517355"/>
                  </a:ext>
                </a:extLst>
              </a:tr>
            </a:tbl>
          </a:graphicData>
        </a:graphic>
      </p:graphicFrame>
    </p:spTree>
    <p:extLst>
      <p:ext uri="{BB962C8B-B14F-4D97-AF65-F5344CB8AC3E}">
        <p14:creationId xmlns:p14="http://schemas.microsoft.com/office/powerpoint/2010/main" val="136587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000922" y="81353"/>
            <a:ext cx="7745506" cy="1469965"/>
          </a:xfrm>
        </p:spPr>
        <p:txBody>
          <a:bodyPr anchor="ctr">
            <a:normAutofit/>
          </a:bodyPr>
          <a:lstStyle/>
          <a:p>
            <a:r>
              <a:rPr lang="en-US" dirty="0">
                <a:latin typeface="Franklin Gothic Book" panose="020B0503020102020204" pitchFamily="34" charset="0"/>
                <a:cs typeface="Segoe UI" panose="020B0502040204020203" pitchFamily="34" charset="0"/>
              </a:rPr>
              <a:t>Discussion</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267697"/>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Content Placeholder 5">
            <a:extLst>
              <a:ext uri="{FF2B5EF4-FFF2-40B4-BE49-F238E27FC236}">
                <a16:creationId xmlns:a16="http://schemas.microsoft.com/office/drawing/2014/main" id="{7DA1A799-12D3-424C-B60B-67E732207776}"/>
              </a:ext>
            </a:extLst>
          </p:cNvPr>
          <p:cNvSpPr>
            <a:spLocks noGrp="1"/>
          </p:cNvSpPr>
          <p:nvPr>
            <p:ph idx="1"/>
          </p:nvPr>
        </p:nvSpPr>
        <p:spPr/>
        <p:txBody>
          <a:bodyPr>
            <a:normAutofit/>
          </a:bodyPr>
          <a:lstStyle/>
          <a:p>
            <a:pPr marL="0" indent="0">
              <a:buNone/>
            </a:pPr>
            <a:r>
              <a:rPr lang="en-GB" sz="2400" dirty="0"/>
              <a:t>As I already found the 24 suit </a:t>
            </a:r>
            <a:r>
              <a:rPr lang="en-GB" sz="2400" dirty="0" err="1"/>
              <a:t>neighborhood</a:t>
            </a:r>
            <a:r>
              <a:rPr lang="en-GB" sz="2400" dirty="0"/>
              <a:t> to open the new branch. However, this does not guarantee the success of the coffee shop that will be opened. Another observation is still need to be done and further discussion is a must. I recommend to the Coffee Shop owner to do the further observation such as the rent price for the Coffee Shop, local people preference and many more. Based on the result, I would recommend to take a deeper look into the red dots which is not to far away from the centre of Toronto because it may have so many opportunities that the people will enjoy the coffee.</a:t>
            </a:r>
            <a:endParaRPr lang="en-ID" sz="2400" dirty="0"/>
          </a:p>
        </p:txBody>
      </p:sp>
    </p:spTree>
    <p:extLst>
      <p:ext uri="{BB962C8B-B14F-4D97-AF65-F5344CB8AC3E}">
        <p14:creationId xmlns:p14="http://schemas.microsoft.com/office/powerpoint/2010/main" val="288090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000922" y="81353"/>
            <a:ext cx="7745506" cy="1469965"/>
          </a:xfrm>
        </p:spPr>
        <p:txBody>
          <a:bodyPr anchor="ctr">
            <a:normAutofit/>
          </a:bodyPr>
          <a:lstStyle/>
          <a:p>
            <a:r>
              <a:rPr lang="en-US" dirty="0">
                <a:latin typeface="Franklin Gothic Book" panose="020B0503020102020204" pitchFamily="34" charset="0"/>
                <a:cs typeface="Segoe UI" panose="020B0502040204020203" pitchFamily="34" charset="0"/>
              </a:rPr>
              <a:t>Conclusion</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267697"/>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Content Placeholder 5">
            <a:extLst>
              <a:ext uri="{FF2B5EF4-FFF2-40B4-BE49-F238E27FC236}">
                <a16:creationId xmlns:a16="http://schemas.microsoft.com/office/drawing/2014/main" id="{7DA1A799-12D3-424C-B60B-67E732207776}"/>
              </a:ext>
            </a:extLst>
          </p:cNvPr>
          <p:cNvSpPr>
            <a:spLocks noGrp="1"/>
          </p:cNvSpPr>
          <p:nvPr>
            <p:ph idx="1"/>
          </p:nvPr>
        </p:nvSpPr>
        <p:spPr/>
        <p:txBody>
          <a:bodyPr/>
          <a:lstStyle/>
          <a:p>
            <a:pPr marL="0" indent="0">
              <a:buNone/>
            </a:pPr>
            <a:r>
              <a:rPr lang="en-GB" dirty="0"/>
              <a:t>In this project, I analysed which neighbourhood in Toronto will be the most suitable place to open based on the neighbourhood similarity of the current shop. </a:t>
            </a:r>
            <a:r>
              <a:rPr lang="en-GB" dirty="0" err="1"/>
              <a:t>KMeans</a:t>
            </a:r>
            <a:r>
              <a:rPr lang="en-GB" dirty="0"/>
              <a:t> clustering algorithm successfully clustered the neighbourhood into 10 clusters. The filtering method successfully separate the place with many coffee shops and cafe with the place with few coffee shops. Finally, I could get the 24 suitable </a:t>
            </a:r>
            <a:r>
              <a:rPr lang="en-GB" dirty="0" err="1"/>
              <a:t>neighborhoods</a:t>
            </a:r>
            <a:r>
              <a:rPr lang="en-GB" dirty="0"/>
              <a:t> for the further review.</a:t>
            </a:r>
            <a:endParaRPr lang="en-ID" dirty="0"/>
          </a:p>
        </p:txBody>
      </p:sp>
    </p:spTree>
    <p:extLst>
      <p:ext uri="{BB962C8B-B14F-4D97-AF65-F5344CB8AC3E}">
        <p14:creationId xmlns:p14="http://schemas.microsoft.com/office/powerpoint/2010/main" val="26474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a:solidFill>
                  <a:srgbClr val="E7E6E6"/>
                </a:solidFill>
                <a:latin typeface="Segoe UI" panose="020B0502040204020203" pitchFamily="34" charset="0"/>
                <a:cs typeface="Segoe UI" panose="020B0502040204020203" pitchFamily="34" charset="0"/>
              </a:rPr>
              <a:t>Thank You</a:t>
            </a:r>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45241" y="8135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Introduction</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267697"/>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Content Placeholder 5">
            <a:extLst>
              <a:ext uri="{FF2B5EF4-FFF2-40B4-BE49-F238E27FC236}">
                <a16:creationId xmlns:a16="http://schemas.microsoft.com/office/drawing/2014/main" id="{E1791081-41FD-48DC-B62A-0C7AAA2ECD14}"/>
              </a:ext>
            </a:extLst>
          </p:cNvPr>
          <p:cNvSpPr>
            <a:spLocks noGrp="1"/>
          </p:cNvSpPr>
          <p:nvPr>
            <p:ph idx="1"/>
          </p:nvPr>
        </p:nvSpPr>
        <p:spPr/>
        <p:txBody>
          <a:bodyPr>
            <a:normAutofit/>
          </a:bodyPr>
          <a:lstStyle/>
          <a:p>
            <a:r>
              <a:rPr lang="en-GB" sz="2400" dirty="0"/>
              <a:t>Usually, an entrepreneur will open a branch for his company or shop if the first one is successful. </a:t>
            </a:r>
          </a:p>
          <a:p>
            <a:r>
              <a:rPr lang="en-GB" sz="2400" dirty="0"/>
              <a:t>The problem is, it is not easy to find a new good location to open the new restaurant. Where should open the new branch?</a:t>
            </a:r>
          </a:p>
          <a:p>
            <a:endParaRPr lang="en-GB" sz="2400" dirty="0"/>
          </a:p>
          <a:p>
            <a:pPr marL="0" indent="0">
              <a:buNone/>
            </a:pPr>
            <a:r>
              <a:rPr lang="en-GB" dirty="0"/>
              <a:t>Solution</a:t>
            </a:r>
          </a:p>
          <a:p>
            <a:r>
              <a:rPr lang="en-GB" sz="2400" dirty="0"/>
              <a:t>Using Data Science to find out where is the best place to open the new branch.</a:t>
            </a:r>
            <a:endParaRPr lang="en-ID" sz="2400" dirty="0"/>
          </a:p>
        </p:txBody>
      </p:sp>
    </p:spTree>
    <p:extLst>
      <p:ext uri="{BB962C8B-B14F-4D97-AF65-F5344CB8AC3E}">
        <p14:creationId xmlns:p14="http://schemas.microsoft.com/office/powerpoint/2010/main" val="196352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928752" y="8135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Data</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267697"/>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Content Placeholder 5">
            <a:extLst>
              <a:ext uri="{FF2B5EF4-FFF2-40B4-BE49-F238E27FC236}">
                <a16:creationId xmlns:a16="http://schemas.microsoft.com/office/drawing/2014/main" id="{138F7AD4-21CB-4BCD-8E38-F2AA3274248C}"/>
              </a:ext>
            </a:extLst>
          </p:cNvPr>
          <p:cNvSpPr>
            <a:spLocks noGrp="1"/>
          </p:cNvSpPr>
          <p:nvPr>
            <p:ph idx="1"/>
          </p:nvPr>
        </p:nvSpPr>
        <p:spPr/>
        <p:txBody>
          <a:bodyPr/>
          <a:lstStyle/>
          <a:p>
            <a:r>
              <a:rPr lang="en-GB" dirty="0"/>
              <a:t>One of the coffee shops in New York, that is For Five Coffee Shop</a:t>
            </a:r>
          </a:p>
          <a:p>
            <a:r>
              <a:rPr lang="en-GB" dirty="0"/>
              <a:t>Data location in Toronto.</a:t>
            </a:r>
          </a:p>
          <a:p>
            <a:endParaRPr lang="en-GB" dirty="0"/>
          </a:p>
          <a:p>
            <a:r>
              <a:rPr lang="en-GB" dirty="0"/>
              <a:t>Using the Foursquare API to get all the data location needed</a:t>
            </a:r>
          </a:p>
          <a:p>
            <a:r>
              <a:rPr lang="en-GB" dirty="0"/>
              <a:t>Extract the information of similarity on each neighbourhood</a:t>
            </a:r>
          </a:p>
          <a:p>
            <a:endParaRPr lang="en-GB" dirty="0"/>
          </a:p>
          <a:p>
            <a:r>
              <a:rPr lang="en-GB" dirty="0"/>
              <a:t>Use the result to cluster the neighbourhood into 10 clusters</a:t>
            </a:r>
            <a:endParaRPr lang="en-ID" dirty="0"/>
          </a:p>
        </p:txBody>
      </p:sp>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966757" y="8135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Methodology</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267697"/>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Content Placeholder 5">
            <a:extLst>
              <a:ext uri="{FF2B5EF4-FFF2-40B4-BE49-F238E27FC236}">
                <a16:creationId xmlns:a16="http://schemas.microsoft.com/office/drawing/2014/main" id="{3FDAC0B3-992B-46A5-A609-3E5C4748C9B5}"/>
              </a:ext>
            </a:extLst>
          </p:cNvPr>
          <p:cNvSpPr>
            <a:spLocks noGrp="1"/>
          </p:cNvSpPr>
          <p:nvPr>
            <p:ph idx="1"/>
          </p:nvPr>
        </p:nvSpPr>
        <p:spPr/>
        <p:txBody>
          <a:bodyPr/>
          <a:lstStyle/>
          <a:p>
            <a:r>
              <a:rPr lang="en-GB" dirty="0"/>
              <a:t>Analyse neighbourhood in Toronto that have coffee shops as the most common venues. </a:t>
            </a:r>
          </a:p>
          <a:p>
            <a:r>
              <a:rPr lang="en-GB" dirty="0"/>
              <a:t>Divide the neighbourhood into 3 parts, namely the place that has a coffee shop as the first most common place, the second and the third and then analyse those three.</a:t>
            </a:r>
          </a:p>
          <a:p>
            <a:r>
              <a:rPr lang="en-GB" dirty="0"/>
              <a:t>Use </a:t>
            </a:r>
            <a:r>
              <a:rPr lang="en-GB" dirty="0" err="1"/>
              <a:t>Kmeans</a:t>
            </a:r>
            <a:r>
              <a:rPr lang="en-GB" dirty="0"/>
              <a:t> clustering to cluster all Toronto neighbourhoods.</a:t>
            </a:r>
          </a:p>
          <a:p>
            <a:r>
              <a:rPr lang="en-GB" dirty="0"/>
              <a:t>See in which cluster the For Five Coffee shop will enter</a:t>
            </a:r>
          </a:p>
          <a:p>
            <a:r>
              <a:rPr lang="en-GB" dirty="0"/>
              <a:t>Filter the result on the For Five Coffee shop cluster</a:t>
            </a:r>
            <a:endParaRPr lang="en-ID" dirty="0"/>
          </a:p>
        </p:txBody>
      </p:sp>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E5FE-07F0-4501-B773-131C45C6E01C}"/>
              </a:ext>
            </a:extLst>
          </p:cNvPr>
          <p:cNvSpPr>
            <a:spLocks noGrp="1"/>
          </p:cNvSpPr>
          <p:nvPr>
            <p:ph type="title"/>
          </p:nvPr>
        </p:nvSpPr>
        <p:spPr/>
        <p:txBody>
          <a:bodyPr>
            <a:normAutofit/>
          </a:bodyPr>
          <a:lstStyle/>
          <a:p>
            <a:r>
              <a:rPr lang="en-GB" sz="3100" b="1" dirty="0"/>
              <a:t>1. Venues with the Coffee Shops as the 1</a:t>
            </a:r>
            <a:r>
              <a:rPr lang="en-GB" sz="3100" b="1" baseline="30000" dirty="0"/>
              <a:t>st</a:t>
            </a:r>
            <a:r>
              <a:rPr lang="en-GB" sz="3100" b="1" dirty="0"/>
              <a:t> Most Common Venues</a:t>
            </a:r>
            <a:br>
              <a:rPr lang="en-GB" b="1" dirty="0"/>
            </a:br>
            <a:endParaRPr lang="en-ID" dirty="0"/>
          </a:p>
        </p:txBody>
      </p:sp>
      <p:pic>
        <p:nvPicPr>
          <p:cNvPr id="5" name="Content Placeholder 4">
            <a:extLst>
              <a:ext uri="{FF2B5EF4-FFF2-40B4-BE49-F238E27FC236}">
                <a16:creationId xmlns:a16="http://schemas.microsoft.com/office/drawing/2014/main" id="{BACBE8FD-7598-421C-B0C8-A4F474C718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8245" b="12904"/>
          <a:stretch/>
        </p:blipFill>
        <p:spPr>
          <a:xfrm>
            <a:off x="838200" y="1534066"/>
            <a:ext cx="5939118" cy="3789867"/>
          </a:xfrm>
        </p:spPr>
      </p:pic>
      <p:sp>
        <p:nvSpPr>
          <p:cNvPr id="6" name="TextBox 5">
            <a:extLst>
              <a:ext uri="{FF2B5EF4-FFF2-40B4-BE49-F238E27FC236}">
                <a16:creationId xmlns:a16="http://schemas.microsoft.com/office/drawing/2014/main" id="{1A4EACDB-E94B-49C8-A2BF-0551697D560E}"/>
              </a:ext>
            </a:extLst>
          </p:cNvPr>
          <p:cNvSpPr txBox="1"/>
          <p:nvPr/>
        </p:nvSpPr>
        <p:spPr>
          <a:xfrm>
            <a:off x="7000091" y="1905505"/>
            <a:ext cx="4130936" cy="3046988"/>
          </a:xfrm>
          <a:prstGeom prst="rect">
            <a:avLst/>
          </a:prstGeom>
          <a:noFill/>
        </p:spPr>
        <p:txBody>
          <a:bodyPr wrap="square" rtlCol="0">
            <a:spAutoFit/>
          </a:bodyPr>
          <a:lstStyle/>
          <a:p>
            <a:r>
              <a:rPr lang="en-GB" sz="1600" dirty="0"/>
              <a:t>A lot of neighbourhoods with coffee shops (purple dots) in the middle of Toronto. </a:t>
            </a:r>
          </a:p>
          <a:p>
            <a:endParaRPr lang="en-GB" sz="1600" dirty="0"/>
          </a:p>
          <a:p>
            <a:r>
              <a:rPr lang="en-GB" sz="1600" dirty="0"/>
              <a:t>We can assume that those neighbourhoods are very popular or crowded so that many people want to enjoy the coffee. </a:t>
            </a:r>
          </a:p>
          <a:p>
            <a:endParaRPr lang="en-GB" sz="1600" dirty="0"/>
          </a:p>
          <a:p>
            <a:r>
              <a:rPr lang="en-GB" sz="1600" dirty="0"/>
              <a:t>Opening the new coffee shop there might be good because we have a lot of customers, but since we are only the newcomer from New York, maybe opening a new shops with so many competitors is not a good idea.</a:t>
            </a:r>
            <a:endParaRPr lang="en-ID" sz="1600" dirty="0"/>
          </a:p>
        </p:txBody>
      </p:sp>
    </p:spTree>
    <p:extLst>
      <p:ext uri="{BB962C8B-B14F-4D97-AF65-F5344CB8AC3E}">
        <p14:creationId xmlns:p14="http://schemas.microsoft.com/office/powerpoint/2010/main" val="48475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E5FE-07F0-4501-B773-131C45C6E01C}"/>
              </a:ext>
            </a:extLst>
          </p:cNvPr>
          <p:cNvSpPr>
            <a:spLocks noGrp="1"/>
          </p:cNvSpPr>
          <p:nvPr>
            <p:ph type="title"/>
          </p:nvPr>
        </p:nvSpPr>
        <p:spPr/>
        <p:txBody>
          <a:bodyPr>
            <a:normAutofit/>
          </a:bodyPr>
          <a:lstStyle/>
          <a:p>
            <a:r>
              <a:rPr lang="en-GB" sz="3100" b="1" dirty="0"/>
              <a:t>2. Venues with the Coffee Shops as the 2</a:t>
            </a:r>
            <a:r>
              <a:rPr lang="en-GB" sz="3100" b="1" baseline="30000" dirty="0"/>
              <a:t>nd</a:t>
            </a:r>
            <a:r>
              <a:rPr lang="en-GB" sz="3100" b="1" dirty="0"/>
              <a:t> Most Common Venues</a:t>
            </a:r>
            <a:br>
              <a:rPr lang="en-GB" b="1" dirty="0"/>
            </a:br>
            <a:endParaRPr lang="en-ID" dirty="0"/>
          </a:p>
        </p:txBody>
      </p:sp>
      <p:sp>
        <p:nvSpPr>
          <p:cNvPr id="6" name="TextBox 5">
            <a:extLst>
              <a:ext uri="{FF2B5EF4-FFF2-40B4-BE49-F238E27FC236}">
                <a16:creationId xmlns:a16="http://schemas.microsoft.com/office/drawing/2014/main" id="{1A4EACDB-E94B-49C8-A2BF-0551697D560E}"/>
              </a:ext>
            </a:extLst>
          </p:cNvPr>
          <p:cNvSpPr txBox="1"/>
          <p:nvPr/>
        </p:nvSpPr>
        <p:spPr>
          <a:xfrm>
            <a:off x="6989334" y="2397948"/>
            <a:ext cx="4130936" cy="2062103"/>
          </a:xfrm>
          <a:prstGeom prst="rect">
            <a:avLst/>
          </a:prstGeom>
          <a:noFill/>
        </p:spPr>
        <p:txBody>
          <a:bodyPr wrap="square" rtlCol="0">
            <a:spAutoFit/>
          </a:bodyPr>
          <a:lstStyle/>
          <a:p>
            <a:r>
              <a:rPr lang="en-GB" sz="1600" dirty="0"/>
              <a:t>Venues with coffee shops as the 2nd most common venues are more scattered than the first one.</a:t>
            </a:r>
          </a:p>
          <a:p>
            <a:endParaRPr lang="en-GB" sz="1600" dirty="0"/>
          </a:p>
          <a:p>
            <a:r>
              <a:rPr lang="en-GB" sz="1600" dirty="0"/>
              <a:t>It is support my basic knowledge that many coffee shop choose to not open their shop within the neighbourhood with many competitors.</a:t>
            </a:r>
            <a:endParaRPr lang="en-ID" sz="1400" dirty="0"/>
          </a:p>
        </p:txBody>
      </p:sp>
      <p:pic>
        <p:nvPicPr>
          <p:cNvPr id="4" name="Picture 3">
            <a:extLst>
              <a:ext uri="{FF2B5EF4-FFF2-40B4-BE49-F238E27FC236}">
                <a16:creationId xmlns:a16="http://schemas.microsoft.com/office/drawing/2014/main" id="{297D9431-7AA3-454D-B92F-DA6668F1559E}"/>
              </a:ext>
            </a:extLst>
          </p:cNvPr>
          <p:cNvPicPr>
            <a:picLocks noChangeAspect="1"/>
          </p:cNvPicPr>
          <p:nvPr/>
        </p:nvPicPr>
        <p:blipFill rotWithShape="1">
          <a:blip r:embed="rId2">
            <a:extLst>
              <a:ext uri="{28A0092B-C50C-407E-A947-70E740481C1C}">
                <a14:useLocalDpi xmlns:a14="http://schemas.microsoft.com/office/drawing/2010/main" val="0"/>
              </a:ext>
            </a:extLst>
          </a:blip>
          <a:srcRect r="5555" b="6769"/>
          <a:stretch/>
        </p:blipFill>
        <p:spPr>
          <a:xfrm>
            <a:off x="921124" y="1651464"/>
            <a:ext cx="5577920" cy="3652056"/>
          </a:xfrm>
          <a:prstGeom prst="rect">
            <a:avLst/>
          </a:prstGeom>
        </p:spPr>
      </p:pic>
    </p:spTree>
    <p:extLst>
      <p:ext uri="{BB962C8B-B14F-4D97-AF65-F5344CB8AC3E}">
        <p14:creationId xmlns:p14="http://schemas.microsoft.com/office/powerpoint/2010/main" val="345470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E5FE-07F0-4501-B773-131C45C6E01C}"/>
              </a:ext>
            </a:extLst>
          </p:cNvPr>
          <p:cNvSpPr>
            <a:spLocks noGrp="1"/>
          </p:cNvSpPr>
          <p:nvPr>
            <p:ph type="title"/>
          </p:nvPr>
        </p:nvSpPr>
        <p:spPr/>
        <p:txBody>
          <a:bodyPr>
            <a:normAutofit/>
          </a:bodyPr>
          <a:lstStyle/>
          <a:p>
            <a:r>
              <a:rPr lang="en-GB" sz="3100" b="1" dirty="0"/>
              <a:t>3. Venues with the Coffee Shops as the 3</a:t>
            </a:r>
            <a:r>
              <a:rPr lang="en-GB" sz="3100" b="1" baseline="30000" dirty="0"/>
              <a:t>rd</a:t>
            </a:r>
            <a:r>
              <a:rPr lang="en-GB" sz="3100" b="1" dirty="0"/>
              <a:t> Most Common Venues</a:t>
            </a:r>
            <a:br>
              <a:rPr lang="en-GB" b="1" dirty="0"/>
            </a:br>
            <a:endParaRPr lang="en-ID" dirty="0"/>
          </a:p>
        </p:txBody>
      </p:sp>
      <p:sp>
        <p:nvSpPr>
          <p:cNvPr id="6" name="TextBox 5">
            <a:extLst>
              <a:ext uri="{FF2B5EF4-FFF2-40B4-BE49-F238E27FC236}">
                <a16:creationId xmlns:a16="http://schemas.microsoft.com/office/drawing/2014/main" id="{1A4EACDB-E94B-49C8-A2BF-0551697D560E}"/>
              </a:ext>
            </a:extLst>
          </p:cNvPr>
          <p:cNvSpPr txBox="1"/>
          <p:nvPr/>
        </p:nvSpPr>
        <p:spPr>
          <a:xfrm>
            <a:off x="6989334" y="2397948"/>
            <a:ext cx="4130936" cy="2062103"/>
          </a:xfrm>
          <a:prstGeom prst="rect">
            <a:avLst/>
          </a:prstGeom>
          <a:noFill/>
        </p:spPr>
        <p:txBody>
          <a:bodyPr wrap="square" rtlCol="0">
            <a:spAutoFit/>
          </a:bodyPr>
          <a:lstStyle/>
          <a:p>
            <a:r>
              <a:rPr lang="en-GB" sz="1600" dirty="0"/>
              <a:t>Venues with coffee shops as the 3rd most common venues are even more scattered than the second one. </a:t>
            </a:r>
          </a:p>
          <a:p>
            <a:endParaRPr lang="en-GB" sz="1600" dirty="0"/>
          </a:p>
          <a:p>
            <a:r>
              <a:rPr lang="en-GB" sz="1600" dirty="0"/>
              <a:t>I think it is good to open the branch of the coffee shop within the neighbourhood with least competitor so that as a newcomer we could survive.</a:t>
            </a:r>
            <a:endParaRPr lang="en-ID" sz="1200" dirty="0"/>
          </a:p>
        </p:txBody>
      </p:sp>
      <p:pic>
        <p:nvPicPr>
          <p:cNvPr id="5" name="Picture 4">
            <a:extLst>
              <a:ext uri="{FF2B5EF4-FFF2-40B4-BE49-F238E27FC236}">
                <a16:creationId xmlns:a16="http://schemas.microsoft.com/office/drawing/2014/main" id="{6ECE3271-B382-435E-8B4D-26CF2594E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03" y="1690688"/>
            <a:ext cx="5299089" cy="3365406"/>
          </a:xfrm>
          <a:prstGeom prst="rect">
            <a:avLst/>
          </a:prstGeom>
        </p:spPr>
      </p:pic>
    </p:spTree>
    <p:extLst>
      <p:ext uri="{BB962C8B-B14F-4D97-AF65-F5344CB8AC3E}">
        <p14:creationId xmlns:p14="http://schemas.microsoft.com/office/powerpoint/2010/main" val="167819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267697"/>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923929" y="145344"/>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 (Clustering)</a:t>
            </a: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9" name="Picture 8">
            <a:extLst>
              <a:ext uri="{FF2B5EF4-FFF2-40B4-BE49-F238E27FC236}">
                <a16:creationId xmlns:a16="http://schemas.microsoft.com/office/drawing/2014/main" id="{9D941F2C-340D-4A2C-BA2F-7FE0D9530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3908" y="1570823"/>
            <a:ext cx="5488767" cy="3716353"/>
          </a:xfrm>
          <a:prstGeom prst="rect">
            <a:avLst/>
          </a:prstGeom>
        </p:spPr>
      </p:pic>
      <p:sp>
        <p:nvSpPr>
          <p:cNvPr id="10" name="TextBox 9">
            <a:extLst>
              <a:ext uri="{FF2B5EF4-FFF2-40B4-BE49-F238E27FC236}">
                <a16:creationId xmlns:a16="http://schemas.microsoft.com/office/drawing/2014/main" id="{2758F80D-9A3E-40ED-99B2-CB085B02F592}"/>
              </a:ext>
            </a:extLst>
          </p:cNvPr>
          <p:cNvSpPr txBox="1"/>
          <p:nvPr/>
        </p:nvSpPr>
        <p:spPr>
          <a:xfrm>
            <a:off x="7151737" y="2028615"/>
            <a:ext cx="4204713" cy="2800767"/>
          </a:xfrm>
          <a:prstGeom prst="rect">
            <a:avLst/>
          </a:prstGeom>
          <a:noFill/>
        </p:spPr>
        <p:txBody>
          <a:bodyPr wrap="square" rtlCol="0">
            <a:spAutoFit/>
          </a:bodyPr>
          <a:lstStyle/>
          <a:p>
            <a:r>
              <a:rPr lang="en-GB" sz="1600" dirty="0"/>
              <a:t>Our Coffee Shop is clustered into the first cluster(purple dots). It seems we are lucky enough because we have many similar </a:t>
            </a:r>
            <a:r>
              <a:rPr lang="en-GB" sz="1600" dirty="0" err="1"/>
              <a:t>neighborhood</a:t>
            </a:r>
            <a:r>
              <a:rPr lang="en-GB" sz="1600" dirty="0"/>
              <a:t> in Toronto. </a:t>
            </a:r>
          </a:p>
          <a:p>
            <a:endParaRPr lang="en-GB" sz="1600" dirty="0"/>
          </a:p>
          <a:p>
            <a:r>
              <a:rPr lang="en-GB" sz="1600" dirty="0"/>
              <a:t>There are 76 similar </a:t>
            </a:r>
            <a:r>
              <a:rPr lang="en-GB" sz="1600" dirty="0" err="1"/>
              <a:t>neighborhoods</a:t>
            </a:r>
            <a:r>
              <a:rPr lang="en-GB" sz="1600" dirty="0"/>
              <a:t> out of 103 </a:t>
            </a:r>
            <a:r>
              <a:rPr lang="en-GB" sz="1600" dirty="0" err="1"/>
              <a:t>neighborhood</a:t>
            </a:r>
            <a:r>
              <a:rPr lang="en-GB" sz="1600" dirty="0"/>
              <a:t> in Toronto. </a:t>
            </a:r>
          </a:p>
          <a:p>
            <a:endParaRPr lang="en-GB" sz="1600" dirty="0"/>
          </a:p>
          <a:p>
            <a:r>
              <a:rPr lang="en-GB" sz="1600" dirty="0"/>
              <a:t>The next step is to eliminate the </a:t>
            </a:r>
            <a:r>
              <a:rPr lang="en-GB" sz="1600" dirty="0" err="1"/>
              <a:t>neighborhoods</a:t>
            </a:r>
            <a:r>
              <a:rPr lang="en-GB" sz="1600" dirty="0"/>
              <a:t> which already have </a:t>
            </a:r>
            <a:r>
              <a:rPr lang="en-GB" sz="1600" dirty="0" err="1"/>
              <a:t>Caffee</a:t>
            </a:r>
            <a:r>
              <a:rPr lang="en-GB" sz="1600" dirty="0"/>
              <a:t> Shop or Cafe as the most </a:t>
            </a:r>
            <a:r>
              <a:rPr lang="en-GB" sz="1600" dirty="0" err="1"/>
              <a:t>commont</a:t>
            </a:r>
            <a:r>
              <a:rPr lang="en-GB" sz="1600" dirty="0"/>
              <a:t> venues</a:t>
            </a:r>
            <a:endParaRPr lang="en-ID" sz="1600" dirty="0"/>
          </a:p>
        </p:txBody>
      </p:sp>
    </p:spTree>
    <p:extLst>
      <p:ext uri="{BB962C8B-B14F-4D97-AF65-F5344CB8AC3E}">
        <p14:creationId xmlns:p14="http://schemas.microsoft.com/office/powerpoint/2010/main" val="351489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267697"/>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923929" y="145344"/>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 (Filtering)</a:t>
            </a: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10" name="TextBox 9">
            <a:extLst>
              <a:ext uri="{FF2B5EF4-FFF2-40B4-BE49-F238E27FC236}">
                <a16:creationId xmlns:a16="http://schemas.microsoft.com/office/drawing/2014/main" id="{2758F80D-9A3E-40ED-99B2-CB085B02F592}"/>
              </a:ext>
            </a:extLst>
          </p:cNvPr>
          <p:cNvSpPr txBox="1"/>
          <p:nvPr/>
        </p:nvSpPr>
        <p:spPr>
          <a:xfrm>
            <a:off x="7151737" y="2963744"/>
            <a:ext cx="4204713" cy="584775"/>
          </a:xfrm>
          <a:prstGeom prst="rect">
            <a:avLst/>
          </a:prstGeom>
          <a:noFill/>
        </p:spPr>
        <p:txBody>
          <a:bodyPr wrap="square" rtlCol="0">
            <a:spAutoFit/>
          </a:bodyPr>
          <a:lstStyle/>
          <a:p>
            <a:r>
              <a:rPr lang="en-GB" sz="1600" dirty="0"/>
              <a:t>After the filter, we found 24 suit </a:t>
            </a:r>
            <a:r>
              <a:rPr lang="en-GB" sz="1600" dirty="0" err="1"/>
              <a:t>neighborhoods</a:t>
            </a:r>
            <a:r>
              <a:rPr lang="en-GB" sz="1600" dirty="0"/>
              <a:t> (red dots) in Toronto to open our Coffee Shop.</a:t>
            </a:r>
            <a:endParaRPr lang="en-ID" sz="1400" dirty="0"/>
          </a:p>
        </p:txBody>
      </p:sp>
      <p:pic>
        <p:nvPicPr>
          <p:cNvPr id="5" name="Picture 4">
            <a:extLst>
              <a:ext uri="{FF2B5EF4-FFF2-40B4-BE49-F238E27FC236}">
                <a16:creationId xmlns:a16="http://schemas.microsoft.com/office/drawing/2014/main" id="{5119F6F9-CEE7-40B4-8A8A-F68EE18AE52C}"/>
              </a:ext>
            </a:extLst>
          </p:cNvPr>
          <p:cNvPicPr>
            <a:picLocks noChangeAspect="1"/>
          </p:cNvPicPr>
          <p:nvPr/>
        </p:nvPicPr>
        <p:blipFill rotWithShape="1">
          <a:blip r:embed="rId6">
            <a:extLst>
              <a:ext uri="{28A0092B-C50C-407E-A947-70E740481C1C}">
                <a14:useLocalDpi xmlns:a14="http://schemas.microsoft.com/office/drawing/2010/main" val="0"/>
              </a:ext>
            </a:extLst>
          </a:blip>
          <a:srcRect r="11182"/>
          <a:stretch/>
        </p:blipFill>
        <p:spPr>
          <a:xfrm>
            <a:off x="1165211" y="1585603"/>
            <a:ext cx="5476218" cy="3686789"/>
          </a:xfrm>
          <a:prstGeom prst="rect">
            <a:avLst/>
          </a:prstGeom>
        </p:spPr>
      </p:pic>
    </p:spTree>
    <p:extLst>
      <p:ext uri="{BB962C8B-B14F-4D97-AF65-F5344CB8AC3E}">
        <p14:creationId xmlns:p14="http://schemas.microsoft.com/office/powerpoint/2010/main" val="532966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3003</Words>
  <Application>Microsoft Office PowerPoint</Application>
  <PresentationFormat>Widescreen</PresentationFormat>
  <Paragraphs>185</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Franklin Gothic Book</vt:lpstr>
      <vt:lpstr>Segoe UI</vt:lpstr>
      <vt:lpstr>Office Theme</vt:lpstr>
      <vt:lpstr>Gerry Fernando </vt:lpstr>
      <vt:lpstr>Introduction</vt:lpstr>
      <vt:lpstr>Data</vt:lpstr>
      <vt:lpstr>Methodology</vt:lpstr>
      <vt:lpstr>1. Venues with the Coffee Shops as the 1st Most Common Venues </vt:lpstr>
      <vt:lpstr>2. Venues with the Coffee Shops as the 2nd Most Common Venues </vt:lpstr>
      <vt:lpstr>3. Venues with the Coffee Shops as the 3rd Most Common Venues </vt:lpstr>
      <vt:lpstr>Result (Clustering)</vt:lpstr>
      <vt:lpstr>Result (Filtering)</vt:lpstr>
      <vt:lpstr>Result (Table)</vt:lpstr>
      <vt:lpstr>Discussion</vt:lpstr>
      <vt:lpstr>Conclusion</vt:lpstr>
      <vt:lpstr>Research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2020-06-01T19:55:46Z</dcterms:created>
  <dcterms:modified xsi:type="dcterms:W3CDTF">2020-06-01T20:27:01Z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