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345" r:id="rId4"/>
    <p:sldId id="338" r:id="rId5"/>
    <p:sldId id="339" r:id="rId6"/>
    <p:sldId id="340" r:id="rId7"/>
    <p:sldId id="341" r:id="rId8"/>
    <p:sldId id="346" r:id="rId9"/>
    <p:sldId id="347" r:id="rId10"/>
    <p:sldId id="342" r:id="rId11"/>
    <p:sldId id="343" r:id="rId12"/>
    <p:sldId id="344" r:id="rId13"/>
    <p:sldId id="348" r:id="rId14"/>
    <p:sldId id="351" r:id="rId15"/>
    <p:sldId id="349" r:id="rId16"/>
    <p:sldId id="350" r:id="rId17"/>
    <p:sldId id="336" r:id="rId18"/>
    <p:sldId id="352" r:id="rId19"/>
    <p:sldId id="354" r:id="rId20"/>
    <p:sldId id="355" r:id="rId21"/>
    <p:sldId id="353" r:id="rId22"/>
    <p:sldId id="356" r:id="rId23"/>
    <p:sldId id="357" r:id="rId24"/>
    <p:sldId id="358" r:id="rId25"/>
    <p:sldId id="359" r:id="rId26"/>
    <p:sldId id="361" r:id="rId27"/>
    <p:sldId id="360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3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7E7E7"/>
    <a:srgbClr val="E9EBF5"/>
    <a:srgbClr val="FCFCFC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310" autoAdjust="0"/>
  </p:normalViewPr>
  <p:slideViewPr>
    <p:cSldViewPr snapToGrid="0">
      <p:cViewPr varScale="1">
        <p:scale>
          <a:sx n="33" d="100"/>
          <a:sy n="33" d="100"/>
        </p:scale>
        <p:origin x="36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9063-64AC-4561-B7DC-B7949D2628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2AC4-46E6-48DF-9C15-A91B1350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-</a:t>
            </a:r>
            <a:r>
              <a:rPr sz="2400" dirty="0" err="1"/>
              <a:t>fstack</a:t>
            </a:r>
            <a:r>
              <a:rPr sz="2400" dirty="0"/>
              <a:t>-protector vs. -</a:t>
            </a:r>
            <a:r>
              <a:rPr sz="2400" dirty="0" err="1"/>
              <a:t>fstack</a:t>
            </a:r>
            <a:r>
              <a:rPr sz="2400" dirty="0"/>
              <a:t>-protector-all vs. -</a:t>
            </a:r>
            <a:r>
              <a:rPr sz="2400" dirty="0" err="1"/>
              <a:t>fstack</a:t>
            </a:r>
            <a:r>
              <a:rPr sz="2400" dirty="0"/>
              <a:t>-protector-strong</a:t>
            </a:r>
          </a:p>
          <a:p>
            <a:pPr lvl="0">
              <a:defRPr sz="1800"/>
            </a:pPr>
            <a:r>
              <a:rPr sz="2400" dirty="0"/>
              <a:t>-</a:t>
            </a:r>
            <a:r>
              <a:rPr sz="2400" dirty="0" err="1"/>
              <a:t>fstack</a:t>
            </a:r>
            <a:r>
              <a:rPr sz="2400" dirty="0"/>
              <a:t>-protector: </a:t>
            </a:r>
            <a:r>
              <a:rPr sz="2400" dirty="0" err="1"/>
              <a:t>alloca</a:t>
            </a:r>
            <a:r>
              <a:rPr sz="2400" dirty="0"/>
              <a:t>, char array &gt; size 8</a:t>
            </a:r>
          </a:p>
          <a:p>
            <a:pPr lvl="0">
              <a:defRPr sz="1800"/>
            </a:pPr>
            <a:r>
              <a:rPr sz="2400" dirty="0"/>
              <a:t>-</a:t>
            </a:r>
            <a:r>
              <a:rPr sz="2400" dirty="0" err="1"/>
              <a:t>fstack</a:t>
            </a:r>
            <a:r>
              <a:rPr sz="2400" dirty="0"/>
              <a:t>-protector-all: all functions</a:t>
            </a:r>
          </a:p>
          <a:p>
            <a:pPr lvl="0">
              <a:defRPr sz="1800"/>
            </a:pPr>
            <a:r>
              <a:rPr sz="2400" dirty="0"/>
              <a:t>-</a:t>
            </a:r>
            <a:r>
              <a:rPr sz="2400" dirty="0" err="1"/>
              <a:t>fstack</a:t>
            </a:r>
            <a:r>
              <a:rPr sz="2400" dirty="0"/>
              <a:t>-protector-strong: </a:t>
            </a:r>
            <a:r>
              <a:rPr sz="2400" dirty="0" err="1"/>
              <a:t>addr</a:t>
            </a:r>
            <a:r>
              <a:rPr sz="2400" dirty="0"/>
              <a:t> of local variable taken, any array, any object enclosing an array, register local variables; idea is to cover more uses of pointers to stack</a:t>
            </a:r>
          </a:p>
        </p:txBody>
      </p:sp>
    </p:spTree>
    <p:extLst>
      <p:ext uri="{BB962C8B-B14F-4D97-AF65-F5344CB8AC3E}">
        <p14:creationId xmlns:p14="http://schemas.microsoft.com/office/powerpoint/2010/main" val="268745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Any downsides to this approach?</a:t>
            </a:r>
          </a:p>
          <a:p>
            <a:pPr lvl="0">
              <a:defRPr sz="1800"/>
            </a:pPr>
            <a:r>
              <a:rPr sz="2400"/>
              <a:t>It's slow, reduces available memory</a:t>
            </a:r>
          </a:p>
        </p:txBody>
      </p:sp>
    </p:spTree>
    <p:extLst>
      <p:ext uri="{BB962C8B-B14F-4D97-AF65-F5344CB8AC3E}">
        <p14:creationId xmlns:p14="http://schemas.microsoft.com/office/powerpoint/2010/main" val="377989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0" name="Shape 10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Can also chain function invocations</a:t>
            </a:r>
          </a:p>
        </p:txBody>
      </p:sp>
    </p:spTree>
    <p:extLst>
      <p:ext uri="{BB962C8B-B14F-4D97-AF65-F5344CB8AC3E}">
        <p14:creationId xmlns:p14="http://schemas.microsoft.com/office/powerpoint/2010/main" val="192741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2250" dirty="0" smtClean="0"/>
              <a:t>One example of long line of work on preventing control-flow hijacking:</a:t>
            </a:r>
            <a:r>
              <a:rPr lang="en-US" sz="2250" baseline="0" dirty="0" smtClean="0"/>
              <a:t> </a:t>
            </a:r>
            <a:r>
              <a:rPr lang="en-US" sz="2250" dirty="0" smtClean="0"/>
              <a:t>Program shepherding, PCC, 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11" name="Shape 11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 err="1"/>
              <a:t>Intraprocedural</a:t>
            </a:r>
            <a:r>
              <a:rPr sz="2400" dirty="0"/>
              <a:t> CFG</a:t>
            </a:r>
          </a:p>
          <a:p>
            <a:pPr lvl="0">
              <a:defRPr sz="1800"/>
            </a:pPr>
            <a:r>
              <a:rPr sz="2400" dirty="0"/>
              <a:t>Do calls end basic blocks?</a:t>
            </a:r>
          </a:p>
          <a:p>
            <a:pPr lvl="0">
              <a:defRPr sz="1800"/>
            </a:pPr>
            <a:r>
              <a:rPr sz="2400" dirty="0"/>
              <a:t>Why is there no out-edge from the left child of the entry block?</a:t>
            </a:r>
          </a:p>
        </p:txBody>
      </p:sp>
    </p:spTree>
    <p:extLst>
      <p:ext uri="{BB962C8B-B14F-4D97-AF65-F5344CB8AC3E}">
        <p14:creationId xmlns:p14="http://schemas.microsoft.com/office/powerpoint/2010/main" val="275400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Super control-flow graph superimposes inter-procedural call graph on intra-procedural control-flow graphs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41550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to see if the return</a:t>
            </a:r>
            <a:r>
              <a:rPr lang="en-US" baseline="0" dirty="0" smtClean="0"/>
              <a:t> address is correct</a:t>
            </a:r>
          </a:p>
          <a:p>
            <a:r>
              <a:rPr lang="en-US" baseline="0" dirty="0" smtClean="0"/>
              <a:t>Works in this case because main() is only called by __</a:t>
            </a:r>
            <a:r>
              <a:rPr lang="en-US" baseline="0" dirty="0" err="1" smtClean="0"/>
              <a:t>libc_start_main</a:t>
            </a:r>
            <a:r>
              <a:rPr lang="en-US" baseline="0" dirty="0" smtClean="0"/>
              <a:t>(), thus there is only one correct return address</a:t>
            </a:r>
          </a:p>
          <a:p>
            <a:r>
              <a:rPr lang="en-US" baseline="0" dirty="0" smtClean="0"/>
              <a:t>This simple check doesn’t work for foo() if foo() is called by bar() and bar2()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1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Sound in the sense that all possible transfers are represented? Indirect jumps pose a problem here.</a:t>
            </a:r>
          </a:p>
          <a:p>
            <a:pPr lvl="0">
              <a:defRPr sz="1800"/>
            </a:pPr>
            <a:r>
              <a:rPr sz="2400"/>
              <a:t>Is your analysis imprecise in that too many invalid transfers are allowed?</a:t>
            </a:r>
          </a:p>
        </p:txBody>
      </p:sp>
    </p:spTree>
    <p:extLst>
      <p:ext uri="{BB962C8B-B14F-4D97-AF65-F5344CB8AC3E}">
        <p14:creationId xmlns:p14="http://schemas.microsoft.com/office/powerpoint/2010/main" val="280728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/>
            <a:lvl3pPr marL="937584" indent="-312528"/>
            <a:lvl4pPr marL="1250112" indent="-312528"/>
            <a:lvl5pPr marL="1562640" indent="-312528"/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789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968"/>
            <a:ext cx="10515600" cy="5344680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387523"/>
            <a:ext cx="722168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434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8626"/>
            <a:ext cx="5157787" cy="45740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34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8626"/>
            <a:ext cx="5183188" cy="457402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87523"/>
            <a:ext cx="690995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51155"/>
            <a:ext cx="727364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9999" y="6366741"/>
            <a:ext cx="640773" cy="365125"/>
          </a:xfrm>
        </p:spPr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5B3F-B1CC-44D6-AE3D-FA1BE0B5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hell-storm.org/project/ROPgadget/" TargetMode="External"/><Relationship Id="rId2" Type="http://schemas.openxmlformats.org/officeDocument/2006/relationships/hyperlink" Target="https://wkr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4740/6740</a:t>
            </a:r>
            <a:br>
              <a:rPr lang="en-US" dirty="0" smtClean="0"/>
            </a:b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8: Host-based Defenses</a:t>
            </a:r>
            <a:endParaRPr lang="en-US" dirty="0" smtClean="0"/>
          </a:p>
          <a:p>
            <a:r>
              <a:rPr lang="en-US" dirty="0" smtClean="0"/>
              <a:t>(Canaries, DEP, ASLR, CFI)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39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Canaries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540" y="1744806"/>
            <a:ext cx="4804012" cy="4365613"/>
          </a:xfrm>
        </p:spPr>
        <p:txBody>
          <a:bodyPr/>
          <a:lstStyle/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my_func</a:t>
            </a:r>
            <a:r>
              <a:rPr lang="en-US" sz="2000" dirty="0">
                <a:latin typeface="Lucida Console" panose="020B0609040504020204" pitchFamily="49" charset="0"/>
              </a:rPr>
              <a:t>() { ... }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canary = 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 (*</a:t>
            </a:r>
            <a:r>
              <a:rPr lang="en-US" sz="2000" dirty="0" err="1">
                <a:latin typeface="Lucida Console" panose="020B0609040504020204" pitchFamily="49" charset="0"/>
              </a:rPr>
              <a:t>fptr</a:t>
            </a:r>
            <a:r>
              <a:rPr lang="en-US" sz="2000" dirty="0">
                <a:latin typeface="Lucida Console" panose="020B0609040504020204" pitchFamily="49" charset="0"/>
              </a:rPr>
              <a:t>)(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1024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fptr</a:t>
            </a:r>
            <a:r>
              <a:rPr lang="en-US" sz="2000" dirty="0">
                <a:latin typeface="Lucida Console" panose="020B0609040504020204" pitchFamily="49" charset="0"/>
              </a:rPr>
              <a:t> = &amp;</a:t>
            </a:r>
            <a:r>
              <a:rPr lang="en-US" sz="2000" dirty="0" err="1">
                <a:latin typeface="Lucida Console" panose="020B0609040504020204" pitchFamily="49" charset="0"/>
              </a:rPr>
              <a:t>my_func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strcpy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argv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latin typeface="Lucida Console" panose="020B0609040504020204" pitchFamily="49" charset="0"/>
              </a:rPr>
              <a:t>]);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fptr</a:t>
            </a:r>
            <a:r>
              <a:rPr lang="en-US" sz="2000" dirty="0">
                <a:latin typeface="Lucida Console" panose="020B0609040504020204" pitchFamily="49" charset="0"/>
              </a:rPr>
              <a:t>();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>
                <a:latin typeface="Lucida Console" panose="020B0609040504020204" pitchFamily="49" charset="0"/>
              </a:rPr>
              <a:t>(canary==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88979" y="1481405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979" y="21881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fptr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79898" y="2546057"/>
            <a:ext cx="1890450" cy="36159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>
                <a:solidFill>
                  <a:schemeClr val="bg1"/>
                </a:solidFill>
              </a:rPr>
              <a:t>buf</a:t>
            </a:r>
            <a:r>
              <a:rPr lang="en-US" sz="2000" dirty="0">
                <a:solidFill>
                  <a:schemeClr val="bg1"/>
                </a:solidFill>
              </a:rPr>
              <a:t>[1024]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79898" y="18392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158002" y="977900"/>
            <a:ext cx="73424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305939" y="1262799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- 1036</a:t>
            </a:r>
            <a:endParaRPr lang="en-US" sz="2000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7305939" y="1620675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- 1032</a:t>
            </a:r>
            <a:endParaRPr lang="en-US" sz="20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305939" y="1989409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- 1028</a:t>
            </a:r>
            <a:endParaRPr lang="en-US" sz="20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305939" y="2347285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- 1024</a:t>
            </a:r>
            <a:endParaRPr lang="en-US" sz="2000" dirty="0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7977454" y="5937860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588980" y="2546057"/>
            <a:ext cx="1865977" cy="1303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92382" y="2197157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sled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95291" y="3853502"/>
            <a:ext cx="1865977" cy="232012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 sled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8579353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0461267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2272604" y="2188182"/>
            <a:ext cx="2615569" cy="569599"/>
          </a:xfrm>
          <a:prstGeom prst="wedgeRectCallout">
            <a:avLst>
              <a:gd name="adj1" fmla="val -24341"/>
              <a:gd name="adj2" fmla="val 1355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 pointer</a:t>
            </a:r>
            <a:endParaRPr lang="en-US" sz="2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5709150" y="1287432"/>
            <a:ext cx="1596789" cy="1064029"/>
          </a:xfrm>
          <a:prstGeom prst="wedgeRectCallout">
            <a:avLst>
              <a:gd name="adj1" fmla="val 123743"/>
              <a:gd name="adj2" fmla="val 1746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Canary is left intact</a:t>
            </a:r>
            <a:endParaRPr lang="en-US" sz="2400" dirty="0"/>
          </a:p>
        </p:txBody>
      </p:sp>
      <p:sp>
        <p:nvSpPr>
          <p:cNvPr id="26" name="Rectangular Callout 25"/>
          <p:cNvSpPr/>
          <p:nvPr/>
        </p:nvSpPr>
        <p:spPr>
          <a:xfrm>
            <a:off x="5208567" y="4005611"/>
            <a:ext cx="2916236" cy="1064029"/>
          </a:xfrm>
          <a:prstGeom prst="wedgeRectCallout">
            <a:avLst>
              <a:gd name="adj1" fmla="val -127933"/>
              <a:gd name="adj2" fmla="val 328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/>
              <a:t>fptr</a:t>
            </a:r>
            <a:r>
              <a:rPr lang="en-US" sz="2400" dirty="0"/>
              <a:t> triggers the exploit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2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4" grpId="1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ProPolice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349922" cy="4525963"/>
          </a:xfrm>
        </p:spPr>
        <p:txBody>
          <a:bodyPr/>
          <a:lstStyle/>
          <a:p>
            <a:r>
              <a:rPr lang="en-US" dirty="0" smtClean="0"/>
              <a:t>Security oriented compiler technique</a:t>
            </a:r>
          </a:p>
          <a:p>
            <a:r>
              <a:rPr lang="en-US" dirty="0" smtClean="0"/>
              <a:t>Attempts to place arrays above other local variables on the stack</a:t>
            </a:r>
          </a:p>
          <a:p>
            <a:r>
              <a:rPr lang="en-US" dirty="0" smtClean="0"/>
              <a:t>Integrated into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88979" y="1481405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88979" y="5820773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fptr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79898" y="2204857"/>
            <a:ext cx="1890450" cy="36159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>
                <a:solidFill>
                  <a:schemeClr val="bg1"/>
                </a:solidFill>
              </a:rPr>
              <a:t>buf</a:t>
            </a:r>
            <a:r>
              <a:rPr lang="en-US" sz="2000" dirty="0">
                <a:solidFill>
                  <a:schemeClr val="bg1"/>
                </a:solidFill>
              </a:rPr>
              <a:t>[1024]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79898" y="18392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9158002" y="977900"/>
            <a:ext cx="73424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305939" y="1262799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- 1036</a:t>
            </a:r>
            <a:endParaRPr lang="en-US" sz="2000" dirty="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305939" y="1620675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- 1032</a:t>
            </a:r>
            <a:endParaRPr lang="en-US" sz="2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305939" y="1989409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- 1028</a:t>
            </a:r>
            <a:endParaRPr lang="en-US" sz="2000" dirty="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653648" y="5601529"/>
            <a:ext cx="8807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- 4</a:t>
            </a:r>
            <a:endParaRPr lang="en-US" sz="2000" dirty="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977454" y="5951508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</a:t>
            </a:r>
            <a:endParaRPr lang="en-US" sz="2000" dirty="0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8579353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0461267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848" y="0"/>
            <a:ext cx="8229600" cy="11430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ProPolice</a:t>
            </a:r>
            <a:r>
              <a:rPr lang="en-US" dirty="0" smtClean="0"/>
              <a:t>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7540" y="1600201"/>
            <a:ext cx="4230806" cy="4525963"/>
          </a:xfrm>
        </p:spPr>
        <p:txBody>
          <a:bodyPr/>
          <a:lstStyle/>
          <a:p>
            <a:r>
              <a:rPr lang="en-US" dirty="0" smtClean="0"/>
              <a:t>The C specification states that the fields of a </a:t>
            </a:r>
            <a:r>
              <a:rPr lang="en-US" dirty="0" err="1" smtClean="0"/>
              <a:t>struct</a:t>
            </a:r>
            <a:r>
              <a:rPr lang="en-US" dirty="0" smtClean="0"/>
              <a:t> cannot be reordered by the compiler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5540" y="1364777"/>
            <a:ext cx="4804012" cy="549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my_func</a:t>
            </a:r>
            <a:r>
              <a:rPr lang="en-US" sz="2000" dirty="0">
                <a:latin typeface="Lucida Console" panose="020B0609040504020204" pitchFamily="49" charset="0"/>
              </a:rPr>
              <a:t>() { ... }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my_stuff</a:t>
            </a:r>
            <a:r>
              <a:rPr lang="en-US" sz="2000" dirty="0">
                <a:latin typeface="Lucida Console" panose="020B0609040504020204" pitchFamily="49" charset="0"/>
              </a:rPr>
              <a:t> {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 (*</a:t>
            </a:r>
            <a:r>
              <a:rPr lang="en-US" sz="2000" dirty="0" err="1">
                <a:latin typeface="Lucida Console" panose="020B0609040504020204" pitchFamily="49" charset="0"/>
              </a:rPr>
              <a:t>fptr</a:t>
            </a:r>
            <a:r>
              <a:rPr lang="en-US" sz="2000" dirty="0">
                <a:latin typeface="Lucida Console" panose="020B0609040504020204" pitchFamily="49" charset="0"/>
              </a:rPr>
              <a:t>)(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[1024];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};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canary = 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my_stuff</a:t>
            </a:r>
            <a:r>
              <a:rPr lang="en-US" sz="2000" dirty="0">
                <a:latin typeface="Lucida Console" panose="020B0609040504020204" pitchFamily="49" charset="0"/>
              </a:rPr>
              <a:t> stuff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stuff.fptr</a:t>
            </a:r>
            <a:r>
              <a:rPr lang="en-US" sz="2000" dirty="0">
                <a:latin typeface="Lucida Console" panose="020B0609040504020204" pitchFamily="49" charset="0"/>
              </a:rPr>
              <a:t> = &amp;</a:t>
            </a:r>
            <a:r>
              <a:rPr lang="en-US" sz="2000" dirty="0" err="1">
                <a:latin typeface="Lucida Console" panose="020B0609040504020204" pitchFamily="49" charset="0"/>
              </a:rPr>
              <a:t>my_func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strcpy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stuff.buf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argv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latin typeface="Lucida Console" panose="020B0609040504020204" pitchFamily="49" charset="0"/>
              </a:rPr>
              <a:t>]);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latin typeface="Lucida Console" panose="020B0609040504020204" pitchFamily="49" charset="0"/>
              </a:rPr>
              <a:t>stuff.fptr</a:t>
            </a:r>
            <a:r>
              <a:rPr lang="en-US" sz="2000" dirty="0">
                <a:latin typeface="Lucida Console" panose="020B0609040504020204" pitchFamily="49" charset="0"/>
              </a:rPr>
              <a:t>();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>
                <a:latin typeface="Lucida Console" panose="020B0609040504020204" pitchFamily="49" charset="0"/>
              </a:rPr>
              <a:t>(canary==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808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Execution Prevention (DEP)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6883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Problem: compiler techniques cannot prevent all stack-based exploits</a:t>
            </a:r>
          </a:p>
          <a:p>
            <a:r>
              <a:rPr lang="en-US" sz="3000" dirty="0" smtClean="0"/>
              <a:t>Key insight: many exploits require placing code in the stack and executing it</a:t>
            </a:r>
          </a:p>
          <a:p>
            <a:pPr lvl="1"/>
            <a:r>
              <a:rPr lang="en-US" sz="3000" dirty="0" smtClean="0"/>
              <a:t>Code doesn’t typically go on stack pages</a:t>
            </a:r>
          </a:p>
          <a:p>
            <a:r>
              <a:rPr lang="en-US" sz="3000" dirty="0" smtClean="0"/>
              <a:t>Solution: make stack pages non-executable</a:t>
            </a:r>
          </a:p>
          <a:p>
            <a:pPr lvl="1">
              <a:defRPr sz="1800"/>
            </a:pPr>
            <a:r>
              <a:rPr lang="en-US" sz="3000" dirty="0"/>
              <a:t>Originally implemented by </a:t>
            </a:r>
            <a:r>
              <a:rPr lang="en-US" sz="3000" dirty="0" err="1"/>
              <a:t>PaX</a:t>
            </a:r>
            <a:r>
              <a:rPr lang="en-US" sz="3000" dirty="0"/>
              <a:t> on Linux</a:t>
            </a:r>
          </a:p>
          <a:p>
            <a:pPr lvl="1">
              <a:defRPr sz="1800"/>
            </a:pPr>
            <a:r>
              <a:rPr lang="en-US" sz="3000" dirty="0"/>
              <a:t>Closely followed by </a:t>
            </a:r>
            <a:r>
              <a:rPr lang="en-US" sz="3000" dirty="0" smtClean="0"/>
              <a:t>W^X on </a:t>
            </a:r>
            <a:r>
              <a:rPr lang="en-US" sz="3000" dirty="0" err="1" smtClean="0"/>
              <a:t>OpenBSD</a:t>
            </a:r>
            <a:endParaRPr lang="en-US" sz="3000" dirty="0" smtClean="0"/>
          </a:p>
          <a:p>
            <a:pPr lvl="0">
              <a:defRPr sz="1800"/>
            </a:pPr>
            <a:r>
              <a:rPr lang="en-US" sz="3000" dirty="0" smtClean="0"/>
              <a:t>Modern implementations rely on hardware support</a:t>
            </a:r>
          </a:p>
          <a:p>
            <a:pPr lvl="1">
              <a:defRPr sz="1800"/>
            </a:pPr>
            <a:r>
              <a:rPr lang="en-US" sz="3000" dirty="0" smtClean="0"/>
              <a:t>e.g</a:t>
            </a:r>
            <a:r>
              <a:rPr lang="en-US" sz="3000" dirty="0"/>
              <a:t>., NX bit on page table entries</a:t>
            </a:r>
          </a:p>
          <a:p>
            <a:pPr lvl="1">
              <a:defRPr sz="1800"/>
            </a:pPr>
            <a:r>
              <a:rPr lang="en-US" sz="3000" dirty="0"/>
              <a:t>Or, fine-grain memory tags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00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6011" y="1429266"/>
            <a:ext cx="3005399" cy="4736307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Shape 9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W^X (Segmentation)</a:t>
            </a:r>
          </a:p>
        </p:txBody>
      </p:sp>
      <p:sp>
        <p:nvSpPr>
          <p:cNvPr id="973" name="Shape 973"/>
          <p:cNvSpPr>
            <a:spLocks noGrp="1"/>
          </p:cNvSpPr>
          <p:nvPr>
            <p:ph type="body" idx="1"/>
          </p:nvPr>
        </p:nvSpPr>
        <p:spPr>
          <a:xfrm>
            <a:off x="5467463" y="1690687"/>
            <a:ext cx="5886337" cy="45600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400" dirty="0"/>
              <a:t>Original W^X implementation used segmentation to prevent data execution</a:t>
            </a:r>
          </a:p>
          <a:p>
            <a:pPr marL="682206" lvl="1" indent="-228600">
              <a:lnSpc>
                <a:spcPct val="80000"/>
              </a:lnSpc>
              <a:defRPr sz="1800"/>
            </a:pPr>
            <a:r>
              <a:rPr sz="2000" dirty="0"/>
              <a:t>Code, data segments clustered together</a:t>
            </a:r>
          </a:p>
          <a:p>
            <a:pPr marL="682206" lvl="1" indent="-228600">
              <a:lnSpc>
                <a:spcPct val="80000"/>
              </a:lnSpc>
              <a:defRPr sz="1800"/>
            </a:pPr>
            <a:r>
              <a:rPr sz="2000" dirty="0"/>
              <a:t>Code segment limit set below base offset of data </a:t>
            </a:r>
            <a:r>
              <a:rPr sz="2000" dirty="0" smtClean="0"/>
              <a:t>segments</a:t>
            </a:r>
            <a:endParaRPr lang="en-US" sz="2000" dirty="0" smtClean="0"/>
          </a:p>
          <a:p>
            <a:pPr marL="682206" lvl="1" indent="-228600">
              <a:lnSpc>
                <a:spcPct val="80000"/>
              </a:lnSpc>
              <a:defRPr sz="1800"/>
            </a:pPr>
            <a:endParaRPr lang="en-US" sz="2000" dirty="0"/>
          </a:p>
          <a:p>
            <a:pPr>
              <a:lnSpc>
                <a:spcPct val="80000"/>
              </a:lnSpc>
              <a:defRPr sz="1800"/>
            </a:pPr>
            <a:r>
              <a:rPr lang="en-US" sz="2400" dirty="0"/>
              <a:t>Effective, at mitigating some exploits, but there is a price</a:t>
            </a:r>
          </a:p>
          <a:p>
            <a:pPr marL="682206" lvl="1" indent="-228600">
              <a:lnSpc>
                <a:spcPct val="80000"/>
              </a:lnSpc>
              <a:defRPr sz="1800"/>
            </a:pPr>
            <a:r>
              <a:rPr lang="en-US" sz="2000" dirty="0"/>
              <a:t>Reduces available memory</a:t>
            </a:r>
            <a:endParaRPr sz="2000" dirty="0"/>
          </a:p>
        </p:txBody>
      </p:sp>
      <p:pic>
        <p:nvPicPr>
          <p:cNvPr id="97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2064" y="1429266"/>
            <a:ext cx="1781473" cy="47363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066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 fill="hold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" grpId="0" animBg="1" advAuto="0"/>
      <p:bldP spid="97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Page Table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357" y="1473964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80807" y="2154456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/>
                <a:gridCol w="946468"/>
                <a:gridCol w="379730"/>
                <a:gridCol w="560959"/>
                <a:gridCol w="376555"/>
                <a:gridCol w="367030"/>
                <a:gridCol w="616268"/>
                <a:gridCol w="667068"/>
                <a:gridCol w="574993"/>
                <a:gridCol w="438468"/>
                <a:gridCol w="3527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626357" y="3100322"/>
            <a:ext cx="9727443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 bit determines writeable status</a:t>
            </a:r>
          </a:p>
          <a:p>
            <a:pPr lvl="1"/>
            <a:r>
              <a:rPr lang="en-US" dirty="0"/>
              <a:t>… but there is no bit for executable/non-executable</a:t>
            </a:r>
          </a:p>
          <a:p>
            <a:r>
              <a:rPr lang="en-US" dirty="0"/>
              <a:t>On x86-64, the most significant bit of each PTE (bit 63) determines if a page is executable</a:t>
            </a:r>
          </a:p>
          <a:p>
            <a:pPr lvl="1"/>
            <a:r>
              <a:rPr lang="en-US" dirty="0"/>
              <a:t>AMD calls it the NX bit: No-</a:t>
            </a:r>
            <a:r>
              <a:rPr lang="en-US" dirty="0" err="1"/>
              <a:t>eXecute</a:t>
            </a:r>
            <a:endParaRPr lang="en-US" dirty="0"/>
          </a:p>
          <a:p>
            <a:pPr lvl="1"/>
            <a:r>
              <a:rPr lang="en-US" dirty="0"/>
              <a:t>Intel calls it the XD bit: </a:t>
            </a:r>
            <a:r>
              <a:rPr lang="en-US" dirty="0" err="1"/>
              <a:t>eXecute</a:t>
            </a:r>
            <a:r>
              <a:rPr lang="en-US" dirty="0"/>
              <a:t> Disable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NX bits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NX prevents </a:t>
            </a:r>
            <a:r>
              <a:rPr lang="en-US" dirty="0" err="1" smtClean="0"/>
              <a:t>shellcode</a:t>
            </a:r>
            <a:r>
              <a:rPr lang="en-US" dirty="0" smtClean="0"/>
              <a:t> from being placed on the stack</a:t>
            </a:r>
          </a:p>
          <a:p>
            <a:pPr lvl="1"/>
            <a:r>
              <a:rPr lang="en-US" dirty="0" smtClean="0"/>
              <a:t>NX must be enabled by the process</a:t>
            </a:r>
          </a:p>
          <a:p>
            <a:pPr lvl="1"/>
            <a:r>
              <a:rPr lang="en-US" dirty="0" smtClean="0"/>
              <a:t>NX must be supported by the OS</a:t>
            </a:r>
          </a:p>
          <a:p>
            <a:r>
              <a:rPr lang="en-US" dirty="0" smtClean="0"/>
              <a:t>Can exploit writers get around NX?</a:t>
            </a:r>
          </a:p>
          <a:p>
            <a:pPr lvl="1"/>
            <a:r>
              <a:rPr lang="en-US" dirty="0" smtClean="0"/>
              <a:t>Of course ;)</a:t>
            </a:r>
          </a:p>
          <a:p>
            <a:pPr lvl="1"/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Return-oriented programming (ROP)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Exploits and Countermeasures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48497"/>
          </a:xfrm>
        </p:spPr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O</a:t>
            </a:r>
            <a:r>
              <a:rPr lang="en-US" dirty="0" smtClean="0"/>
              <a:t>riented </a:t>
            </a:r>
            <a:r>
              <a:rPr lang="en-US" dirty="0"/>
              <a:t>P</a:t>
            </a:r>
            <a:r>
              <a:rPr lang="en-US" dirty="0" smtClean="0"/>
              <a:t>rograming (ROP)</a:t>
            </a:r>
          </a:p>
          <a:p>
            <a:r>
              <a:rPr lang="en-US" dirty="0" smtClean="0"/>
              <a:t>Address Space Layout Randomization (ASLR)</a:t>
            </a:r>
          </a:p>
          <a:p>
            <a:r>
              <a:rPr lang="en-US" dirty="0" smtClean="0"/>
              <a:t>Control Flow Integrity (CFI)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3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233" y="15326"/>
            <a:ext cx="3370997" cy="1143000"/>
          </a:xfrm>
        </p:spPr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703" y="2502599"/>
            <a:ext cx="5957256" cy="3241261"/>
          </a:xfrm>
        </p:spPr>
        <p:txBody>
          <a:bodyPr>
            <a:normAutofit/>
          </a:bodyPr>
          <a:lstStyle/>
          <a:p>
            <a:r>
              <a:rPr lang="en-US" dirty="0" smtClean="0"/>
              <a:t>Example exploits thus far have leveraged code injection</a:t>
            </a:r>
          </a:p>
          <a:p>
            <a:r>
              <a:rPr lang="en-US" dirty="0" smtClean="0"/>
              <a:t>Why not use code that is already available in the process?</a:t>
            </a:r>
          </a:p>
          <a:p>
            <a:pPr marL="0" indent="0" algn="ctr">
              <a:buNone/>
            </a:pPr>
            <a:r>
              <a:rPr lang="en-US" dirty="0" err="1" smtClean="0"/>
              <a:t>execvp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 file, </a:t>
            </a:r>
            <a:r>
              <a:rPr lang="en-US" dirty="0" smtClean="0">
                <a:solidFill>
                  <a:schemeClr val="accent1"/>
                </a:solidFill>
              </a:rPr>
              <a:t>char **</a:t>
            </a:r>
            <a:r>
              <a:rPr lang="en-US" dirty="0" smtClean="0"/>
              <a:t> 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62477" y="1937849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2477" y="5199797"/>
            <a:ext cx="1890450" cy="137639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libc</a:t>
            </a:r>
            <a:r>
              <a:rPr lang="en-US" sz="2000" dirty="0">
                <a:solidFill>
                  <a:schemeClr val="bg1"/>
                </a:solidFill>
              </a:rPr>
              <a:t> Library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62477" y="2295725"/>
            <a:ext cx="1890450" cy="6867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Current stack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6991712" y="6335405"/>
            <a:ext cx="145071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0x007F0000</a:t>
            </a:r>
            <a:endParaRPr lang="en-US" sz="2000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8462477" y="5703752"/>
            <a:ext cx="1890450" cy="40776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execvp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0341589" y="232013"/>
            <a:ext cx="0" cy="6500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8459675" y="232013"/>
            <a:ext cx="9626" cy="6500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991712" y="5887218"/>
            <a:ext cx="14699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0x007F0A82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8474961" y="19406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0x007F0A82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81785" y="15855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return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81785" y="12304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 to string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81785" y="221221"/>
            <a:ext cx="1857494" cy="6541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“/bin/</a:t>
            </a:r>
            <a:r>
              <a:rPr lang="en-US" dirty="0" err="1"/>
              <a:t>sh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81785" y="8753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ight Arrow 24"/>
          <p:cNvSpPr/>
          <p:nvPr/>
        </p:nvSpPr>
        <p:spPr>
          <a:xfrm rot="19803743">
            <a:off x="7638197" y="2816283"/>
            <a:ext cx="797195" cy="73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ESP</a:t>
            </a:r>
            <a:endParaRPr lang="en-US" sz="2000" dirty="0"/>
          </a:p>
        </p:txBody>
      </p:sp>
      <p:sp>
        <p:nvSpPr>
          <p:cNvPr id="26" name="Left Brace 25"/>
          <p:cNvSpPr/>
          <p:nvPr/>
        </p:nvSpPr>
        <p:spPr>
          <a:xfrm>
            <a:off x="6068711" y="875325"/>
            <a:ext cx="204717" cy="1065300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6635091" y="1285017"/>
            <a:ext cx="1637514" cy="449052"/>
          </a:xfrm>
          <a:prstGeom prst="wedgeRectCallout">
            <a:avLst>
              <a:gd name="adj1" fmla="val 75013"/>
              <a:gd name="adj2" fmla="val -20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 * file</a:t>
            </a:r>
            <a:endParaRPr lang="en-US" sz="2400" dirty="0"/>
          </a:p>
        </p:txBody>
      </p:sp>
      <p:sp>
        <p:nvSpPr>
          <p:cNvPr id="28" name="Rectangular Callout 27"/>
          <p:cNvSpPr/>
          <p:nvPr/>
        </p:nvSpPr>
        <p:spPr>
          <a:xfrm>
            <a:off x="6403079" y="787405"/>
            <a:ext cx="1869527" cy="449052"/>
          </a:xfrm>
          <a:prstGeom prst="wedgeRectCallout">
            <a:avLst>
              <a:gd name="adj1" fmla="val 73553"/>
              <a:gd name="adj2" fmla="val 7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 ** </a:t>
            </a:r>
            <a:r>
              <a:rPr lang="en-US" sz="2400" dirty="0" err="1"/>
              <a:t>argv</a:t>
            </a:r>
            <a:endParaRPr lang="en-US" sz="2400" dirty="0"/>
          </a:p>
        </p:txBody>
      </p:sp>
      <p:sp>
        <p:nvSpPr>
          <p:cNvPr id="29" name="Left Brace 28"/>
          <p:cNvSpPr/>
          <p:nvPr/>
        </p:nvSpPr>
        <p:spPr>
          <a:xfrm rot="10800000">
            <a:off x="10429162" y="875325"/>
            <a:ext cx="204717" cy="1065300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803743">
            <a:off x="7638198" y="5973415"/>
            <a:ext cx="797195" cy="73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EIP</a:t>
            </a:r>
            <a:endParaRPr lang="en-US" sz="2000" dirty="0"/>
          </a:p>
        </p:txBody>
      </p:sp>
      <p:sp>
        <p:nvSpPr>
          <p:cNvPr id="32" name="Rectangular Callout 31"/>
          <p:cNvSpPr/>
          <p:nvPr/>
        </p:nvSpPr>
        <p:spPr>
          <a:xfrm>
            <a:off x="2951330" y="1246330"/>
            <a:ext cx="2454317" cy="981913"/>
          </a:xfrm>
          <a:prstGeom prst="wedgeRectCallout">
            <a:avLst>
              <a:gd name="adj1" fmla="val 73901"/>
              <a:gd name="adj2" fmla="val -32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Parameters for a call to </a:t>
            </a:r>
            <a:r>
              <a:rPr lang="en-US" sz="2400" dirty="0" err="1"/>
              <a:t>execvp</a:t>
            </a:r>
            <a:r>
              <a:rPr lang="en-US" sz="2400" dirty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658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0018 -0.0965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9931 L -2.77778E-6 -0.1497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Return-into-libc</a:t>
            </a:r>
          </a:p>
        </p:txBody>
      </p:sp>
      <p:pic>
        <p:nvPicPr>
          <p:cNvPr id="99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9261" y="1741795"/>
            <a:ext cx="6393479" cy="41112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393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Stack-Based Defenses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Canaries</a:t>
            </a:r>
            <a:endParaRPr lang="en-US" dirty="0" smtClean="0"/>
          </a:p>
          <a:p>
            <a:r>
              <a:rPr lang="en-US" dirty="0" smtClean="0"/>
              <a:t>Data Execution Prevention (DEP)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49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Return-into-libc</a:t>
            </a:r>
          </a:p>
        </p:txBody>
      </p:sp>
      <p:pic>
        <p:nvPicPr>
          <p:cNvPr id="99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731" y="1603584"/>
            <a:ext cx="6384538" cy="43876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922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150"/>
            <a:ext cx="8229600" cy="1143000"/>
          </a:xfrm>
        </p:spPr>
        <p:txBody>
          <a:bodyPr/>
          <a:lstStyle/>
          <a:p>
            <a:r>
              <a:rPr lang="en-US" dirty="0" smtClean="0"/>
              <a:t>Stack Control = Program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7713"/>
            <a:ext cx="8229600" cy="5353339"/>
          </a:xfrm>
        </p:spPr>
        <p:txBody>
          <a:bodyPr>
            <a:normAutofit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r>
              <a:rPr lang="en-US" dirty="0" smtClean="0"/>
              <a:t> works by crafting special stack frames and using existing library code</a:t>
            </a:r>
          </a:p>
          <a:p>
            <a:pPr lvl="1"/>
            <a:r>
              <a:rPr lang="en-US" dirty="0" smtClean="0"/>
              <a:t>No need to inject code, just data onto the stack</a:t>
            </a:r>
          </a:p>
          <a:p>
            <a:r>
              <a:rPr lang="en-US" dirty="0" smtClean="0"/>
              <a:t>Return-oriented programming (ROP) is a generalization of return to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Why only jump to existing functions?</a:t>
            </a:r>
          </a:p>
          <a:p>
            <a:pPr lvl="1"/>
            <a:r>
              <a:rPr lang="en-US" dirty="0" smtClean="0"/>
              <a:t>You can jump to code </a:t>
            </a:r>
            <a:r>
              <a:rPr lang="en-US" b="1" dirty="0" smtClean="0"/>
              <a:t>anywhere</a:t>
            </a:r>
            <a:r>
              <a:rPr lang="en-US" dirty="0" smtClean="0"/>
              <a:t> in the program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Gadgets</a:t>
            </a:r>
            <a:r>
              <a:rPr lang="en-US" dirty="0" smtClean="0"/>
              <a:t> are snippets of assembly that form a Turing complete language</a:t>
            </a:r>
          </a:p>
          <a:p>
            <a:pPr lvl="1"/>
            <a:r>
              <a:rPr lang="en-US" dirty="0" smtClean="0"/>
              <a:t>Gadgets + control of the stack = arbitrary code execution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6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ROP</a:t>
            </a:r>
          </a:p>
        </p:txBody>
      </p:sp>
      <p:sp>
        <p:nvSpPr>
          <p:cNvPr id="1003" name="Shape 10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 dirty="0"/>
              <a:t>Return-oriented programming (ROP) extends return-into-</a:t>
            </a:r>
            <a:r>
              <a:rPr sz="2250" dirty="0" err="1"/>
              <a:t>libc</a:t>
            </a:r>
            <a:r>
              <a:rPr sz="2250" dirty="0"/>
              <a:t> by changing the granularity of code reuse</a:t>
            </a:r>
          </a:p>
          <a:p>
            <a:pPr lvl="1">
              <a:defRPr sz="1800"/>
            </a:pPr>
            <a:r>
              <a:rPr sz="2250" dirty="0"/>
              <a:t>Introduced by </a:t>
            </a:r>
            <a:r>
              <a:rPr sz="2250" dirty="0" err="1"/>
              <a:t>Shacham</a:t>
            </a:r>
            <a:r>
              <a:rPr sz="2250" dirty="0"/>
              <a:t> in 2007</a:t>
            </a:r>
          </a:p>
          <a:p>
            <a:pPr lvl="1">
              <a:defRPr sz="1800"/>
            </a:pPr>
            <a:r>
              <a:rPr sz="2250" dirty="0"/>
              <a:t>Shown to be Turing complete</a:t>
            </a:r>
          </a:p>
          <a:p>
            <a:pPr lvl="0">
              <a:defRPr sz="1800"/>
            </a:pPr>
            <a:r>
              <a:rPr sz="2250" dirty="0"/>
              <a:t>Instead of returning to functions, ROP uses </a:t>
            </a:r>
            <a:r>
              <a:rPr sz="2250" i="1" dirty="0"/>
              <a:t>gadgets</a:t>
            </a:r>
            <a:endParaRPr sz="2250" dirty="0"/>
          </a:p>
          <a:p>
            <a:pPr lvl="1">
              <a:defRPr sz="1800"/>
            </a:pPr>
            <a:r>
              <a:rPr sz="2250" dirty="0"/>
              <a:t>Gadgets: small sequences of instructions ending in a control transfer – e.g., a return</a:t>
            </a:r>
          </a:p>
          <a:p>
            <a:pPr lvl="1">
              <a:defRPr sz="1800"/>
            </a:pPr>
            <a:r>
              <a:rPr sz="2250" dirty="0"/>
              <a:t>Each gadget performs a small update to the program state</a:t>
            </a:r>
          </a:p>
          <a:p>
            <a:pPr lvl="1">
              <a:defRPr sz="1800"/>
            </a:pPr>
            <a:r>
              <a:rPr sz="2250" dirty="0"/>
              <a:t>Execution becomes a chain of returns to gadgets</a:t>
            </a:r>
          </a:p>
        </p:txBody>
      </p:sp>
    </p:spTree>
    <p:extLst>
      <p:ext uri="{BB962C8B-B14F-4D97-AF65-F5344CB8AC3E}">
        <p14:creationId xmlns:p14="http://schemas.microsoft.com/office/powerpoint/2010/main" val="150747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ROP Gadgets</a:t>
            </a:r>
          </a:p>
        </p:txBody>
      </p:sp>
      <p:pic>
        <p:nvPicPr>
          <p:cNvPr id="100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814" y="2258478"/>
            <a:ext cx="6456372" cy="40332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3384645" y="1735258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Stack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785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ROP Gadgets</a:t>
            </a:r>
          </a:p>
        </p:txBody>
      </p:sp>
      <p:pic>
        <p:nvPicPr>
          <p:cNvPr id="10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303" y="1690688"/>
            <a:ext cx="5727394" cy="49253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39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727" y="2003941"/>
            <a:ext cx="7804547" cy="1478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4958" y="989979"/>
            <a:ext cx="7822084" cy="249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3727" y="1319735"/>
            <a:ext cx="7804547" cy="216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17" name="Shape 10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Finding Gadgets</a:t>
            </a:r>
          </a:p>
        </p:txBody>
      </p:sp>
      <p:sp>
        <p:nvSpPr>
          <p:cNvPr id="1018" name="Shape 1018"/>
          <p:cNvSpPr>
            <a:spLocks noGrp="1"/>
          </p:cNvSpPr>
          <p:nvPr>
            <p:ph type="body" idx="1"/>
          </p:nvPr>
        </p:nvSpPr>
        <p:spPr>
          <a:xfrm>
            <a:off x="2193727" y="3758791"/>
            <a:ext cx="7804547" cy="24919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Gadgets are found by scanning memory for desirable instruction sequences</a:t>
            </a:r>
          </a:p>
          <a:p>
            <a:pPr lvl="1">
              <a:defRPr sz="1800"/>
            </a:pPr>
            <a:r>
              <a:rPr sz="2250"/>
              <a:t>Because x86(-64) has variable-length instructions, unintended instruction sequences are also possible</a:t>
            </a:r>
          </a:p>
        </p:txBody>
      </p:sp>
    </p:spTree>
    <p:extLst>
      <p:ext uri="{BB962C8B-B14F-4D97-AF65-F5344CB8AC3E}">
        <p14:creationId xmlns:p14="http://schemas.microsoft.com/office/powerpoint/2010/main" val="82516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 fill="hold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1000" fill="hold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" grpId="0" animBg="1" advAuto="0"/>
      <p:bldP spid="1015" grpId="0" animBg="1" advAuto="0"/>
      <p:bldP spid="1016" grpId="0" animBg="1" advAuto="0"/>
      <p:bldP spid="1016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59" y="365125"/>
            <a:ext cx="10515600" cy="1325563"/>
          </a:xfrm>
        </p:spPr>
        <p:txBody>
          <a:bodyPr/>
          <a:lstStyle/>
          <a:p>
            <a:r>
              <a:rPr lang="en-US" dirty="0" smtClean="0"/>
              <a:t>ROP Compilers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59" y="1825625"/>
            <a:ext cx="4252415" cy="4351338"/>
          </a:xfrm>
        </p:spPr>
        <p:txBody>
          <a:bodyPr/>
          <a:lstStyle/>
          <a:p>
            <a:r>
              <a:rPr lang="en-US" dirty="0" smtClean="0"/>
              <a:t>There are several automated tools that will:</a:t>
            </a:r>
          </a:p>
          <a:p>
            <a:pPr marL="769728" lvl="1" indent="-457200">
              <a:buFont typeface="+mj-lt"/>
              <a:buAutoNum type="arabicPeriod"/>
            </a:pPr>
            <a:r>
              <a:rPr lang="en-US" dirty="0" smtClean="0"/>
              <a:t>Locate gadgets in a target binary</a:t>
            </a:r>
          </a:p>
          <a:p>
            <a:pPr marL="769728" lvl="1" indent="-457200">
              <a:buFont typeface="+mj-lt"/>
              <a:buAutoNum type="arabicPeriod"/>
            </a:pPr>
            <a:r>
              <a:rPr lang="en-US" dirty="0" smtClean="0"/>
              <a:t>Use them to construct a desired exploit payload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ROPgadget</a:t>
            </a:r>
            <a:r>
              <a:rPr lang="en-US" dirty="0" smtClean="0"/>
              <a:t> from Jonathan </a:t>
            </a:r>
            <a:r>
              <a:rPr lang="en-US" dirty="0" err="1" smtClean="0"/>
              <a:t>Salwan</a:t>
            </a:r>
            <a:r>
              <a:rPr lang="en-US" dirty="0" smtClean="0"/>
              <a:t> (Shell-Storm)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17"/>
          <a:stretch/>
        </p:blipFill>
        <p:spPr>
          <a:xfrm>
            <a:off x="4394575" y="427688"/>
            <a:ext cx="7797426" cy="59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ROP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Works against virtually any architecture, not just x86</a:t>
            </a:r>
          </a:p>
          <a:p>
            <a:pPr lvl="0">
              <a:defRPr sz="1800"/>
            </a:pPr>
            <a:r>
              <a:rPr sz="2250"/>
              <a:t>Useful in many situations</a:t>
            </a:r>
          </a:p>
          <a:p>
            <a:pPr lvl="1">
              <a:defRPr sz="1800"/>
            </a:pPr>
            <a:r>
              <a:rPr sz="2250"/>
              <a:t>Non-executable memory, signed code enforcement</a:t>
            </a:r>
          </a:p>
          <a:p>
            <a:pPr lvl="0">
              <a:defRPr sz="1800"/>
            </a:pPr>
            <a:r>
              <a:rPr sz="2250"/>
              <a:t>When combined with memory disclosures, ROP is very difficult to defend against</a:t>
            </a:r>
          </a:p>
          <a:p>
            <a:pPr lvl="1">
              <a:defRPr sz="1800"/>
            </a:pPr>
            <a:r>
              <a:rPr sz="2250"/>
              <a:t>Extremely active area of research</a:t>
            </a:r>
          </a:p>
        </p:txBody>
      </p:sp>
    </p:spTree>
    <p:extLst>
      <p:ext uri="{BB962C8B-B14F-4D97-AF65-F5344CB8AC3E}">
        <p14:creationId xmlns:p14="http://schemas.microsoft.com/office/powerpoint/2010/main" val="370778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78"/>
            <a:ext cx="8229600" cy="1143000"/>
          </a:xfrm>
        </p:spPr>
        <p:txBody>
          <a:bodyPr/>
          <a:lstStyle/>
          <a:p>
            <a:r>
              <a:rPr lang="en-US" dirty="0" smtClean="0"/>
              <a:t>Defending Against </a:t>
            </a:r>
            <a:r>
              <a:rPr lang="en-US" dirty="0" smtClean="0"/>
              <a:t>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136168"/>
            <a:ext cx="6607792" cy="5473072"/>
          </a:xfrm>
        </p:spPr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 smtClean="0"/>
              <a:t>and ROP work by repeatedly returning to known pieces of code</a:t>
            </a:r>
          </a:p>
          <a:p>
            <a:pPr lvl="1"/>
            <a:r>
              <a:rPr lang="en-US" b="1" dirty="0" smtClean="0"/>
              <a:t>This assumes the attacker knows the addresses of </a:t>
            </a:r>
            <a:r>
              <a:rPr lang="en-US" b="1" dirty="0" smtClean="0"/>
              <a:t>the code </a:t>
            </a:r>
            <a:r>
              <a:rPr lang="en-US" b="1" dirty="0" smtClean="0"/>
              <a:t>in memory</a:t>
            </a:r>
          </a:p>
          <a:p>
            <a:r>
              <a:rPr lang="en-US" dirty="0" smtClean="0"/>
              <a:t>Key idea: place code and data at </a:t>
            </a:r>
            <a:r>
              <a:rPr lang="en-US" b="1" dirty="0" smtClean="0"/>
              <a:t>random</a:t>
            </a:r>
            <a:r>
              <a:rPr lang="en-US" dirty="0" smtClean="0"/>
              <a:t> places in memory</a:t>
            </a:r>
          </a:p>
          <a:p>
            <a:pPr lvl="1"/>
            <a:r>
              <a:rPr lang="en-US" dirty="0" smtClean="0"/>
              <a:t>Address Space Layout Randomization (ASLR)</a:t>
            </a:r>
          </a:p>
          <a:p>
            <a:pPr lvl="1"/>
            <a:r>
              <a:rPr lang="en-US" dirty="0" smtClean="0"/>
              <a:t>Supported by all modern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8031320" y="6410469"/>
            <a:ext cx="31258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0</a:t>
            </a:r>
            <a:endParaRPr lang="en-US" sz="2000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7664766" y="1193354"/>
            <a:ext cx="6941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64</a:t>
            </a:r>
            <a:r>
              <a:rPr lang="en-US" sz="2000" dirty="0"/>
              <a:t>-1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402471" y="4810835"/>
            <a:ext cx="2019868" cy="1633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Code Region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02473" y="3177083"/>
            <a:ext cx="2019868" cy="1633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Heap Region</a:t>
            </a:r>
            <a:endParaRPr lang="en-US" sz="2000" dirty="0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332848" y="953636"/>
            <a:ext cx="215911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dirty="0"/>
              <a:t>Virtual Memory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402473" y="1543331"/>
            <a:ext cx="2019868" cy="1633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 Region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402473" y="5752531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02473" y="4183039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02473" y="5501042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02471" y="4875520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02473" y="3908946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02473" y="3634853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02471" y="2360208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02473" y="1627574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02471" y="2054066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2471" y="1392126"/>
            <a:ext cx="2019868" cy="530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319" y="0"/>
            <a:ext cx="8229600" cy="1143000"/>
          </a:xfrm>
        </p:spPr>
        <p:txBody>
          <a:bodyPr/>
          <a:lstStyle/>
          <a:p>
            <a:r>
              <a:rPr lang="en-US" dirty="0" smtClean="0"/>
              <a:t>Randomizing Code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8" y="1600200"/>
            <a:ext cx="6498610" cy="2924034"/>
          </a:xfrm>
        </p:spPr>
        <p:txBody>
          <a:bodyPr/>
          <a:lstStyle/>
          <a:p>
            <a:r>
              <a:rPr lang="en-US" dirty="0" smtClean="0"/>
              <a:t>It’s okay for stack and heap to be placed randomly</a:t>
            </a:r>
          </a:p>
          <a:p>
            <a:pPr lvl="1"/>
            <a:r>
              <a:rPr lang="en-US" dirty="0" smtClean="0"/>
              <a:t>Example: stack is accessed relative to </a:t>
            </a:r>
            <a:r>
              <a:rPr lang="en-US" dirty="0" smtClean="0"/>
              <a:t>RSP</a:t>
            </a:r>
            <a:endParaRPr lang="en-US" dirty="0" smtClean="0"/>
          </a:p>
          <a:p>
            <a:r>
              <a:rPr lang="en-US" dirty="0" smtClean="0"/>
              <a:t>Problem: code is typically compiled assuming a fixed load 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495" y="62293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728981" y="1337061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baseline="30000" dirty="0"/>
              <a:t>64</a:t>
            </a:r>
            <a:r>
              <a:rPr lang="en-US" sz="2000" dirty="0"/>
              <a:t>-1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457063" y="5071577"/>
            <a:ext cx="1787856" cy="11191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1696" y="1121617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Virtual Memory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57063" y="3405118"/>
            <a:ext cx="1787856" cy="11191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57063" y="1521727"/>
            <a:ext cx="1787856" cy="488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314966" y="5923127"/>
            <a:ext cx="3675379" cy="534055"/>
          </a:xfrm>
          <a:prstGeom prst="wedgeRectCallout">
            <a:avLst>
              <a:gd name="adj1" fmla="val 76464"/>
              <a:gd name="adj2" fmla="val -3129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Addr</a:t>
            </a:r>
            <a:r>
              <a:rPr lang="en-US" sz="2400" dirty="0"/>
              <a:t> of foo(): 0x000FE4D8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314966" y="5067741"/>
            <a:ext cx="3675379" cy="563395"/>
          </a:xfrm>
          <a:prstGeom prst="wedgeRectCallout">
            <a:avLst>
              <a:gd name="adj1" fmla="val 77453"/>
              <a:gd name="adj2" fmla="val -179065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Addr</a:t>
            </a:r>
            <a:r>
              <a:rPr lang="en-US" sz="2400" dirty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89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Stack Overflow Defenses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6861" indent="-396861">
              <a:buSzPct val="100000"/>
              <a:buAutoNum type="arabicPeriod"/>
              <a:defRPr sz="1800"/>
            </a:pPr>
            <a:r>
              <a:rPr sz="2250" dirty="0"/>
              <a:t>Don't write vulnerable code (realistic?)</a:t>
            </a:r>
          </a:p>
          <a:p>
            <a:pPr marL="396861" indent="-396861">
              <a:buSzPct val="100000"/>
              <a:buAutoNum type="arabicPeriod"/>
              <a:defRPr sz="1800"/>
            </a:pPr>
            <a:r>
              <a:rPr sz="2250" dirty="0"/>
              <a:t>Don't use languages that aren't </a:t>
            </a:r>
            <a:r>
              <a:rPr sz="2250" dirty="0" smtClean="0"/>
              <a:t>memory-safe</a:t>
            </a:r>
            <a:r>
              <a:rPr lang="en-US" sz="2250" dirty="0" smtClean="0"/>
              <a:t>, e.g. Rust</a:t>
            </a:r>
            <a:r>
              <a:rPr sz="2250" dirty="0" smtClean="0"/>
              <a:t> </a:t>
            </a:r>
            <a:r>
              <a:rPr sz="2250" dirty="0"/>
              <a:t>(if you can)</a:t>
            </a:r>
          </a:p>
          <a:p>
            <a:pPr marL="396861" indent="-396861">
              <a:buSzPct val="100000"/>
              <a:buAutoNum type="arabicPeriod"/>
              <a:defRPr sz="1800"/>
            </a:pPr>
            <a:r>
              <a:rPr sz="2250" dirty="0"/>
              <a:t>Safer APIs – e.g., </a:t>
            </a:r>
            <a:r>
              <a:rPr sz="2250" dirty="0" err="1">
                <a:latin typeface="Menlo"/>
                <a:ea typeface="Menlo"/>
                <a:cs typeface="Menlo"/>
                <a:sym typeface="Menlo"/>
              </a:rPr>
              <a:t>strlcpy</a:t>
            </a:r>
            <a:r>
              <a:rPr sz="2250" dirty="0"/>
              <a:t>, </a:t>
            </a:r>
            <a:r>
              <a:rPr sz="2250" dirty="0" err="1">
                <a:latin typeface="Menlo"/>
                <a:ea typeface="Menlo"/>
                <a:cs typeface="Menlo"/>
                <a:sym typeface="Menlo"/>
              </a:rPr>
              <a:t>std</a:t>
            </a:r>
            <a:r>
              <a:rPr sz="2250" dirty="0">
                <a:latin typeface="Menlo"/>
                <a:ea typeface="Menlo"/>
                <a:cs typeface="Menlo"/>
                <a:sym typeface="Menlo"/>
              </a:rPr>
              <a:t>::string</a:t>
            </a:r>
            <a:endParaRPr sz="2250" dirty="0"/>
          </a:p>
          <a:p>
            <a:pPr marL="396861" indent="-396861">
              <a:buSzPct val="100000"/>
              <a:buAutoNum type="arabicPeriod"/>
              <a:defRPr sz="1800"/>
            </a:pPr>
            <a:r>
              <a:rPr sz="2250" dirty="0"/>
              <a:t>Shadow stacks</a:t>
            </a:r>
          </a:p>
          <a:p>
            <a:pPr marL="396861" indent="-396861">
              <a:buSzPct val="100000"/>
              <a:buAutoNum type="arabicPeriod"/>
              <a:defRPr sz="1800"/>
            </a:pPr>
            <a:r>
              <a:rPr sz="2250" dirty="0"/>
              <a:t>Stack canaries</a:t>
            </a:r>
          </a:p>
          <a:p>
            <a:pPr marL="396861" indent="-396861">
              <a:buSzPct val="100000"/>
              <a:buAutoNum type="arabicPeriod"/>
              <a:defRPr sz="1800"/>
            </a:pPr>
            <a:r>
              <a:rPr sz="2250" dirty="0" smtClean="0"/>
              <a:t>DEP </a:t>
            </a:r>
            <a:r>
              <a:rPr sz="2250" dirty="0"/>
              <a:t>(later)</a:t>
            </a:r>
          </a:p>
        </p:txBody>
      </p:sp>
    </p:spTree>
    <p:extLst>
      <p:ext uri="{BB962C8B-B14F-4D97-AF65-F5344CB8AC3E}">
        <p14:creationId xmlns:p14="http://schemas.microsoft.com/office/powerpoint/2010/main" val="151836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428" y="8502"/>
            <a:ext cx="857079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 Independent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88401"/>
            <a:ext cx="8229600" cy="1647975"/>
          </a:xfrm>
        </p:spPr>
        <p:txBody>
          <a:bodyPr/>
          <a:lstStyle/>
          <a:p>
            <a:r>
              <a:rPr lang="en-US" dirty="0" smtClean="0"/>
              <a:t>Modern compilers can produce Position </a:t>
            </a: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C</a:t>
            </a:r>
            <a:r>
              <a:rPr lang="en-US" dirty="0" smtClean="0"/>
              <a:t>ode (PIC)</a:t>
            </a:r>
          </a:p>
          <a:p>
            <a:pPr lvl="1"/>
            <a:r>
              <a:rPr lang="en-US" dirty="0" smtClean="0"/>
              <a:t>Also called Position Independent Executable (PIE)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2281" y="2957015"/>
            <a:ext cx="3355075" cy="3723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global_var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20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func</a:t>
            </a:r>
            <a:r>
              <a:rPr lang="en-US" dirty="0"/>
              <a:t>() </a:t>
            </a:r>
            <a:r>
              <a:rPr lang="en-US" dirty="0"/>
              <a:t>{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30</a:t>
            </a:r>
            <a:r>
              <a:rPr lang="en-US" dirty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main()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x =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global_var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9755" y="2781869"/>
            <a:ext cx="5456830" cy="390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004004b4 &lt;</a:t>
            </a:r>
            <a:r>
              <a:rPr lang="en-US" dirty="0" err="1"/>
              <a:t>func</a:t>
            </a:r>
            <a:r>
              <a:rPr lang="en-US" dirty="0"/>
              <a:t>&gt;: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004004bf </a:t>
            </a:r>
            <a:r>
              <a:rPr lang="en-US" dirty="0"/>
              <a:t>&lt;main&gt;: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4004bf:	55	push   </a:t>
            </a:r>
            <a:r>
              <a:rPr lang="en-US" dirty="0" err="1"/>
              <a:t>e</a:t>
            </a:r>
            <a:r>
              <a:rPr lang="en-US" dirty="0" err="1"/>
              <a:t>bp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4004c0:	48 </a:t>
            </a:r>
            <a:r>
              <a:rPr lang="en-US" dirty="0"/>
              <a:t>89 </a:t>
            </a:r>
            <a:r>
              <a:rPr lang="en-US" dirty="0"/>
              <a:t>e5	</a:t>
            </a:r>
            <a:r>
              <a:rPr lang="en-US" dirty="0" err="1"/>
              <a:t>mov</a:t>
            </a:r>
            <a:r>
              <a:rPr lang="en-US" dirty="0"/>
              <a:t>   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4004c3:	48 </a:t>
            </a:r>
            <a:r>
              <a:rPr lang="en-US" dirty="0"/>
              <a:t>83 </a:t>
            </a:r>
            <a:r>
              <a:rPr lang="en-US" dirty="0" err="1"/>
              <a:t>ec</a:t>
            </a:r>
            <a:r>
              <a:rPr lang="en-US" dirty="0"/>
              <a:t> </a:t>
            </a:r>
            <a:r>
              <a:rPr lang="en-US" dirty="0"/>
              <a:t>10	sub    </a:t>
            </a:r>
            <a:r>
              <a:rPr lang="en-US" dirty="0" err="1"/>
              <a:t>esp</a:t>
            </a:r>
            <a:r>
              <a:rPr lang="en-US" dirty="0"/>
              <a:t>, 0x10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4004c7:	e8 </a:t>
            </a:r>
            <a:r>
              <a:rPr lang="en-US" dirty="0"/>
              <a:t>e8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	call  </a:t>
            </a:r>
            <a:r>
              <a:rPr lang="en-US" dirty="0"/>
              <a:t>4004b4 </a:t>
            </a:r>
            <a:r>
              <a:rPr lang="en-US" dirty="0"/>
              <a:t>&lt;</a:t>
            </a:r>
            <a:r>
              <a:rPr lang="en-US" dirty="0" err="1"/>
              <a:t>func</a:t>
            </a:r>
            <a:r>
              <a:rPr lang="en-US" dirty="0"/>
              <a:t>&gt;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4004cc:	89 </a:t>
            </a:r>
            <a:r>
              <a:rPr lang="en-US" dirty="0"/>
              <a:t>45 </a:t>
            </a:r>
            <a:r>
              <a:rPr lang="en-US" dirty="0"/>
              <a:t>fc	</a:t>
            </a:r>
            <a:r>
              <a:rPr lang="en-US" dirty="0" err="1"/>
              <a:t>mov</a:t>
            </a:r>
            <a:r>
              <a:rPr lang="en-US" dirty="0"/>
              <a:t> [ebp-0x4], </a:t>
            </a:r>
            <a:r>
              <a:rPr lang="en-US" dirty="0" err="1"/>
              <a:t>eax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4004cf:	c7 </a:t>
            </a:r>
            <a:r>
              <a:rPr lang="en-US" dirty="0"/>
              <a:t>05 3f 0b 20 00 </a:t>
            </a:r>
            <a:r>
              <a:rPr lang="en-US" dirty="0"/>
              <a:t>10	</a:t>
            </a:r>
            <a:r>
              <a:rPr lang="en-US" dirty="0" err="1"/>
              <a:t>mov</a:t>
            </a:r>
            <a:r>
              <a:rPr lang="en-US" dirty="0"/>
              <a:t>   			[eip+0x200b3f], 0x10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4004d6:	00 </a:t>
            </a:r>
            <a:r>
              <a:rPr lang="en-US" dirty="0"/>
              <a:t>00 00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4004d9:	b8 </a:t>
            </a:r>
            <a:r>
              <a:rPr lang="en-US" dirty="0"/>
              <a:t>00 00 00 </a:t>
            </a:r>
            <a:r>
              <a:rPr lang="en-US" dirty="0"/>
              <a:t>00	</a:t>
            </a:r>
            <a:r>
              <a:rPr lang="en-US" dirty="0" err="1"/>
              <a:t>mov</a:t>
            </a:r>
            <a:r>
              <a:rPr lang="en-US" dirty="0"/>
              <a:t>    </a:t>
            </a:r>
            <a:r>
              <a:rPr lang="en-US" dirty="0" err="1"/>
              <a:t>eax</a:t>
            </a:r>
            <a:r>
              <a:rPr lang="en-US" dirty="0"/>
              <a:t>, 0x0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4004de:	c9	leave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/>
              <a:t>	4004df:	c3	ret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8397" y="4374107"/>
            <a:ext cx="4899546" cy="3582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198962" y="1105469"/>
            <a:ext cx="6025485" cy="1562668"/>
          </a:xfrm>
          <a:prstGeom prst="wedgeRectCallout">
            <a:avLst>
              <a:gd name="adj1" fmla="val -13360"/>
              <a:gd name="adj2" fmla="val 16374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e8 is the </a:t>
            </a:r>
            <a:r>
              <a:rPr lang="en-US" sz="2400" dirty="0" err="1"/>
              <a:t>opcode</a:t>
            </a:r>
            <a:r>
              <a:rPr lang="en-US" sz="2400" dirty="0"/>
              <a:t> for a </a:t>
            </a:r>
            <a:r>
              <a:rPr lang="en-US" sz="2400" b="1" dirty="0"/>
              <a:t>relative</a:t>
            </a:r>
            <a:r>
              <a:rPr lang="en-US" sz="2400" dirty="0"/>
              <a:t> function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Address is calculated as EIP + given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0x4004cc + 0xffffffe8 = 0x4004b4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8397" y="4963234"/>
            <a:ext cx="5062182" cy="76882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4997356" y="2957015"/>
            <a:ext cx="5227091" cy="684662"/>
          </a:xfrm>
          <a:prstGeom prst="wedgeRectCallout">
            <a:avLst>
              <a:gd name="adj1" fmla="val 8499"/>
              <a:gd name="adj2" fmla="val 2291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data is accessed relative to EIP</a:t>
            </a:r>
          </a:p>
        </p:txBody>
      </p:sp>
    </p:spTree>
    <p:extLst>
      <p:ext uri="{BB962C8B-B14F-4D97-AF65-F5344CB8AC3E}">
        <p14:creationId xmlns:p14="http://schemas.microsoft.com/office/powerpoint/2010/main" val="109466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with PIC/PIE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Enables the OS to place the code and data segments at a random place in memory (ASLR)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Code is slightly less efficient</a:t>
            </a:r>
          </a:p>
          <a:p>
            <a:pPr lvl="1"/>
            <a:r>
              <a:rPr lang="en-US" dirty="0" smtClean="0"/>
              <a:t>Some addresses must be calculated</a:t>
            </a:r>
          </a:p>
          <a:p>
            <a:r>
              <a:rPr lang="en-US" dirty="0" smtClean="0"/>
              <a:t>In general, the security benefits of ASLR far outweigh the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ASLR</a:t>
            </a:r>
          </a:p>
        </p:txBody>
      </p:sp>
      <p:sp>
        <p:nvSpPr>
          <p:cNvPr id="1037" name="Shape 10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 dirty="0"/>
              <a:t>Lightweight and effective defense</a:t>
            </a:r>
          </a:p>
          <a:p>
            <a:pPr lvl="1">
              <a:defRPr sz="1800"/>
            </a:pPr>
            <a:r>
              <a:rPr sz="2250" dirty="0"/>
              <a:t>No program recompilation </a:t>
            </a:r>
            <a:r>
              <a:rPr sz="2250" dirty="0" smtClean="0"/>
              <a:t>required</a:t>
            </a:r>
            <a:r>
              <a:rPr lang="en-US" sz="2250" dirty="0" smtClean="0"/>
              <a:t> (in most cases)</a:t>
            </a:r>
            <a:endParaRPr sz="2250" dirty="0"/>
          </a:p>
          <a:p>
            <a:pPr lvl="1">
              <a:defRPr sz="1800"/>
            </a:pPr>
            <a:r>
              <a:rPr sz="2250" dirty="0"/>
              <a:t>Transparent to benign applications</a:t>
            </a:r>
          </a:p>
          <a:p>
            <a:pPr lvl="1">
              <a:defRPr sz="1800"/>
            </a:pPr>
            <a:r>
              <a:rPr sz="2250" dirty="0"/>
              <a:t>Little overhead</a:t>
            </a:r>
          </a:p>
          <a:p>
            <a:pPr lvl="0">
              <a:defRPr sz="1800"/>
            </a:pPr>
            <a:r>
              <a:rPr sz="2250" dirty="0"/>
              <a:t>When to randomize?</a:t>
            </a:r>
          </a:p>
          <a:p>
            <a:pPr marL="843329" lvl="1" indent="-396861">
              <a:buSzPct val="100000"/>
              <a:buAutoNum type="arabicPeriod"/>
              <a:defRPr sz="1800"/>
            </a:pPr>
            <a:r>
              <a:rPr sz="2250" dirty="0"/>
              <a:t>At process creation?</a:t>
            </a:r>
          </a:p>
          <a:p>
            <a:pPr marL="843329" lvl="1" indent="-396861">
              <a:buSzPct val="100000"/>
              <a:buAutoNum type="arabicPeriod"/>
              <a:defRPr sz="1800"/>
            </a:pPr>
            <a:r>
              <a:rPr sz="2250" dirty="0"/>
              <a:t>Or, periodically – e.g., after every process fork?</a:t>
            </a:r>
          </a:p>
        </p:txBody>
      </p:sp>
    </p:spTree>
    <p:extLst>
      <p:ext uri="{BB962C8B-B14F-4D97-AF65-F5344CB8AC3E}">
        <p14:creationId xmlns:p14="http://schemas.microsoft.com/office/powerpoint/2010/main" val="3690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Security of ALSR</a:t>
            </a:r>
          </a:p>
        </p:txBody>
      </p:sp>
      <p:sp>
        <p:nvSpPr>
          <p:cNvPr id="1041" name="Shape 10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Let's call an attempted attack with randomization guess </a:t>
            </a:r>
            <a:r>
              <a:rPr sz="2250" i="1"/>
              <a:t>x</a:t>
            </a:r>
            <a:r>
              <a:rPr sz="2250"/>
              <a:t> a probe</a:t>
            </a:r>
          </a:p>
          <a:p>
            <a:pPr lvl="1">
              <a:defRPr sz="1800"/>
            </a:pPr>
            <a:r>
              <a:rPr sz="2250"/>
              <a:t>If </a:t>
            </a:r>
            <a:r>
              <a:rPr sz="2250" i="1"/>
              <a:t>x</a:t>
            </a:r>
            <a:r>
              <a:rPr sz="2250"/>
              <a:t> is correct, the attack succeeds; if not, it fails</a:t>
            </a:r>
          </a:p>
          <a:p>
            <a:pPr lvl="1">
              <a:defRPr sz="1800"/>
            </a:pPr>
            <a:r>
              <a:rPr sz="2250"/>
              <a:t>Assume a 32 bit architecture and uniform probe distribution</a:t>
            </a:r>
          </a:p>
          <a:p>
            <a:pPr lvl="0">
              <a:defRPr sz="1800"/>
            </a:pPr>
            <a:r>
              <a:rPr sz="2250"/>
              <a:t>Scenarios</a:t>
            </a:r>
          </a:p>
          <a:p>
            <a:pPr lvl="1">
              <a:defRPr sz="1800"/>
            </a:pPr>
            <a:r>
              <a:rPr sz="2250"/>
              <a:t>Address spaces are randomized </a:t>
            </a:r>
            <a:r>
              <a:rPr sz="2250" i="1"/>
              <a:t>once</a:t>
            </a:r>
            <a:endParaRPr sz="2250"/>
          </a:p>
          <a:p>
            <a:pPr lvl="1">
              <a:defRPr sz="1800"/>
            </a:pPr>
            <a:r>
              <a:rPr sz="2250"/>
              <a:t>Address spaces are randomized after each probe</a:t>
            </a:r>
          </a:p>
          <a:p>
            <a:pPr lvl="0">
              <a:defRPr sz="1800"/>
            </a:pPr>
            <a:r>
              <a:rPr sz="2250"/>
              <a:t>What is the expected number of trials required to perform a successful attack in each scenario?</a:t>
            </a:r>
          </a:p>
        </p:txBody>
      </p:sp>
    </p:spTree>
    <p:extLst>
      <p:ext uri="{BB962C8B-B14F-4D97-AF65-F5344CB8AC3E}">
        <p14:creationId xmlns:p14="http://schemas.microsoft.com/office/powerpoint/2010/main" val="27201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No Re-Randomization</a:t>
            </a:r>
          </a:p>
        </p:txBody>
      </p:sp>
      <p:sp>
        <p:nvSpPr>
          <p:cNvPr id="1045" name="Shape 1045"/>
          <p:cNvSpPr>
            <a:spLocks noGrp="1"/>
          </p:cNvSpPr>
          <p:nvPr>
            <p:ph type="body" idx="1"/>
          </p:nvPr>
        </p:nvSpPr>
        <p:spPr>
          <a:xfrm>
            <a:off x="2193727" y="2961098"/>
            <a:ext cx="7804547" cy="328968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 dirty="0"/>
              <a:t>Flashback to intro to probability</a:t>
            </a:r>
          </a:p>
          <a:p>
            <a:pPr lvl="1">
              <a:defRPr sz="1800"/>
            </a:pPr>
            <a:r>
              <a:rPr sz="2250" dirty="0"/>
              <a:t>Imagine that each probe is a ball in a bin; in total, there are 2</a:t>
            </a:r>
            <a:r>
              <a:rPr sz="2250" baseline="31999" dirty="0"/>
              <a:t>16</a:t>
            </a:r>
            <a:r>
              <a:rPr sz="2250" dirty="0"/>
              <a:t> balls</a:t>
            </a:r>
          </a:p>
          <a:p>
            <a:pPr lvl="0">
              <a:defRPr sz="1800"/>
            </a:pPr>
            <a:r>
              <a:rPr sz="2250" dirty="0"/>
              <a:t>Without re-randomization, a probe is equivalent to drawing a ball without replacement</a:t>
            </a:r>
          </a:p>
          <a:p>
            <a:pPr lvl="0">
              <a:defRPr sz="1800"/>
            </a:pPr>
            <a:r>
              <a:rPr sz="2250" dirty="0"/>
              <a:t>With re-randomization, a probe is equivalent to drawing a ball with replacement</a:t>
            </a:r>
          </a:p>
        </p:txBody>
      </p:sp>
      <p:pic>
        <p:nvPicPr>
          <p:cNvPr id="10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7766" y="1746844"/>
            <a:ext cx="6036469" cy="7054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134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No Re-Randomization</a:t>
            </a:r>
          </a:p>
        </p:txBody>
      </p:sp>
      <p:sp>
        <p:nvSpPr>
          <p:cNvPr id="1050" name="Shape 1050"/>
          <p:cNvSpPr>
            <a:spLocks noGrp="1"/>
          </p:cNvSpPr>
          <p:nvPr>
            <p:ph type="body" idx="1"/>
          </p:nvPr>
        </p:nvSpPr>
        <p:spPr>
          <a:xfrm>
            <a:off x="2193727" y="1344058"/>
            <a:ext cx="7804547" cy="26636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Probability of success on the </a:t>
            </a:r>
            <a:r>
              <a:rPr sz="2250" i="1"/>
              <a:t>n</a:t>
            </a:r>
            <a:r>
              <a:rPr sz="2250" i="1" baseline="31999"/>
              <a:t>th</a:t>
            </a:r>
            <a:r>
              <a:rPr sz="2250" i="1"/>
              <a:t> </a:t>
            </a:r>
            <a:r>
              <a:rPr sz="2250"/>
              <a:t>trial</a:t>
            </a:r>
          </a:p>
        </p:txBody>
      </p:sp>
      <p:pic>
        <p:nvPicPr>
          <p:cNvPr id="105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727" y="3979246"/>
            <a:ext cx="7804547" cy="678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3" name="Picture 105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819046" y="3086093"/>
            <a:ext cx="1088528" cy="247665"/>
          </a:xfrm>
          <a:prstGeom prst="rect">
            <a:avLst/>
          </a:prstGeom>
        </p:spPr>
      </p:pic>
      <p:sp>
        <p:nvSpPr>
          <p:cNvPr id="1055" name="Shape 1055"/>
          <p:cNvSpPr/>
          <p:nvPr/>
        </p:nvSpPr>
        <p:spPr>
          <a:xfrm>
            <a:off x="7670770" y="2171845"/>
            <a:ext cx="12984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Success</a:t>
            </a:r>
          </a:p>
        </p:txBody>
      </p:sp>
      <p:pic>
        <p:nvPicPr>
          <p:cNvPr id="1056" name="Picture 1055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2201566">
            <a:off x="4841453" y="5147746"/>
            <a:ext cx="1833214" cy="247665"/>
          </a:xfrm>
          <a:prstGeom prst="rect">
            <a:avLst/>
          </a:prstGeom>
        </p:spPr>
      </p:pic>
      <p:sp>
        <p:nvSpPr>
          <p:cNvPr id="1058" name="Shape 1058"/>
          <p:cNvSpPr/>
          <p:nvPr/>
        </p:nvSpPr>
        <p:spPr>
          <a:xfrm>
            <a:off x="6618610" y="5361952"/>
            <a:ext cx="12279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412123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No-Rerandomization</a:t>
            </a:r>
          </a:p>
        </p:txBody>
      </p:sp>
      <p:sp>
        <p:nvSpPr>
          <p:cNvPr id="1061" name="Shape 1061"/>
          <p:cNvSpPr>
            <a:spLocks noGrp="1"/>
          </p:cNvSpPr>
          <p:nvPr>
            <p:ph type="body" idx="1"/>
          </p:nvPr>
        </p:nvSpPr>
        <p:spPr>
          <a:xfrm>
            <a:off x="2193727" y="1344057"/>
            <a:ext cx="7804547" cy="24658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Probability of success </a:t>
            </a:r>
            <a:r>
              <a:rPr sz="2250" i="1"/>
              <a:t>by</a:t>
            </a:r>
            <a:r>
              <a:rPr sz="2250"/>
              <a:t> the </a:t>
            </a:r>
            <a:r>
              <a:rPr sz="2250" i="1"/>
              <a:t>n</a:t>
            </a:r>
            <a:r>
              <a:rPr sz="2250" i="1" baseline="31999"/>
              <a:t>th</a:t>
            </a:r>
            <a:r>
              <a:rPr sz="2250" i="1"/>
              <a:t> </a:t>
            </a:r>
            <a:r>
              <a:rPr sz="2250"/>
              <a:t>trial</a:t>
            </a:r>
          </a:p>
        </p:txBody>
      </p:sp>
      <p:pic>
        <p:nvPicPr>
          <p:cNvPr id="106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4985" y="3497205"/>
            <a:ext cx="4822031" cy="24288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203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No Re-Randomization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body" idx="1"/>
          </p:nvPr>
        </p:nvSpPr>
        <p:spPr>
          <a:xfrm>
            <a:off x="2193727" y="1344058"/>
            <a:ext cx="7804547" cy="26941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What is the expected number of trials until a successful probe?</a:t>
            </a:r>
          </a:p>
        </p:txBody>
      </p:sp>
      <p:pic>
        <p:nvPicPr>
          <p:cNvPr id="106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7801" y="3750489"/>
            <a:ext cx="2616398" cy="1419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693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Re-Randomization</a:t>
            </a:r>
          </a:p>
        </p:txBody>
      </p:sp>
      <p:sp>
        <p:nvSpPr>
          <p:cNvPr id="1071" name="Shape 1071"/>
          <p:cNvSpPr>
            <a:spLocks noGrp="1"/>
          </p:cNvSpPr>
          <p:nvPr>
            <p:ph type="body" idx="1"/>
          </p:nvPr>
        </p:nvSpPr>
        <p:spPr>
          <a:xfrm>
            <a:off x="2193727" y="1344058"/>
            <a:ext cx="7804547" cy="21461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How about with re-randomization?</a:t>
            </a:r>
          </a:p>
        </p:txBody>
      </p:sp>
      <p:pic>
        <p:nvPicPr>
          <p:cNvPr id="107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8258" y="3225919"/>
            <a:ext cx="3875484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4" name="Shape 1074"/>
          <p:cNvSpPr/>
          <p:nvPr/>
        </p:nvSpPr>
        <p:spPr>
          <a:xfrm>
            <a:off x="2197407" y="5217460"/>
            <a:ext cx="727282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Re-randomization only gives 1 more bit of security</a:t>
            </a:r>
          </a:p>
        </p:txBody>
      </p:sp>
    </p:spTree>
    <p:extLst>
      <p:ext uri="{BB962C8B-B14F-4D97-AF65-F5344CB8AC3E}">
        <p14:creationId xmlns:p14="http://schemas.microsoft.com/office/powerpoint/2010/main" val="356924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ASLR Circumvention</a:t>
            </a:r>
          </a:p>
        </p:txBody>
      </p:sp>
      <p:sp>
        <p:nvSpPr>
          <p:cNvPr id="1077" name="Shape 10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Lots of guesses (but this is inefficient)</a:t>
            </a:r>
          </a:p>
          <a:p>
            <a:pPr lvl="0">
              <a:defRPr sz="1800"/>
            </a:pPr>
            <a:r>
              <a:rPr sz="2250"/>
              <a:t>Memory disclosures</a:t>
            </a:r>
          </a:p>
          <a:p>
            <a:pPr lvl="1">
              <a:defRPr sz="1800"/>
            </a:pPr>
            <a:r>
              <a:rPr sz="2250"/>
              <a:t>Typically the target executable and libraries are known</a:t>
            </a:r>
          </a:p>
          <a:p>
            <a:pPr lvl="1">
              <a:defRPr sz="1800"/>
            </a:pPr>
            <a:r>
              <a:rPr sz="2250"/>
              <a:t>If an address of known code or data is leaked, it's simple to recover the image base</a:t>
            </a:r>
          </a:p>
          <a:p>
            <a:pPr lvl="0">
              <a:defRPr sz="1800"/>
            </a:pPr>
            <a:r>
              <a:rPr sz="2250"/>
              <a:t>Spraying (heap, JIT)</a:t>
            </a:r>
          </a:p>
          <a:p>
            <a:pPr lvl="0">
              <a:defRPr sz="1800"/>
            </a:pPr>
            <a:r>
              <a:rPr sz="2250"/>
              <a:t>Exploit any remaining fixed structures – e.g., the PLT</a:t>
            </a:r>
          </a:p>
        </p:txBody>
      </p:sp>
    </p:spTree>
    <p:extLst>
      <p:ext uri="{BB962C8B-B14F-4D97-AF65-F5344CB8AC3E}">
        <p14:creationId xmlns:p14="http://schemas.microsoft.com/office/powerpoint/2010/main" val="265027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Canary in the Coal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415" y="1572905"/>
            <a:ext cx="4558352" cy="4525963"/>
          </a:xfrm>
        </p:spPr>
        <p:txBody>
          <a:bodyPr>
            <a:normAutofit/>
          </a:bodyPr>
          <a:lstStyle/>
          <a:p>
            <a:r>
              <a:rPr lang="en-US" dirty="0"/>
              <a:t>Miners used to take canaries down into mines</a:t>
            </a:r>
          </a:p>
          <a:p>
            <a:r>
              <a:rPr lang="en-US" dirty="0"/>
              <a:t>The birds are very sensitive to poisonous gases</a:t>
            </a:r>
          </a:p>
          <a:p>
            <a:r>
              <a:rPr lang="en-US" dirty="0"/>
              <a:t>If the bird dies, it means something is very wrong!</a:t>
            </a:r>
          </a:p>
          <a:p>
            <a:r>
              <a:rPr lang="en-US" dirty="0"/>
              <a:t>The bird is an </a:t>
            </a:r>
            <a:r>
              <a:rPr lang="en-US" dirty="0">
                <a:solidFill>
                  <a:schemeClr val="accent1"/>
                </a:solidFill>
              </a:rPr>
              <a:t>early warning system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194" name="Picture 2" descr="D:\Classes\5600\assets\PM5firemanand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85" y="1418514"/>
            <a:ext cx="3993084" cy="502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7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More Randomization</a:t>
            </a:r>
          </a:p>
        </p:txBody>
      </p:sp>
      <p:sp>
        <p:nvSpPr>
          <p:cNvPr id="1085" name="Shape 10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How about another artificial diversity defense?</a:t>
            </a:r>
          </a:p>
          <a:p>
            <a:pPr lvl="0">
              <a:defRPr sz="1800"/>
            </a:pPr>
            <a:r>
              <a:rPr sz="2250"/>
              <a:t>What if the attacker is allowed to:</a:t>
            </a:r>
          </a:p>
          <a:p>
            <a:pPr marL="843329" lvl="1" indent="-396861">
              <a:buSzPct val="100000"/>
              <a:buAutoNum type="arabicPeriod"/>
              <a:defRPr sz="1800"/>
            </a:pPr>
            <a:r>
              <a:rPr sz="2250"/>
              <a:t>Hijack control flow</a:t>
            </a:r>
          </a:p>
          <a:p>
            <a:pPr marL="843329" lvl="1" indent="-396861">
              <a:buSzPct val="100000"/>
              <a:buAutoNum type="arabicPeriod"/>
              <a:defRPr sz="1800"/>
            </a:pPr>
            <a:r>
              <a:rPr sz="2250"/>
              <a:t>Inject a payload</a:t>
            </a:r>
          </a:p>
          <a:p>
            <a:pPr marL="843329" lvl="1" indent="-396861">
              <a:buSzPct val="100000"/>
              <a:buAutoNum type="arabicPeriod"/>
              <a:defRPr sz="1800"/>
            </a:pPr>
            <a:r>
              <a:rPr sz="2250"/>
              <a:t>Locate and jump to the payload</a:t>
            </a:r>
          </a:p>
          <a:p>
            <a:pPr marL="277803" indent="-277803">
              <a:defRPr sz="1800"/>
            </a:pPr>
            <a:r>
              <a:rPr sz="2250"/>
              <a:t>...but, cannot reliably execute the payload?</a:t>
            </a:r>
          </a:p>
          <a:p>
            <a:pPr lvl="1">
              <a:defRPr sz="1800"/>
            </a:pPr>
            <a:r>
              <a:rPr sz="2250"/>
              <a:t>The attacker also assumes the target uses a particular instruction set architecture</a:t>
            </a:r>
          </a:p>
          <a:p>
            <a:pPr lvl="1">
              <a:defRPr sz="1800"/>
            </a:pPr>
            <a:r>
              <a:rPr sz="2250"/>
              <a:t>e.g., injecting an ARM payload won't work on x86_64</a:t>
            </a:r>
          </a:p>
        </p:txBody>
      </p:sp>
    </p:spTree>
    <p:extLst>
      <p:ext uri="{BB962C8B-B14F-4D97-AF65-F5344CB8AC3E}">
        <p14:creationId xmlns:p14="http://schemas.microsoft.com/office/powerpoint/2010/main" val="321621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" grpId="0" build="p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482" y="2119611"/>
            <a:ext cx="3675724" cy="335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114" y="2129894"/>
            <a:ext cx="3664460" cy="334533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Shape 10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Instruction Set Randomization</a:t>
            </a:r>
          </a:p>
        </p:txBody>
      </p:sp>
      <p:sp>
        <p:nvSpPr>
          <p:cNvPr id="1091" name="Shape 1091"/>
          <p:cNvSpPr>
            <a:spLocks noGrp="1"/>
          </p:cNvSpPr>
          <p:nvPr>
            <p:ph type="body" idx="1"/>
          </p:nvPr>
        </p:nvSpPr>
        <p:spPr>
          <a:xfrm>
            <a:off x="5875652" y="1924333"/>
            <a:ext cx="4122622" cy="43264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 dirty="0"/>
              <a:t>Attacker injects a payload and hijacks control flow</a:t>
            </a:r>
          </a:p>
          <a:p>
            <a:pPr lvl="0">
              <a:defRPr sz="1800"/>
            </a:pPr>
            <a:r>
              <a:rPr sz="2250" dirty="0"/>
              <a:t>ISR "periodically" changes the bit representation of instructions</a:t>
            </a:r>
          </a:p>
          <a:p>
            <a:pPr lvl="0">
              <a:defRPr sz="1800"/>
            </a:pPr>
            <a:r>
              <a:rPr sz="2250" dirty="0"/>
              <a:t>With sufficient entropy, attacks become very difficult</a:t>
            </a:r>
          </a:p>
          <a:p>
            <a:pPr lvl="0">
              <a:defRPr sz="1800"/>
            </a:pPr>
            <a:r>
              <a:rPr sz="2250" dirty="0"/>
              <a:t>Another example of introducing a work factor</a:t>
            </a:r>
          </a:p>
        </p:txBody>
      </p:sp>
    </p:spTree>
    <p:extLst>
      <p:ext uri="{BB962C8B-B14F-4D97-AF65-F5344CB8AC3E}">
        <p14:creationId xmlns:p14="http://schemas.microsoft.com/office/powerpoint/2010/main" val="73662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 fill="hold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" grpId="0" animBg="1" advAuto="0"/>
      <p:bldP spid="1089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ISR Discussion</a:t>
            </a:r>
          </a:p>
        </p:txBody>
      </p:sp>
      <p:sp>
        <p:nvSpPr>
          <p:cNvPr id="1095" name="Shape 10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Fine-grain approach to artificial diversity</a:t>
            </a:r>
          </a:p>
          <a:p>
            <a:pPr lvl="0">
              <a:defRPr sz="1800"/>
            </a:pPr>
            <a:r>
              <a:rPr sz="2250"/>
              <a:t>Requires a large degree of support from underlying software and hardware</a:t>
            </a:r>
          </a:p>
          <a:p>
            <a:pPr lvl="1">
              <a:defRPr sz="1800"/>
            </a:pPr>
            <a:r>
              <a:rPr sz="2250"/>
              <a:t>How to efficiently execute randomized code?</a:t>
            </a:r>
          </a:p>
          <a:p>
            <a:pPr lvl="0">
              <a:defRPr sz="1800"/>
            </a:pPr>
            <a:r>
              <a:rPr sz="2250"/>
              <a:t>Implementation approaches</a:t>
            </a:r>
          </a:p>
          <a:p>
            <a:pPr lvl="1">
              <a:defRPr sz="1800"/>
            </a:pPr>
            <a:r>
              <a:rPr sz="2250"/>
              <a:t>Virtual machines (e.g., JVM)</a:t>
            </a:r>
          </a:p>
          <a:p>
            <a:pPr lvl="1">
              <a:defRPr sz="1800"/>
            </a:pPr>
            <a:r>
              <a:rPr sz="2250"/>
              <a:t>Or, hardware support</a:t>
            </a:r>
          </a:p>
          <a:p>
            <a:pPr lvl="0">
              <a:defRPr sz="1800"/>
            </a:pPr>
            <a:r>
              <a:rPr sz="2250"/>
              <a:t>Deemed not worth the cost to implement and deploy so far</a:t>
            </a:r>
          </a:p>
        </p:txBody>
      </p:sp>
    </p:spTree>
    <p:extLst>
      <p:ext uri="{BB962C8B-B14F-4D97-AF65-F5344CB8AC3E}">
        <p14:creationId xmlns:p14="http://schemas.microsoft.com/office/powerpoint/2010/main" val="243565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500" dirty="0" smtClean="0"/>
              <a:t>Control Flow Integrity (CFI)</a:t>
            </a:r>
            <a:endParaRPr sz="4500" dirty="0"/>
          </a:p>
        </p:txBody>
      </p:sp>
      <p:sp>
        <p:nvSpPr>
          <p:cNvPr id="1099" name="Shape 10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 dirty="0"/>
              <a:t>Let's move on from randomization to fine-grained policy enforcement</a:t>
            </a:r>
          </a:p>
          <a:p>
            <a:pPr lvl="0">
              <a:defRPr sz="1800"/>
            </a:pPr>
            <a:r>
              <a:rPr sz="2250" dirty="0"/>
              <a:t>Control-flow integrity (CFI)</a:t>
            </a:r>
          </a:p>
          <a:p>
            <a:pPr lvl="1">
              <a:defRPr sz="1800"/>
            </a:pPr>
            <a:r>
              <a:rPr sz="2250" dirty="0"/>
              <a:t>Extract all possible control flow transfers from a program</a:t>
            </a:r>
          </a:p>
          <a:p>
            <a:pPr lvl="1">
              <a:defRPr sz="1800"/>
            </a:pPr>
            <a:r>
              <a:rPr sz="2250" dirty="0"/>
              <a:t>Enforce that only those transfers can occur during </a:t>
            </a:r>
            <a:r>
              <a:rPr sz="2250" dirty="0" smtClean="0"/>
              <a:t>execution</a:t>
            </a:r>
            <a:endParaRPr sz="2250" dirty="0"/>
          </a:p>
        </p:txBody>
      </p:sp>
      <p:sp>
        <p:nvSpPr>
          <p:cNvPr id="1100" name="Shape 1100"/>
          <p:cNvSpPr>
            <a:spLocks noGrp="1"/>
          </p:cNvSpPr>
          <p:nvPr>
            <p:ph type="sldNum" sz="quarter" idx="2"/>
          </p:nvPr>
        </p:nvSpPr>
        <p:spPr>
          <a:xfrm>
            <a:off x="10349396" y="6527602"/>
            <a:ext cx="288951" cy="223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984"/>
              <a:t>43</a:t>
            </a:fld>
            <a:endParaRPr sz="984"/>
          </a:p>
        </p:txBody>
      </p:sp>
    </p:spTree>
    <p:extLst>
      <p:ext uri="{BB962C8B-B14F-4D97-AF65-F5344CB8AC3E}">
        <p14:creationId xmlns:p14="http://schemas.microsoft.com/office/powerpoint/2010/main" val="144658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CFG</a:t>
            </a:r>
          </a:p>
        </p:txBody>
      </p:sp>
      <p:sp>
        <p:nvSpPr>
          <p:cNvPr id="1103" name="Shape 1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A program's </a:t>
            </a:r>
            <a:r>
              <a:rPr sz="2250" i="1"/>
              <a:t>control-flow graph</a:t>
            </a:r>
            <a:r>
              <a:rPr sz="2250"/>
              <a:t> (CFG) is an abstraction of all possible control-flow transfers that can be made when executing a program</a:t>
            </a:r>
          </a:p>
          <a:p>
            <a:pPr lvl="1">
              <a:defRPr sz="1800"/>
            </a:pPr>
            <a:r>
              <a:rPr sz="2250"/>
              <a:t>Directed graph where nodes represent </a:t>
            </a:r>
            <a:r>
              <a:rPr sz="2250" i="1"/>
              <a:t>basic blocks</a:t>
            </a:r>
            <a:r>
              <a:rPr sz="2250"/>
              <a:t> and edges represent jumps/calls/returns</a:t>
            </a:r>
          </a:p>
          <a:p>
            <a:pPr lvl="0">
              <a:defRPr sz="1800"/>
            </a:pPr>
            <a:r>
              <a:rPr sz="2250"/>
              <a:t>Basic blocks are contiguous sets of instructions that must execute sequentially</a:t>
            </a:r>
          </a:p>
          <a:p>
            <a:pPr lvl="1">
              <a:defRPr sz="1800"/>
            </a:pPr>
            <a:r>
              <a:rPr sz="2250"/>
              <a:t>No jumps out of a basic block except at the end</a:t>
            </a:r>
          </a:p>
          <a:p>
            <a:pPr lvl="1">
              <a:defRPr sz="1800"/>
            </a:pPr>
            <a:r>
              <a:rPr sz="2250"/>
              <a:t>No jumps into the middle of a basic block</a:t>
            </a:r>
          </a:p>
        </p:txBody>
      </p:sp>
      <p:sp>
        <p:nvSpPr>
          <p:cNvPr id="1104" name="Shape 1104"/>
          <p:cNvSpPr>
            <a:spLocks noGrp="1"/>
          </p:cNvSpPr>
          <p:nvPr>
            <p:ph type="sldNum" sz="quarter" idx="2"/>
          </p:nvPr>
        </p:nvSpPr>
        <p:spPr>
          <a:xfrm>
            <a:off x="10349396" y="6527602"/>
            <a:ext cx="288951" cy="223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984"/>
              <a:t>44</a:t>
            </a:fld>
            <a:endParaRPr sz="984"/>
          </a:p>
        </p:txBody>
      </p:sp>
    </p:spTree>
    <p:extLst>
      <p:ext uri="{BB962C8B-B14F-4D97-AF65-F5344CB8AC3E}">
        <p14:creationId xmlns:p14="http://schemas.microsoft.com/office/powerpoint/2010/main" val="118724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Example CFG</a:t>
            </a:r>
          </a:p>
        </p:txBody>
      </p:sp>
      <p:sp>
        <p:nvSpPr>
          <p:cNvPr id="1107" name="Shape 1107"/>
          <p:cNvSpPr>
            <a:spLocks noGrp="1"/>
          </p:cNvSpPr>
          <p:nvPr>
            <p:ph type="body" idx="1"/>
          </p:nvPr>
        </p:nvSpPr>
        <p:spPr>
          <a:xfrm>
            <a:off x="1764427" y="1933402"/>
            <a:ext cx="3967826" cy="4108082"/>
          </a:xfrm>
          <a:prstGeom prst="rect">
            <a:avLst/>
          </a:prstGeom>
        </p:spPr>
        <p:txBody>
          <a:bodyPr/>
          <a:lstStyle/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 err="1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main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dirty="0" err="1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argc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char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**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argv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argc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exit(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endParaRPr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dirty="0" err="1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ret 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on_cmd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argv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],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argv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(ret) {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printf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"ERROR: %s</a:t>
            </a:r>
            <a:r>
              <a:rPr b="1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argv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} </a:t>
            </a:r>
            <a:r>
              <a:rPr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printf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"OK</a:t>
            </a:r>
            <a:r>
              <a:rPr b="1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endParaRPr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ret;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pic>
        <p:nvPicPr>
          <p:cNvPr id="110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8479" y="122411"/>
            <a:ext cx="4940983" cy="6667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387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6915" y="1077467"/>
            <a:ext cx="5758170" cy="5439905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sCFG</a:t>
            </a:r>
          </a:p>
        </p:txBody>
      </p:sp>
      <p:pic>
        <p:nvPicPr>
          <p:cNvPr id="111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6915" y="234537"/>
            <a:ext cx="6650416" cy="62828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32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 fill="hold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" grpId="0" animBg="1" advAuto="0"/>
      <p:bldP spid="1116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CFI Implementation</a:t>
            </a:r>
          </a:p>
        </p:txBody>
      </p:sp>
      <p:sp>
        <p:nvSpPr>
          <p:cNvPr id="1121" name="Shape 1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Many ways to implement CFI</a:t>
            </a:r>
          </a:p>
          <a:p>
            <a:pPr lvl="0">
              <a:defRPr sz="1800"/>
            </a:pPr>
            <a:r>
              <a:rPr sz="2250"/>
              <a:t>Original idea: static binary analysis and rewriting</a:t>
            </a:r>
          </a:p>
          <a:p>
            <a:pPr lvl="1">
              <a:defRPr sz="1800"/>
            </a:pPr>
            <a:r>
              <a:rPr sz="2250"/>
              <a:t>Extract a CFG from a binary program</a:t>
            </a:r>
          </a:p>
          <a:p>
            <a:pPr lvl="1">
              <a:defRPr sz="1800"/>
            </a:pPr>
            <a:r>
              <a:rPr sz="2250"/>
              <a:t>Add runtime checks on destinations of control-flow transfers</a:t>
            </a:r>
          </a:p>
          <a:p>
            <a:pPr lvl="1">
              <a:defRPr sz="1800"/>
            </a:pPr>
            <a:r>
              <a:rPr sz="2250"/>
              <a:t>Program terminated if a check fails</a:t>
            </a:r>
          </a:p>
        </p:txBody>
      </p:sp>
    </p:spTree>
    <p:extLst>
      <p:ext uri="{BB962C8B-B14F-4D97-AF65-F5344CB8AC3E}">
        <p14:creationId xmlns:p14="http://schemas.microsoft.com/office/powerpoint/2010/main" val="36809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CFI Enforcement</a:t>
            </a:r>
          </a:p>
        </p:txBody>
      </p:sp>
      <p:pic>
        <p:nvPicPr>
          <p:cNvPr id="112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985" y="834942"/>
            <a:ext cx="5348831" cy="5460498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9711187" y="5292196"/>
            <a:ext cx="1949253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Return label</a:t>
            </a:r>
          </a:p>
          <a:p>
            <a:pPr lvl="0">
              <a:defRPr sz="1800"/>
            </a:pPr>
            <a:r>
              <a:rPr sz="2531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check</a:t>
            </a:r>
          </a:p>
        </p:txBody>
      </p:sp>
      <p:pic>
        <p:nvPicPr>
          <p:cNvPr id="1128" name="Picture 1127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044242">
            <a:off x="8812423" y="5680559"/>
            <a:ext cx="905991" cy="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CFI Overhead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body" idx="1"/>
          </p:nvPr>
        </p:nvSpPr>
        <p:spPr>
          <a:xfrm>
            <a:off x="2193727" y="5136550"/>
            <a:ext cx="7804547" cy="11142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CFI labeled transition enforcement overhead on SPEC2000</a:t>
            </a:r>
          </a:p>
        </p:txBody>
      </p:sp>
      <p:pic>
        <p:nvPicPr>
          <p:cNvPr id="11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727" y="1841234"/>
            <a:ext cx="7804547" cy="25213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801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579898" y="4049547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757" y="1061110"/>
            <a:ext cx="6435933" cy="104405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stack canary </a:t>
            </a:r>
            <a:r>
              <a:rPr lang="en-US" dirty="0"/>
              <a:t>is an early warning system that alerts you to stack overflows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79898" y="2023087"/>
            <a:ext cx="1890450" cy="20264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Stuff from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previous 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9898" y="5127667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79898" y="5485543"/>
            <a:ext cx="1890450" cy="6764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>
                <a:solidFill>
                  <a:schemeClr val="bg1"/>
                </a:solidFill>
              </a:rPr>
              <a:t>buf</a:t>
            </a:r>
            <a:r>
              <a:rPr lang="en-US" sz="2000" dirty="0">
                <a:solidFill>
                  <a:schemeClr val="bg1"/>
                </a:solidFill>
              </a:rPr>
              <a:t>[8]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9898" y="4765299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70817" y="4407423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158002" y="977900"/>
            <a:ext cx="73424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545445" y="4203476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- 20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7545445" y="4552628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- 16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545445" y="4915428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- 12</a:t>
            </a:r>
            <a:endParaRPr lang="en-US" sz="2000" dirty="0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668876" y="5281688"/>
            <a:ext cx="88075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- 8</a:t>
            </a:r>
            <a:endParaRPr lang="en-US" sz="2000" dirty="0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977454" y="5937860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586723" y="1583137"/>
            <a:ext cx="1865977" cy="1303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6208" y="4396548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sled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95291" y="4751649"/>
            <a:ext cx="1865977" cy="1410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95291" y="2888112"/>
            <a:ext cx="1865977" cy="15073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 sled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8579353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545445" y="3839744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ESP - 24</a:t>
            </a:r>
            <a:endParaRPr lang="en-US" sz="2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801757" y="2894935"/>
            <a:ext cx="5351945" cy="380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canary = 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8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>
                <a:latin typeface="Lucida Console" panose="020B0609040504020204" pitchFamily="49" charset="0"/>
              </a:rPr>
              <a:t> (x = 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latin typeface="Lucida Console" panose="020B0609040504020204" pitchFamily="49" charset="0"/>
              </a:rPr>
              <a:t>; x &lt; </a:t>
            </a:r>
            <a:r>
              <a:rPr lang="en-US" sz="2000" dirty="0" err="1">
                <a:latin typeface="Lucida Console" panose="020B0609040504020204" pitchFamily="49" charset="0"/>
              </a:rPr>
              <a:t>argc</a:t>
            </a:r>
            <a:r>
              <a:rPr lang="en-US" sz="2000" dirty="0">
                <a:latin typeface="Lucida Console" panose="020B0609040504020204" pitchFamily="49" charset="0"/>
              </a:rPr>
              <a:t>; ++x) {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strcpy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argv</a:t>
            </a:r>
            <a:r>
              <a:rPr lang="en-US" sz="2000" dirty="0">
                <a:latin typeface="Lucida Console" panose="020B0609040504020204" pitchFamily="49" charset="0"/>
              </a:rPr>
              <a:t>[x]);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atoi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buf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check_for_secret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...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>
                <a:latin typeface="Lucida Console" panose="020B0609040504020204" pitchFamily="49" charset="0"/>
              </a:rPr>
              <a:t>(canary==</a:t>
            </a:r>
            <a:r>
              <a:rPr lang="en-US" sz="2000" dirty="0" err="1">
                <a:latin typeface="Lucida Console" panose="020B0609040504020204" pitchFamily="49" charset="0"/>
              </a:rPr>
              <a:t>secret_canary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461267" y="1371600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01756" y="2886497"/>
            <a:ext cx="4287420" cy="4026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1931410" y="2014456"/>
            <a:ext cx="4758267" cy="569599"/>
          </a:xfrm>
          <a:prstGeom prst="wedgeRectCallout">
            <a:avLst>
              <a:gd name="adj1" fmla="val -33263"/>
              <a:gd name="adj2" fmla="val 90028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Automatically added by the compiler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01756" y="5839681"/>
            <a:ext cx="4744870" cy="4026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289553">
            <a:off x="6558441" y="5147592"/>
            <a:ext cx="1979379" cy="445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7103912" y="2385221"/>
            <a:ext cx="3147832" cy="1586279"/>
          </a:xfrm>
          <a:prstGeom prst="wedgeRectCallout">
            <a:avLst>
              <a:gd name="adj1" fmla="val 8359"/>
              <a:gd name="adj2" fmla="val 10981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Overflow destroys the canary, assert fails, program safely exits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99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CFI Discussion</a:t>
            </a:r>
          </a:p>
        </p:txBody>
      </p:sp>
      <p:sp>
        <p:nvSpPr>
          <p:cNvPr id="1137" name="Shape 1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9403" indent="-309403" defTabSz="406644">
              <a:spcBef>
                <a:spcPts val="1617"/>
              </a:spcBef>
              <a:defRPr sz="1800"/>
            </a:pPr>
            <a:r>
              <a:rPr sz="2227"/>
              <a:t>Why is this better than, e.g., DEP or ASLR?</a:t>
            </a:r>
          </a:p>
          <a:p>
            <a:pPr marL="309403" indent="-309403" defTabSz="406644">
              <a:spcBef>
                <a:spcPts val="1617"/>
              </a:spcBef>
              <a:defRPr sz="1800"/>
            </a:pPr>
            <a:r>
              <a:rPr sz="2227"/>
              <a:t>Overhead is significant</a:t>
            </a:r>
          </a:p>
          <a:p>
            <a:pPr marL="618805" lvl="1" indent="-309403" defTabSz="406644">
              <a:spcBef>
                <a:spcPts val="1617"/>
              </a:spcBef>
              <a:defRPr sz="1800"/>
            </a:pPr>
            <a:r>
              <a:rPr sz="2227"/>
              <a:t>Much work on more efficient, but weaker, implementations</a:t>
            </a:r>
          </a:p>
          <a:p>
            <a:pPr marL="309403" indent="-309403" defTabSz="406644">
              <a:spcBef>
                <a:spcPts val="1617"/>
              </a:spcBef>
              <a:defRPr sz="1800"/>
            </a:pPr>
            <a:r>
              <a:rPr sz="2227"/>
              <a:t>Can you always extract an accurate CFG?</a:t>
            </a:r>
          </a:p>
          <a:p>
            <a:pPr marL="618805" lvl="1" indent="-309403" defTabSz="406644">
              <a:spcBef>
                <a:spcPts val="1617"/>
              </a:spcBef>
              <a:defRPr sz="1800"/>
            </a:pPr>
            <a:r>
              <a:rPr sz="2227"/>
              <a:t>Is it sound?</a:t>
            </a:r>
          </a:p>
          <a:p>
            <a:pPr marL="618805" lvl="1" indent="-309403" defTabSz="406644">
              <a:spcBef>
                <a:spcPts val="1617"/>
              </a:spcBef>
              <a:defRPr sz="1800"/>
            </a:pPr>
            <a:r>
              <a:rPr sz="2227"/>
              <a:t>Is it a tight approximation?</a:t>
            </a:r>
          </a:p>
          <a:p>
            <a:pPr marL="309403" indent="-309403" defTabSz="406644">
              <a:spcBef>
                <a:spcPts val="1617"/>
              </a:spcBef>
              <a:defRPr sz="1800"/>
            </a:pPr>
            <a:r>
              <a:rPr sz="2227"/>
              <a:t>Still vulnerable to </a:t>
            </a:r>
            <a:r>
              <a:rPr sz="2227" i="1"/>
              <a:t>mimicry attacks</a:t>
            </a:r>
            <a:endParaRPr sz="2227"/>
          </a:p>
          <a:p>
            <a:pPr marL="893830" lvl="2" indent="-275025" defTabSz="406644">
              <a:spcBef>
                <a:spcPts val="1617"/>
              </a:spcBef>
              <a:defRPr sz="1800"/>
            </a:pPr>
            <a:r>
              <a:rPr sz="2227"/>
              <a:t>What if adversary can implement an attack within the enforced CFG?</a:t>
            </a:r>
          </a:p>
        </p:txBody>
      </p:sp>
    </p:spTree>
    <p:extLst>
      <p:ext uri="{BB962C8B-B14F-4D97-AF65-F5344CB8AC3E}">
        <p14:creationId xmlns:p14="http://schemas.microsoft.com/office/powerpoint/2010/main" val="74925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 build="p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CFI Mimicry Attack</a:t>
            </a:r>
          </a:p>
        </p:txBody>
      </p:sp>
      <p:sp>
        <p:nvSpPr>
          <p:cNvPr id="1143" name="Shape 1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 err="1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250" dirty="0" err="1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exec_prog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50" dirty="0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char</a:t>
            </a:r>
            <a:r>
              <a:rPr sz="22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*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path) {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50" dirty="0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char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2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buf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sz="22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1024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strcpy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2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buf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path);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25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system(</a:t>
            </a:r>
            <a:r>
              <a:rPr sz="22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buf</a:t>
            </a: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endParaRPr sz="225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277803" indent="-277803"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</a:rPr>
              <a:t>Assuming CFI is enforced, can the attacker perform a stack-smashing attack?</a:t>
            </a:r>
          </a:p>
          <a:p>
            <a:pPr marL="277803" indent="-277803"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2250" dirty="0">
                <a:solidFill>
                  <a:srgbClr val="3E3E3E"/>
                </a:solidFill>
              </a:rPr>
              <a:t>What can the attacker do instead</a:t>
            </a:r>
            <a:r>
              <a:rPr sz="2250" dirty="0" smtClean="0">
                <a:solidFill>
                  <a:srgbClr val="3E3E3E"/>
                </a:solidFill>
              </a:rPr>
              <a:t>?</a:t>
            </a:r>
            <a:endParaRPr lang="en-US" sz="2250" dirty="0" smtClean="0">
              <a:solidFill>
                <a:srgbClr val="3E3E3E"/>
              </a:solidFill>
            </a:endParaRPr>
          </a:p>
          <a:p>
            <a:pPr marL="986787" lvl="2" indent="-277803"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lang="en-US" dirty="0">
                <a:solidFill>
                  <a:srgbClr val="3E3E3E"/>
                </a:solidFill>
              </a:rPr>
              <a:t>Overflow </a:t>
            </a:r>
            <a:r>
              <a:rPr lang="en-US" dirty="0" err="1">
                <a:solidFill>
                  <a:srgbClr val="3E3E3E"/>
                </a:solidFill>
              </a:rPr>
              <a:t>buf</a:t>
            </a:r>
            <a:r>
              <a:rPr lang="en-US" dirty="0">
                <a:solidFill>
                  <a:srgbClr val="3E3E3E"/>
                </a:solidFill>
              </a:rPr>
              <a:t>, perform a return-to-</a:t>
            </a:r>
            <a:r>
              <a:rPr lang="en-US" dirty="0" err="1">
                <a:solidFill>
                  <a:srgbClr val="3E3E3E"/>
                </a:solidFill>
              </a:rPr>
              <a:t>libc</a:t>
            </a:r>
            <a:r>
              <a:rPr lang="en-US" dirty="0">
                <a:solidFill>
                  <a:srgbClr val="3E3E3E"/>
                </a:solidFill>
              </a:rPr>
              <a:t> attack that directs to system()</a:t>
            </a:r>
          </a:p>
          <a:p>
            <a:pPr marL="986787" lvl="2" indent="-277803"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lang="en-US" dirty="0" smtClean="0">
                <a:solidFill>
                  <a:srgbClr val="3E3E3E"/>
                </a:solidFill>
              </a:rPr>
              <a:t>The CFI enforcer expects </a:t>
            </a:r>
            <a:r>
              <a:rPr lang="en-US" dirty="0" err="1" smtClean="0">
                <a:solidFill>
                  <a:srgbClr val="3E3E3E"/>
                </a:solidFill>
              </a:rPr>
              <a:t>exec_prog</a:t>
            </a:r>
            <a:r>
              <a:rPr lang="en-US" dirty="0" smtClean="0">
                <a:solidFill>
                  <a:srgbClr val="3E3E3E"/>
                </a:solidFill>
              </a:rPr>
              <a:t>() to call system()</a:t>
            </a:r>
          </a:p>
          <a:p>
            <a:pPr marL="986787" lvl="2" indent="-277803"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lang="en-US" dirty="0" smtClean="0">
                <a:solidFill>
                  <a:srgbClr val="3E3E3E"/>
                </a:solidFill>
              </a:rPr>
              <a:t>Thus, the attack succeeds ;)</a:t>
            </a:r>
          </a:p>
        </p:txBody>
      </p:sp>
    </p:spTree>
    <p:extLst>
      <p:ext uri="{BB962C8B-B14F-4D97-AF65-F5344CB8AC3E}">
        <p14:creationId xmlns:p14="http://schemas.microsoft.com/office/powerpoint/2010/main" val="151854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Many slides courtesy of </a:t>
            </a:r>
            <a:r>
              <a:rPr lang="en-US" sz="1600" dirty="0" err="1" smtClean="0"/>
              <a:t>Wil</a:t>
            </a:r>
            <a:r>
              <a:rPr lang="en-US" sz="1600" dirty="0" smtClean="0"/>
              <a:t> Robertson: </a:t>
            </a:r>
            <a:r>
              <a:rPr lang="en-US" sz="1600" dirty="0" smtClean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wkr.io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ROPgadget.py: </a:t>
            </a:r>
            <a:r>
              <a:rPr lang="en-US" sz="1600" dirty="0">
                <a:hlinkClick r:id="rId3"/>
              </a:rPr>
              <a:t>http://shell-storm.org/project/ROPgadget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373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81" y="1600201"/>
            <a:ext cx="8987051" cy="4525963"/>
          </a:xfrm>
        </p:spPr>
        <p:txBody>
          <a:bodyPr/>
          <a:lstStyle/>
          <a:p>
            <a:r>
              <a:rPr lang="en-US" dirty="0" smtClean="0"/>
              <a:t>Canary code and data are inserted by the compiler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supports canaries</a:t>
            </a:r>
          </a:p>
          <a:p>
            <a:pPr lvl="1"/>
            <a:r>
              <a:rPr lang="en-US" dirty="0" smtClean="0"/>
              <a:t>Disable using the –</a:t>
            </a:r>
            <a:r>
              <a:rPr lang="en-US" dirty="0" err="1" smtClean="0"/>
              <a:t>fno</a:t>
            </a:r>
            <a:r>
              <a:rPr lang="en-US" dirty="0" smtClean="0"/>
              <a:t>-stack-protector argument</a:t>
            </a:r>
          </a:p>
          <a:p>
            <a:r>
              <a:rPr lang="en-US" dirty="0" smtClean="0"/>
              <a:t>Canary secret must be random</a:t>
            </a:r>
          </a:p>
          <a:p>
            <a:pPr lvl="1"/>
            <a:r>
              <a:rPr lang="en-US" dirty="0" smtClean="0"/>
              <a:t>Otherwise the attacker could guess it</a:t>
            </a:r>
          </a:p>
          <a:p>
            <a:r>
              <a:rPr lang="en-US" dirty="0" smtClean="0"/>
              <a:t>Canary secret is stored on its own page at semi-random location in virtual memory</a:t>
            </a:r>
          </a:p>
          <a:p>
            <a:pPr lvl="1"/>
            <a:r>
              <a:rPr lang="en-US" dirty="0" smtClean="0"/>
              <a:t>Makes it difficult to locate and read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 in 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1893" y="1751847"/>
            <a:ext cx="8700448" cy="1741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AAAAAAAAAAAAAAAAAAAAAAA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*** stack smashing detected ***: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terminated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Segmentation fault (core dumped)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33181" y="3739487"/>
            <a:ext cx="8987051" cy="2386676"/>
          </a:xfrm>
        </p:spPr>
        <p:txBody>
          <a:bodyPr>
            <a:normAutofit/>
          </a:bodyPr>
          <a:lstStyle/>
          <a:p>
            <a:r>
              <a:rPr lang="en-US" dirty="0" smtClean="0"/>
              <a:t>Note: canaries do not prevent the buffer overflow</a:t>
            </a:r>
          </a:p>
          <a:p>
            <a:r>
              <a:rPr lang="en-US" dirty="0" smtClean="0"/>
              <a:t>The canary prevents the overflow from being exploited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Stack Canaries</a:t>
            </a:r>
          </a:p>
        </p:txBody>
      </p:sp>
      <p:sp>
        <p:nvSpPr>
          <p:cNvPr id="601" name="Shape 6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C0BF22"/>
                </a:solidFill>
                <a:latin typeface="Menlo"/>
                <a:ea typeface="Menlo"/>
                <a:cs typeface="Menlo"/>
                <a:sym typeface="Menlo"/>
              </a:rPr>
              <a:t>main: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push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rbx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sub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rsp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0x110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rax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qword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fs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0x28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load secret at fs:0x28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qword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[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rsp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+0x108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],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rax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store secret on stack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[...]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rax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qword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fs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0x28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load secret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cmp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rax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D43A7D"/>
                </a:solidFill>
                <a:latin typeface="Menlo"/>
                <a:ea typeface="Menlo"/>
                <a:cs typeface="Menlo"/>
                <a:sym typeface="Menlo"/>
              </a:rPr>
              <a:t>qword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[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rsp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+0x108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compare to stack copy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jne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4B2CB7"/>
                </a:solidFill>
                <a:latin typeface="Menlo"/>
                <a:ea typeface="Menlo"/>
                <a:cs typeface="Menlo"/>
                <a:sym typeface="Menlo"/>
              </a:rPr>
              <a:t>.bad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if not equal, bail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xor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rsp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687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0x110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pop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rbx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ret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             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everything is good?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C0BF22"/>
                </a:solidFill>
                <a:latin typeface="Menlo"/>
                <a:ea typeface="Menlo"/>
                <a:cs typeface="Menlo"/>
                <a:sym typeface="Menlo"/>
              </a:rPr>
              <a:t>.bad:</a:t>
            </a:r>
            <a:endParaRPr sz="1687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/>
            </a:pP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687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call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>
                <a:solidFill>
                  <a:srgbClr val="4B2CB7"/>
                </a:solidFill>
                <a:latin typeface="Menlo"/>
                <a:ea typeface="Menlo"/>
                <a:cs typeface="Menlo"/>
                <a:sym typeface="Menlo"/>
              </a:rPr>
              <a:t>__stack_chk_fail</a:t>
            </a:r>
            <a:r>
              <a:rPr sz="1687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</a:t>
            </a:r>
            <a:r>
              <a:rPr sz="1687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; print a scary message</a:t>
            </a:r>
          </a:p>
        </p:txBody>
      </p:sp>
    </p:spTree>
    <p:extLst>
      <p:ext uri="{BB962C8B-B14F-4D97-AF65-F5344CB8AC3E}">
        <p14:creationId xmlns:p14="http://schemas.microsoft.com/office/powerpoint/2010/main" val="1023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/>
              <a:t>Stack Canaries</a:t>
            </a:r>
          </a:p>
        </p:txBody>
      </p:sp>
      <p:sp>
        <p:nvSpPr>
          <p:cNvPr id="605" name="Shape 6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50"/>
              <a:t>How to make canaries hard to guess?</a:t>
            </a:r>
          </a:p>
          <a:p>
            <a:pPr lvl="1">
              <a:defRPr sz="1800"/>
            </a:pPr>
            <a:r>
              <a:rPr sz="2250"/>
              <a:t>Random from large domain, generated at runtime</a:t>
            </a:r>
          </a:p>
          <a:p>
            <a:pPr lvl="0">
              <a:defRPr sz="1800"/>
            </a:pPr>
            <a:r>
              <a:rPr sz="2250"/>
              <a:t>Example of a great success story for security</a:t>
            </a:r>
          </a:p>
          <a:p>
            <a:pPr lvl="1">
              <a:defRPr sz="1800"/>
            </a:pPr>
            <a:r>
              <a:rPr sz="2250"/>
              <a:t>One simple compiler flag</a:t>
            </a:r>
          </a:p>
          <a:p>
            <a:pPr lvl="0">
              <a:defRPr sz="1800"/>
            </a:pPr>
            <a:r>
              <a:rPr sz="2250"/>
              <a:t>Downsides</a:t>
            </a:r>
          </a:p>
          <a:p>
            <a:pPr lvl="1">
              <a:defRPr sz="1800"/>
            </a:pPr>
            <a:r>
              <a:rPr sz="2250"/>
              <a:t>Introduces bloat, results in worse cache behavior</a:t>
            </a:r>
          </a:p>
          <a:p>
            <a:pPr lvl="1">
              <a:defRPr sz="1800"/>
            </a:pPr>
            <a:r>
              <a:rPr sz="2250"/>
              <a:t>Incomplete coverage in popular implementations</a:t>
            </a:r>
          </a:p>
          <a:p>
            <a:pPr lvl="1">
              <a:defRPr sz="1800"/>
            </a:pPr>
            <a:r>
              <a:rPr sz="2250"/>
              <a:t>Can be defeated by information leaks</a:t>
            </a:r>
          </a:p>
        </p:txBody>
      </p:sp>
    </p:spTree>
    <p:extLst>
      <p:ext uri="{BB962C8B-B14F-4D97-AF65-F5344CB8AC3E}">
        <p14:creationId xmlns:p14="http://schemas.microsoft.com/office/powerpoint/2010/main" val="76102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8989</TotalTime>
  <Words>2450</Words>
  <Application>Microsoft Office PowerPoint</Application>
  <PresentationFormat>Widescreen</PresentationFormat>
  <Paragraphs>474</Paragraphs>
  <Slides>52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Helvetica</vt:lpstr>
      <vt:lpstr>Lucida Console</vt:lpstr>
      <vt:lpstr>Menlo</vt:lpstr>
      <vt:lpstr>Office Theme</vt:lpstr>
      <vt:lpstr>CS 4740/6740 Network Security</vt:lpstr>
      <vt:lpstr>Stack-Based Defenses</vt:lpstr>
      <vt:lpstr>Stack Overflow Defenses</vt:lpstr>
      <vt:lpstr>The Canary in the Coal Mine</vt:lpstr>
      <vt:lpstr>Stack Canaries</vt:lpstr>
      <vt:lpstr>Canary Implementation</vt:lpstr>
      <vt:lpstr>Canaries in Action</vt:lpstr>
      <vt:lpstr>Stack Canaries</vt:lpstr>
      <vt:lpstr>Stack Canaries</vt:lpstr>
      <vt:lpstr>When Canaries Fail</vt:lpstr>
      <vt:lpstr>ProPolice Compiler</vt:lpstr>
      <vt:lpstr>When ProPolice Fails</vt:lpstr>
      <vt:lpstr>Data Execution Prevention (DEP)</vt:lpstr>
      <vt:lpstr>W^X (Segmentation)</vt:lpstr>
      <vt:lpstr>x86 Page Table Entry</vt:lpstr>
      <vt:lpstr>When NX bits Fail</vt:lpstr>
      <vt:lpstr>Data Exploits and Countermeasures</vt:lpstr>
      <vt:lpstr>Return to libc</vt:lpstr>
      <vt:lpstr>Return-into-libc</vt:lpstr>
      <vt:lpstr>Return-into-libc</vt:lpstr>
      <vt:lpstr>Stack Control = Program Control</vt:lpstr>
      <vt:lpstr>ROP</vt:lpstr>
      <vt:lpstr>ROP Gadgets</vt:lpstr>
      <vt:lpstr>ROP Gadgets</vt:lpstr>
      <vt:lpstr>Finding Gadgets</vt:lpstr>
      <vt:lpstr>ROP Compilers</vt:lpstr>
      <vt:lpstr>ROP</vt:lpstr>
      <vt:lpstr>Defending Against ROP</vt:lpstr>
      <vt:lpstr>Randomizing Code Placement</vt:lpstr>
      <vt:lpstr>Position Independent Code Example</vt:lpstr>
      <vt:lpstr>Tradeoffs with PIC/PIE</vt:lpstr>
      <vt:lpstr>ASLR</vt:lpstr>
      <vt:lpstr>Security of ALSR</vt:lpstr>
      <vt:lpstr>No Re-Randomization</vt:lpstr>
      <vt:lpstr>No Re-Randomization</vt:lpstr>
      <vt:lpstr>No-Rerandomization</vt:lpstr>
      <vt:lpstr>No Re-Randomization</vt:lpstr>
      <vt:lpstr>Re-Randomization</vt:lpstr>
      <vt:lpstr>ASLR Circumvention</vt:lpstr>
      <vt:lpstr>More Randomization</vt:lpstr>
      <vt:lpstr>Instruction Set Randomization</vt:lpstr>
      <vt:lpstr>ISR Discussion</vt:lpstr>
      <vt:lpstr>Control Flow Integrity (CFI)</vt:lpstr>
      <vt:lpstr>CFG</vt:lpstr>
      <vt:lpstr>Example CFG</vt:lpstr>
      <vt:lpstr>sCFG</vt:lpstr>
      <vt:lpstr>CFI Implementation</vt:lpstr>
      <vt:lpstr>CFI Enforcement</vt:lpstr>
      <vt:lpstr>CFI Overhead</vt:lpstr>
      <vt:lpstr>CFI Discussion</vt:lpstr>
      <vt:lpstr>CFI Mimicry Attack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4740/6740 Network Security</dc:title>
  <dc:creator>bowlinearl@live.com</dc:creator>
  <cp:lastModifiedBy>bowlinearl@live.com</cp:lastModifiedBy>
  <cp:revision>1150</cp:revision>
  <dcterms:created xsi:type="dcterms:W3CDTF">2015-01-18T16:53:31Z</dcterms:created>
  <dcterms:modified xsi:type="dcterms:W3CDTF">2015-03-17T21:47:06Z</dcterms:modified>
</cp:coreProperties>
</file>