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-12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73C1A-8F2D-4159-818E-B656B23BDC7F}" type="datetimeFigureOut">
              <a:rPr lang="en-US" smtClean="0"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D3D0-CB1F-4922-900E-C18F32C652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Recursion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Sipser</a:t>
            </a:r>
            <a:r>
              <a:rPr lang="en-US" dirty="0" smtClean="0"/>
              <a:t> – pages  217- 224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Haskell to 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Haskell program had two components</a:t>
            </a:r>
          </a:p>
          <a:p>
            <a:pPr>
              <a:buNone/>
            </a:pPr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self x = (\s -&gt; </a:t>
            </a:r>
            <a:r>
              <a:rPr lang="en-US" sz="20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 s &gt;&gt; print s) "self x = (\\s -&gt; </a:t>
            </a:r>
            <a:r>
              <a:rPr lang="en-US" sz="20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000" dirty="0" smtClean="0">
                <a:latin typeface="Arial Narrow" pitchFamily="34" charset="0"/>
                <a:cs typeface="Courier New" pitchFamily="49" charset="0"/>
              </a:rPr>
              <a:t> s &gt;&gt; print s) "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program that returned that combined the string it was given. Once quoted, once not</a:t>
            </a:r>
          </a:p>
          <a:p>
            <a:pPr marL="914400" lvl="1" indent="-51435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(\s -&gt;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s &gt;&gt; print s)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program that always returned a constant string . </a:t>
            </a:r>
            <a:r>
              <a:rPr lang="en-US" dirty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Arial Narrow" pitchFamily="34" charset="0"/>
                <a:cs typeface="Courier New" pitchFamily="49" charset="0"/>
              </a:rPr>
              <a:t>  </a:t>
            </a:r>
            <a:r>
              <a:rPr lang="en-US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"self x = (\\s -&gt;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 &gt;&gt; print s) “</a:t>
            </a:r>
          </a:p>
          <a:p>
            <a:pPr marL="514350" indent="-514350">
              <a:buFont typeface="+mj-lt"/>
              <a:buAutoNum type="alphaUcPeriod"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/>
            <a:r>
              <a:rPr lang="en-US" sz="2800" dirty="0" smtClean="0">
                <a:cs typeface="Courier New" pitchFamily="49" charset="0"/>
              </a:rPr>
              <a:t>To translate our results to TM’s we will need similar components</a:t>
            </a:r>
            <a:endParaRPr lang="en-US" sz="4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(w)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Construct the following Turing Machine  P</a:t>
            </a:r>
            <a:r>
              <a:rPr lang="en-US" baseline="-25000" dirty="0" smtClean="0"/>
              <a:t>w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en-US" baseline="-25000" dirty="0" smtClean="0"/>
              <a:t>w</a:t>
            </a:r>
            <a:r>
              <a:rPr lang="en-US" dirty="0" smtClean="0"/>
              <a:t>(x) =   on any input x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 smtClean="0"/>
              <a:t>Erase the input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 smtClean="0"/>
              <a:t>Write w on the tape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 smtClean="0"/>
              <a:t>Halt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Output &lt;P</a:t>
            </a:r>
            <a:r>
              <a:rPr lang="en-US" baseline="-25000" dirty="0" smtClean="0"/>
              <a:t>w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self reproducing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TM   SELF   comes in 2 parts A and B</a:t>
            </a:r>
          </a:p>
          <a:p>
            <a:pPr lvl="1"/>
            <a:r>
              <a:rPr lang="en-US" dirty="0" smtClean="0"/>
              <a:t>We want  SELF to print out  &lt;SELF&gt; =&lt;AB&gt;</a:t>
            </a:r>
          </a:p>
          <a:p>
            <a:pPr lvl="1"/>
            <a:r>
              <a:rPr lang="en-US" dirty="0" smtClean="0"/>
              <a:t>By the way TMs run we want A to run first, the to pass control to B.  The output of A is on the tape when B starts</a:t>
            </a:r>
          </a:p>
          <a:p>
            <a:pPr lvl="1"/>
            <a:r>
              <a:rPr lang="en-US" dirty="0" smtClean="0"/>
              <a:t>When A runs, it leaves a description of B on the tape.  This is easy as we can use P</a:t>
            </a:r>
            <a:r>
              <a:rPr lang="en-US" baseline="-25000" dirty="0" smtClean="0"/>
              <a:t>B</a:t>
            </a:r>
            <a:r>
              <a:rPr lang="en-US" dirty="0" smtClean="0"/>
              <a:t> by essentially defining A to be Q(B)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 (&lt;M&gt;)</a:t>
            </a:r>
          </a:p>
          <a:p>
            <a:pPr lvl="1"/>
            <a:r>
              <a:rPr lang="en-US" dirty="0" smtClean="0"/>
              <a:t>Compute q(&lt;M&gt;)</a:t>
            </a:r>
          </a:p>
          <a:p>
            <a:pPr lvl="1"/>
            <a:r>
              <a:rPr lang="en-US" dirty="0" smtClean="0"/>
              <a:t>Combine result with &lt;M&gt; (already on tape) to make a complete TM</a:t>
            </a:r>
          </a:p>
          <a:p>
            <a:pPr lvl="1"/>
            <a:r>
              <a:rPr lang="en-US" dirty="0" smtClean="0"/>
              <a:t>Leave this complete TM on tape and Halt.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with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self x = (\s -&gt; </a:t>
            </a:r>
            <a:r>
              <a:rPr lang="en-US" sz="24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 s &gt;&gt; print s) "self x = (\\s -&gt; </a:t>
            </a:r>
            <a:r>
              <a:rPr lang="en-US" sz="24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 s &gt;&gt; print s) "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recursion theorem says we can implement self referential programs in any sufficiently strong programming languages.</a:t>
            </a:r>
          </a:p>
          <a:p>
            <a:endParaRPr lang="en-US" dirty="0"/>
          </a:p>
          <a:p>
            <a:r>
              <a:rPr lang="en-US" dirty="0" smtClean="0"/>
              <a:t>Any program can refer to its own description!</a:t>
            </a:r>
          </a:p>
          <a:p>
            <a:endParaRPr lang="en-US" dirty="0"/>
          </a:p>
          <a:p>
            <a:r>
              <a:rPr lang="en-US" dirty="0" smtClean="0"/>
              <a:t>Not only can it obtain its own description, it can use this description to compute with!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 be a TM that computes a function from </a:t>
            </a:r>
            <a:r>
              <a:rPr lang="en-US" dirty="0" smtClean="0">
                <a:sym typeface="Symbol"/>
              </a:rPr>
              <a:t>*     *  *.</a:t>
            </a:r>
          </a:p>
          <a:p>
            <a:r>
              <a:rPr lang="en-US" dirty="0" smtClean="0">
                <a:sym typeface="Symbol"/>
              </a:rPr>
              <a:t>There exists another TM, R,  where for every</a:t>
            </a:r>
            <a:r>
              <a:rPr lang="en-US" dirty="0" smtClean="0"/>
              <a:t> w</a:t>
            </a:r>
          </a:p>
          <a:p>
            <a:pPr lvl="1"/>
            <a:r>
              <a:rPr lang="en-US" dirty="0" smtClean="0"/>
              <a:t>R(w) = T(&lt;R&gt;,w)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There is an equivalent Turing Machine that computes the same result given just w, but we can program T as if it had access to R’s description!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describing a TM, M, one may include the words “obtain own description &lt;M&gt;” in the informal description of how M operates.</a:t>
            </a:r>
          </a:p>
          <a:p>
            <a:endParaRPr lang="en-US" dirty="0"/>
          </a:p>
          <a:p>
            <a:r>
              <a:rPr lang="en-US" dirty="0" smtClean="0"/>
              <a:t>The machine might do things like</a:t>
            </a:r>
          </a:p>
          <a:p>
            <a:pPr lvl="1"/>
            <a:r>
              <a:rPr lang="en-US" dirty="0" smtClean="0"/>
              <a:t>Print out M</a:t>
            </a:r>
          </a:p>
          <a:p>
            <a:pPr lvl="1"/>
            <a:r>
              <a:rPr lang="en-US" dirty="0" smtClean="0"/>
              <a:t>Count the number of states in M</a:t>
            </a:r>
          </a:p>
          <a:p>
            <a:pPr lvl="1"/>
            <a:r>
              <a:rPr lang="en-US" dirty="0" smtClean="0"/>
              <a:t>Simulate 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SELF(x) =</a:t>
            </a:r>
          </a:p>
          <a:p>
            <a:pPr lvl="1"/>
            <a:r>
              <a:rPr lang="en-US" dirty="0" smtClean="0"/>
              <a:t>Obtain via recursion theorem, its own description &lt;SELF&gt;</a:t>
            </a:r>
          </a:p>
          <a:p>
            <a:pPr lvl="1"/>
            <a:r>
              <a:rPr lang="en-US" dirty="0" smtClean="0"/>
              <a:t>Print &lt;SELF&gt;</a:t>
            </a:r>
          </a:p>
          <a:p>
            <a:pPr lvl="1"/>
            <a:endParaRPr lang="en-US" dirty="0"/>
          </a:p>
          <a:p>
            <a:r>
              <a:rPr lang="en-US" dirty="0" smtClean="0"/>
              <a:t>The recursion theorem says given the TM T</a:t>
            </a:r>
          </a:p>
          <a:p>
            <a:pPr lvl="1"/>
            <a:r>
              <a:rPr lang="en-US" dirty="0" smtClean="0"/>
              <a:t>T(&lt;M&gt;,w) = Print &lt;W&gt; and Halt</a:t>
            </a:r>
          </a:p>
          <a:p>
            <a:r>
              <a:rPr lang="en-US" dirty="0" smtClean="0"/>
              <a:t>We can obtain SELF above for free</a:t>
            </a:r>
          </a:p>
          <a:p>
            <a:r>
              <a:rPr lang="en-US" dirty="0" smtClean="0"/>
              <a:t>SELF(w) = T(&lt;SELF&gt;,w)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TM</a:t>
            </a:r>
            <a:r>
              <a:rPr lang="en-US" dirty="0" smtClean="0"/>
              <a:t> is </a:t>
            </a:r>
            <a:r>
              <a:rPr lang="en-US" dirty="0" err="1" smtClean="0"/>
              <a:t>undecidable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Proof by contradiction</a:t>
            </a:r>
          </a:p>
          <a:p>
            <a:r>
              <a:rPr lang="en-US" dirty="0" smtClean="0"/>
              <a:t>Assume H decides </a:t>
            </a:r>
            <a:r>
              <a:rPr lang="en-US" dirty="0" smtClean="0"/>
              <a:t>A</a:t>
            </a:r>
            <a:r>
              <a:rPr lang="en-US" baseline="-25000" dirty="0" smtClean="0"/>
              <a:t>TM</a:t>
            </a:r>
          </a:p>
          <a:p>
            <a:r>
              <a:rPr lang="en-US" dirty="0" smtClean="0"/>
              <a:t>We construct B as follows</a:t>
            </a:r>
          </a:p>
          <a:p>
            <a:pPr lvl="1"/>
            <a:r>
              <a:rPr lang="en-US" dirty="0" smtClean="0"/>
              <a:t>B(w) = </a:t>
            </a:r>
          </a:p>
          <a:p>
            <a:pPr lvl="2"/>
            <a:r>
              <a:rPr lang="en-US" dirty="0" smtClean="0"/>
              <a:t>Obtain own description &lt;B&gt;</a:t>
            </a:r>
          </a:p>
          <a:p>
            <a:pPr lvl="2"/>
            <a:r>
              <a:rPr lang="en-US" dirty="0" smtClean="0"/>
              <a:t>Run H(&lt;B&gt;,w)</a:t>
            </a:r>
          </a:p>
          <a:p>
            <a:pPr lvl="2"/>
            <a:r>
              <a:rPr lang="en-US" dirty="0" smtClean="0"/>
              <a:t>Do the opposite of what H says</a:t>
            </a:r>
          </a:p>
          <a:p>
            <a:pPr lvl="3"/>
            <a:r>
              <a:rPr lang="en-US" dirty="0" smtClean="0"/>
              <a:t>That is B rejects if </a:t>
            </a:r>
            <a:r>
              <a:rPr lang="en-US" dirty="0" smtClean="0"/>
              <a:t>  H(&lt;B&gt;,w) accepts</a:t>
            </a:r>
          </a:p>
          <a:p>
            <a:pPr lvl="3"/>
            <a:r>
              <a:rPr lang="en-US" dirty="0" smtClean="0"/>
              <a:t>B accepts if </a:t>
            </a:r>
            <a:r>
              <a:rPr lang="en-US" dirty="0"/>
              <a:t> </a:t>
            </a:r>
            <a:r>
              <a:rPr lang="en-US" dirty="0" smtClean="0"/>
              <a:t>H(&lt;B&gt;,w) rejects</a:t>
            </a:r>
          </a:p>
          <a:p>
            <a:r>
              <a:rPr lang="en-US" dirty="0" smtClean="0"/>
              <a:t>But  B does the opposite of B it H is to be believed, so it must be the case that H cannot be deciding A</a:t>
            </a:r>
            <a:r>
              <a:rPr lang="en-US" baseline="-25000" dirty="0" smtClean="0"/>
              <a:t>TM</a:t>
            </a:r>
            <a:endParaRPr lang="en-US" baseline="-25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M is TM, then we say the length of the description &lt;M&gt; is the number of (tape) symbols in the string describing M. </a:t>
            </a:r>
          </a:p>
          <a:p>
            <a:endParaRPr lang="en-US" dirty="0"/>
          </a:p>
          <a:p>
            <a:r>
              <a:rPr lang="en-US" dirty="0" smtClean="0"/>
              <a:t>We say that M is minimal, if there is no equivalent TM to M that has a shorter description</a:t>
            </a:r>
          </a:p>
          <a:p>
            <a:r>
              <a:rPr lang="en-US" dirty="0" smtClean="0"/>
              <a:t>Define the language</a:t>
            </a:r>
          </a:p>
          <a:p>
            <a:pPr lvl="1"/>
            <a:r>
              <a:rPr lang="en-US" dirty="0" smtClean="0"/>
              <a:t>MIN</a:t>
            </a:r>
            <a:r>
              <a:rPr lang="en-US" baseline="-25000" dirty="0" smtClean="0"/>
              <a:t>TM</a:t>
            </a:r>
            <a:r>
              <a:rPr lang="en-US" dirty="0" smtClean="0"/>
              <a:t> = { &lt;M&gt; | M is a minimal TM}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Living things are machines</a:t>
            </a:r>
          </a:p>
          <a:p>
            <a:r>
              <a:rPr lang="en-US" dirty="0" smtClean="0"/>
              <a:t>Living things can self-reproduce</a:t>
            </a:r>
          </a:p>
          <a:p>
            <a:r>
              <a:rPr lang="en-US" dirty="0" smtClean="0"/>
              <a:t>Machines cannot self reproduce</a:t>
            </a:r>
          </a:p>
          <a:p>
            <a:endParaRPr lang="en-US" dirty="0"/>
          </a:p>
          <a:p>
            <a:r>
              <a:rPr lang="en-US" dirty="0" smtClean="0"/>
              <a:t>Are these things all true?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en-US" baseline="-25000" dirty="0" smtClean="0"/>
              <a:t>TM</a:t>
            </a:r>
            <a:r>
              <a:rPr lang="en-US" dirty="0" smtClean="0"/>
              <a:t> is not Turing recognizable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some TM, E, enumerates the MIN</a:t>
            </a:r>
            <a:r>
              <a:rPr lang="en-US" baseline="-25000" dirty="0" smtClean="0"/>
              <a:t>TM</a:t>
            </a:r>
            <a:r>
              <a:rPr lang="en-US" dirty="0" smtClean="0"/>
              <a:t>, and obtain a contradiction.</a:t>
            </a:r>
            <a:endParaRPr lang="en-US" dirty="0"/>
          </a:p>
          <a:p>
            <a:r>
              <a:rPr lang="en-US" dirty="0" smtClean="0"/>
              <a:t>Let C(w) = </a:t>
            </a:r>
          </a:p>
          <a:p>
            <a:pPr lvl="1"/>
            <a:r>
              <a:rPr lang="en-US" dirty="0" smtClean="0"/>
              <a:t>Obtain (via recursion theorem) own description &lt;C&gt;</a:t>
            </a:r>
          </a:p>
          <a:p>
            <a:pPr lvl="1"/>
            <a:r>
              <a:rPr lang="en-US" dirty="0" smtClean="0"/>
              <a:t>Run E until a machine D appears with a longer description than that of C</a:t>
            </a:r>
          </a:p>
          <a:p>
            <a:pPr lvl="1"/>
            <a:r>
              <a:rPr lang="en-US" dirty="0" smtClean="0"/>
              <a:t>Simulate D on input w</a:t>
            </a:r>
          </a:p>
          <a:p>
            <a:r>
              <a:rPr lang="en-US" dirty="0" smtClean="0"/>
              <a:t>There must be a D (why?)  D has length greater than C, but C behaves just like D. So D cannot be minimal, because C has smaller length.</a:t>
            </a:r>
          </a:p>
          <a:p>
            <a:r>
              <a:rPr lang="en-US" dirty="0" smtClean="0"/>
              <a:t>So E can’t enumerate </a:t>
            </a:r>
            <a:r>
              <a:rPr lang="en-US" dirty="0" smtClean="0"/>
              <a:t>MIN</a:t>
            </a:r>
            <a:r>
              <a:rPr lang="en-US" baseline="-25000" dirty="0" smtClean="0"/>
              <a:t>TM </a:t>
            </a:r>
            <a:r>
              <a:rPr lang="en-US" dirty="0" smtClean="0"/>
              <a:t>so our assumption must be false.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T: 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*  * be a computable function.</a:t>
            </a:r>
          </a:p>
          <a:p>
            <a:r>
              <a:rPr lang="en-US" dirty="0" smtClean="0">
                <a:sym typeface="Symbol"/>
              </a:rPr>
              <a:t>Then there exists a TM F for which  T(&lt;F&gt;) describes a TM equivalent to F</a:t>
            </a:r>
          </a:p>
          <a:p>
            <a:pPr lvl="1"/>
            <a:r>
              <a:rPr lang="en-US" dirty="0" smtClean="0">
                <a:sym typeface="Symbol"/>
              </a:rPr>
              <a:t>If the input to T isn’t a proper TM encoding then T should return a TM that immediately rejects all strings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Let F be the following TM</a:t>
            </a:r>
          </a:p>
          <a:p>
            <a:r>
              <a:rPr lang="en-US" dirty="0" smtClean="0"/>
              <a:t>F(W) = </a:t>
            </a:r>
          </a:p>
          <a:p>
            <a:pPr lvl="1"/>
            <a:r>
              <a:rPr lang="en-US" dirty="0" smtClean="0"/>
              <a:t>Obtain (via recursion theorem) own description &lt;F&gt;</a:t>
            </a:r>
          </a:p>
          <a:p>
            <a:pPr lvl="1"/>
            <a:r>
              <a:rPr lang="en-US" dirty="0" smtClean="0"/>
              <a:t>Compute T(&lt;F&gt;) to obtain  description &lt;G&gt;</a:t>
            </a:r>
          </a:p>
          <a:p>
            <a:pPr lvl="1"/>
            <a:r>
              <a:rPr lang="en-US" dirty="0" smtClean="0"/>
              <a:t>Simulate G on w</a:t>
            </a:r>
          </a:p>
          <a:p>
            <a:pPr lvl="1"/>
            <a:endParaRPr lang="en-US" dirty="0"/>
          </a:p>
          <a:p>
            <a:r>
              <a:rPr lang="en-US" dirty="0" smtClean="0"/>
              <a:t>Since F simulates G, they are clearly the same</a:t>
            </a:r>
          </a:p>
          <a:p>
            <a:r>
              <a:rPr lang="en-US" dirty="0" smtClean="0"/>
              <a:t>But  F = T(&lt;F&gt;) = 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robot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there exits a robot factory that can make things</a:t>
            </a:r>
          </a:p>
          <a:p>
            <a:r>
              <a:rPr lang="en-US" dirty="0" smtClean="0"/>
              <a:t>For example we program the factory to make cars.</a:t>
            </a:r>
          </a:p>
          <a:p>
            <a:r>
              <a:rPr lang="en-US" dirty="0" smtClean="0"/>
              <a:t>But cars are simpler than robot factories, so this seems reasonable.</a:t>
            </a:r>
          </a:p>
          <a:p>
            <a:r>
              <a:rPr lang="en-US" dirty="0" smtClean="0"/>
              <a:t>Can we program the robot factory to make robot factories?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write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elf x = …</a:t>
            </a:r>
          </a:p>
          <a:p>
            <a:endParaRPr lang="en-US" dirty="0"/>
          </a:p>
          <a:p>
            <a:r>
              <a:rPr lang="en-US" dirty="0" smtClean="0"/>
              <a:t>Such that when we run self on any input we get the description of self as output?</a:t>
            </a:r>
          </a:p>
          <a:p>
            <a:endParaRPr lang="en-US" dirty="0"/>
          </a:p>
          <a:p>
            <a:r>
              <a:rPr lang="en-US" dirty="0" smtClean="0"/>
              <a:t>This problem is related to the robot factory </a:t>
            </a:r>
            <a:r>
              <a:rPr lang="en-US" dirty="0" err="1" smtClean="0"/>
              <a:t>dilema</a:t>
            </a:r>
            <a:r>
              <a:rPr lang="en-US" dirty="0" smtClean="0"/>
              <a:t> – Can machines (programs, Turing Machines) encode enough information to reproduce their own descriptions.</a:t>
            </a:r>
          </a:p>
          <a:p>
            <a:r>
              <a:rPr lang="en-US" dirty="0" smtClean="0"/>
              <a:t>The answer is yes!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76200" y="2971800"/>
            <a:ext cx="2438400" cy="762000"/>
          </a:xfrm>
          <a:prstGeom prst="wedgeRoundRectCallout">
            <a:avLst>
              <a:gd name="adj1" fmla="val 80065"/>
              <a:gd name="adj2" fmla="val -15733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 differ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Haskell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copy 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&gt;&gt; print 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self2 x = copy "self2 x = copy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*Main&gt; self2 5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self2 x = copy "self2 x = copy 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800600" y="5410200"/>
            <a:ext cx="3962400" cy="1066800"/>
          </a:xfrm>
          <a:prstGeom prst="wedgeRoundRectCallout">
            <a:avLst>
              <a:gd name="adj1" fmla="val -59030"/>
              <a:gd name="adj2" fmla="val -8035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program like this is called a </a:t>
            </a:r>
            <a:r>
              <a:rPr lang="en-US" dirty="0" err="1" smtClean="0">
                <a:solidFill>
                  <a:schemeClr val="tx1"/>
                </a:solidFill>
              </a:rPr>
              <a:t>Quine</a:t>
            </a:r>
            <a:r>
              <a:rPr lang="en-US" dirty="0" smtClean="0">
                <a:solidFill>
                  <a:schemeClr val="tx1"/>
                </a:solidFill>
              </a:rPr>
              <a:t>, this is one of the smallest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Quines</a:t>
            </a:r>
            <a:r>
              <a:rPr lang="en-US" dirty="0" smtClean="0">
                <a:solidFill>
                  <a:schemeClr val="tx1"/>
                </a:solidFill>
              </a:rPr>
              <a:t> I know of, but it can be done in any language.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 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&gt;&gt; print s</a:t>
            </a:r>
          </a:p>
          <a:p>
            <a:endParaRPr lang="en-US" dirty="0"/>
          </a:p>
          <a:p>
            <a:r>
              <a:rPr lang="en-US" dirty="0" smtClean="0"/>
              <a:t>Copy just makes two copies of its input.</a:t>
            </a:r>
          </a:p>
          <a:p>
            <a:r>
              <a:rPr lang="en-US" dirty="0" smtClean="0"/>
              <a:t>One where the string is not quoted, and the other where the string is quoted.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self2 x = copy "self2 x = copy 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Self2 just applies “copy” to  a string that forms the body of everything </a:t>
            </a:r>
            <a:r>
              <a:rPr lang="en-US" dirty="0" err="1" smtClean="0"/>
              <a:t>upto</a:t>
            </a:r>
            <a:r>
              <a:rPr lang="en-US" dirty="0" smtClean="0"/>
              <a:t> the string.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copy 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putStr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&gt;&gt; print 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self2 x = copy "self2 x = copy "</a:t>
            </a:r>
            <a:endParaRPr lang="en-US" dirty="0" smtClean="0"/>
          </a:p>
          <a:p>
            <a:r>
              <a:rPr lang="en-US" dirty="0" smtClean="0"/>
              <a:t>Some will claim that self2 isn’t really self reproducing because it does not reproduce the code for copy. For such skeptics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self x = (\s -&gt; </a:t>
            </a:r>
            <a:r>
              <a:rPr lang="en-US" sz="24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 s &gt;&gt; print s) "self x = (\\s -&gt; </a:t>
            </a:r>
            <a:r>
              <a:rPr lang="en-US" sz="2400" dirty="0" err="1" smtClean="0">
                <a:latin typeface="Arial Narrow" pitchFamily="34" charset="0"/>
                <a:cs typeface="Courier New" pitchFamily="49" charset="0"/>
              </a:rPr>
              <a:t>putStr</a:t>
            </a:r>
            <a:r>
              <a:rPr lang="en-US" sz="2400" dirty="0" smtClean="0">
                <a:latin typeface="Arial Narrow" pitchFamily="34" charset="0"/>
                <a:cs typeface="Courier New" pitchFamily="49" charset="0"/>
              </a:rPr>
              <a:t> s &gt;&gt; print s) "</a:t>
            </a:r>
            <a:endParaRPr lang="en-US" sz="2400" dirty="0">
              <a:latin typeface="Arial Narrow" pitchFamily="34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recursion theorem states that some Turing Machines can reproduce their own descriptions </a:t>
            </a:r>
          </a:p>
          <a:p>
            <a:r>
              <a:rPr lang="en-US" dirty="0" smtClean="0"/>
              <a:t>It is implied that we can turn any TM into an equivalent one that has this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1243</Words>
  <Application>Microsoft Office PowerPoint</Application>
  <PresentationFormat>On-screen Show (4:3)</PresentationFormat>
  <Paragraphs>148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The Recursion Theorem</vt:lpstr>
      <vt:lpstr>Self replication</vt:lpstr>
      <vt:lpstr>The robot factory</vt:lpstr>
      <vt:lpstr>Can we write a program?</vt:lpstr>
      <vt:lpstr>Consider the Haskell Program</vt:lpstr>
      <vt:lpstr>Copy</vt:lpstr>
      <vt:lpstr>self2</vt:lpstr>
      <vt:lpstr>Technical fix</vt:lpstr>
      <vt:lpstr>The recursion theorem</vt:lpstr>
      <vt:lpstr>From Haskell to TMs</vt:lpstr>
      <vt:lpstr>The copy component</vt:lpstr>
      <vt:lpstr>The self reproducing TM</vt:lpstr>
      <vt:lpstr>What does B look like?</vt:lpstr>
      <vt:lpstr>Why?</vt:lpstr>
      <vt:lpstr>Recursion Theorem</vt:lpstr>
      <vt:lpstr>Terminology</vt:lpstr>
      <vt:lpstr>A very simple example</vt:lpstr>
      <vt:lpstr>ATM is undecidable</vt:lpstr>
      <vt:lpstr>Minimal Machines</vt:lpstr>
      <vt:lpstr>MINTM is not Turing recognizable</vt:lpstr>
      <vt:lpstr>Fixed Points</vt:lpstr>
      <vt:lpstr>Proof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Recursion Theorem</dc:title>
  <dc:creator>sheard</dc:creator>
  <cp:lastModifiedBy>sheard</cp:lastModifiedBy>
  <cp:revision>38</cp:revision>
  <dcterms:created xsi:type="dcterms:W3CDTF">2013-05-28T18:53:16Z</dcterms:created>
  <dcterms:modified xsi:type="dcterms:W3CDTF">2013-05-28T21:29:56Z</dcterms:modified>
</cp:coreProperties>
</file>