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  <p:sldMasterId id="2147483675" r:id="rId6"/>
    <p:sldMasterId id="2147483678" r:id="rId7"/>
    <p:sldMasterId id="2147483698" r:id="rId8"/>
    <p:sldMasterId id="2147483708" r:id="rId9"/>
  </p:sldMasterIdLst>
  <p:notesMasterIdLst>
    <p:notesMasterId r:id="rId43"/>
  </p:notesMasterIdLst>
  <p:handoutMasterIdLst>
    <p:handoutMasterId r:id="rId44"/>
  </p:handoutMasterIdLst>
  <p:sldIdLst>
    <p:sldId id="256" r:id="rId10"/>
    <p:sldId id="341" r:id="rId11"/>
    <p:sldId id="277" r:id="rId12"/>
    <p:sldId id="359" r:id="rId13"/>
    <p:sldId id="382" r:id="rId14"/>
    <p:sldId id="358" r:id="rId15"/>
    <p:sldId id="355" r:id="rId16"/>
    <p:sldId id="360" r:id="rId17"/>
    <p:sldId id="385" r:id="rId18"/>
    <p:sldId id="386" r:id="rId19"/>
    <p:sldId id="361" r:id="rId20"/>
    <p:sldId id="373" r:id="rId21"/>
    <p:sldId id="376" r:id="rId22"/>
    <p:sldId id="374" r:id="rId23"/>
    <p:sldId id="375" r:id="rId24"/>
    <p:sldId id="363" r:id="rId25"/>
    <p:sldId id="337" r:id="rId26"/>
    <p:sldId id="340" r:id="rId27"/>
    <p:sldId id="364" r:id="rId28"/>
    <p:sldId id="377" r:id="rId29"/>
    <p:sldId id="378" r:id="rId30"/>
    <p:sldId id="380" r:id="rId31"/>
    <p:sldId id="365" r:id="rId32"/>
    <p:sldId id="370" r:id="rId33"/>
    <p:sldId id="369" r:id="rId34"/>
    <p:sldId id="368" r:id="rId35"/>
    <p:sldId id="384" r:id="rId36"/>
    <p:sldId id="344" r:id="rId37"/>
    <p:sldId id="381" r:id="rId38"/>
    <p:sldId id="371" r:id="rId39"/>
    <p:sldId id="383" r:id="rId40"/>
    <p:sldId id="349" r:id="rId41"/>
    <p:sldId id="379" r:id="rId42"/>
  </p:sldIdLst>
  <p:sldSz cx="9144000" cy="5143500" type="screen16x9"/>
  <p:notesSz cx="6797675" cy="9926638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Format med tema 1 - dekorfärg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Format med tema 1 - dekorfärg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just format 2 - Dekorfärg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llanmörkt format 1 - Dekorfärg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Mellanmörkt format 2 - Dekorfärg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6" autoAdjust="0"/>
    <p:restoredTop sz="78903" autoAdjust="0"/>
  </p:normalViewPr>
  <p:slideViewPr>
    <p:cSldViewPr snapToGrid="0">
      <p:cViewPr varScale="1">
        <p:scale>
          <a:sx n="117" d="100"/>
          <a:sy n="117" d="100"/>
        </p:scale>
        <p:origin x="708" y="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4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9" Type="http://schemas.openxmlformats.org/officeDocument/2006/relationships/slide" Target="slides/slide30.xml"/><Relationship Id="rId3" Type="http://schemas.openxmlformats.org/officeDocument/2006/relationships/customXml" Target="../customXml/item3.xml"/><Relationship Id="rId21" Type="http://schemas.openxmlformats.org/officeDocument/2006/relationships/slide" Target="slides/slide12.xml"/><Relationship Id="rId34" Type="http://schemas.openxmlformats.org/officeDocument/2006/relationships/slide" Target="slides/slide25.xml"/><Relationship Id="rId42" Type="http://schemas.openxmlformats.org/officeDocument/2006/relationships/slide" Target="slides/slide33.xml"/><Relationship Id="rId47" Type="http://schemas.openxmlformats.org/officeDocument/2006/relationships/theme" Target="theme/theme1.xml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slide" Target="slides/slide29.xml"/><Relationship Id="rId46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slide" Target="slides/slide20.xml"/><Relationship Id="rId41" Type="http://schemas.openxmlformats.org/officeDocument/2006/relationships/slide" Target="slides/slide3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slide" Target="slides/slide28.xml"/><Relationship Id="rId40" Type="http://schemas.openxmlformats.org/officeDocument/2006/relationships/slide" Target="slides/slide31.xml"/><Relationship Id="rId45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slide" Target="slides/slide27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slide" Target="slides/slide22.xml"/><Relationship Id="rId44" Type="http://schemas.openxmlformats.org/officeDocument/2006/relationships/handoutMaster" Target="handoutMasters/handoutMaster1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5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slide" Target="slides/slide26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kalkylblad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sv-S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Timmar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E09E-4EC4-860E-593D593CEDF5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E09E-4EC4-860E-593D593CEDF5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E09E-4EC4-860E-593D593CEDF5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hade val="51000"/>
                      <a:satMod val="130000"/>
                    </a:schemeClr>
                  </a:gs>
                  <a:gs pos="80000">
                    <a:schemeClr val="accent4">
                      <a:shade val="93000"/>
                      <a:satMod val="130000"/>
                    </a:schemeClr>
                  </a:gs>
                  <a:gs pos="100000">
                    <a:schemeClr val="accent4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E09E-4EC4-860E-593D593CEDF5}"/>
              </c:ext>
            </c:extLst>
          </c:dPt>
          <c:dLbls>
            <c:dLbl>
              <c:idx val="0"/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sv-SE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numFmt formatCode="@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sv-SE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separator>. </c:separator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v-SE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Plattform (6%)</c:v>
                </c:pt>
                <c:pt idx="1">
                  <c:v>POC (19%)</c:v>
                </c:pt>
                <c:pt idx="2">
                  <c:v>Gateway (25%)</c:v>
                </c:pt>
                <c:pt idx="3">
                  <c:v>Portal (50%)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100</c:v>
                </c:pt>
                <c:pt idx="1">
                  <c:v>300</c:v>
                </c:pt>
                <c:pt idx="2">
                  <c:v>400</c:v>
                </c:pt>
                <c:pt idx="3">
                  <c:v>800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8F63-4C8F-A711-D007724C3F02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v-S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sv-S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54F71A-EF4F-45DD-8054-D9D21EF93CB2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EE30814-7C22-4F16-93D9-5BA45DE9F389}">
      <dgm:prSet phldrT="[Text]"/>
      <dgm:spPr>
        <a:solidFill>
          <a:schemeClr val="tx2"/>
        </a:solidFill>
      </dgm:spPr>
      <dgm:t>
        <a:bodyPr/>
        <a:lstStyle/>
        <a:p>
          <a:r>
            <a:rPr lang="en-US" b="1" dirty="0" err="1" smtClean="0">
              <a:solidFill>
                <a:schemeClr val="bg1"/>
              </a:solidFill>
            </a:rPr>
            <a:t>Möjliggöra</a:t>
          </a:r>
          <a:r>
            <a:rPr lang="en-US" b="1" dirty="0" smtClean="0">
              <a:solidFill>
                <a:schemeClr val="bg1"/>
              </a:solidFill>
            </a:rPr>
            <a:t> </a:t>
          </a:r>
          <a:r>
            <a:rPr lang="en-US" b="1" dirty="0" err="1" smtClean="0">
              <a:solidFill>
                <a:schemeClr val="bg1"/>
              </a:solidFill>
            </a:rPr>
            <a:t>strategier</a:t>
          </a:r>
          <a:r>
            <a:rPr lang="en-US" b="1" dirty="0" smtClean="0">
              <a:solidFill>
                <a:schemeClr val="bg1"/>
              </a:solidFill>
            </a:rPr>
            <a:t> </a:t>
          </a:r>
          <a:r>
            <a:rPr lang="en-US" b="1" dirty="0" err="1" smtClean="0">
              <a:solidFill>
                <a:schemeClr val="bg1"/>
              </a:solidFill>
            </a:rPr>
            <a:t>och</a:t>
          </a:r>
          <a:r>
            <a:rPr lang="en-US" b="1" dirty="0" smtClean="0">
              <a:solidFill>
                <a:schemeClr val="bg1"/>
              </a:solidFill>
            </a:rPr>
            <a:t> </a:t>
          </a:r>
          <a:r>
            <a:rPr lang="en-US" b="1" dirty="0" err="1" smtClean="0">
              <a:solidFill>
                <a:schemeClr val="bg1"/>
              </a:solidFill>
            </a:rPr>
            <a:t>digitalisering</a:t>
          </a:r>
          <a:endParaRPr lang="en-US" dirty="0">
            <a:solidFill>
              <a:schemeClr val="bg1"/>
            </a:solidFill>
          </a:endParaRPr>
        </a:p>
      </dgm:t>
    </dgm:pt>
    <dgm:pt modelId="{5140EBBB-8F5F-4C24-B869-37A093C65482}" type="parTrans" cxnId="{90961C17-C8C4-4B39-8B1C-B1858B3424C0}">
      <dgm:prSet/>
      <dgm:spPr/>
      <dgm:t>
        <a:bodyPr/>
        <a:lstStyle/>
        <a:p>
          <a:endParaRPr lang="en-US"/>
        </a:p>
      </dgm:t>
    </dgm:pt>
    <dgm:pt modelId="{2441AA4F-3D31-45F0-9465-7919E10F0621}" type="sibTrans" cxnId="{90961C17-C8C4-4B39-8B1C-B1858B3424C0}">
      <dgm:prSet/>
      <dgm:spPr/>
      <dgm:t>
        <a:bodyPr/>
        <a:lstStyle/>
        <a:p>
          <a:endParaRPr lang="en-US"/>
        </a:p>
      </dgm:t>
    </dgm:pt>
    <dgm:pt modelId="{77D01597-AD7B-450D-B822-2346C8D7BFED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Dra </a:t>
          </a:r>
          <a:r>
            <a:rPr lang="en-US" dirty="0" err="1" smtClean="0">
              <a:solidFill>
                <a:schemeClr val="bg1"/>
              </a:solidFill>
            </a:rPr>
            <a:t>nytta</a:t>
          </a:r>
          <a:r>
            <a:rPr lang="en-US" dirty="0" smtClean="0">
              <a:solidFill>
                <a:schemeClr val="bg1"/>
              </a:solidFill>
            </a:rPr>
            <a:t> </a:t>
          </a:r>
          <a:r>
            <a:rPr lang="en-US" dirty="0" err="1" smtClean="0">
              <a:solidFill>
                <a:schemeClr val="bg1"/>
              </a:solidFill>
            </a:rPr>
            <a:t>av</a:t>
          </a:r>
          <a:r>
            <a:rPr lang="en-US" dirty="0" smtClean="0">
              <a:solidFill>
                <a:schemeClr val="bg1"/>
              </a:solidFill>
            </a:rPr>
            <a:t> 3:e </a:t>
          </a:r>
          <a:r>
            <a:rPr lang="en-US" dirty="0" err="1" smtClean="0">
              <a:solidFill>
                <a:schemeClr val="bg1"/>
              </a:solidFill>
            </a:rPr>
            <a:t>partsutvecklare</a:t>
          </a:r>
          <a:endParaRPr lang="en-US" dirty="0">
            <a:solidFill>
              <a:schemeClr val="bg1"/>
            </a:solidFill>
          </a:endParaRPr>
        </a:p>
      </dgm:t>
    </dgm:pt>
    <dgm:pt modelId="{ECC0F6AC-14DA-4155-9A8F-4081EDFA90D0}" type="parTrans" cxnId="{B0D6E3BE-1693-464F-B836-28F45B5F290C}">
      <dgm:prSet/>
      <dgm:spPr/>
      <dgm:t>
        <a:bodyPr/>
        <a:lstStyle/>
        <a:p>
          <a:endParaRPr lang="en-US"/>
        </a:p>
      </dgm:t>
    </dgm:pt>
    <dgm:pt modelId="{BE1BC388-2B06-4E61-9611-69F2C28D82A5}" type="sibTrans" cxnId="{B0D6E3BE-1693-464F-B836-28F45B5F290C}">
      <dgm:prSet/>
      <dgm:spPr/>
      <dgm:t>
        <a:bodyPr/>
        <a:lstStyle/>
        <a:p>
          <a:endParaRPr lang="en-US"/>
        </a:p>
      </dgm:t>
    </dgm:pt>
    <dgm:pt modelId="{9E40A9B4-062B-4681-A462-F34E97A35BAA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 err="1" smtClean="0">
              <a:solidFill>
                <a:schemeClr val="bg1"/>
              </a:solidFill>
            </a:rPr>
            <a:t>Förbättra</a:t>
          </a:r>
          <a:r>
            <a:rPr lang="en-US" dirty="0" smtClean="0">
              <a:solidFill>
                <a:schemeClr val="bg1"/>
              </a:solidFill>
            </a:rPr>
            <a:t> </a:t>
          </a:r>
          <a:r>
            <a:rPr lang="en-US" dirty="0" err="1" smtClean="0">
              <a:solidFill>
                <a:schemeClr val="bg1"/>
              </a:solidFill>
            </a:rPr>
            <a:t>säkerheten</a:t>
          </a:r>
          <a:endParaRPr lang="en-US" dirty="0">
            <a:solidFill>
              <a:schemeClr val="bg1"/>
            </a:solidFill>
          </a:endParaRPr>
        </a:p>
      </dgm:t>
    </dgm:pt>
    <dgm:pt modelId="{4BC16BBC-22E3-40B9-AB02-F50939A19D47}" type="parTrans" cxnId="{191658F6-C6CD-45E5-8C71-1324A34781D4}">
      <dgm:prSet/>
      <dgm:spPr/>
      <dgm:t>
        <a:bodyPr/>
        <a:lstStyle/>
        <a:p>
          <a:endParaRPr lang="en-US"/>
        </a:p>
      </dgm:t>
    </dgm:pt>
    <dgm:pt modelId="{B7BDBB4D-135A-471B-BFBE-AFB7A561DF1B}" type="sibTrans" cxnId="{191658F6-C6CD-45E5-8C71-1324A34781D4}">
      <dgm:prSet/>
      <dgm:spPr/>
      <dgm:t>
        <a:bodyPr/>
        <a:lstStyle/>
        <a:p>
          <a:endParaRPr lang="en-US"/>
        </a:p>
      </dgm:t>
    </dgm:pt>
    <dgm:pt modelId="{381E2F17-A887-4586-B823-29EE1C71F87B}">
      <dgm:prSet phldrT="[Text]"/>
      <dgm:spPr>
        <a:solidFill>
          <a:schemeClr val="accent3"/>
        </a:solidFill>
      </dgm:spPr>
      <dgm:t>
        <a:bodyPr/>
        <a:lstStyle/>
        <a:p>
          <a:r>
            <a:rPr lang="en-US" dirty="0" err="1" smtClean="0"/>
            <a:t>Bättre</a:t>
          </a:r>
          <a:r>
            <a:rPr lang="en-US" dirty="0" smtClean="0"/>
            <a:t> </a:t>
          </a:r>
          <a:r>
            <a:rPr lang="en-US" dirty="0" err="1" smtClean="0"/>
            <a:t>övervakning</a:t>
          </a:r>
          <a:r>
            <a:rPr lang="en-US" dirty="0" smtClean="0"/>
            <a:t> </a:t>
          </a:r>
          <a:r>
            <a:rPr lang="en-US" dirty="0" err="1" smtClean="0"/>
            <a:t>och</a:t>
          </a:r>
          <a:r>
            <a:rPr lang="en-US" dirty="0" smtClean="0"/>
            <a:t> </a:t>
          </a:r>
          <a:r>
            <a:rPr lang="en-US" dirty="0" err="1" smtClean="0"/>
            <a:t>uppföljning</a:t>
          </a:r>
          <a:endParaRPr lang="en-US" dirty="0"/>
        </a:p>
      </dgm:t>
    </dgm:pt>
    <dgm:pt modelId="{251B76CF-669C-4C4F-86DF-AEE9BBD81861}" type="parTrans" cxnId="{3E0F38F9-E0D8-4A4A-AEC6-E08A74E949F1}">
      <dgm:prSet/>
      <dgm:spPr/>
      <dgm:t>
        <a:bodyPr/>
        <a:lstStyle/>
        <a:p>
          <a:endParaRPr lang="en-US"/>
        </a:p>
      </dgm:t>
    </dgm:pt>
    <dgm:pt modelId="{01E1779F-72F8-475D-B41B-6DC3BB026174}" type="sibTrans" cxnId="{3E0F38F9-E0D8-4A4A-AEC6-E08A74E949F1}">
      <dgm:prSet/>
      <dgm:spPr/>
      <dgm:t>
        <a:bodyPr/>
        <a:lstStyle/>
        <a:p>
          <a:endParaRPr lang="en-US"/>
        </a:p>
      </dgm:t>
    </dgm:pt>
    <dgm:pt modelId="{8F12F189-9BDB-42A9-8E2A-CF7DBFC35100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 err="1" smtClean="0"/>
            <a:t>Komplett</a:t>
          </a:r>
          <a:r>
            <a:rPr lang="en-US" dirty="0" smtClean="0"/>
            <a:t> </a:t>
          </a:r>
          <a:r>
            <a:rPr lang="en-US" dirty="0" err="1" smtClean="0"/>
            <a:t>livscykelhantering</a:t>
          </a:r>
          <a:r>
            <a:rPr lang="en-US" dirty="0" smtClean="0"/>
            <a:t> </a:t>
          </a:r>
          <a:r>
            <a:rPr lang="en-US" dirty="0" err="1" smtClean="0"/>
            <a:t>för</a:t>
          </a:r>
          <a:r>
            <a:rPr lang="en-US" dirty="0" smtClean="0"/>
            <a:t> </a:t>
          </a:r>
          <a:r>
            <a:rPr lang="en-US" dirty="0" err="1" smtClean="0"/>
            <a:t>API:er</a:t>
          </a:r>
          <a:endParaRPr lang="en-US" dirty="0"/>
        </a:p>
      </dgm:t>
    </dgm:pt>
    <dgm:pt modelId="{2BD3A4A8-261C-430E-B36D-3AE78896A1DD}" type="parTrans" cxnId="{D441EB6D-8718-4E46-852F-A4A5405B6715}">
      <dgm:prSet/>
      <dgm:spPr/>
      <dgm:t>
        <a:bodyPr/>
        <a:lstStyle/>
        <a:p>
          <a:endParaRPr lang="en-US"/>
        </a:p>
      </dgm:t>
    </dgm:pt>
    <dgm:pt modelId="{BC835F19-65CD-4FF3-8EAC-766ADE441A05}" type="sibTrans" cxnId="{D441EB6D-8718-4E46-852F-A4A5405B6715}">
      <dgm:prSet/>
      <dgm:spPr/>
      <dgm:t>
        <a:bodyPr/>
        <a:lstStyle/>
        <a:p>
          <a:endParaRPr lang="en-US"/>
        </a:p>
      </dgm:t>
    </dgm:pt>
    <dgm:pt modelId="{E7230881-CDAE-4508-8085-86FE8370DFC3}">
      <dgm:prSet phldrT="[Text]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 b="1" dirty="0" err="1" smtClean="0">
              <a:solidFill>
                <a:schemeClr val="bg1"/>
              </a:solidFill>
            </a:rPr>
            <a:t>Förenkla</a:t>
          </a:r>
          <a:r>
            <a:rPr lang="en-US" b="1" dirty="0" smtClean="0">
              <a:solidFill>
                <a:schemeClr val="bg1"/>
              </a:solidFill>
            </a:rPr>
            <a:t> </a:t>
          </a:r>
          <a:r>
            <a:rPr lang="en-US" b="1" dirty="0" err="1" smtClean="0">
              <a:solidFill>
                <a:schemeClr val="bg1"/>
              </a:solidFill>
            </a:rPr>
            <a:t>samarbetet</a:t>
          </a:r>
          <a:r>
            <a:rPr lang="en-US" b="1" dirty="0" smtClean="0">
              <a:solidFill>
                <a:schemeClr val="bg1"/>
              </a:solidFill>
            </a:rPr>
            <a:t> med partners</a:t>
          </a:r>
          <a:endParaRPr lang="en-US" dirty="0">
            <a:solidFill>
              <a:schemeClr val="bg1"/>
            </a:solidFill>
          </a:endParaRPr>
        </a:p>
      </dgm:t>
    </dgm:pt>
    <dgm:pt modelId="{717423C8-59E7-4748-99C5-0D79CEF2D379}" type="parTrans" cxnId="{05D8518C-00BF-4428-808E-8A4EAA38FCDA}">
      <dgm:prSet/>
      <dgm:spPr/>
      <dgm:t>
        <a:bodyPr/>
        <a:lstStyle/>
        <a:p>
          <a:endParaRPr lang="sv-SE"/>
        </a:p>
      </dgm:t>
    </dgm:pt>
    <dgm:pt modelId="{ECC20958-F320-427C-AF73-52D0698D4DAD}" type="sibTrans" cxnId="{05D8518C-00BF-4428-808E-8A4EAA38FCDA}">
      <dgm:prSet/>
      <dgm:spPr/>
      <dgm:t>
        <a:bodyPr/>
        <a:lstStyle/>
        <a:p>
          <a:endParaRPr lang="sv-SE"/>
        </a:p>
      </dgm:t>
    </dgm:pt>
    <dgm:pt modelId="{A8740188-BFD2-43C8-BE61-E74873F6C535}" type="pres">
      <dgm:prSet presAssocID="{4954F71A-EF4F-45DD-8054-D9D21EF93CB2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sv-SE"/>
        </a:p>
      </dgm:t>
    </dgm:pt>
    <dgm:pt modelId="{8F50AF99-BF0A-4D7E-B626-56191C7E67E5}" type="pres">
      <dgm:prSet presAssocID="{4954F71A-EF4F-45DD-8054-D9D21EF93CB2}" presName="Name1" presStyleCnt="0"/>
      <dgm:spPr/>
    </dgm:pt>
    <dgm:pt modelId="{B3154760-7B03-44AB-AD86-79D7AAB89411}" type="pres">
      <dgm:prSet presAssocID="{4954F71A-EF4F-45DD-8054-D9D21EF93CB2}" presName="cycle" presStyleCnt="0"/>
      <dgm:spPr/>
    </dgm:pt>
    <dgm:pt modelId="{38EF4A0F-C3D0-4B18-B499-783A993CDE29}" type="pres">
      <dgm:prSet presAssocID="{4954F71A-EF4F-45DD-8054-D9D21EF93CB2}" presName="srcNode" presStyleLbl="node1" presStyleIdx="0" presStyleCnt="6"/>
      <dgm:spPr/>
    </dgm:pt>
    <dgm:pt modelId="{D22D1553-90FA-4262-B4B7-5241C0B0AE6B}" type="pres">
      <dgm:prSet presAssocID="{4954F71A-EF4F-45DD-8054-D9D21EF93CB2}" presName="conn" presStyleLbl="parChTrans1D2" presStyleIdx="0" presStyleCnt="1"/>
      <dgm:spPr/>
      <dgm:t>
        <a:bodyPr/>
        <a:lstStyle/>
        <a:p>
          <a:endParaRPr lang="sv-SE"/>
        </a:p>
      </dgm:t>
    </dgm:pt>
    <dgm:pt modelId="{3DB4D37E-8DDE-4808-9079-78405A55CA81}" type="pres">
      <dgm:prSet presAssocID="{4954F71A-EF4F-45DD-8054-D9D21EF93CB2}" presName="extraNode" presStyleLbl="node1" presStyleIdx="0" presStyleCnt="6"/>
      <dgm:spPr/>
    </dgm:pt>
    <dgm:pt modelId="{3C000B45-A4F5-4F6D-80E0-762DA9D6528D}" type="pres">
      <dgm:prSet presAssocID="{4954F71A-EF4F-45DD-8054-D9D21EF93CB2}" presName="dstNode" presStyleLbl="node1" presStyleIdx="0" presStyleCnt="6"/>
      <dgm:spPr/>
    </dgm:pt>
    <dgm:pt modelId="{DF9C19B2-6CA0-40AE-A5A1-D8C7311F8CF6}" type="pres">
      <dgm:prSet presAssocID="{1EE30814-7C22-4F16-93D9-5BA45DE9F389}" presName="text_1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sv-SE"/>
        </a:p>
      </dgm:t>
    </dgm:pt>
    <dgm:pt modelId="{0D636925-D2C7-4662-9979-4BD8613FCA77}" type="pres">
      <dgm:prSet presAssocID="{1EE30814-7C22-4F16-93D9-5BA45DE9F389}" presName="accent_1" presStyleCnt="0"/>
      <dgm:spPr/>
    </dgm:pt>
    <dgm:pt modelId="{0BFD1990-DA2F-4171-9737-A8BACC97EAFE}" type="pres">
      <dgm:prSet presAssocID="{1EE30814-7C22-4F16-93D9-5BA45DE9F389}" presName="accentRepeatNode" presStyleLbl="solidFgAcc1" presStyleIdx="0" presStyleCnt="6"/>
      <dgm:spPr>
        <a:solidFill>
          <a:schemeClr val="tx2"/>
        </a:solidFill>
        <a:ln>
          <a:solidFill>
            <a:schemeClr val="tx2"/>
          </a:solidFill>
        </a:ln>
      </dgm:spPr>
    </dgm:pt>
    <dgm:pt modelId="{26AE8EB5-B615-49DE-91CF-40BD760F22C5}" type="pres">
      <dgm:prSet presAssocID="{E7230881-CDAE-4508-8085-86FE8370DFC3}" presName="text_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sv-SE"/>
        </a:p>
      </dgm:t>
    </dgm:pt>
    <dgm:pt modelId="{561C45A6-84FB-45D0-9C2D-21276C966748}" type="pres">
      <dgm:prSet presAssocID="{E7230881-CDAE-4508-8085-86FE8370DFC3}" presName="accent_2" presStyleCnt="0"/>
      <dgm:spPr/>
    </dgm:pt>
    <dgm:pt modelId="{3E6BCD39-4016-49BF-A8B7-50B47FDC33EA}" type="pres">
      <dgm:prSet presAssocID="{E7230881-CDAE-4508-8085-86FE8370DFC3}" presName="accentRepeatNode" presStyleLbl="solidFgAcc1" presStyleIdx="1" presStyleCnt="6"/>
      <dgm:spPr>
        <a:solidFill>
          <a:schemeClr val="bg2">
            <a:lumMod val="75000"/>
          </a:schemeClr>
        </a:solidFill>
        <a:ln>
          <a:solidFill>
            <a:schemeClr val="bg2">
              <a:lumMod val="75000"/>
            </a:schemeClr>
          </a:solidFill>
        </a:ln>
      </dgm:spPr>
      <dgm:t>
        <a:bodyPr/>
        <a:lstStyle/>
        <a:p>
          <a:endParaRPr lang="sv-SE"/>
        </a:p>
      </dgm:t>
    </dgm:pt>
    <dgm:pt modelId="{5663FE6C-4283-4790-83BA-1A53F22CC4F6}" type="pres">
      <dgm:prSet presAssocID="{77D01597-AD7B-450D-B822-2346C8D7BFED}" presName="text_3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sv-SE"/>
        </a:p>
      </dgm:t>
    </dgm:pt>
    <dgm:pt modelId="{AB7DE68F-90C0-4348-8C32-96FBDBE4CAC3}" type="pres">
      <dgm:prSet presAssocID="{77D01597-AD7B-450D-B822-2346C8D7BFED}" presName="accent_3" presStyleCnt="0"/>
      <dgm:spPr/>
    </dgm:pt>
    <dgm:pt modelId="{EF631E36-586D-4E4C-A1C1-1369AEF7F608}" type="pres">
      <dgm:prSet presAssocID="{77D01597-AD7B-450D-B822-2346C8D7BFED}" presName="accentRepeatNode" presStyleLbl="solidFgAcc1" presStyleIdx="2" presStyleCnt="6"/>
      <dgm:spPr>
        <a:solidFill>
          <a:schemeClr val="accent1"/>
        </a:solidFill>
        <a:ln>
          <a:solidFill>
            <a:schemeClr val="accent1"/>
          </a:solidFill>
        </a:ln>
      </dgm:spPr>
    </dgm:pt>
    <dgm:pt modelId="{62DA1B47-8D88-4FBE-85CC-B0E4DA65F4C2}" type="pres">
      <dgm:prSet presAssocID="{9E40A9B4-062B-4681-A462-F34E97A35BAA}" presName="text_4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sv-SE"/>
        </a:p>
      </dgm:t>
    </dgm:pt>
    <dgm:pt modelId="{017C848F-8DD6-42D1-8AFE-50A7A693C713}" type="pres">
      <dgm:prSet presAssocID="{9E40A9B4-062B-4681-A462-F34E97A35BAA}" presName="accent_4" presStyleCnt="0"/>
      <dgm:spPr/>
    </dgm:pt>
    <dgm:pt modelId="{B98151C3-4439-4AC0-AA8C-B9C97024FA1B}" type="pres">
      <dgm:prSet presAssocID="{9E40A9B4-062B-4681-A462-F34E97A35BAA}" presName="accentRepeatNode" presStyleLbl="solidFgAcc1" presStyleIdx="3" presStyleCnt="6"/>
      <dgm:spPr>
        <a:solidFill>
          <a:schemeClr val="accent2"/>
        </a:solidFill>
        <a:ln>
          <a:solidFill>
            <a:schemeClr val="accent2"/>
          </a:solidFill>
        </a:ln>
      </dgm:spPr>
    </dgm:pt>
    <dgm:pt modelId="{898E92CD-5A22-4911-9D94-22DEF4085F06}" type="pres">
      <dgm:prSet presAssocID="{381E2F17-A887-4586-B823-29EE1C71F87B}" presName="text_5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sv-SE"/>
        </a:p>
      </dgm:t>
    </dgm:pt>
    <dgm:pt modelId="{507FD509-E6F4-439A-BE87-129BA03F2201}" type="pres">
      <dgm:prSet presAssocID="{381E2F17-A887-4586-B823-29EE1C71F87B}" presName="accent_5" presStyleCnt="0"/>
      <dgm:spPr/>
    </dgm:pt>
    <dgm:pt modelId="{B25F9691-4CC6-42CD-AC58-6B2F1380F745}" type="pres">
      <dgm:prSet presAssocID="{381E2F17-A887-4586-B823-29EE1C71F87B}" presName="accentRepeatNode" presStyleLbl="solidFgAcc1" presStyleIdx="4" presStyleCnt="6"/>
      <dgm:spPr>
        <a:solidFill>
          <a:schemeClr val="accent3"/>
        </a:solidFill>
        <a:ln>
          <a:solidFill>
            <a:schemeClr val="accent3"/>
          </a:solidFill>
        </a:ln>
      </dgm:spPr>
    </dgm:pt>
    <dgm:pt modelId="{2200CB13-1E95-48CF-8AF5-00A5CF9170D3}" type="pres">
      <dgm:prSet presAssocID="{8F12F189-9BDB-42A9-8E2A-CF7DBFC35100}" presName="text_6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sv-SE"/>
        </a:p>
      </dgm:t>
    </dgm:pt>
    <dgm:pt modelId="{C73FCD88-CAF8-492E-B134-0FFD9364EA51}" type="pres">
      <dgm:prSet presAssocID="{8F12F189-9BDB-42A9-8E2A-CF7DBFC35100}" presName="accent_6" presStyleCnt="0"/>
      <dgm:spPr/>
    </dgm:pt>
    <dgm:pt modelId="{F0B92C1D-E845-416C-8B3D-7B79B66A2397}" type="pres">
      <dgm:prSet presAssocID="{8F12F189-9BDB-42A9-8E2A-CF7DBFC35100}" presName="accentRepeatNode" presStyleLbl="solidFgAcc1" presStyleIdx="5" presStyleCnt="6"/>
      <dgm:spPr>
        <a:solidFill>
          <a:schemeClr val="accent4"/>
        </a:solidFill>
        <a:ln>
          <a:solidFill>
            <a:schemeClr val="accent4"/>
          </a:solidFill>
        </a:ln>
      </dgm:spPr>
    </dgm:pt>
  </dgm:ptLst>
  <dgm:cxnLst>
    <dgm:cxn modelId="{B0D6E3BE-1693-464F-B836-28F45B5F290C}" srcId="{4954F71A-EF4F-45DD-8054-D9D21EF93CB2}" destId="{77D01597-AD7B-450D-B822-2346C8D7BFED}" srcOrd="2" destOrd="0" parTransId="{ECC0F6AC-14DA-4155-9A8F-4081EDFA90D0}" sibTransId="{BE1BC388-2B06-4E61-9611-69F2C28D82A5}"/>
    <dgm:cxn modelId="{191658F6-C6CD-45E5-8C71-1324A34781D4}" srcId="{4954F71A-EF4F-45DD-8054-D9D21EF93CB2}" destId="{9E40A9B4-062B-4681-A462-F34E97A35BAA}" srcOrd="3" destOrd="0" parTransId="{4BC16BBC-22E3-40B9-AB02-F50939A19D47}" sibTransId="{B7BDBB4D-135A-471B-BFBE-AFB7A561DF1B}"/>
    <dgm:cxn modelId="{3E0F38F9-E0D8-4A4A-AEC6-E08A74E949F1}" srcId="{4954F71A-EF4F-45DD-8054-D9D21EF93CB2}" destId="{381E2F17-A887-4586-B823-29EE1C71F87B}" srcOrd="4" destOrd="0" parTransId="{251B76CF-669C-4C4F-86DF-AEE9BBD81861}" sibTransId="{01E1779F-72F8-475D-B41B-6DC3BB026174}"/>
    <dgm:cxn modelId="{CBBB5970-2D70-4A18-82D0-B229AAF142BB}" type="presOf" srcId="{9E40A9B4-062B-4681-A462-F34E97A35BAA}" destId="{62DA1B47-8D88-4FBE-85CC-B0E4DA65F4C2}" srcOrd="0" destOrd="0" presId="urn:microsoft.com/office/officeart/2008/layout/VerticalCurvedList"/>
    <dgm:cxn modelId="{D441EB6D-8718-4E46-852F-A4A5405B6715}" srcId="{4954F71A-EF4F-45DD-8054-D9D21EF93CB2}" destId="{8F12F189-9BDB-42A9-8E2A-CF7DBFC35100}" srcOrd="5" destOrd="0" parTransId="{2BD3A4A8-261C-430E-B36D-3AE78896A1DD}" sibTransId="{BC835F19-65CD-4FF3-8EAC-766ADE441A05}"/>
    <dgm:cxn modelId="{4DF4488C-0F19-4E62-89AB-CDA3594936EE}" type="presOf" srcId="{4954F71A-EF4F-45DD-8054-D9D21EF93CB2}" destId="{A8740188-BFD2-43C8-BE61-E74873F6C535}" srcOrd="0" destOrd="0" presId="urn:microsoft.com/office/officeart/2008/layout/VerticalCurvedList"/>
    <dgm:cxn modelId="{90961C17-C8C4-4B39-8B1C-B1858B3424C0}" srcId="{4954F71A-EF4F-45DD-8054-D9D21EF93CB2}" destId="{1EE30814-7C22-4F16-93D9-5BA45DE9F389}" srcOrd="0" destOrd="0" parTransId="{5140EBBB-8F5F-4C24-B869-37A093C65482}" sibTransId="{2441AA4F-3D31-45F0-9465-7919E10F0621}"/>
    <dgm:cxn modelId="{2A1BE3E8-24DA-41CD-9790-6F41070AD44E}" type="presOf" srcId="{E7230881-CDAE-4508-8085-86FE8370DFC3}" destId="{26AE8EB5-B615-49DE-91CF-40BD760F22C5}" srcOrd="0" destOrd="0" presId="urn:microsoft.com/office/officeart/2008/layout/VerticalCurvedList"/>
    <dgm:cxn modelId="{240AE2A5-4544-4D6F-B409-F0A39637E30F}" type="presOf" srcId="{1EE30814-7C22-4F16-93D9-5BA45DE9F389}" destId="{DF9C19B2-6CA0-40AE-A5A1-D8C7311F8CF6}" srcOrd="0" destOrd="0" presId="urn:microsoft.com/office/officeart/2008/layout/VerticalCurvedList"/>
    <dgm:cxn modelId="{05D8518C-00BF-4428-808E-8A4EAA38FCDA}" srcId="{4954F71A-EF4F-45DD-8054-D9D21EF93CB2}" destId="{E7230881-CDAE-4508-8085-86FE8370DFC3}" srcOrd="1" destOrd="0" parTransId="{717423C8-59E7-4748-99C5-0D79CEF2D379}" sibTransId="{ECC20958-F320-427C-AF73-52D0698D4DAD}"/>
    <dgm:cxn modelId="{5AD02F36-0BCF-437F-9860-8E9E36D9B028}" type="presOf" srcId="{2441AA4F-3D31-45F0-9465-7919E10F0621}" destId="{D22D1553-90FA-4262-B4B7-5241C0B0AE6B}" srcOrd="0" destOrd="0" presId="urn:microsoft.com/office/officeart/2008/layout/VerticalCurvedList"/>
    <dgm:cxn modelId="{82B2CC24-FE2D-4542-B8A1-2FDB01EE2BEC}" type="presOf" srcId="{381E2F17-A887-4586-B823-29EE1C71F87B}" destId="{898E92CD-5A22-4911-9D94-22DEF4085F06}" srcOrd="0" destOrd="0" presId="urn:microsoft.com/office/officeart/2008/layout/VerticalCurvedList"/>
    <dgm:cxn modelId="{EE01114F-26ED-4892-877C-B83BA9558514}" type="presOf" srcId="{77D01597-AD7B-450D-B822-2346C8D7BFED}" destId="{5663FE6C-4283-4790-83BA-1A53F22CC4F6}" srcOrd="0" destOrd="0" presId="urn:microsoft.com/office/officeart/2008/layout/VerticalCurvedList"/>
    <dgm:cxn modelId="{978050D1-B9E5-4913-8D70-60B35DF2D1DC}" type="presOf" srcId="{8F12F189-9BDB-42A9-8E2A-CF7DBFC35100}" destId="{2200CB13-1E95-48CF-8AF5-00A5CF9170D3}" srcOrd="0" destOrd="0" presId="urn:microsoft.com/office/officeart/2008/layout/VerticalCurvedList"/>
    <dgm:cxn modelId="{8DE928E8-3322-43ED-9792-635E1F81F9C7}" type="presParOf" srcId="{A8740188-BFD2-43C8-BE61-E74873F6C535}" destId="{8F50AF99-BF0A-4D7E-B626-56191C7E67E5}" srcOrd="0" destOrd="0" presId="urn:microsoft.com/office/officeart/2008/layout/VerticalCurvedList"/>
    <dgm:cxn modelId="{FC5DF5BC-938A-497C-835C-4AE4826A6CDF}" type="presParOf" srcId="{8F50AF99-BF0A-4D7E-B626-56191C7E67E5}" destId="{B3154760-7B03-44AB-AD86-79D7AAB89411}" srcOrd="0" destOrd="0" presId="urn:microsoft.com/office/officeart/2008/layout/VerticalCurvedList"/>
    <dgm:cxn modelId="{DF07F8E4-35F6-43AF-8F40-D64677EC4169}" type="presParOf" srcId="{B3154760-7B03-44AB-AD86-79D7AAB89411}" destId="{38EF4A0F-C3D0-4B18-B499-783A993CDE29}" srcOrd="0" destOrd="0" presId="urn:microsoft.com/office/officeart/2008/layout/VerticalCurvedList"/>
    <dgm:cxn modelId="{BA7DE7DF-2C3C-429A-AA54-4C988BE69143}" type="presParOf" srcId="{B3154760-7B03-44AB-AD86-79D7AAB89411}" destId="{D22D1553-90FA-4262-B4B7-5241C0B0AE6B}" srcOrd="1" destOrd="0" presId="urn:microsoft.com/office/officeart/2008/layout/VerticalCurvedList"/>
    <dgm:cxn modelId="{C4600812-6CB8-4D61-AA90-B6C5545319FF}" type="presParOf" srcId="{B3154760-7B03-44AB-AD86-79D7AAB89411}" destId="{3DB4D37E-8DDE-4808-9079-78405A55CA81}" srcOrd="2" destOrd="0" presId="urn:microsoft.com/office/officeart/2008/layout/VerticalCurvedList"/>
    <dgm:cxn modelId="{6FDB2798-5F5C-4D9D-B9F3-2AAD157212BB}" type="presParOf" srcId="{B3154760-7B03-44AB-AD86-79D7AAB89411}" destId="{3C000B45-A4F5-4F6D-80E0-762DA9D6528D}" srcOrd="3" destOrd="0" presId="urn:microsoft.com/office/officeart/2008/layout/VerticalCurvedList"/>
    <dgm:cxn modelId="{DB70AE4C-DF9F-45F9-B823-D9759C27029D}" type="presParOf" srcId="{8F50AF99-BF0A-4D7E-B626-56191C7E67E5}" destId="{DF9C19B2-6CA0-40AE-A5A1-D8C7311F8CF6}" srcOrd="1" destOrd="0" presId="urn:microsoft.com/office/officeart/2008/layout/VerticalCurvedList"/>
    <dgm:cxn modelId="{A41151CF-0DF6-41EC-B267-1D458B56DC3E}" type="presParOf" srcId="{8F50AF99-BF0A-4D7E-B626-56191C7E67E5}" destId="{0D636925-D2C7-4662-9979-4BD8613FCA77}" srcOrd="2" destOrd="0" presId="urn:microsoft.com/office/officeart/2008/layout/VerticalCurvedList"/>
    <dgm:cxn modelId="{BD45A999-EB2F-43F8-943A-A2D99CE1B7CE}" type="presParOf" srcId="{0D636925-D2C7-4662-9979-4BD8613FCA77}" destId="{0BFD1990-DA2F-4171-9737-A8BACC97EAFE}" srcOrd="0" destOrd="0" presId="urn:microsoft.com/office/officeart/2008/layout/VerticalCurvedList"/>
    <dgm:cxn modelId="{E920A91D-170A-4316-AD46-18790FA1EBE5}" type="presParOf" srcId="{8F50AF99-BF0A-4D7E-B626-56191C7E67E5}" destId="{26AE8EB5-B615-49DE-91CF-40BD760F22C5}" srcOrd="3" destOrd="0" presId="urn:microsoft.com/office/officeart/2008/layout/VerticalCurvedList"/>
    <dgm:cxn modelId="{031558B7-E9FF-4CEE-891C-6322772E6C70}" type="presParOf" srcId="{8F50AF99-BF0A-4D7E-B626-56191C7E67E5}" destId="{561C45A6-84FB-45D0-9C2D-21276C966748}" srcOrd="4" destOrd="0" presId="urn:microsoft.com/office/officeart/2008/layout/VerticalCurvedList"/>
    <dgm:cxn modelId="{BA122C87-1D10-4916-9879-ABFACD9665EE}" type="presParOf" srcId="{561C45A6-84FB-45D0-9C2D-21276C966748}" destId="{3E6BCD39-4016-49BF-A8B7-50B47FDC33EA}" srcOrd="0" destOrd="0" presId="urn:microsoft.com/office/officeart/2008/layout/VerticalCurvedList"/>
    <dgm:cxn modelId="{FE53F333-021A-4241-9777-5E656FE5D9C8}" type="presParOf" srcId="{8F50AF99-BF0A-4D7E-B626-56191C7E67E5}" destId="{5663FE6C-4283-4790-83BA-1A53F22CC4F6}" srcOrd="5" destOrd="0" presId="urn:microsoft.com/office/officeart/2008/layout/VerticalCurvedList"/>
    <dgm:cxn modelId="{2A0E385A-29C3-4627-AC9B-5151426314DB}" type="presParOf" srcId="{8F50AF99-BF0A-4D7E-B626-56191C7E67E5}" destId="{AB7DE68F-90C0-4348-8C32-96FBDBE4CAC3}" srcOrd="6" destOrd="0" presId="urn:microsoft.com/office/officeart/2008/layout/VerticalCurvedList"/>
    <dgm:cxn modelId="{9A967D4C-FB4D-4434-9C03-FFFD4D4BA0BB}" type="presParOf" srcId="{AB7DE68F-90C0-4348-8C32-96FBDBE4CAC3}" destId="{EF631E36-586D-4E4C-A1C1-1369AEF7F608}" srcOrd="0" destOrd="0" presId="urn:microsoft.com/office/officeart/2008/layout/VerticalCurvedList"/>
    <dgm:cxn modelId="{0327E681-4552-4BF5-B9D8-EF07E80585E1}" type="presParOf" srcId="{8F50AF99-BF0A-4D7E-B626-56191C7E67E5}" destId="{62DA1B47-8D88-4FBE-85CC-B0E4DA65F4C2}" srcOrd="7" destOrd="0" presId="urn:microsoft.com/office/officeart/2008/layout/VerticalCurvedList"/>
    <dgm:cxn modelId="{46E54457-C3B1-4E10-93A4-3D77E53604B9}" type="presParOf" srcId="{8F50AF99-BF0A-4D7E-B626-56191C7E67E5}" destId="{017C848F-8DD6-42D1-8AFE-50A7A693C713}" srcOrd="8" destOrd="0" presId="urn:microsoft.com/office/officeart/2008/layout/VerticalCurvedList"/>
    <dgm:cxn modelId="{B5FBABC4-957A-4EAA-A4DB-ED13ED66816F}" type="presParOf" srcId="{017C848F-8DD6-42D1-8AFE-50A7A693C713}" destId="{B98151C3-4439-4AC0-AA8C-B9C97024FA1B}" srcOrd="0" destOrd="0" presId="urn:microsoft.com/office/officeart/2008/layout/VerticalCurvedList"/>
    <dgm:cxn modelId="{9615DB19-6BF1-411D-982B-D4CE850993EE}" type="presParOf" srcId="{8F50AF99-BF0A-4D7E-B626-56191C7E67E5}" destId="{898E92CD-5A22-4911-9D94-22DEF4085F06}" srcOrd="9" destOrd="0" presId="urn:microsoft.com/office/officeart/2008/layout/VerticalCurvedList"/>
    <dgm:cxn modelId="{0F65E2E3-264D-49DD-9C28-CE23A562DCB6}" type="presParOf" srcId="{8F50AF99-BF0A-4D7E-B626-56191C7E67E5}" destId="{507FD509-E6F4-439A-BE87-129BA03F2201}" srcOrd="10" destOrd="0" presId="urn:microsoft.com/office/officeart/2008/layout/VerticalCurvedList"/>
    <dgm:cxn modelId="{4F5808AB-9ABA-4761-91FD-530D1A05CECA}" type="presParOf" srcId="{507FD509-E6F4-439A-BE87-129BA03F2201}" destId="{B25F9691-4CC6-42CD-AC58-6B2F1380F745}" srcOrd="0" destOrd="0" presId="urn:microsoft.com/office/officeart/2008/layout/VerticalCurvedList"/>
    <dgm:cxn modelId="{64FE9551-1FAB-48DC-A27D-35186E97F2D9}" type="presParOf" srcId="{8F50AF99-BF0A-4D7E-B626-56191C7E67E5}" destId="{2200CB13-1E95-48CF-8AF5-00A5CF9170D3}" srcOrd="11" destOrd="0" presId="urn:microsoft.com/office/officeart/2008/layout/VerticalCurvedList"/>
    <dgm:cxn modelId="{F6BF26F2-672D-41E2-AA76-1D54B38A9024}" type="presParOf" srcId="{8F50AF99-BF0A-4D7E-B626-56191C7E67E5}" destId="{C73FCD88-CAF8-492E-B134-0FFD9364EA51}" srcOrd="12" destOrd="0" presId="urn:microsoft.com/office/officeart/2008/layout/VerticalCurvedList"/>
    <dgm:cxn modelId="{7F99ABE4-FAA4-4849-A808-F81A763F7451}" type="presParOf" srcId="{C73FCD88-CAF8-492E-B134-0FFD9364EA51}" destId="{F0B92C1D-E845-416C-8B3D-7B79B66A2397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058" cy="497265"/>
          </a:xfrm>
          <a:prstGeom prst="rect">
            <a:avLst/>
          </a:prstGeom>
        </p:spPr>
        <p:txBody>
          <a:bodyPr vert="horz" lIns="62975" tIns="31487" rIns="62975" bIns="31487" rtlCol="0"/>
          <a:lstStyle>
            <a:lvl1pPr algn="l">
              <a:defRPr sz="8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quarter" idx="1"/>
          </p:nvPr>
        </p:nvSpPr>
        <p:spPr>
          <a:xfrm>
            <a:off x="3850530" y="0"/>
            <a:ext cx="2946058" cy="497265"/>
          </a:xfrm>
          <a:prstGeom prst="rect">
            <a:avLst/>
          </a:prstGeom>
        </p:spPr>
        <p:txBody>
          <a:bodyPr vert="horz" lIns="62975" tIns="31487" rIns="62975" bIns="31487" rtlCol="0"/>
          <a:lstStyle>
            <a:lvl1pPr algn="r">
              <a:defRPr sz="800"/>
            </a:lvl1pPr>
          </a:lstStyle>
          <a:p>
            <a:fld id="{8AE41342-575E-4C60-9E3E-6D2C9805CF6B}" type="datetimeFigureOut">
              <a:rPr lang="sv-SE" smtClean="0"/>
              <a:t>2017-05-11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2"/>
          </p:nvPr>
        </p:nvSpPr>
        <p:spPr>
          <a:xfrm>
            <a:off x="0" y="9429373"/>
            <a:ext cx="2946058" cy="497265"/>
          </a:xfrm>
          <a:prstGeom prst="rect">
            <a:avLst/>
          </a:prstGeom>
        </p:spPr>
        <p:txBody>
          <a:bodyPr vert="horz" lIns="62975" tIns="31487" rIns="62975" bIns="31487" rtlCol="0" anchor="b"/>
          <a:lstStyle>
            <a:lvl1pPr algn="l">
              <a:defRPr sz="800"/>
            </a:lvl1pPr>
          </a:lstStyle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3"/>
          </p:nvPr>
        </p:nvSpPr>
        <p:spPr>
          <a:xfrm>
            <a:off x="3850530" y="9429373"/>
            <a:ext cx="2946058" cy="497265"/>
          </a:xfrm>
          <a:prstGeom prst="rect">
            <a:avLst/>
          </a:prstGeom>
        </p:spPr>
        <p:txBody>
          <a:bodyPr vert="horz" lIns="62975" tIns="31487" rIns="62975" bIns="31487" rtlCol="0" anchor="b"/>
          <a:lstStyle>
            <a:lvl1pPr algn="r">
              <a:defRPr sz="800"/>
            </a:lvl1pPr>
          </a:lstStyle>
          <a:p>
            <a:fld id="{3E8F712B-6294-4438-978F-C1944E0B6A3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104063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058" cy="497265"/>
          </a:xfrm>
          <a:prstGeom prst="rect">
            <a:avLst/>
          </a:prstGeom>
        </p:spPr>
        <p:txBody>
          <a:bodyPr vert="horz" lIns="62975" tIns="31487" rIns="62975" bIns="31487" rtlCol="0"/>
          <a:lstStyle>
            <a:lvl1pPr algn="l">
              <a:defRPr sz="8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50530" y="0"/>
            <a:ext cx="2946058" cy="497265"/>
          </a:xfrm>
          <a:prstGeom prst="rect">
            <a:avLst/>
          </a:prstGeom>
        </p:spPr>
        <p:txBody>
          <a:bodyPr vert="horz" lIns="62975" tIns="31487" rIns="62975" bIns="31487" rtlCol="0"/>
          <a:lstStyle>
            <a:lvl1pPr algn="r">
              <a:defRPr sz="800"/>
            </a:lvl1pPr>
          </a:lstStyle>
          <a:p>
            <a:fld id="{C5DA9844-E2F7-4D74-87F3-55345D6F9217}" type="datetimeFigureOut">
              <a:rPr lang="sv-SE" smtClean="0"/>
              <a:t>2017-05-11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39838"/>
            <a:ext cx="5956300" cy="33512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62975" tIns="31487" rIns="62975" bIns="31487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79442" y="4777256"/>
            <a:ext cx="5438792" cy="3908964"/>
          </a:xfrm>
          <a:prstGeom prst="rect">
            <a:avLst/>
          </a:prstGeom>
        </p:spPr>
        <p:txBody>
          <a:bodyPr vert="horz" lIns="62975" tIns="31487" rIns="62975" bIns="31487" rtlCol="0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9429373"/>
            <a:ext cx="2946058" cy="497265"/>
          </a:xfrm>
          <a:prstGeom prst="rect">
            <a:avLst/>
          </a:prstGeom>
        </p:spPr>
        <p:txBody>
          <a:bodyPr vert="horz" lIns="62975" tIns="31487" rIns="62975" bIns="31487" rtlCol="0" anchor="b"/>
          <a:lstStyle>
            <a:lvl1pPr algn="l">
              <a:defRPr sz="8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50530" y="9429373"/>
            <a:ext cx="2946058" cy="497265"/>
          </a:xfrm>
          <a:prstGeom prst="rect">
            <a:avLst/>
          </a:prstGeom>
        </p:spPr>
        <p:txBody>
          <a:bodyPr vert="horz" lIns="62975" tIns="31487" rIns="62975" bIns="31487" rtlCol="0" anchor="b"/>
          <a:lstStyle>
            <a:lvl1pPr algn="r">
              <a:defRPr sz="800"/>
            </a:lvl1pPr>
          </a:lstStyle>
          <a:p>
            <a:fld id="{BDF9CF6D-A000-434B-99E2-0340C5C67A7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56142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9CF6D-A000-434B-99E2-0340C5C67A78}" type="slidenum">
              <a:rPr lang="sv-SE" smtClean="0"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56140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EBA33-21CD-40D2-8DC4-8E7B564D9F45}" type="slidenum">
              <a:rPr lang="sv-SE" smtClean="0"/>
              <a:t>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257011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9CF6D-A000-434B-99E2-0340C5C67A78}" type="slidenum">
              <a:rPr lang="sv-SE" smtClean="0"/>
              <a:t>21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578730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26AAC6-3BB2-4A9F-8C06-5DF8E815DA7C}" type="slidenum">
              <a:rPr lang="sv-SE" smtClean="0"/>
              <a:pPr/>
              <a:t>27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257568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9CF6D-A000-434B-99E2-0340C5C67A78}" type="slidenum">
              <a:rPr lang="sv-SE" smtClean="0"/>
              <a:t>28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198809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9CF6D-A000-434B-99E2-0340C5C67A78}" type="slidenum">
              <a:rPr lang="sv-SE" smtClean="0"/>
              <a:t>30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864563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9CF6D-A000-434B-99E2-0340C5C67A78}" type="slidenum">
              <a:rPr lang="sv-SE" smtClean="0"/>
              <a:t>32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17336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www.showeet.com/" TargetMode="External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7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www.showeet.com/" TargetMode="External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www.showeet.com/" TargetMode="External"/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53305" y="0"/>
            <a:ext cx="9243922" cy="5180798"/>
          </a:xfrm>
          <a:prstGeom prst="rect">
            <a:avLst/>
          </a:prstGeom>
        </p:spPr>
      </p:pic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0400" y="1141199"/>
            <a:ext cx="7729200" cy="2581200"/>
          </a:xfrm>
          <a:noFill/>
        </p:spPr>
        <p:txBody>
          <a:bodyPr vert="horz" lIns="0" tIns="0" rIns="0" bIns="0" rtlCol="0" anchor="t" anchorCtr="0">
            <a:noAutofit/>
          </a:bodyPr>
          <a:lstStyle>
            <a:lvl1pPr algn="l">
              <a:defRPr lang="sv-SE" sz="5000">
                <a:solidFill>
                  <a:srgbClr val="FFFFFF"/>
                </a:solidFill>
                <a:effectLst>
                  <a:outerShdw blurRad="50800" dist="50800" dir="2700000" algn="tl" rotWithShape="0">
                    <a:prstClr val="black">
                      <a:alpha val="10000"/>
                    </a:prstClr>
                  </a:outerShdw>
                </a:effectLst>
                <a:latin typeface="Arial (Rubriker)"/>
                <a:ea typeface="+mj-ea"/>
                <a:cs typeface="Arial (Rubriker)"/>
              </a:defRPr>
            </a:lvl1pPr>
          </a:lstStyle>
          <a:p>
            <a:pPr lvl="0" algn="l" defTabSz="457200">
              <a:lnSpc>
                <a:spcPct val="90000"/>
              </a:lnSpc>
            </a:pPr>
            <a:r>
              <a:rPr lang="sv-SE" dirty="0" smtClean="0"/>
              <a:t>Klicka här för att ändra format</a:t>
            </a:r>
            <a:endParaRPr lang="sv-SE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694800" y="590400"/>
            <a:ext cx="7718400" cy="3636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69875" indent="-269875">
              <a:buNone/>
              <a:defRPr lang="sv-SE" sz="1600" i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marL="0" lvl="0" indent="0" defTabSz="457200"/>
            <a:r>
              <a:rPr lang="sv-SE" dirty="0" smtClean="0"/>
              <a:t>Klicka här för att ändra format på underrubrik i bakgrunden</a:t>
            </a:r>
            <a:endParaRPr lang="sv-SE" dirty="0"/>
          </a:p>
        </p:txBody>
      </p:sp>
      <p:cxnSp>
        <p:nvCxnSpPr>
          <p:cNvPr id="8" name="Straight Connector 39"/>
          <p:cNvCxnSpPr/>
          <p:nvPr userDrawn="1"/>
        </p:nvCxnSpPr>
        <p:spPr>
          <a:xfrm>
            <a:off x="710998" y="1000756"/>
            <a:ext cx="7701055" cy="0"/>
          </a:xfrm>
          <a:prstGeom prst="line">
            <a:avLst/>
          </a:prstGeom>
          <a:ln w="53975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78" descr="V_logo_fake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18311" y="4424568"/>
            <a:ext cx="2015428" cy="454474"/>
          </a:xfrm>
          <a:prstGeom prst="rect">
            <a:avLst/>
          </a:prstGeom>
        </p:spPr>
      </p:pic>
      <p:grpSp>
        <p:nvGrpSpPr>
          <p:cNvPr id="10" name="Group 43"/>
          <p:cNvGrpSpPr/>
          <p:nvPr userDrawn="1"/>
        </p:nvGrpSpPr>
        <p:grpSpPr>
          <a:xfrm>
            <a:off x="95401" y="5031741"/>
            <a:ext cx="8953198" cy="111481"/>
            <a:chOff x="117776" y="5031728"/>
            <a:chExt cx="8953198" cy="111481"/>
          </a:xfrm>
          <a:solidFill>
            <a:srgbClr val="19AAEB"/>
          </a:solidFill>
        </p:grpSpPr>
        <p:sp>
          <p:nvSpPr>
            <p:cNvPr id="12" name="Parallelogram 44"/>
            <p:cNvSpPr/>
            <p:nvPr userDrawn="1"/>
          </p:nvSpPr>
          <p:spPr>
            <a:xfrm flipH="1">
              <a:off x="117776" y="5031728"/>
              <a:ext cx="199723" cy="111481"/>
            </a:xfrm>
            <a:prstGeom prst="parallelogram">
              <a:avLst>
                <a:gd name="adj" fmla="val 30436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Parallelogram 45"/>
            <p:cNvSpPr/>
            <p:nvPr userDrawn="1"/>
          </p:nvSpPr>
          <p:spPr>
            <a:xfrm flipH="1">
              <a:off x="441979" y="5031728"/>
              <a:ext cx="199723" cy="111481"/>
            </a:xfrm>
            <a:prstGeom prst="parallelogram">
              <a:avLst>
                <a:gd name="adj" fmla="val 30436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Parallelogram 46"/>
            <p:cNvSpPr/>
            <p:nvPr userDrawn="1"/>
          </p:nvSpPr>
          <p:spPr>
            <a:xfrm flipH="1">
              <a:off x="766182" y="5031728"/>
              <a:ext cx="199723" cy="111481"/>
            </a:xfrm>
            <a:prstGeom prst="parallelogram">
              <a:avLst>
                <a:gd name="adj" fmla="val 30436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Parallelogram 47"/>
            <p:cNvSpPr/>
            <p:nvPr userDrawn="1"/>
          </p:nvSpPr>
          <p:spPr>
            <a:xfrm flipH="1">
              <a:off x="1090385" y="5031728"/>
              <a:ext cx="199723" cy="111481"/>
            </a:xfrm>
            <a:prstGeom prst="parallelogram">
              <a:avLst>
                <a:gd name="adj" fmla="val 30436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Parallelogram 48"/>
            <p:cNvSpPr/>
            <p:nvPr userDrawn="1"/>
          </p:nvSpPr>
          <p:spPr>
            <a:xfrm flipH="1">
              <a:off x="1414588" y="5031728"/>
              <a:ext cx="199723" cy="111481"/>
            </a:xfrm>
            <a:prstGeom prst="parallelogram">
              <a:avLst>
                <a:gd name="adj" fmla="val 30436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Parallelogram 49"/>
            <p:cNvSpPr/>
            <p:nvPr userDrawn="1"/>
          </p:nvSpPr>
          <p:spPr>
            <a:xfrm flipH="1">
              <a:off x="1738791" y="5031728"/>
              <a:ext cx="199723" cy="111481"/>
            </a:xfrm>
            <a:prstGeom prst="parallelogram">
              <a:avLst>
                <a:gd name="adj" fmla="val 30436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Parallelogram 50"/>
            <p:cNvSpPr/>
            <p:nvPr userDrawn="1"/>
          </p:nvSpPr>
          <p:spPr>
            <a:xfrm flipH="1">
              <a:off x="2062994" y="5031728"/>
              <a:ext cx="199723" cy="111481"/>
            </a:xfrm>
            <a:prstGeom prst="parallelogram">
              <a:avLst>
                <a:gd name="adj" fmla="val 30436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Parallelogram 51"/>
            <p:cNvSpPr/>
            <p:nvPr userDrawn="1"/>
          </p:nvSpPr>
          <p:spPr>
            <a:xfrm flipH="1">
              <a:off x="2387197" y="5031728"/>
              <a:ext cx="199723" cy="111481"/>
            </a:xfrm>
            <a:prstGeom prst="parallelogram">
              <a:avLst>
                <a:gd name="adj" fmla="val 30436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Parallelogram 52"/>
            <p:cNvSpPr/>
            <p:nvPr userDrawn="1"/>
          </p:nvSpPr>
          <p:spPr>
            <a:xfrm flipH="1">
              <a:off x="2711400" y="5031728"/>
              <a:ext cx="199723" cy="111481"/>
            </a:xfrm>
            <a:prstGeom prst="parallelogram">
              <a:avLst>
                <a:gd name="adj" fmla="val 30436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Parallelogram 53"/>
            <p:cNvSpPr/>
            <p:nvPr userDrawn="1"/>
          </p:nvSpPr>
          <p:spPr>
            <a:xfrm flipH="1">
              <a:off x="3035603" y="5031728"/>
              <a:ext cx="199723" cy="111481"/>
            </a:xfrm>
            <a:prstGeom prst="parallelogram">
              <a:avLst>
                <a:gd name="adj" fmla="val 30436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Parallelogram 54"/>
            <p:cNvSpPr/>
            <p:nvPr userDrawn="1"/>
          </p:nvSpPr>
          <p:spPr>
            <a:xfrm flipH="1">
              <a:off x="3359806" y="5031728"/>
              <a:ext cx="199723" cy="111481"/>
            </a:xfrm>
            <a:prstGeom prst="parallelogram">
              <a:avLst>
                <a:gd name="adj" fmla="val 30436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Parallelogram 55"/>
            <p:cNvSpPr/>
            <p:nvPr userDrawn="1"/>
          </p:nvSpPr>
          <p:spPr>
            <a:xfrm flipH="1">
              <a:off x="3684009" y="5031728"/>
              <a:ext cx="199723" cy="111481"/>
            </a:xfrm>
            <a:prstGeom prst="parallelogram">
              <a:avLst>
                <a:gd name="adj" fmla="val 30436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Parallelogram 56"/>
            <p:cNvSpPr/>
            <p:nvPr userDrawn="1"/>
          </p:nvSpPr>
          <p:spPr>
            <a:xfrm flipH="1">
              <a:off x="4008212" y="5031728"/>
              <a:ext cx="199723" cy="111481"/>
            </a:xfrm>
            <a:prstGeom prst="parallelogram">
              <a:avLst>
                <a:gd name="adj" fmla="val 30436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Parallelogram 57"/>
            <p:cNvSpPr/>
            <p:nvPr userDrawn="1"/>
          </p:nvSpPr>
          <p:spPr>
            <a:xfrm flipH="1">
              <a:off x="4332415" y="5031728"/>
              <a:ext cx="199723" cy="111481"/>
            </a:xfrm>
            <a:prstGeom prst="parallelogram">
              <a:avLst>
                <a:gd name="adj" fmla="val 30436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Parallelogram 58"/>
            <p:cNvSpPr/>
            <p:nvPr userDrawn="1"/>
          </p:nvSpPr>
          <p:spPr>
            <a:xfrm flipH="1">
              <a:off x="4656618" y="5031728"/>
              <a:ext cx="199723" cy="111481"/>
            </a:xfrm>
            <a:prstGeom prst="parallelogram">
              <a:avLst>
                <a:gd name="adj" fmla="val 30436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Parallelogram 59"/>
            <p:cNvSpPr/>
            <p:nvPr userDrawn="1"/>
          </p:nvSpPr>
          <p:spPr>
            <a:xfrm flipH="1">
              <a:off x="4980821" y="5031728"/>
              <a:ext cx="199723" cy="111481"/>
            </a:xfrm>
            <a:prstGeom prst="parallelogram">
              <a:avLst>
                <a:gd name="adj" fmla="val 30436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Parallelogram 60"/>
            <p:cNvSpPr/>
            <p:nvPr userDrawn="1"/>
          </p:nvSpPr>
          <p:spPr>
            <a:xfrm flipH="1">
              <a:off x="5305024" y="5031728"/>
              <a:ext cx="199723" cy="111481"/>
            </a:xfrm>
            <a:prstGeom prst="parallelogram">
              <a:avLst>
                <a:gd name="adj" fmla="val 30436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Parallelogram 61"/>
            <p:cNvSpPr/>
            <p:nvPr userDrawn="1"/>
          </p:nvSpPr>
          <p:spPr>
            <a:xfrm flipH="1">
              <a:off x="5629227" y="5031728"/>
              <a:ext cx="199723" cy="111481"/>
            </a:xfrm>
            <a:prstGeom prst="parallelogram">
              <a:avLst>
                <a:gd name="adj" fmla="val 30436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Parallelogram 62"/>
            <p:cNvSpPr/>
            <p:nvPr userDrawn="1"/>
          </p:nvSpPr>
          <p:spPr>
            <a:xfrm flipH="1">
              <a:off x="5953430" y="5031728"/>
              <a:ext cx="199723" cy="111481"/>
            </a:xfrm>
            <a:prstGeom prst="parallelogram">
              <a:avLst>
                <a:gd name="adj" fmla="val 30436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Parallelogram 63"/>
            <p:cNvSpPr/>
            <p:nvPr userDrawn="1"/>
          </p:nvSpPr>
          <p:spPr>
            <a:xfrm flipH="1">
              <a:off x="6277633" y="5031728"/>
              <a:ext cx="199723" cy="111481"/>
            </a:xfrm>
            <a:prstGeom prst="parallelogram">
              <a:avLst>
                <a:gd name="adj" fmla="val 30436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Parallelogram 64"/>
            <p:cNvSpPr/>
            <p:nvPr userDrawn="1"/>
          </p:nvSpPr>
          <p:spPr>
            <a:xfrm flipH="1">
              <a:off x="6601836" y="5031728"/>
              <a:ext cx="199723" cy="111481"/>
            </a:xfrm>
            <a:prstGeom prst="parallelogram">
              <a:avLst>
                <a:gd name="adj" fmla="val 30436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Parallelogram 65"/>
            <p:cNvSpPr/>
            <p:nvPr userDrawn="1"/>
          </p:nvSpPr>
          <p:spPr>
            <a:xfrm flipH="1">
              <a:off x="6926039" y="5031728"/>
              <a:ext cx="199723" cy="111481"/>
            </a:xfrm>
            <a:prstGeom prst="parallelogram">
              <a:avLst>
                <a:gd name="adj" fmla="val 30436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Parallelogram 66"/>
            <p:cNvSpPr/>
            <p:nvPr userDrawn="1"/>
          </p:nvSpPr>
          <p:spPr>
            <a:xfrm flipH="1">
              <a:off x="7250242" y="5031728"/>
              <a:ext cx="199723" cy="111481"/>
            </a:xfrm>
            <a:prstGeom prst="parallelogram">
              <a:avLst>
                <a:gd name="adj" fmla="val 30436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Parallelogram 67"/>
            <p:cNvSpPr/>
            <p:nvPr userDrawn="1"/>
          </p:nvSpPr>
          <p:spPr>
            <a:xfrm flipH="1">
              <a:off x="7574445" y="5031728"/>
              <a:ext cx="199723" cy="111481"/>
            </a:xfrm>
            <a:prstGeom prst="parallelogram">
              <a:avLst>
                <a:gd name="adj" fmla="val 30436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Parallelogram 68"/>
            <p:cNvSpPr/>
            <p:nvPr userDrawn="1"/>
          </p:nvSpPr>
          <p:spPr>
            <a:xfrm flipH="1">
              <a:off x="7898648" y="5031728"/>
              <a:ext cx="199723" cy="111481"/>
            </a:xfrm>
            <a:prstGeom prst="parallelogram">
              <a:avLst>
                <a:gd name="adj" fmla="val 30436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Parallelogram 69"/>
            <p:cNvSpPr/>
            <p:nvPr userDrawn="1"/>
          </p:nvSpPr>
          <p:spPr>
            <a:xfrm flipH="1">
              <a:off x="8222851" y="5031728"/>
              <a:ext cx="199723" cy="111481"/>
            </a:xfrm>
            <a:prstGeom prst="parallelogram">
              <a:avLst>
                <a:gd name="adj" fmla="val 30436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Parallelogram 70"/>
            <p:cNvSpPr/>
            <p:nvPr userDrawn="1"/>
          </p:nvSpPr>
          <p:spPr>
            <a:xfrm flipH="1">
              <a:off x="8547054" y="5031728"/>
              <a:ext cx="199723" cy="111481"/>
            </a:xfrm>
            <a:prstGeom prst="parallelogram">
              <a:avLst>
                <a:gd name="adj" fmla="val 30436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Parallelogram 71"/>
            <p:cNvSpPr/>
            <p:nvPr userDrawn="1"/>
          </p:nvSpPr>
          <p:spPr>
            <a:xfrm flipH="1">
              <a:off x="8871251" y="5031728"/>
              <a:ext cx="199723" cy="111481"/>
            </a:xfrm>
            <a:prstGeom prst="parallelogram">
              <a:avLst>
                <a:gd name="adj" fmla="val 30436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0" name="Picture 5" descr="VT_VGR_Neg.eps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3727" y="4557460"/>
            <a:ext cx="1296144" cy="199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8576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ktangel 5"/>
          <p:cNvSpPr/>
          <p:nvPr userDrawn="1"/>
        </p:nvSpPr>
        <p:spPr>
          <a:xfrm>
            <a:off x="206375" y="214064"/>
            <a:ext cx="8729663" cy="4313497"/>
          </a:xfrm>
          <a:prstGeom prst="rect">
            <a:avLst/>
          </a:prstGeom>
          <a:solidFill>
            <a:srgbClr val="E8F5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ln>
                <a:noFill/>
              </a:ln>
              <a:solidFill>
                <a:schemeClr val="bg2"/>
              </a:solidFill>
              <a:effectLst/>
            </a:endParaRPr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05600" y="586800"/>
            <a:ext cx="7707600" cy="396000"/>
          </a:xfrm>
        </p:spPr>
        <p:txBody>
          <a:bodyPr/>
          <a:lstStyle>
            <a:lvl1pPr algn="l">
              <a:defRPr/>
            </a:lvl1pPr>
          </a:lstStyle>
          <a:p>
            <a:r>
              <a:rPr lang="sv-SE" dirty="0" smtClean="0"/>
              <a:t>Klicka här för att ändra format</a:t>
            </a:r>
            <a:endParaRPr lang="sv-SE" dirty="0"/>
          </a:p>
        </p:txBody>
      </p:sp>
      <p:sp>
        <p:nvSpPr>
          <p:cNvPr id="7" name="Platshållare för sidfot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457200">
              <a:spcBef>
                <a:spcPct val="0"/>
              </a:spcBef>
            </a:pPr>
            <a:endParaRPr lang="sv-SE" dirty="0"/>
          </a:p>
        </p:txBody>
      </p:sp>
      <p:sp>
        <p:nvSpPr>
          <p:cNvPr id="8" name="Platshållare för bildnumm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457200"/>
            <a:fld id="{D42979E0-7723-4711-BE79-E6A8ABD26BF8}" type="slidenum">
              <a:rPr lang="sv-SE" smtClean="0"/>
              <a:pPr defTabSz="45720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3093615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ktangel 5"/>
          <p:cNvSpPr/>
          <p:nvPr userDrawn="1"/>
        </p:nvSpPr>
        <p:spPr>
          <a:xfrm>
            <a:off x="206375" y="214064"/>
            <a:ext cx="8729663" cy="4313497"/>
          </a:xfrm>
          <a:prstGeom prst="rect">
            <a:avLst/>
          </a:prstGeom>
          <a:solidFill>
            <a:srgbClr val="E8F5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ln>
                <a:noFill/>
              </a:ln>
              <a:solidFill>
                <a:schemeClr val="bg2"/>
              </a:solidFill>
              <a:effectLst/>
            </a:endParaRPr>
          </a:p>
        </p:txBody>
      </p:sp>
      <p:sp>
        <p:nvSpPr>
          <p:cNvPr id="7" name="Platshållare för sidfot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457200">
              <a:spcBef>
                <a:spcPct val="0"/>
              </a:spcBef>
            </a:pPr>
            <a:endParaRPr lang="sv-SE" dirty="0"/>
          </a:p>
        </p:txBody>
      </p:sp>
      <p:sp>
        <p:nvSpPr>
          <p:cNvPr id="8" name="Platshållare för bildnumm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457200"/>
            <a:fld id="{D42979E0-7723-4711-BE79-E6A8ABD26BF8}" type="slidenum">
              <a:rPr lang="sv-SE" smtClean="0"/>
              <a:pPr defTabSz="45720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072293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tshållare för sidfot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457200">
              <a:spcBef>
                <a:spcPct val="0"/>
              </a:spcBef>
            </a:pPr>
            <a:endParaRPr lang="sv-SE" dirty="0"/>
          </a:p>
        </p:txBody>
      </p:sp>
      <p:sp>
        <p:nvSpPr>
          <p:cNvPr id="8" name="Platshållare för bildnumm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457200"/>
            <a:fld id="{D42979E0-7723-4711-BE79-E6A8ABD26BF8}" type="slidenum">
              <a:rPr lang="sv-SE" smtClean="0"/>
              <a:pPr defTabSz="457200"/>
              <a:t>‹#›</a:t>
            </a:fld>
            <a:endParaRPr lang="sv-SE" dirty="0"/>
          </a:p>
        </p:txBody>
      </p:sp>
      <p:sp>
        <p:nvSpPr>
          <p:cNvPr id="9" name="Rektangel 8"/>
          <p:cNvSpPr/>
          <p:nvPr userDrawn="1"/>
        </p:nvSpPr>
        <p:spPr>
          <a:xfrm>
            <a:off x="206375" y="214064"/>
            <a:ext cx="8729663" cy="4313497"/>
          </a:xfrm>
          <a:prstGeom prst="rect">
            <a:avLst/>
          </a:prstGeom>
          <a:solidFill>
            <a:srgbClr val="4AAB2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ln>
                <a:noFill/>
              </a:ln>
              <a:solidFill>
                <a:srgbClr val="FFFFFF"/>
              </a:solidFill>
              <a:effectLst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681413" y="1142471"/>
            <a:ext cx="7730750" cy="2580890"/>
          </a:xfrm>
          <a:noFill/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90000"/>
              </a:lnSpc>
              <a:defRPr sz="5000" b="1" baseline="0">
                <a:solidFill>
                  <a:srgbClr val="FFFFFF"/>
                </a:solidFill>
              </a:defRPr>
            </a:lvl1pPr>
          </a:lstStyle>
          <a:p>
            <a:r>
              <a:rPr lang="sv-SE" noProof="0" dirty="0" smtClean="0"/>
              <a:t>Klicka för att lägga till kapitelrubrik</a:t>
            </a:r>
            <a:endParaRPr lang="sv-SE" noProof="0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02726" y="485916"/>
            <a:ext cx="7709437" cy="46800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2400" b="0" i="0" baseline="0"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dirty="0" smtClean="0"/>
              <a:t>Klicka för att lägga till text</a:t>
            </a:r>
            <a:endParaRPr lang="en-US" dirty="0"/>
          </a:p>
        </p:txBody>
      </p:sp>
      <p:cxnSp>
        <p:nvCxnSpPr>
          <p:cNvPr id="13" name="Straight Connector 39"/>
          <p:cNvCxnSpPr/>
          <p:nvPr userDrawn="1"/>
        </p:nvCxnSpPr>
        <p:spPr>
          <a:xfrm>
            <a:off x="710998" y="1000756"/>
            <a:ext cx="7701055" cy="0"/>
          </a:xfrm>
          <a:prstGeom prst="line">
            <a:avLst/>
          </a:prstGeom>
          <a:ln w="53975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38221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ernativ 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tshållare för sidfot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457200">
              <a:spcBef>
                <a:spcPct val="0"/>
              </a:spcBef>
            </a:pPr>
            <a:endParaRPr lang="sv-SE" dirty="0"/>
          </a:p>
        </p:txBody>
      </p:sp>
      <p:sp>
        <p:nvSpPr>
          <p:cNvPr id="8" name="Platshållare för bildnumm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457200"/>
            <a:fld id="{D42979E0-7723-4711-BE79-E6A8ABD26BF8}" type="slidenum">
              <a:rPr lang="sv-SE" smtClean="0"/>
              <a:pPr defTabSz="457200"/>
              <a:t>‹#›</a:t>
            </a:fld>
            <a:endParaRPr lang="sv-SE" dirty="0"/>
          </a:p>
        </p:txBody>
      </p:sp>
      <p:sp>
        <p:nvSpPr>
          <p:cNvPr id="12" name="Rektangel 11"/>
          <p:cNvSpPr/>
          <p:nvPr userDrawn="1"/>
        </p:nvSpPr>
        <p:spPr>
          <a:xfrm>
            <a:off x="205201" y="216005"/>
            <a:ext cx="8729663" cy="431349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ln>
                <a:noFill/>
              </a:ln>
              <a:solidFill>
                <a:schemeClr val="bg2"/>
              </a:solidFill>
              <a:effectLst/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681413" y="1142471"/>
            <a:ext cx="7730750" cy="2580890"/>
          </a:xfrm>
          <a:noFill/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90000"/>
              </a:lnSpc>
              <a:defRPr sz="5000" b="1" baseline="0">
                <a:solidFill>
                  <a:srgbClr val="3C4650"/>
                </a:solidFill>
              </a:defRPr>
            </a:lvl1pPr>
          </a:lstStyle>
          <a:p>
            <a:r>
              <a:rPr lang="sv-SE" noProof="0" dirty="0" smtClean="0"/>
              <a:t>Klicka för att lägga till kapitelrubrik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02726" y="485916"/>
            <a:ext cx="7709437" cy="46800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2400" b="0" i="0">
                <a:solidFill>
                  <a:srgbClr val="3C4650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dirty="0" smtClean="0"/>
              <a:t>Klicka för att lägga till text</a:t>
            </a:r>
            <a:endParaRPr lang="en-US" dirty="0"/>
          </a:p>
        </p:txBody>
      </p:sp>
      <p:cxnSp>
        <p:nvCxnSpPr>
          <p:cNvPr id="14" name="Straight Connector 39"/>
          <p:cNvCxnSpPr/>
          <p:nvPr userDrawn="1"/>
        </p:nvCxnSpPr>
        <p:spPr>
          <a:xfrm>
            <a:off x="710998" y="1000756"/>
            <a:ext cx="7701055" cy="0"/>
          </a:xfrm>
          <a:prstGeom prst="line">
            <a:avLst/>
          </a:prstGeom>
          <a:ln w="53975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6715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Alternativ 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134" y="2"/>
            <a:ext cx="9207579" cy="5180797"/>
          </a:xfrm>
          <a:prstGeom prst="rect">
            <a:avLst/>
          </a:prstGeom>
        </p:spPr>
      </p:pic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0400" y="1141199"/>
            <a:ext cx="7729200" cy="2581200"/>
          </a:xfrm>
          <a:noFill/>
        </p:spPr>
        <p:txBody>
          <a:bodyPr vert="horz" lIns="0" tIns="0" rIns="0" bIns="0" rtlCol="0" anchor="t" anchorCtr="0">
            <a:noAutofit/>
          </a:bodyPr>
          <a:lstStyle>
            <a:lvl1pPr algn="l">
              <a:defRPr lang="sv-SE" sz="5000">
                <a:solidFill>
                  <a:srgbClr val="FFFFFF"/>
                </a:solidFill>
                <a:effectLst>
                  <a:outerShdw blurRad="50800" dist="50800" dir="2700000" algn="tl" rotWithShape="0">
                    <a:prstClr val="black">
                      <a:alpha val="10000"/>
                    </a:prstClr>
                  </a:outerShdw>
                </a:effectLst>
                <a:latin typeface="Arial (Rubriker)"/>
                <a:ea typeface="+mj-ea"/>
                <a:cs typeface="Arial (Rubriker)"/>
              </a:defRPr>
            </a:lvl1pPr>
          </a:lstStyle>
          <a:p>
            <a:pPr lvl="0" algn="l" defTabSz="457200">
              <a:lnSpc>
                <a:spcPct val="90000"/>
              </a:lnSpc>
            </a:pPr>
            <a:r>
              <a:rPr lang="sv-SE" dirty="0" smtClean="0"/>
              <a:t>Klicka här för att ändra format</a:t>
            </a:r>
            <a:endParaRPr lang="sv-SE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694800" y="590400"/>
            <a:ext cx="7718400" cy="3636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69875" indent="-269875">
              <a:buNone/>
              <a:defRPr lang="sv-SE" sz="1600" i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marL="0" lvl="0" indent="0" defTabSz="457200"/>
            <a:r>
              <a:rPr lang="sv-SE" dirty="0" smtClean="0"/>
              <a:t>Klicka här för att ändra format på underrubrik i bakgrunden</a:t>
            </a:r>
            <a:endParaRPr lang="sv-SE" dirty="0"/>
          </a:p>
        </p:txBody>
      </p:sp>
      <p:cxnSp>
        <p:nvCxnSpPr>
          <p:cNvPr id="8" name="Straight Connector 39"/>
          <p:cNvCxnSpPr/>
          <p:nvPr userDrawn="1"/>
        </p:nvCxnSpPr>
        <p:spPr>
          <a:xfrm>
            <a:off x="710998" y="1000756"/>
            <a:ext cx="7701055" cy="0"/>
          </a:xfrm>
          <a:prstGeom prst="line">
            <a:avLst/>
          </a:prstGeom>
          <a:ln w="53975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78" descr="V_logo_fake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18311" y="4424568"/>
            <a:ext cx="2015428" cy="454474"/>
          </a:xfrm>
          <a:prstGeom prst="rect">
            <a:avLst/>
          </a:prstGeom>
        </p:spPr>
      </p:pic>
      <p:grpSp>
        <p:nvGrpSpPr>
          <p:cNvPr id="10" name="Group 43"/>
          <p:cNvGrpSpPr/>
          <p:nvPr userDrawn="1"/>
        </p:nvGrpSpPr>
        <p:grpSpPr>
          <a:xfrm>
            <a:off x="95401" y="5031741"/>
            <a:ext cx="8953198" cy="111481"/>
            <a:chOff x="117776" y="5031728"/>
            <a:chExt cx="8953198" cy="111481"/>
          </a:xfrm>
          <a:solidFill>
            <a:srgbClr val="19AAEB"/>
          </a:solidFill>
        </p:grpSpPr>
        <p:sp>
          <p:nvSpPr>
            <p:cNvPr id="12" name="Parallelogram 44"/>
            <p:cNvSpPr/>
            <p:nvPr userDrawn="1"/>
          </p:nvSpPr>
          <p:spPr>
            <a:xfrm flipH="1">
              <a:off x="117776" y="5031728"/>
              <a:ext cx="199723" cy="111481"/>
            </a:xfrm>
            <a:prstGeom prst="parallelogram">
              <a:avLst>
                <a:gd name="adj" fmla="val 30436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Parallelogram 45"/>
            <p:cNvSpPr/>
            <p:nvPr userDrawn="1"/>
          </p:nvSpPr>
          <p:spPr>
            <a:xfrm flipH="1">
              <a:off x="441979" y="5031728"/>
              <a:ext cx="199723" cy="111481"/>
            </a:xfrm>
            <a:prstGeom prst="parallelogram">
              <a:avLst>
                <a:gd name="adj" fmla="val 30436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Parallelogram 46"/>
            <p:cNvSpPr/>
            <p:nvPr userDrawn="1"/>
          </p:nvSpPr>
          <p:spPr>
            <a:xfrm flipH="1">
              <a:off x="766182" y="5031728"/>
              <a:ext cx="199723" cy="111481"/>
            </a:xfrm>
            <a:prstGeom prst="parallelogram">
              <a:avLst>
                <a:gd name="adj" fmla="val 30436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Parallelogram 47"/>
            <p:cNvSpPr/>
            <p:nvPr userDrawn="1"/>
          </p:nvSpPr>
          <p:spPr>
            <a:xfrm flipH="1">
              <a:off x="1090385" y="5031728"/>
              <a:ext cx="199723" cy="111481"/>
            </a:xfrm>
            <a:prstGeom prst="parallelogram">
              <a:avLst>
                <a:gd name="adj" fmla="val 30436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Parallelogram 48"/>
            <p:cNvSpPr/>
            <p:nvPr userDrawn="1"/>
          </p:nvSpPr>
          <p:spPr>
            <a:xfrm flipH="1">
              <a:off x="1414588" y="5031728"/>
              <a:ext cx="199723" cy="111481"/>
            </a:xfrm>
            <a:prstGeom prst="parallelogram">
              <a:avLst>
                <a:gd name="adj" fmla="val 30436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Parallelogram 49"/>
            <p:cNvSpPr/>
            <p:nvPr userDrawn="1"/>
          </p:nvSpPr>
          <p:spPr>
            <a:xfrm flipH="1">
              <a:off x="1738791" y="5031728"/>
              <a:ext cx="199723" cy="111481"/>
            </a:xfrm>
            <a:prstGeom prst="parallelogram">
              <a:avLst>
                <a:gd name="adj" fmla="val 30436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Parallelogram 50"/>
            <p:cNvSpPr/>
            <p:nvPr userDrawn="1"/>
          </p:nvSpPr>
          <p:spPr>
            <a:xfrm flipH="1">
              <a:off x="2062994" y="5031728"/>
              <a:ext cx="199723" cy="111481"/>
            </a:xfrm>
            <a:prstGeom prst="parallelogram">
              <a:avLst>
                <a:gd name="adj" fmla="val 30436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Parallelogram 51"/>
            <p:cNvSpPr/>
            <p:nvPr userDrawn="1"/>
          </p:nvSpPr>
          <p:spPr>
            <a:xfrm flipH="1">
              <a:off x="2387197" y="5031728"/>
              <a:ext cx="199723" cy="111481"/>
            </a:xfrm>
            <a:prstGeom prst="parallelogram">
              <a:avLst>
                <a:gd name="adj" fmla="val 30436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Parallelogram 52"/>
            <p:cNvSpPr/>
            <p:nvPr userDrawn="1"/>
          </p:nvSpPr>
          <p:spPr>
            <a:xfrm flipH="1">
              <a:off x="2711400" y="5031728"/>
              <a:ext cx="199723" cy="111481"/>
            </a:xfrm>
            <a:prstGeom prst="parallelogram">
              <a:avLst>
                <a:gd name="adj" fmla="val 30436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Parallelogram 53"/>
            <p:cNvSpPr/>
            <p:nvPr userDrawn="1"/>
          </p:nvSpPr>
          <p:spPr>
            <a:xfrm flipH="1">
              <a:off x="3035603" y="5031728"/>
              <a:ext cx="199723" cy="111481"/>
            </a:xfrm>
            <a:prstGeom prst="parallelogram">
              <a:avLst>
                <a:gd name="adj" fmla="val 30436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Parallelogram 54"/>
            <p:cNvSpPr/>
            <p:nvPr userDrawn="1"/>
          </p:nvSpPr>
          <p:spPr>
            <a:xfrm flipH="1">
              <a:off x="3359806" y="5031728"/>
              <a:ext cx="199723" cy="111481"/>
            </a:xfrm>
            <a:prstGeom prst="parallelogram">
              <a:avLst>
                <a:gd name="adj" fmla="val 30436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Parallelogram 55"/>
            <p:cNvSpPr/>
            <p:nvPr userDrawn="1"/>
          </p:nvSpPr>
          <p:spPr>
            <a:xfrm flipH="1">
              <a:off x="3684009" y="5031728"/>
              <a:ext cx="199723" cy="111481"/>
            </a:xfrm>
            <a:prstGeom prst="parallelogram">
              <a:avLst>
                <a:gd name="adj" fmla="val 30436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Parallelogram 56"/>
            <p:cNvSpPr/>
            <p:nvPr userDrawn="1"/>
          </p:nvSpPr>
          <p:spPr>
            <a:xfrm flipH="1">
              <a:off x="4008212" y="5031728"/>
              <a:ext cx="199723" cy="111481"/>
            </a:xfrm>
            <a:prstGeom prst="parallelogram">
              <a:avLst>
                <a:gd name="adj" fmla="val 30436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Parallelogram 57"/>
            <p:cNvSpPr/>
            <p:nvPr userDrawn="1"/>
          </p:nvSpPr>
          <p:spPr>
            <a:xfrm flipH="1">
              <a:off x="4332415" y="5031728"/>
              <a:ext cx="199723" cy="111481"/>
            </a:xfrm>
            <a:prstGeom prst="parallelogram">
              <a:avLst>
                <a:gd name="adj" fmla="val 30436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Parallelogram 58"/>
            <p:cNvSpPr/>
            <p:nvPr userDrawn="1"/>
          </p:nvSpPr>
          <p:spPr>
            <a:xfrm flipH="1">
              <a:off x="4656618" y="5031728"/>
              <a:ext cx="199723" cy="111481"/>
            </a:xfrm>
            <a:prstGeom prst="parallelogram">
              <a:avLst>
                <a:gd name="adj" fmla="val 30436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Parallelogram 59"/>
            <p:cNvSpPr/>
            <p:nvPr userDrawn="1"/>
          </p:nvSpPr>
          <p:spPr>
            <a:xfrm flipH="1">
              <a:off x="4980821" y="5031728"/>
              <a:ext cx="199723" cy="111481"/>
            </a:xfrm>
            <a:prstGeom prst="parallelogram">
              <a:avLst>
                <a:gd name="adj" fmla="val 30436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Parallelogram 60"/>
            <p:cNvSpPr/>
            <p:nvPr userDrawn="1"/>
          </p:nvSpPr>
          <p:spPr>
            <a:xfrm flipH="1">
              <a:off x="5305024" y="5031728"/>
              <a:ext cx="199723" cy="111481"/>
            </a:xfrm>
            <a:prstGeom prst="parallelogram">
              <a:avLst>
                <a:gd name="adj" fmla="val 30436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Parallelogram 61"/>
            <p:cNvSpPr/>
            <p:nvPr userDrawn="1"/>
          </p:nvSpPr>
          <p:spPr>
            <a:xfrm flipH="1">
              <a:off x="5629227" y="5031728"/>
              <a:ext cx="199723" cy="111481"/>
            </a:xfrm>
            <a:prstGeom prst="parallelogram">
              <a:avLst>
                <a:gd name="adj" fmla="val 30436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Parallelogram 62"/>
            <p:cNvSpPr/>
            <p:nvPr userDrawn="1"/>
          </p:nvSpPr>
          <p:spPr>
            <a:xfrm flipH="1">
              <a:off x="5953430" y="5031728"/>
              <a:ext cx="199723" cy="111481"/>
            </a:xfrm>
            <a:prstGeom prst="parallelogram">
              <a:avLst>
                <a:gd name="adj" fmla="val 30436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Parallelogram 63"/>
            <p:cNvSpPr/>
            <p:nvPr userDrawn="1"/>
          </p:nvSpPr>
          <p:spPr>
            <a:xfrm flipH="1">
              <a:off x="6277633" y="5031728"/>
              <a:ext cx="199723" cy="111481"/>
            </a:xfrm>
            <a:prstGeom prst="parallelogram">
              <a:avLst>
                <a:gd name="adj" fmla="val 30436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Parallelogram 64"/>
            <p:cNvSpPr/>
            <p:nvPr userDrawn="1"/>
          </p:nvSpPr>
          <p:spPr>
            <a:xfrm flipH="1">
              <a:off x="6601836" y="5031728"/>
              <a:ext cx="199723" cy="111481"/>
            </a:xfrm>
            <a:prstGeom prst="parallelogram">
              <a:avLst>
                <a:gd name="adj" fmla="val 30436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Parallelogram 65"/>
            <p:cNvSpPr/>
            <p:nvPr userDrawn="1"/>
          </p:nvSpPr>
          <p:spPr>
            <a:xfrm flipH="1">
              <a:off x="6926039" y="5031728"/>
              <a:ext cx="199723" cy="111481"/>
            </a:xfrm>
            <a:prstGeom prst="parallelogram">
              <a:avLst>
                <a:gd name="adj" fmla="val 30436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Parallelogram 66"/>
            <p:cNvSpPr/>
            <p:nvPr userDrawn="1"/>
          </p:nvSpPr>
          <p:spPr>
            <a:xfrm flipH="1">
              <a:off x="7250242" y="5031728"/>
              <a:ext cx="199723" cy="111481"/>
            </a:xfrm>
            <a:prstGeom prst="parallelogram">
              <a:avLst>
                <a:gd name="adj" fmla="val 30436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Parallelogram 67"/>
            <p:cNvSpPr/>
            <p:nvPr userDrawn="1"/>
          </p:nvSpPr>
          <p:spPr>
            <a:xfrm flipH="1">
              <a:off x="7574445" y="5031728"/>
              <a:ext cx="199723" cy="111481"/>
            </a:xfrm>
            <a:prstGeom prst="parallelogram">
              <a:avLst>
                <a:gd name="adj" fmla="val 30436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Parallelogram 68"/>
            <p:cNvSpPr/>
            <p:nvPr userDrawn="1"/>
          </p:nvSpPr>
          <p:spPr>
            <a:xfrm flipH="1">
              <a:off x="7898648" y="5031728"/>
              <a:ext cx="199723" cy="111481"/>
            </a:xfrm>
            <a:prstGeom prst="parallelogram">
              <a:avLst>
                <a:gd name="adj" fmla="val 30436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Parallelogram 69"/>
            <p:cNvSpPr/>
            <p:nvPr userDrawn="1"/>
          </p:nvSpPr>
          <p:spPr>
            <a:xfrm flipH="1">
              <a:off x="8222851" y="5031728"/>
              <a:ext cx="199723" cy="111481"/>
            </a:xfrm>
            <a:prstGeom prst="parallelogram">
              <a:avLst>
                <a:gd name="adj" fmla="val 30436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Parallelogram 70"/>
            <p:cNvSpPr/>
            <p:nvPr userDrawn="1"/>
          </p:nvSpPr>
          <p:spPr>
            <a:xfrm flipH="1">
              <a:off x="8547054" y="5031728"/>
              <a:ext cx="199723" cy="111481"/>
            </a:xfrm>
            <a:prstGeom prst="parallelogram">
              <a:avLst>
                <a:gd name="adj" fmla="val 30436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Parallelogram 71"/>
            <p:cNvSpPr/>
            <p:nvPr userDrawn="1"/>
          </p:nvSpPr>
          <p:spPr>
            <a:xfrm flipH="1">
              <a:off x="8871251" y="5031728"/>
              <a:ext cx="199723" cy="111481"/>
            </a:xfrm>
            <a:prstGeom prst="parallelogram">
              <a:avLst>
                <a:gd name="adj" fmla="val 30436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0" name="Picture 5" descr="VT_VGR_Neg.eps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3727" y="4557460"/>
            <a:ext cx="1296144" cy="199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5182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ut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53305" y="0"/>
            <a:ext cx="9243922" cy="5180798"/>
          </a:xfrm>
          <a:prstGeom prst="rect">
            <a:avLst/>
          </a:prstGeom>
        </p:spPr>
      </p:pic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0400" y="1141199"/>
            <a:ext cx="7729200" cy="2581200"/>
          </a:xfrm>
          <a:noFill/>
        </p:spPr>
        <p:txBody>
          <a:bodyPr vert="horz" lIns="0" tIns="0" rIns="0" bIns="0" rtlCol="0" anchor="t" anchorCtr="0">
            <a:noAutofit/>
          </a:bodyPr>
          <a:lstStyle>
            <a:lvl1pPr algn="l">
              <a:defRPr lang="sv-SE" sz="5000">
                <a:solidFill>
                  <a:srgbClr val="FFFFFF"/>
                </a:solidFill>
                <a:effectLst>
                  <a:outerShdw blurRad="50800" dist="50800" dir="2700000" algn="tl" rotWithShape="0">
                    <a:prstClr val="black">
                      <a:alpha val="10000"/>
                    </a:prstClr>
                  </a:outerShdw>
                </a:effectLst>
                <a:latin typeface="Arial (Rubriker)"/>
                <a:ea typeface="+mj-ea"/>
                <a:cs typeface="Arial (Rubriker)"/>
              </a:defRPr>
            </a:lvl1pPr>
          </a:lstStyle>
          <a:p>
            <a:pPr lvl="0" algn="l" defTabSz="457200">
              <a:lnSpc>
                <a:spcPct val="90000"/>
              </a:lnSpc>
            </a:pPr>
            <a:r>
              <a:rPr lang="sv-SE" dirty="0" smtClean="0"/>
              <a:t>Klicka här för att ändra format</a:t>
            </a:r>
            <a:endParaRPr lang="sv-SE" dirty="0"/>
          </a:p>
        </p:txBody>
      </p:sp>
      <p:pic>
        <p:nvPicPr>
          <p:cNvPr id="11" name="Picture 78" descr="V_logo_fake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18311" y="4424568"/>
            <a:ext cx="2015428" cy="454474"/>
          </a:xfrm>
          <a:prstGeom prst="rect">
            <a:avLst/>
          </a:prstGeom>
        </p:spPr>
      </p:pic>
      <p:grpSp>
        <p:nvGrpSpPr>
          <p:cNvPr id="10" name="Group 43"/>
          <p:cNvGrpSpPr/>
          <p:nvPr userDrawn="1"/>
        </p:nvGrpSpPr>
        <p:grpSpPr>
          <a:xfrm>
            <a:off x="95401" y="5031741"/>
            <a:ext cx="8953198" cy="111481"/>
            <a:chOff x="117776" y="5031728"/>
            <a:chExt cx="8953198" cy="111481"/>
          </a:xfrm>
          <a:solidFill>
            <a:srgbClr val="19AAEB"/>
          </a:solidFill>
        </p:grpSpPr>
        <p:sp>
          <p:nvSpPr>
            <p:cNvPr id="12" name="Parallelogram 44"/>
            <p:cNvSpPr/>
            <p:nvPr userDrawn="1"/>
          </p:nvSpPr>
          <p:spPr>
            <a:xfrm flipH="1">
              <a:off x="117776" y="5031728"/>
              <a:ext cx="199723" cy="111481"/>
            </a:xfrm>
            <a:prstGeom prst="parallelogram">
              <a:avLst>
                <a:gd name="adj" fmla="val 30436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Parallelogram 45"/>
            <p:cNvSpPr/>
            <p:nvPr userDrawn="1"/>
          </p:nvSpPr>
          <p:spPr>
            <a:xfrm flipH="1">
              <a:off x="441979" y="5031728"/>
              <a:ext cx="199723" cy="111481"/>
            </a:xfrm>
            <a:prstGeom prst="parallelogram">
              <a:avLst>
                <a:gd name="adj" fmla="val 30436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Parallelogram 46"/>
            <p:cNvSpPr/>
            <p:nvPr userDrawn="1"/>
          </p:nvSpPr>
          <p:spPr>
            <a:xfrm flipH="1">
              <a:off x="766182" y="5031728"/>
              <a:ext cx="199723" cy="111481"/>
            </a:xfrm>
            <a:prstGeom prst="parallelogram">
              <a:avLst>
                <a:gd name="adj" fmla="val 30436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Parallelogram 47"/>
            <p:cNvSpPr/>
            <p:nvPr userDrawn="1"/>
          </p:nvSpPr>
          <p:spPr>
            <a:xfrm flipH="1">
              <a:off x="1090385" y="5031728"/>
              <a:ext cx="199723" cy="111481"/>
            </a:xfrm>
            <a:prstGeom prst="parallelogram">
              <a:avLst>
                <a:gd name="adj" fmla="val 30436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Parallelogram 48"/>
            <p:cNvSpPr/>
            <p:nvPr userDrawn="1"/>
          </p:nvSpPr>
          <p:spPr>
            <a:xfrm flipH="1">
              <a:off x="1414588" y="5031728"/>
              <a:ext cx="199723" cy="111481"/>
            </a:xfrm>
            <a:prstGeom prst="parallelogram">
              <a:avLst>
                <a:gd name="adj" fmla="val 30436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Parallelogram 49"/>
            <p:cNvSpPr/>
            <p:nvPr userDrawn="1"/>
          </p:nvSpPr>
          <p:spPr>
            <a:xfrm flipH="1">
              <a:off x="1738791" y="5031728"/>
              <a:ext cx="199723" cy="111481"/>
            </a:xfrm>
            <a:prstGeom prst="parallelogram">
              <a:avLst>
                <a:gd name="adj" fmla="val 30436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Parallelogram 50"/>
            <p:cNvSpPr/>
            <p:nvPr userDrawn="1"/>
          </p:nvSpPr>
          <p:spPr>
            <a:xfrm flipH="1">
              <a:off x="2062994" y="5031728"/>
              <a:ext cx="199723" cy="111481"/>
            </a:xfrm>
            <a:prstGeom prst="parallelogram">
              <a:avLst>
                <a:gd name="adj" fmla="val 30436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Parallelogram 51"/>
            <p:cNvSpPr/>
            <p:nvPr userDrawn="1"/>
          </p:nvSpPr>
          <p:spPr>
            <a:xfrm flipH="1">
              <a:off x="2387197" y="5031728"/>
              <a:ext cx="199723" cy="111481"/>
            </a:xfrm>
            <a:prstGeom prst="parallelogram">
              <a:avLst>
                <a:gd name="adj" fmla="val 30436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Parallelogram 52"/>
            <p:cNvSpPr/>
            <p:nvPr userDrawn="1"/>
          </p:nvSpPr>
          <p:spPr>
            <a:xfrm flipH="1">
              <a:off x="2711400" y="5031728"/>
              <a:ext cx="199723" cy="111481"/>
            </a:xfrm>
            <a:prstGeom prst="parallelogram">
              <a:avLst>
                <a:gd name="adj" fmla="val 30436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Parallelogram 53"/>
            <p:cNvSpPr/>
            <p:nvPr userDrawn="1"/>
          </p:nvSpPr>
          <p:spPr>
            <a:xfrm flipH="1">
              <a:off x="3035603" y="5031728"/>
              <a:ext cx="199723" cy="111481"/>
            </a:xfrm>
            <a:prstGeom prst="parallelogram">
              <a:avLst>
                <a:gd name="adj" fmla="val 30436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Parallelogram 54"/>
            <p:cNvSpPr/>
            <p:nvPr userDrawn="1"/>
          </p:nvSpPr>
          <p:spPr>
            <a:xfrm flipH="1">
              <a:off x="3359806" y="5031728"/>
              <a:ext cx="199723" cy="111481"/>
            </a:xfrm>
            <a:prstGeom prst="parallelogram">
              <a:avLst>
                <a:gd name="adj" fmla="val 30436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Parallelogram 55"/>
            <p:cNvSpPr/>
            <p:nvPr userDrawn="1"/>
          </p:nvSpPr>
          <p:spPr>
            <a:xfrm flipH="1">
              <a:off x="3684009" y="5031728"/>
              <a:ext cx="199723" cy="111481"/>
            </a:xfrm>
            <a:prstGeom prst="parallelogram">
              <a:avLst>
                <a:gd name="adj" fmla="val 30436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Parallelogram 56"/>
            <p:cNvSpPr/>
            <p:nvPr userDrawn="1"/>
          </p:nvSpPr>
          <p:spPr>
            <a:xfrm flipH="1">
              <a:off x="4008212" y="5031728"/>
              <a:ext cx="199723" cy="111481"/>
            </a:xfrm>
            <a:prstGeom prst="parallelogram">
              <a:avLst>
                <a:gd name="adj" fmla="val 30436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Parallelogram 57"/>
            <p:cNvSpPr/>
            <p:nvPr userDrawn="1"/>
          </p:nvSpPr>
          <p:spPr>
            <a:xfrm flipH="1">
              <a:off x="4332415" y="5031728"/>
              <a:ext cx="199723" cy="111481"/>
            </a:xfrm>
            <a:prstGeom prst="parallelogram">
              <a:avLst>
                <a:gd name="adj" fmla="val 30436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Parallelogram 58"/>
            <p:cNvSpPr/>
            <p:nvPr userDrawn="1"/>
          </p:nvSpPr>
          <p:spPr>
            <a:xfrm flipH="1">
              <a:off x="4656618" y="5031728"/>
              <a:ext cx="199723" cy="111481"/>
            </a:xfrm>
            <a:prstGeom prst="parallelogram">
              <a:avLst>
                <a:gd name="adj" fmla="val 30436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Parallelogram 59"/>
            <p:cNvSpPr/>
            <p:nvPr userDrawn="1"/>
          </p:nvSpPr>
          <p:spPr>
            <a:xfrm flipH="1">
              <a:off x="4980821" y="5031728"/>
              <a:ext cx="199723" cy="111481"/>
            </a:xfrm>
            <a:prstGeom prst="parallelogram">
              <a:avLst>
                <a:gd name="adj" fmla="val 30436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Parallelogram 60"/>
            <p:cNvSpPr/>
            <p:nvPr userDrawn="1"/>
          </p:nvSpPr>
          <p:spPr>
            <a:xfrm flipH="1">
              <a:off x="5305024" y="5031728"/>
              <a:ext cx="199723" cy="111481"/>
            </a:xfrm>
            <a:prstGeom prst="parallelogram">
              <a:avLst>
                <a:gd name="adj" fmla="val 30436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Parallelogram 61"/>
            <p:cNvSpPr/>
            <p:nvPr userDrawn="1"/>
          </p:nvSpPr>
          <p:spPr>
            <a:xfrm flipH="1">
              <a:off x="5629227" y="5031728"/>
              <a:ext cx="199723" cy="111481"/>
            </a:xfrm>
            <a:prstGeom prst="parallelogram">
              <a:avLst>
                <a:gd name="adj" fmla="val 30436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Parallelogram 62"/>
            <p:cNvSpPr/>
            <p:nvPr userDrawn="1"/>
          </p:nvSpPr>
          <p:spPr>
            <a:xfrm flipH="1">
              <a:off x="5953430" y="5031728"/>
              <a:ext cx="199723" cy="111481"/>
            </a:xfrm>
            <a:prstGeom prst="parallelogram">
              <a:avLst>
                <a:gd name="adj" fmla="val 30436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Parallelogram 63"/>
            <p:cNvSpPr/>
            <p:nvPr userDrawn="1"/>
          </p:nvSpPr>
          <p:spPr>
            <a:xfrm flipH="1">
              <a:off x="6277633" y="5031728"/>
              <a:ext cx="199723" cy="111481"/>
            </a:xfrm>
            <a:prstGeom prst="parallelogram">
              <a:avLst>
                <a:gd name="adj" fmla="val 30436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Parallelogram 64"/>
            <p:cNvSpPr/>
            <p:nvPr userDrawn="1"/>
          </p:nvSpPr>
          <p:spPr>
            <a:xfrm flipH="1">
              <a:off x="6601836" y="5031728"/>
              <a:ext cx="199723" cy="111481"/>
            </a:xfrm>
            <a:prstGeom prst="parallelogram">
              <a:avLst>
                <a:gd name="adj" fmla="val 30436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Parallelogram 65"/>
            <p:cNvSpPr/>
            <p:nvPr userDrawn="1"/>
          </p:nvSpPr>
          <p:spPr>
            <a:xfrm flipH="1">
              <a:off x="6926039" y="5031728"/>
              <a:ext cx="199723" cy="111481"/>
            </a:xfrm>
            <a:prstGeom prst="parallelogram">
              <a:avLst>
                <a:gd name="adj" fmla="val 30436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Parallelogram 66"/>
            <p:cNvSpPr/>
            <p:nvPr userDrawn="1"/>
          </p:nvSpPr>
          <p:spPr>
            <a:xfrm flipH="1">
              <a:off x="7250242" y="5031728"/>
              <a:ext cx="199723" cy="111481"/>
            </a:xfrm>
            <a:prstGeom prst="parallelogram">
              <a:avLst>
                <a:gd name="adj" fmla="val 30436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Parallelogram 67"/>
            <p:cNvSpPr/>
            <p:nvPr userDrawn="1"/>
          </p:nvSpPr>
          <p:spPr>
            <a:xfrm flipH="1">
              <a:off x="7574445" y="5031728"/>
              <a:ext cx="199723" cy="111481"/>
            </a:xfrm>
            <a:prstGeom prst="parallelogram">
              <a:avLst>
                <a:gd name="adj" fmla="val 30436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Parallelogram 68"/>
            <p:cNvSpPr/>
            <p:nvPr userDrawn="1"/>
          </p:nvSpPr>
          <p:spPr>
            <a:xfrm flipH="1">
              <a:off x="7898648" y="5031728"/>
              <a:ext cx="199723" cy="111481"/>
            </a:xfrm>
            <a:prstGeom prst="parallelogram">
              <a:avLst>
                <a:gd name="adj" fmla="val 30436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Parallelogram 69"/>
            <p:cNvSpPr/>
            <p:nvPr userDrawn="1"/>
          </p:nvSpPr>
          <p:spPr>
            <a:xfrm flipH="1">
              <a:off x="8222851" y="5031728"/>
              <a:ext cx="199723" cy="111481"/>
            </a:xfrm>
            <a:prstGeom prst="parallelogram">
              <a:avLst>
                <a:gd name="adj" fmla="val 30436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Parallelogram 70"/>
            <p:cNvSpPr/>
            <p:nvPr userDrawn="1"/>
          </p:nvSpPr>
          <p:spPr>
            <a:xfrm flipH="1">
              <a:off x="8547054" y="5031728"/>
              <a:ext cx="199723" cy="111481"/>
            </a:xfrm>
            <a:prstGeom prst="parallelogram">
              <a:avLst>
                <a:gd name="adj" fmla="val 30436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Parallelogram 71"/>
            <p:cNvSpPr/>
            <p:nvPr userDrawn="1"/>
          </p:nvSpPr>
          <p:spPr>
            <a:xfrm flipH="1">
              <a:off x="8871251" y="5031728"/>
              <a:ext cx="199723" cy="111481"/>
            </a:xfrm>
            <a:prstGeom prst="parallelogram">
              <a:avLst>
                <a:gd name="adj" fmla="val 30436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0" name="Picture 5" descr="VT_VGR_Neg.eps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3727" y="4557460"/>
            <a:ext cx="1296144" cy="199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264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ernativ Slut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5134" y="2"/>
            <a:ext cx="9207579" cy="5180797"/>
          </a:xfrm>
          <a:prstGeom prst="rect">
            <a:avLst/>
          </a:prstGeom>
        </p:spPr>
      </p:pic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0400" y="1141199"/>
            <a:ext cx="7729200" cy="2581200"/>
          </a:xfrm>
          <a:noFill/>
        </p:spPr>
        <p:txBody>
          <a:bodyPr vert="horz" lIns="0" tIns="0" rIns="0" bIns="0" rtlCol="0" anchor="t" anchorCtr="0">
            <a:noAutofit/>
          </a:bodyPr>
          <a:lstStyle>
            <a:lvl1pPr algn="l">
              <a:defRPr lang="sv-SE" sz="5000">
                <a:solidFill>
                  <a:srgbClr val="FFFFFF"/>
                </a:solidFill>
                <a:effectLst>
                  <a:outerShdw blurRad="50800" dist="50800" dir="2700000" algn="tl" rotWithShape="0">
                    <a:prstClr val="black">
                      <a:alpha val="10000"/>
                    </a:prstClr>
                  </a:outerShdw>
                </a:effectLst>
                <a:latin typeface="Arial (Rubriker)"/>
                <a:ea typeface="+mj-ea"/>
                <a:cs typeface="Arial (Rubriker)"/>
              </a:defRPr>
            </a:lvl1pPr>
          </a:lstStyle>
          <a:p>
            <a:pPr lvl="0" algn="l" defTabSz="457200">
              <a:lnSpc>
                <a:spcPct val="90000"/>
              </a:lnSpc>
            </a:pPr>
            <a:r>
              <a:rPr lang="sv-SE" dirty="0" smtClean="0"/>
              <a:t>Klicka här för att ändra format</a:t>
            </a:r>
            <a:endParaRPr lang="sv-SE" dirty="0"/>
          </a:p>
        </p:txBody>
      </p:sp>
      <p:pic>
        <p:nvPicPr>
          <p:cNvPr id="11" name="Picture 78" descr="V_logo_fake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18311" y="4424568"/>
            <a:ext cx="2015428" cy="454474"/>
          </a:xfrm>
          <a:prstGeom prst="rect">
            <a:avLst/>
          </a:prstGeom>
        </p:spPr>
      </p:pic>
      <p:grpSp>
        <p:nvGrpSpPr>
          <p:cNvPr id="10" name="Group 43"/>
          <p:cNvGrpSpPr/>
          <p:nvPr userDrawn="1"/>
        </p:nvGrpSpPr>
        <p:grpSpPr>
          <a:xfrm>
            <a:off x="95401" y="5031741"/>
            <a:ext cx="8953198" cy="111481"/>
            <a:chOff x="117776" y="5031728"/>
            <a:chExt cx="8953198" cy="111481"/>
          </a:xfrm>
          <a:solidFill>
            <a:srgbClr val="19AAEB"/>
          </a:solidFill>
        </p:grpSpPr>
        <p:sp>
          <p:nvSpPr>
            <p:cNvPr id="12" name="Parallelogram 44"/>
            <p:cNvSpPr/>
            <p:nvPr userDrawn="1"/>
          </p:nvSpPr>
          <p:spPr>
            <a:xfrm flipH="1">
              <a:off x="117776" y="5031728"/>
              <a:ext cx="199723" cy="111481"/>
            </a:xfrm>
            <a:prstGeom prst="parallelogram">
              <a:avLst>
                <a:gd name="adj" fmla="val 30436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Parallelogram 45"/>
            <p:cNvSpPr/>
            <p:nvPr userDrawn="1"/>
          </p:nvSpPr>
          <p:spPr>
            <a:xfrm flipH="1">
              <a:off x="441979" y="5031728"/>
              <a:ext cx="199723" cy="111481"/>
            </a:xfrm>
            <a:prstGeom prst="parallelogram">
              <a:avLst>
                <a:gd name="adj" fmla="val 30436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Parallelogram 46"/>
            <p:cNvSpPr/>
            <p:nvPr userDrawn="1"/>
          </p:nvSpPr>
          <p:spPr>
            <a:xfrm flipH="1">
              <a:off x="766182" y="5031728"/>
              <a:ext cx="199723" cy="111481"/>
            </a:xfrm>
            <a:prstGeom prst="parallelogram">
              <a:avLst>
                <a:gd name="adj" fmla="val 30436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Parallelogram 47"/>
            <p:cNvSpPr/>
            <p:nvPr userDrawn="1"/>
          </p:nvSpPr>
          <p:spPr>
            <a:xfrm flipH="1">
              <a:off x="1090385" y="5031728"/>
              <a:ext cx="199723" cy="111481"/>
            </a:xfrm>
            <a:prstGeom prst="parallelogram">
              <a:avLst>
                <a:gd name="adj" fmla="val 30436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Parallelogram 48"/>
            <p:cNvSpPr/>
            <p:nvPr userDrawn="1"/>
          </p:nvSpPr>
          <p:spPr>
            <a:xfrm flipH="1">
              <a:off x="1414588" y="5031728"/>
              <a:ext cx="199723" cy="111481"/>
            </a:xfrm>
            <a:prstGeom prst="parallelogram">
              <a:avLst>
                <a:gd name="adj" fmla="val 30436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Parallelogram 49"/>
            <p:cNvSpPr/>
            <p:nvPr userDrawn="1"/>
          </p:nvSpPr>
          <p:spPr>
            <a:xfrm flipH="1">
              <a:off x="1738791" y="5031728"/>
              <a:ext cx="199723" cy="111481"/>
            </a:xfrm>
            <a:prstGeom prst="parallelogram">
              <a:avLst>
                <a:gd name="adj" fmla="val 30436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Parallelogram 50"/>
            <p:cNvSpPr/>
            <p:nvPr userDrawn="1"/>
          </p:nvSpPr>
          <p:spPr>
            <a:xfrm flipH="1">
              <a:off x="2062994" y="5031728"/>
              <a:ext cx="199723" cy="111481"/>
            </a:xfrm>
            <a:prstGeom prst="parallelogram">
              <a:avLst>
                <a:gd name="adj" fmla="val 30436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Parallelogram 51"/>
            <p:cNvSpPr/>
            <p:nvPr userDrawn="1"/>
          </p:nvSpPr>
          <p:spPr>
            <a:xfrm flipH="1">
              <a:off x="2387197" y="5031728"/>
              <a:ext cx="199723" cy="111481"/>
            </a:xfrm>
            <a:prstGeom prst="parallelogram">
              <a:avLst>
                <a:gd name="adj" fmla="val 30436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Parallelogram 52"/>
            <p:cNvSpPr/>
            <p:nvPr userDrawn="1"/>
          </p:nvSpPr>
          <p:spPr>
            <a:xfrm flipH="1">
              <a:off x="2711400" y="5031728"/>
              <a:ext cx="199723" cy="111481"/>
            </a:xfrm>
            <a:prstGeom prst="parallelogram">
              <a:avLst>
                <a:gd name="adj" fmla="val 30436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Parallelogram 53"/>
            <p:cNvSpPr/>
            <p:nvPr userDrawn="1"/>
          </p:nvSpPr>
          <p:spPr>
            <a:xfrm flipH="1">
              <a:off x="3035603" y="5031728"/>
              <a:ext cx="199723" cy="111481"/>
            </a:xfrm>
            <a:prstGeom prst="parallelogram">
              <a:avLst>
                <a:gd name="adj" fmla="val 30436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Parallelogram 54"/>
            <p:cNvSpPr/>
            <p:nvPr userDrawn="1"/>
          </p:nvSpPr>
          <p:spPr>
            <a:xfrm flipH="1">
              <a:off x="3359806" y="5031728"/>
              <a:ext cx="199723" cy="111481"/>
            </a:xfrm>
            <a:prstGeom prst="parallelogram">
              <a:avLst>
                <a:gd name="adj" fmla="val 30436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Parallelogram 55"/>
            <p:cNvSpPr/>
            <p:nvPr userDrawn="1"/>
          </p:nvSpPr>
          <p:spPr>
            <a:xfrm flipH="1">
              <a:off x="3684009" y="5031728"/>
              <a:ext cx="199723" cy="111481"/>
            </a:xfrm>
            <a:prstGeom prst="parallelogram">
              <a:avLst>
                <a:gd name="adj" fmla="val 30436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Parallelogram 56"/>
            <p:cNvSpPr/>
            <p:nvPr userDrawn="1"/>
          </p:nvSpPr>
          <p:spPr>
            <a:xfrm flipH="1">
              <a:off x="4008212" y="5031728"/>
              <a:ext cx="199723" cy="111481"/>
            </a:xfrm>
            <a:prstGeom prst="parallelogram">
              <a:avLst>
                <a:gd name="adj" fmla="val 30436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Parallelogram 57"/>
            <p:cNvSpPr/>
            <p:nvPr userDrawn="1"/>
          </p:nvSpPr>
          <p:spPr>
            <a:xfrm flipH="1">
              <a:off x="4332415" y="5031728"/>
              <a:ext cx="199723" cy="111481"/>
            </a:xfrm>
            <a:prstGeom prst="parallelogram">
              <a:avLst>
                <a:gd name="adj" fmla="val 30436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Parallelogram 58"/>
            <p:cNvSpPr/>
            <p:nvPr userDrawn="1"/>
          </p:nvSpPr>
          <p:spPr>
            <a:xfrm flipH="1">
              <a:off x="4656618" y="5031728"/>
              <a:ext cx="199723" cy="111481"/>
            </a:xfrm>
            <a:prstGeom prst="parallelogram">
              <a:avLst>
                <a:gd name="adj" fmla="val 30436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Parallelogram 59"/>
            <p:cNvSpPr/>
            <p:nvPr userDrawn="1"/>
          </p:nvSpPr>
          <p:spPr>
            <a:xfrm flipH="1">
              <a:off x="4980821" y="5031728"/>
              <a:ext cx="199723" cy="111481"/>
            </a:xfrm>
            <a:prstGeom prst="parallelogram">
              <a:avLst>
                <a:gd name="adj" fmla="val 30436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Parallelogram 60"/>
            <p:cNvSpPr/>
            <p:nvPr userDrawn="1"/>
          </p:nvSpPr>
          <p:spPr>
            <a:xfrm flipH="1">
              <a:off x="5305024" y="5031728"/>
              <a:ext cx="199723" cy="111481"/>
            </a:xfrm>
            <a:prstGeom prst="parallelogram">
              <a:avLst>
                <a:gd name="adj" fmla="val 30436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Parallelogram 61"/>
            <p:cNvSpPr/>
            <p:nvPr userDrawn="1"/>
          </p:nvSpPr>
          <p:spPr>
            <a:xfrm flipH="1">
              <a:off x="5629227" y="5031728"/>
              <a:ext cx="199723" cy="111481"/>
            </a:xfrm>
            <a:prstGeom prst="parallelogram">
              <a:avLst>
                <a:gd name="adj" fmla="val 30436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Parallelogram 62"/>
            <p:cNvSpPr/>
            <p:nvPr userDrawn="1"/>
          </p:nvSpPr>
          <p:spPr>
            <a:xfrm flipH="1">
              <a:off x="5953430" y="5031728"/>
              <a:ext cx="199723" cy="111481"/>
            </a:xfrm>
            <a:prstGeom prst="parallelogram">
              <a:avLst>
                <a:gd name="adj" fmla="val 30436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Parallelogram 63"/>
            <p:cNvSpPr/>
            <p:nvPr userDrawn="1"/>
          </p:nvSpPr>
          <p:spPr>
            <a:xfrm flipH="1">
              <a:off x="6277633" y="5031728"/>
              <a:ext cx="199723" cy="111481"/>
            </a:xfrm>
            <a:prstGeom prst="parallelogram">
              <a:avLst>
                <a:gd name="adj" fmla="val 30436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Parallelogram 64"/>
            <p:cNvSpPr/>
            <p:nvPr userDrawn="1"/>
          </p:nvSpPr>
          <p:spPr>
            <a:xfrm flipH="1">
              <a:off x="6601836" y="5031728"/>
              <a:ext cx="199723" cy="111481"/>
            </a:xfrm>
            <a:prstGeom prst="parallelogram">
              <a:avLst>
                <a:gd name="adj" fmla="val 30436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Parallelogram 65"/>
            <p:cNvSpPr/>
            <p:nvPr userDrawn="1"/>
          </p:nvSpPr>
          <p:spPr>
            <a:xfrm flipH="1">
              <a:off x="6926039" y="5031728"/>
              <a:ext cx="199723" cy="111481"/>
            </a:xfrm>
            <a:prstGeom prst="parallelogram">
              <a:avLst>
                <a:gd name="adj" fmla="val 30436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Parallelogram 66"/>
            <p:cNvSpPr/>
            <p:nvPr userDrawn="1"/>
          </p:nvSpPr>
          <p:spPr>
            <a:xfrm flipH="1">
              <a:off x="7250242" y="5031728"/>
              <a:ext cx="199723" cy="111481"/>
            </a:xfrm>
            <a:prstGeom prst="parallelogram">
              <a:avLst>
                <a:gd name="adj" fmla="val 30436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Parallelogram 67"/>
            <p:cNvSpPr/>
            <p:nvPr userDrawn="1"/>
          </p:nvSpPr>
          <p:spPr>
            <a:xfrm flipH="1">
              <a:off x="7574445" y="5031728"/>
              <a:ext cx="199723" cy="111481"/>
            </a:xfrm>
            <a:prstGeom prst="parallelogram">
              <a:avLst>
                <a:gd name="adj" fmla="val 30436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Parallelogram 68"/>
            <p:cNvSpPr/>
            <p:nvPr userDrawn="1"/>
          </p:nvSpPr>
          <p:spPr>
            <a:xfrm flipH="1">
              <a:off x="7898648" y="5031728"/>
              <a:ext cx="199723" cy="111481"/>
            </a:xfrm>
            <a:prstGeom prst="parallelogram">
              <a:avLst>
                <a:gd name="adj" fmla="val 30436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Parallelogram 69"/>
            <p:cNvSpPr/>
            <p:nvPr userDrawn="1"/>
          </p:nvSpPr>
          <p:spPr>
            <a:xfrm flipH="1">
              <a:off x="8222851" y="5031728"/>
              <a:ext cx="199723" cy="111481"/>
            </a:xfrm>
            <a:prstGeom prst="parallelogram">
              <a:avLst>
                <a:gd name="adj" fmla="val 30436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Parallelogram 70"/>
            <p:cNvSpPr/>
            <p:nvPr userDrawn="1"/>
          </p:nvSpPr>
          <p:spPr>
            <a:xfrm flipH="1">
              <a:off x="8547054" y="5031728"/>
              <a:ext cx="199723" cy="111481"/>
            </a:xfrm>
            <a:prstGeom prst="parallelogram">
              <a:avLst>
                <a:gd name="adj" fmla="val 30436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Parallelogram 71"/>
            <p:cNvSpPr/>
            <p:nvPr userDrawn="1"/>
          </p:nvSpPr>
          <p:spPr>
            <a:xfrm flipH="1">
              <a:off x="8871251" y="5031728"/>
              <a:ext cx="199723" cy="111481"/>
            </a:xfrm>
            <a:prstGeom prst="parallelogram">
              <a:avLst>
                <a:gd name="adj" fmla="val 30436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0" name="Picture 5" descr="VT_VGR_Neg.eps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3727" y="4557460"/>
            <a:ext cx="1296144" cy="199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098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246127" y="4677984"/>
            <a:ext cx="329431" cy="329430"/>
            <a:chOff x="186858" y="6096003"/>
            <a:chExt cx="580550" cy="580549"/>
          </a:xfrm>
          <a:solidFill>
            <a:schemeClr val="bg1">
              <a:lumMod val="95000"/>
            </a:schemeClr>
          </a:solidFill>
        </p:grpSpPr>
        <p:sp>
          <p:nvSpPr>
            <p:cNvPr id="14" name="Rectangle 13"/>
            <p:cNvSpPr/>
            <p:nvPr userDrawn="1"/>
          </p:nvSpPr>
          <p:spPr>
            <a:xfrm>
              <a:off x="186859" y="6096003"/>
              <a:ext cx="580549" cy="5805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/>
              <a:endParaRPr lang="en-US" sz="1200" b="1" dirty="0">
                <a:solidFill>
                  <a:prstClr val="white"/>
                </a:solidFill>
                <a:latin typeface="GeosansLight" panose="02000603020000020003"/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186858" y="6612049"/>
              <a:ext cx="580549" cy="645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/>
              <a:endParaRPr lang="en-US" sz="1013">
                <a:solidFill>
                  <a:prstClr val="white"/>
                </a:solidFill>
              </a:endParaRPr>
            </a:p>
          </p:txBody>
        </p:sp>
      </p:grp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8322384" y="4330860"/>
            <a:ext cx="821616" cy="812640"/>
          </a:xfrm>
          <a:prstGeom prst="rect">
            <a:avLst/>
          </a:prstGeom>
        </p:spPr>
      </p:pic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46127" y="4677984"/>
            <a:ext cx="329431" cy="292828"/>
          </a:xfrm>
          <a:prstGeom prst="rect">
            <a:avLst/>
          </a:prstGeom>
        </p:spPr>
        <p:txBody>
          <a:bodyPr anchor="ctr"/>
          <a:lstStyle>
            <a:lvl1pPr algn="ctr">
              <a:defRPr sz="1050">
                <a:solidFill>
                  <a:srgbClr val="2F3A46"/>
                </a:solidFill>
              </a:defRPr>
            </a:lvl1pPr>
          </a:lstStyle>
          <a:p>
            <a:pPr defTabSz="685766"/>
            <a:fld id="{F68327C5-B821-4FE9-A59A-A60D9EB59A9A}" type="slidenum">
              <a:rPr lang="en-US" smtClean="0"/>
              <a:pPr defTabSz="685766"/>
              <a:t>‹#›</a:t>
            </a:fld>
            <a:endParaRPr lang="en-US" dirty="0"/>
          </a:p>
        </p:txBody>
      </p:sp>
      <p:sp>
        <p:nvSpPr>
          <p:cNvPr id="10" name="Sous-titre 2"/>
          <p:cNvSpPr>
            <a:spLocks noGrp="1"/>
          </p:cNvSpPr>
          <p:nvPr>
            <p:ph type="subTitle" idx="1"/>
          </p:nvPr>
        </p:nvSpPr>
        <p:spPr>
          <a:xfrm>
            <a:off x="467916" y="465516"/>
            <a:ext cx="5770984" cy="216024"/>
          </a:xfrm>
        </p:spPr>
        <p:txBody>
          <a:bodyPr anchor="ctr">
            <a:noAutofit/>
          </a:bodyPr>
          <a:lstStyle>
            <a:lvl1pPr marL="0" indent="0" algn="l">
              <a:buNone/>
              <a:defRPr sz="1200" cap="small" baseline="0">
                <a:solidFill>
                  <a:srgbClr val="2F3A46"/>
                </a:solidFill>
              </a:defRPr>
            </a:lvl1pPr>
            <a:lvl2pPr marL="3428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Modifiez le style des sous-titres du masque</a:t>
            </a:r>
            <a:endParaRPr lang="en-US" dirty="0"/>
          </a:p>
        </p:txBody>
      </p:sp>
      <p:sp>
        <p:nvSpPr>
          <p:cNvPr id="11" name="Espace réservé du titre 1"/>
          <p:cNvSpPr>
            <a:spLocks noGrp="1"/>
          </p:cNvSpPr>
          <p:nvPr>
            <p:ph type="title"/>
          </p:nvPr>
        </p:nvSpPr>
        <p:spPr>
          <a:xfrm>
            <a:off x="467916" y="2309"/>
            <a:ext cx="5770984" cy="4632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>
                <a:solidFill>
                  <a:srgbClr val="2F3A46"/>
                </a:solidFill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58354" y="75075"/>
            <a:ext cx="1220830" cy="338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49717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7287">
          <p15:clr>
            <a:srgbClr val="FBAE40"/>
          </p15:clr>
        </p15:guide>
        <p15:guide id="3" pos="393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19561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246127" y="4677984"/>
            <a:ext cx="329431" cy="329430"/>
            <a:chOff x="186858" y="6096003"/>
            <a:chExt cx="580550" cy="580549"/>
          </a:xfrm>
          <a:solidFill>
            <a:schemeClr val="bg1">
              <a:lumMod val="95000"/>
            </a:schemeClr>
          </a:solidFill>
        </p:grpSpPr>
        <p:sp>
          <p:nvSpPr>
            <p:cNvPr id="14" name="Rectangle 13"/>
            <p:cNvSpPr/>
            <p:nvPr userDrawn="1"/>
          </p:nvSpPr>
          <p:spPr>
            <a:xfrm>
              <a:off x="186859" y="6096003"/>
              <a:ext cx="580549" cy="5805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/>
              <a:endParaRPr lang="en-US" sz="1200" b="1" dirty="0">
                <a:solidFill>
                  <a:prstClr val="white"/>
                </a:solidFill>
                <a:latin typeface="GeosansLight" panose="02000603020000020003"/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186858" y="6612049"/>
              <a:ext cx="580549" cy="645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/>
              <a:endParaRPr lang="en-US" sz="1013">
                <a:solidFill>
                  <a:prstClr val="white"/>
                </a:solidFill>
              </a:endParaRPr>
            </a:p>
          </p:txBody>
        </p:sp>
      </p:grp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8322384" y="4330860"/>
            <a:ext cx="821616" cy="812640"/>
          </a:xfrm>
          <a:prstGeom prst="rect">
            <a:avLst/>
          </a:prstGeom>
        </p:spPr>
      </p:pic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46127" y="4677984"/>
            <a:ext cx="329431" cy="292828"/>
          </a:xfrm>
          <a:prstGeom prst="rect">
            <a:avLst/>
          </a:prstGeom>
        </p:spPr>
        <p:txBody>
          <a:bodyPr anchor="ctr"/>
          <a:lstStyle>
            <a:lvl1pPr algn="ctr">
              <a:defRPr sz="1050">
                <a:solidFill>
                  <a:srgbClr val="2F3A46"/>
                </a:solidFill>
              </a:defRPr>
            </a:lvl1pPr>
          </a:lstStyle>
          <a:p>
            <a:pPr defTabSz="685766"/>
            <a:fld id="{F68327C5-B821-4FE9-A59A-A60D9EB59A9A}" type="slidenum">
              <a:rPr lang="en-US" smtClean="0"/>
              <a:pPr defTabSz="685766"/>
              <a:t>‹#›</a:t>
            </a:fld>
            <a:endParaRPr lang="en-US" dirty="0"/>
          </a:p>
        </p:txBody>
      </p:sp>
      <p:sp>
        <p:nvSpPr>
          <p:cNvPr id="10" name="Sous-titre 2"/>
          <p:cNvSpPr>
            <a:spLocks noGrp="1"/>
          </p:cNvSpPr>
          <p:nvPr>
            <p:ph type="subTitle" idx="1"/>
          </p:nvPr>
        </p:nvSpPr>
        <p:spPr>
          <a:xfrm>
            <a:off x="467916" y="465516"/>
            <a:ext cx="5770984" cy="216024"/>
          </a:xfrm>
        </p:spPr>
        <p:txBody>
          <a:bodyPr anchor="ctr">
            <a:noAutofit/>
          </a:bodyPr>
          <a:lstStyle>
            <a:lvl1pPr marL="0" indent="0" algn="l">
              <a:buNone/>
              <a:defRPr sz="1200" cap="small" baseline="0">
                <a:solidFill>
                  <a:srgbClr val="2F3A46"/>
                </a:solidFill>
              </a:defRPr>
            </a:lvl1pPr>
            <a:lvl2pPr marL="3428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Modifiez le style des sous-titres du masque</a:t>
            </a:r>
            <a:endParaRPr lang="en-US" dirty="0"/>
          </a:p>
        </p:txBody>
      </p:sp>
      <p:sp>
        <p:nvSpPr>
          <p:cNvPr id="11" name="Espace réservé du titre 1"/>
          <p:cNvSpPr>
            <a:spLocks noGrp="1"/>
          </p:cNvSpPr>
          <p:nvPr>
            <p:ph type="title"/>
          </p:nvPr>
        </p:nvSpPr>
        <p:spPr>
          <a:xfrm>
            <a:off x="467916" y="2309"/>
            <a:ext cx="5770984" cy="4632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>
                <a:solidFill>
                  <a:srgbClr val="2F3A46"/>
                </a:solidFill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58354" y="75075"/>
            <a:ext cx="1220830" cy="338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47535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7287">
          <p15:clr>
            <a:srgbClr val="FBAE40"/>
          </p15:clr>
        </p15:guide>
        <p15:guide id="3" pos="393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ktangel 5"/>
          <p:cNvSpPr/>
          <p:nvPr userDrawn="1"/>
        </p:nvSpPr>
        <p:spPr>
          <a:xfrm>
            <a:off x="206375" y="214064"/>
            <a:ext cx="8729663" cy="4313497"/>
          </a:xfrm>
          <a:prstGeom prst="rect">
            <a:avLst/>
          </a:prstGeom>
          <a:solidFill>
            <a:srgbClr val="E8F5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ln>
                <a:noFill/>
              </a:ln>
              <a:solidFill>
                <a:schemeClr val="bg2"/>
              </a:solidFill>
              <a:effectLst/>
            </a:endParaRPr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05600" y="586800"/>
            <a:ext cx="7707600" cy="396000"/>
          </a:xfrm>
        </p:spPr>
        <p:txBody>
          <a:bodyPr/>
          <a:lstStyle>
            <a:lvl1pPr algn="l"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705600" y="1198800"/>
            <a:ext cx="5432400" cy="3196800"/>
          </a:xfrm>
          <a:prstGeom prst="rect">
            <a:avLst/>
          </a:prstGeom>
        </p:spPr>
        <p:txBody>
          <a:bodyPr/>
          <a:lstStyle>
            <a:lvl1pPr marL="265113" indent="-265113">
              <a:defRPr/>
            </a:lvl1pPr>
          </a:lstStyle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  <p:sp>
        <p:nvSpPr>
          <p:cNvPr id="7" name="Platshållare för sidfot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457200">
              <a:spcBef>
                <a:spcPct val="0"/>
              </a:spcBef>
            </a:pPr>
            <a:endParaRPr lang="sv-SE" dirty="0"/>
          </a:p>
        </p:txBody>
      </p:sp>
      <p:sp>
        <p:nvSpPr>
          <p:cNvPr id="8" name="Platshållare för bildnumm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457200"/>
            <a:fld id="{D42979E0-7723-4711-BE79-E6A8ABD26BF8}" type="slidenum">
              <a:rPr lang="sv-SE" smtClean="0"/>
              <a:pPr defTabSz="45720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8918217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38362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66366" y="172154"/>
            <a:ext cx="1220830" cy="338357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7892075" y="71894"/>
            <a:ext cx="1195121" cy="540060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66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91329"/>
            <a:ext cx="7348373" cy="553998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916" y="633784"/>
            <a:ext cx="7348373" cy="415498"/>
          </a:xfrm>
        </p:spPr>
        <p:txBody>
          <a:bodyPr wrap="square">
            <a:spAutoFit/>
          </a:bodyPr>
          <a:lstStyle>
            <a:lvl1pPr marL="0" indent="0" algn="l">
              <a:buNone/>
              <a:defRPr sz="2100">
                <a:solidFill>
                  <a:schemeClr val="accent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246127" y="4677984"/>
            <a:ext cx="329431" cy="329430"/>
            <a:chOff x="186858" y="6096003"/>
            <a:chExt cx="580550" cy="580549"/>
          </a:xfrm>
          <a:solidFill>
            <a:schemeClr val="bg1">
              <a:lumMod val="75000"/>
              <a:alpha val="25000"/>
            </a:schemeClr>
          </a:solidFill>
        </p:grpSpPr>
        <p:sp>
          <p:nvSpPr>
            <p:cNvPr id="7" name="Rectangle 6"/>
            <p:cNvSpPr/>
            <p:nvPr userDrawn="1"/>
          </p:nvSpPr>
          <p:spPr>
            <a:xfrm>
              <a:off x="186859" y="6096003"/>
              <a:ext cx="580549" cy="5805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/>
              <a:endParaRPr lang="en-US" sz="1200" b="1" dirty="0">
                <a:solidFill>
                  <a:prstClr val="white"/>
                </a:solidFill>
                <a:latin typeface="GeosansLight" panose="02000603020000020003"/>
              </a:endParaRP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186858" y="6612049"/>
              <a:ext cx="580549" cy="64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/>
              <a:endParaRPr lang="en-US" sz="1350">
                <a:solidFill>
                  <a:prstClr val="white"/>
                </a:solidFill>
              </a:endParaRPr>
            </a:p>
          </p:txBody>
        </p:sp>
      </p:grp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46127" y="4677984"/>
            <a:ext cx="329431" cy="292828"/>
          </a:xfrm>
          <a:prstGeom prst="rect">
            <a:avLst/>
          </a:prstGeom>
        </p:spPr>
        <p:txBody>
          <a:bodyPr anchor="ctr"/>
          <a:lstStyle>
            <a:lvl1pPr algn="ctr">
              <a:defRPr sz="1050">
                <a:solidFill>
                  <a:srgbClr val="2F3A46"/>
                </a:solidFill>
              </a:defRPr>
            </a:lvl1pPr>
          </a:lstStyle>
          <a:p>
            <a:pPr defTabSz="685766"/>
            <a:fld id="{F68327C5-B821-4FE9-A59A-A60D9EB59A9A}" type="slidenum">
              <a:rPr lang="en-US" smtClean="0"/>
              <a:pPr defTabSz="685766"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8322384" y="4330860"/>
            <a:ext cx="821616" cy="812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997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- Lef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66366" y="172154"/>
            <a:ext cx="1220830" cy="338357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7892075" y="71894"/>
            <a:ext cx="1195121" cy="540060"/>
          </a:xfrm>
          <a:prstGeom prst="rect">
            <a:avLst/>
          </a:prstGeom>
          <a:solidFill>
            <a:srgbClr val="F8F8F8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66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91329"/>
            <a:ext cx="7348373" cy="553998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916" y="633784"/>
            <a:ext cx="7348373" cy="415498"/>
          </a:xfrm>
        </p:spPr>
        <p:txBody>
          <a:bodyPr wrap="square">
            <a:spAutoFit/>
          </a:bodyPr>
          <a:lstStyle>
            <a:lvl1pPr marL="0" indent="0" algn="l">
              <a:buNone/>
              <a:defRPr sz="2100">
                <a:solidFill>
                  <a:schemeClr val="accent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246127" y="4677984"/>
            <a:ext cx="329431" cy="329430"/>
            <a:chOff x="186858" y="6096003"/>
            <a:chExt cx="580550" cy="580549"/>
          </a:xfrm>
          <a:solidFill>
            <a:schemeClr val="bg1">
              <a:lumMod val="75000"/>
              <a:alpha val="25000"/>
            </a:schemeClr>
          </a:solidFill>
        </p:grpSpPr>
        <p:sp>
          <p:nvSpPr>
            <p:cNvPr id="7" name="Rectangle 6"/>
            <p:cNvSpPr/>
            <p:nvPr userDrawn="1"/>
          </p:nvSpPr>
          <p:spPr>
            <a:xfrm>
              <a:off x="186859" y="6096003"/>
              <a:ext cx="580549" cy="5805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/>
              <a:endParaRPr lang="en-US" sz="1200" b="1" dirty="0">
                <a:solidFill>
                  <a:prstClr val="white"/>
                </a:solidFill>
                <a:latin typeface="GeosansLight" panose="02000603020000020003"/>
              </a:endParaRP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186858" y="6612049"/>
              <a:ext cx="580549" cy="64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/>
              <a:endParaRPr lang="en-US" sz="1350">
                <a:solidFill>
                  <a:prstClr val="white"/>
                </a:solidFill>
              </a:endParaRPr>
            </a:p>
          </p:txBody>
        </p:sp>
      </p:grp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46127" y="4677984"/>
            <a:ext cx="329431" cy="292828"/>
          </a:xfrm>
          <a:prstGeom prst="rect">
            <a:avLst/>
          </a:prstGeom>
        </p:spPr>
        <p:txBody>
          <a:bodyPr anchor="ctr"/>
          <a:lstStyle>
            <a:lvl1pPr algn="ctr">
              <a:defRPr sz="1050">
                <a:solidFill>
                  <a:srgbClr val="2F3A46"/>
                </a:solidFill>
              </a:defRPr>
            </a:lvl1pPr>
          </a:lstStyle>
          <a:p>
            <a:pPr defTabSz="685766"/>
            <a:fld id="{F68327C5-B821-4FE9-A59A-A60D9EB59A9A}" type="slidenum">
              <a:rPr lang="en-US" smtClean="0"/>
              <a:pPr defTabSz="685766"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8322384" y="4330860"/>
            <a:ext cx="821616" cy="812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957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Left - Left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66366" y="172154"/>
            <a:ext cx="1220830" cy="338357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7892075" y="71894"/>
            <a:ext cx="1195121" cy="540060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66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91329"/>
            <a:ext cx="7348373" cy="553998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916" y="633784"/>
            <a:ext cx="7348373" cy="415498"/>
          </a:xfrm>
        </p:spPr>
        <p:txBody>
          <a:bodyPr wrap="square">
            <a:spAutoFit/>
          </a:bodyPr>
          <a:lstStyle>
            <a:lvl1pPr marL="0" indent="0" algn="l">
              <a:buNone/>
              <a:defRPr sz="2100">
                <a:solidFill>
                  <a:schemeClr val="accent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246127" y="4677984"/>
            <a:ext cx="329431" cy="329430"/>
            <a:chOff x="186858" y="6096003"/>
            <a:chExt cx="580550" cy="580549"/>
          </a:xfrm>
          <a:solidFill>
            <a:schemeClr val="bg1">
              <a:lumMod val="75000"/>
              <a:alpha val="25000"/>
            </a:schemeClr>
          </a:solidFill>
        </p:grpSpPr>
        <p:sp>
          <p:nvSpPr>
            <p:cNvPr id="7" name="Rectangle 6"/>
            <p:cNvSpPr/>
            <p:nvPr userDrawn="1"/>
          </p:nvSpPr>
          <p:spPr>
            <a:xfrm>
              <a:off x="186859" y="6096003"/>
              <a:ext cx="580549" cy="5805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/>
              <a:endParaRPr lang="en-US" sz="1200" b="1" dirty="0">
                <a:solidFill>
                  <a:prstClr val="white"/>
                </a:solidFill>
                <a:latin typeface="GeosansLight" panose="02000603020000020003"/>
              </a:endParaRP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186858" y="6612049"/>
              <a:ext cx="580549" cy="64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/>
              <a:endParaRPr lang="en-US" sz="1350">
                <a:solidFill>
                  <a:prstClr val="white"/>
                </a:solidFill>
              </a:endParaRPr>
            </a:p>
          </p:txBody>
        </p:sp>
      </p:grp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46127" y="4677984"/>
            <a:ext cx="329431" cy="292828"/>
          </a:xfrm>
          <a:prstGeom prst="rect">
            <a:avLst/>
          </a:prstGeom>
        </p:spPr>
        <p:txBody>
          <a:bodyPr anchor="ctr"/>
          <a:lstStyle>
            <a:lvl1pPr algn="ctr">
              <a:defRPr sz="1050">
                <a:solidFill>
                  <a:srgbClr val="2F3A46"/>
                </a:solidFill>
              </a:defRPr>
            </a:lvl1pPr>
          </a:lstStyle>
          <a:p>
            <a:pPr defTabSz="685766"/>
            <a:fld id="{F68327C5-B821-4FE9-A59A-A60D9EB59A9A}" type="slidenum">
              <a:rPr lang="en-US" smtClean="0"/>
              <a:pPr defTabSz="685766"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8322384" y="4330860"/>
            <a:ext cx="821616" cy="812640"/>
          </a:xfrm>
          <a:prstGeom prst="rect">
            <a:avLst/>
          </a:prstGeom>
        </p:spPr>
      </p:pic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467916" y="1275160"/>
            <a:ext cx="4427934" cy="3055144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5490102" y="1680822"/>
            <a:ext cx="3142064" cy="300082"/>
          </a:xfrm>
        </p:spPr>
        <p:txBody>
          <a:bodyPr wrap="square" lIns="0">
            <a:spAutoFit/>
          </a:bodyPr>
          <a:lstStyle>
            <a:lvl1pPr marL="0" indent="0">
              <a:buNone/>
              <a:defRPr lang="en-US" sz="135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35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35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35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algn="just">
              <a:spcBef>
                <a:spcPts val="900"/>
              </a:spcBef>
            </a:pPr>
            <a:r>
              <a:rPr lang="en-US"/>
              <a:t>Your description here</a:t>
            </a:r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5490102" y="1200867"/>
            <a:ext cx="3142063" cy="415498"/>
          </a:xfrm>
        </p:spPr>
        <p:txBody>
          <a:bodyPr wrap="square" lIns="0" anchor="b">
            <a:spAutoFit/>
          </a:bodyPr>
          <a:lstStyle>
            <a:lvl1pPr marL="0" indent="0">
              <a:buNone/>
              <a:defRPr lang="en-US" sz="21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/>
            <a:r>
              <a:rPr lang="en-US"/>
              <a:t>Your title here</a:t>
            </a:r>
          </a:p>
        </p:txBody>
      </p:sp>
    </p:spTree>
    <p:extLst>
      <p:ext uri="{BB962C8B-B14F-4D97-AF65-F5344CB8AC3E}">
        <p14:creationId xmlns:p14="http://schemas.microsoft.com/office/powerpoint/2010/main" val="25456173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Left - 2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66366" y="172154"/>
            <a:ext cx="1220830" cy="338357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7892075" y="71894"/>
            <a:ext cx="1195121" cy="540060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66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91329"/>
            <a:ext cx="7348373" cy="553998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916" y="633784"/>
            <a:ext cx="7348373" cy="415498"/>
          </a:xfrm>
        </p:spPr>
        <p:txBody>
          <a:bodyPr wrap="square">
            <a:spAutoFit/>
          </a:bodyPr>
          <a:lstStyle>
            <a:lvl1pPr marL="0" indent="0" algn="l">
              <a:buNone/>
              <a:defRPr sz="2100">
                <a:solidFill>
                  <a:schemeClr val="accent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246127" y="4677984"/>
            <a:ext cx="329431" cy="329430"/>
            <a:chOff x="186858" y="6096003"/>
            <a:chExt cx="580550" cy="580549"/>
          </a:xfrm>
          <a:solidFill>
            <a:schemeClr val="bg1">
              <a:lumMod val="75000"/>
              <a:alpha val="25000"/>
            </a:schemeClr>
          </a:solidFill>
        </p:grpSpPr>
        <p:sp>
          <p:nvSpPr>
            <p:cNvPr id="7" name="Rectangle 6"/>
            <p:cNvSpPr/>
            <p:nvPr userDrawn="1"/>
          </p:nvSpPr>
          <p:spPr>
            <a:xfrm>
              <a:off x="186859" y="6096003"/>
              <a:ext cx="580549" cy="5805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/>
              <a:endParaRPr lang="en-US" sz="1200" b="1" dirty="0">
                <a:solidFill>
                  <a:prstClr val="white"/>
                </a:solidFill>
                <a:latin typeface="GeosansLight" panose="02000603020000020003"/>
              </a:endParaRP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186858" y="6612049"/>
              <a:ext cx="580549" cy="64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/>
              <a:endParaRPr lang="en-US" sz="1350">
                <a:solidFill>
                  <a:prstClr val="white"/>
                </a:solidFill>
              </a:endParaRPr>
            </a:p>
          </p:txBody>
        </p:sp>
      </p:grp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46127" y="4677984"/>
            <a:ext cx="329431" cy="292828"/>
          </a:xfrm>
          <a:prstGeom prst="rect">
            <a:avLst/>
          </a:prstGeom>
        </p:spPr>
        <p:txBody>
          <a:bodyPr anchor="ctr"/>
          <a:lstStyle>
            <a:lvl1pPr algn="ctr">
              <a:defRPr sz="1050">
                <a:solidFill>
                  <a:srgbClr val="2F3A46"/>
                </a:solidFill>
              </a:defRPr>
            </a:lvl1pPr>
          </a:lstStyle>
          <a:p>
            <a:pPr defTabSz="685766"/>
            <a:fld id="{F68327C5-B821-4FE9-A59A-A60D9EB59A9A}" type="slidenum">
              <a:rPr lang="en-US" smtClean="0"/>
              <a:pPr defTabSz="685766"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8322384" y="4330860"/>
            <a:ext cx="821616" cy="812640"/>
          </a:xfrm>
          <a:prstGeom prst="rect">
            <a:avLst/>
          </a:prstGeom>
        </p:spPr>
      </p:pic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467916" y="1619289"/>
            <a:ext cx="3771900" cy="2842672"/>
          </a:xfrm>
          <a:solidFill>
            <a:schemeClr val="bg1"/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txBody>
          <a:bodyPr/>
          <a:lstStyle/>
          <a:p>
            <a:endParaRPr lang="en-US"/>
          </a:p>
        </p:txBody>
      </p:sp>
      <p:sp>
        <p:nvSpPr>
          <p:cNvPr id="17" name="Chart Placeholder 4"/>
          <p:cNvSpPr>
            <a:spLocks noGrp="1"/>
          </p:cNvSpPr>
          <p:nvPr>
            <p:ph type="chart" sz="quarter" idx="16"/>
          </p:nvPr>
        </p:nvSpPr>
        <p:spPr>
          <a:xfrm>
            <a:off x="4904184" y="1619289"/>
            <a:ext cx="3771900" cy="2842672"/>
          </a:xfrm>
          <a:solidFill>
            <a:schemeClr val="bg1"/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txBody>
          <a:bodyPr/>
          <a:lstStyle/>
          <a:p>
            <a:endParaRPr lang="en-US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18" hasCustomPrompt="1"/>
          </p:nvPr>
        </p:nvSpPr>
        <p:spPr>
          <a:xfrm>
            <a:off x="467916" y="1301425"/>
            <a:ext cx="3771900" cy="342900"/>
          </a:xfrm>
          <a:solidFill>
            <a:schemeClr val="tx1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350" cap="all" baseline="0">
                <a:latin typeface="+mn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Your Title Here</a:t>
            </a:r>
          </a:p>
        </p:txBody>
      </p:sp>
      <p:sp>
        <p:nvSpPr>
          <p:cNvPr id="24" name="Text Placeholder 12"/>
          <p:cNvSpPr>
            <a:spLocks noGrp="1"/>
          </p:cNvSpPr>
          <p:nvPr>
            <p:ph type="body" sz="quarter" idx="19" hasCustomPrompt="1"/>
          </p:nvPr>
        </p:nvSpPr>
        <p:spPr>
          <a:xfrm>
            <a:off x="4904184" y="1301425"/>
            <a:ext cx="3771900" cy="342900"/>
          </a:xfrm>
          <a:solidFill>
            <a:schemeClr val="tx1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350" cap="all" baseline="0">
                <a:latin typeface="+mn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Your Title Here</a:t>
            </a:r>
          </a:p>
        </p:txBody>
      </p:sp>
    </p:spTree>
    <p:extLst>
      <p:ext uri="{BB962C8B-B14F-4D97-AF65-F5344CB8AC3E}">
        <p14:creationId xmlns:p14="http://schemas.microsoft.com/office/powerpoint/2010/main" val="62100024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Left - 3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66366" y="172154"/>
            <a:ext cx="1220830" cy="338357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7892075" y="71894"/>
            <a:ext cx="1195121" cy="540060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66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91329"/>
            <a:ext cx="7348373" cy="553998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916" y="633784"/>
            <a:ext cx="7348373" cy="415498"/>
          </a:xfrm>
        </p:spPr>
        <p:txBody>
          <a:bodyPr wrap="square">
            <a:spAutoFit/>
          </a:bodyPr>
          <a:lstStyle>
            <a:lvl1pPr marL="0" indent="0" algn="l">
              <a:buNone/>
              <a:defRPr sz="2100">
                <a:solidFill>
                  <a:schemeClr val="accent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246127" y="4677984"/>
            <a:ext cx="329431" cy="329430"/>
            <a:chOff x="186858" y="6096003"/>
            <a:chExt cx="580550" cy="580549"/>
          </a:xfrm>
          <a:solidFill>
            <a:schemeClr val="bg1">
              <a:lumMod val="75000"/>
              <a:alpha val="25000"/>
            </a:schemeClr>
          </a:solidFill>
        </p:grpSpPr>
        <p:sp>
          <p:nvSpPr>
            <p:cNvPr id="7" name="Rectangle 6"/>
            <p:cNvSpPr/>
            <p:nvPr userDrawn="1"/>
          </p:nvSpPr>
          <p:spPr>
            <a:xfrm>
              <a:off x="186859" y="6096003"/>
              <a:ext cx="580549" cy="5805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/>
              <a:endParaRPr lang="en-US" sz="1200" b="1" dirty="0">
                <a:solidFill>
                  <a:prstClr val="white"/>
                </a:solidFill>
                <a:latin typeface="GeosansLight" panose="02000603020000020003"/>
              </a:endParaRP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186858" y="6612049"/>
              <a:ext cx="580549" cy="64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/>
              <a:endParaRPr lang="en-US" sz="1350">
                <a:solidFill>
                  <a:prstClr val="white"/>
                </a:solidFill>
              </a:endParaRPr>
            </a:p>
          </p:txBody>
        </p:sp>
      </p:grp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46127" y="4677984"/>
            <a:ext cx="329431" cy="292828"/>
          </a:xfrm>
          <a:prstGeom prst="rect">
            <a:avLst/>
          </a:prstGeom>
        </p:spPr>
        <p:txBody>
          <a:bodyPr anchor="ctr"/>
          <a:lstStyle>
            <a:lvl1pPr algn="ctr">
              <a:defRPr sz="1050">
                <a:solidFill>
                  <a:srgbClr val="2F3A46"/>
                </a:solidFill>
              </a:defRPr>
            </a:lvl1pPr>
          </a:lstStyle>
          <a:p>
            <a:pPr defTabSz="685766"/>
            <a:fld id="{F68327C5-B821-4FE9-A59A-A60D9EB59A9A}" type="slidenum">
              <a:rPr lang="en-US" smtClean="0"/>
              <a:pPr defTabSz="685766"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8322384" y="4330860"/>
            <a:ext cx="821616" cy="812640"/>
          </a:xfrm>
          <a:prstGeom prst="rect">
            <a:avLst/>
          </a:prstGeom>
        </p:spPr>
      </p:pic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467916" y="1619289"/>
            <a:ext cx="2375892" cy="1895016"/>
          </a:xfrm>
          <a:solidFill>
            <a:schemeClr val="bg1"/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txBody>
          <a:bodyPr/>
          <a:lstStyle/>
          <a:p>
            <a:endParaRPr lang="en-US"/>
          </a:p>
        </p:txBody>
      </p:sp>
      <p:sp>
        <p:nvSpPr>
          <p:cNvPr id="15" name="Chart Placeholder 4"/>
          <p:cNvSpPr>
            <a:spLocks noGrp="1"/>
          </p:cNvSpPr>
          <p:nvPr>
            <p:ph type="chart" sz="quarter" idx="16"/>
          </p:nvPr>
        </p:nvSpPr>
        <p:spPr>
          <a:xfrm>
            <a:off x="3384054" y="1619289"/>
            <a:ext cx="2375892" cy="1895016"/>
          </a:xfrm>
          <a:solidFill>
            <a:schemeClr val="bg1"/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txBody>
          <a:bodyPr/>
          <a:lstStyle/>
          <a:p>
            <a:endParaRPr lang="en-US"/>
          </a:p>
        </p:txBody>
      </p:sp>
      <p:sp>
        <p:nvSpPr>
          <p:cNvPr id="20" name="Chart Placeholder 4"/>
          <p:cNvSpPr>
            <a:spLocks noGrp="1"/>
          </p:cNvSpPr>
          <p:nvPr>
            <p:ph type="chart" sz="quarter" idx="18"/>
          </p:nvPr>
        </p:nvSpPr>
        <p:spPr>
          <a:xfrm>
            <a:off x="6300192" y="1619289"/>
            <a:ext cx="2375892" cy="1895016"/>
          </a:xfrm>
          <a:solidFill>
            <a:schemeClr val="bg1"/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txBody>
          <a:bodyPr/>
          <a:lstStyle/>
          <a:p>
            <a:endParaRPr lang="en-US"/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20" hasCustomPrompt="1"/>
          </p:nvPr>
        </p:nvSpPr>
        <p:spPr>
          <a:xfrm>
            <a:off x="467916" y="3492695"/>
            <a:ext cx="2375893" cy="323165"/>
          </a:xfrm>
        </p:spPr>
        <p:txBody>
          <a:bodyPr wrap="square" lIns="0" anchor="b">
            <a:spAutoFit/>
          </a:bodyPr>
          <a:lstStyle>
            <a:lvl1pPr marL="0" indent="0" algn="ctr">
              <a:buNone/>
              <a:defRPr lang="en-US" sz="15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/>
            <a:r>
              <a:rPr lang="en-US"/>
              <a:t>Your title here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22" hasCustomPrompt="1"/>
          </p:nvPr>
        </p:nvSpPr>
        <p:spPr>
          <a:xfrm>
            <a:off x="3384054" y="3492695"/>
            <a:ext cx="2375893" cy="323165"/>
          </a:xfrm>
        </p:spPr>
        <p:txBody>
          <a:bodyPr wrap="square" lIns="0" anchor="b">
            <a:spAutoFit/>
          </a:bodyPr>
          <a:lstStyle>
            <a:lvl1pPr marL="0" indent="0" algn="ctr">
              <a:buNone/>
              <a:defRPr lang="en-US" sz="15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/>
            <a:r>
              <a:rPr lang="en-US"/>
              <a:t>Your title here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24" hasCustomPrompt="1"/>
          </p:nvPr>
        </p:nvSpPr>
        <p:spPr>
          <a:xfrm>
            <a:off x="6300192" y="3492695"/>
            <a:ext cx="2375893" cy="323165"/>
          </a:xfrm>
        </p:spPr>
        <p:txBody>
          <a:bodyPr wrap="square" lIns="0" anchor="b">
            <a:spAutoFit/>
          </a:bodyPr>
          <a:lstStyle>
            <a:lvl1pPr marL="0" indent="0" algn="ctr">
              <a:buNone/>
              <a:defRPr lang="en-US" sz="15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/>
            <a:r>
              <a:rPr lang="en-US"/>
              <a:t>Your title here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25" hasCustomPrompt="1"/>
          </p:nvPr>
        </p:nvSpPr>
        <p:spPr>
          <a:xfrm>
            <a:off x="467916" y="1301425"/>
            <a:ext cx="2372868" cy="342900"/>
          </a:xfrm>
          <a:solidFill>
            <a:schemeClr val="tx1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350" cap="all" baseline="0">
                <a:latin typeface="+mn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Your Title Here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27" hasCustomPrompt="1"/>
          </p:nvPr>
        </p:nvSpPr>
        <p:spPr>
          <a:xfrm>
            <a:off x="6303216" y="1301425"/>
            <a:ext cx="2372868" cy="342900"/>
          </a:xfrm>
          <a:solidFill>
            <a:schemeClr val="tx1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350" cap="all" baseline="0">
                <a:latin typeface="+mn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Your Title Here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26" hasCustomPrompt="1"/>
          </p:nvPr>
        </p:nvSpPr>
        <p:spPr>
          <a:xfrm>
            <a:off x="3387078" y="1301425"/>
            <a:ext cx="2372868" cy="342900"/>
          </a:xfrm>
          <a:solidFill>
            <a:schemeClr val="tx1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350" cap="all" baseline="0">
                <a:latin typeface="+mn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Your Title Here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29" hasCustomPrompt="1"/>
          </p:nvPr>
        </p:nvSpPr>
        <p:spPr>
          <a:xfrm>
            <a:off x="3385565" y="3880317"/>
            <a:ext cx="2372868" cy="6477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en-US" sz="1050" smtClean="0">
                <a:solidFill>
                  <a:schemeClr val="tx1"/>
                </a:solidFill>
                <a:latin typeface="+mn-lt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257162" lvl="0" indent="-257162"/>
            <a:r>
              <a:rPr lang="en-US"/>
              <a:t>Your description here</a:t>
            </a:r>
          </a:p>
        </p:txBody>
      </p:sp>
      <p:sp>
        <p:nvSpPr>
          <p:cNvPr id="35" name="Text Placeholder 33"/>
          <p:cNvSpPr>
            <a:spLocks noGrp="1"/>
          </p:cNvSpPr>
          <p:nvPr>
            <p:ph type="body" sz="quarter" idx="30" hasCustomPrompt="1"/>
          </p:nvPr>
        </p:nvSpPr>
        <p:spPr>
          <a:xfrm>
            <a:off x="6300191" y="3880317"/>
            <a:ext cx="2372868" cy="6477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en-US" sz="1050" smtClean="0">
                <a:solidFill>
                  <a:schemeClr val="tx1"/>
                </a:solidFill>
                <a:latin typeface="+mn-lt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257162" lvl="0" indent="-257162"/>
            <a:r>
              <a:rPr lang="en-US"/>
              <a:t>Your description here</a:t>
            </a:r>
          </a:p>
        </p:txBody>
      </p:sp>
      <p:sp>
        <p:nvSpPr>
          <p:cNvPr id="36" name="Text Placeholder 33"/>
          <p:cNvSpPr>
            <a:spLocks noGrp="1"/>
          </p:cNvSpPr>
          <p:nvPr>
            <p:ph type="body" sz="quarter" idx="31" hasCustomPrompt="1"/>
          </p:nvPr>
        </p:nvSpPr>
        <p:spPr>
          <a:xfrm>
            <a:off x="467915" y="3880317"/>
            <a:ext cx="2372868" cy="6477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en-US" sz="1050" smtClean="0">
                <a:solidFill>
                  <a:schemeClr val="tx1"/>
                </a:solidFill>
                <a:latin typeface="+mn-lt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257162" lvl="0" indent="-257162"/>
            <a:r>
              <a:rPr lang="en-US"/>
              <a:t>Your description here</a:t>
            </a:r>
          </a:p>
        </p:txBody>
      </p:sp>
    </p:spTree>
    <p:extLst>
      <p:ext uri="{BB962C8B-B14F-4D97-AF65-F5344CB8AC3E}">
        <p14:creationId xmlns:p14="http://schemas.microsoft.com/office/powerpoint/2010/main" val="221028925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Left - 2x2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66366" y="172154"/>
            <a:ext cx="1220830" cy="338357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7892075" y="71894"/>
            <a:ext cx="1195121" cy="540060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66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91329"/>
            <a:ext cx="7348373" cy="553998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916" y="633784"/>
            <a:ext cx="7348373" cy="415498"/>
          </a:xfrm>
        </p:spPr>
        <p:txBody>
          <a:bodyPr wrap="square">
            <a:spAutoFit/>
          </a:bodyPr>
          <a:lstStyle>
            <a:lvl1pPr marL="0" indent="0" algn="l">
              <a:buNone/>
              <a:defRPr sz="2100">
                <a:solidFill>
                  <a:schemeClr val="accent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246127" y="4677984"/>
            <a:ext cx="329431" cy="329430"/>
            <a:chOff x="186858" y="6096003"/>
            <a:chExt cx="580550" cy="580549"/>
          </a:xfrm>
          <a:solidFill>
            <a:schemeClr val="bg1">
              <a:lumMod val="75000"/>
              <a:alpha val="25000"/>
            </a:schemeClr>
          </a:solidFill>
        </p:grpSpPr>
        <p:sp>
          <p:nvSpPr>
            <p:cNvPr id="7" name="Rectangle 6"/>
            <p:cNvSpPr/>
            <p:nvPr userDrawn="1"/>
          </p:nvSpPr>
          <p:spPr>
            <a:xfrm>
              <a:off x="186859" y="6096003"/>
              <a:ext cx="580549" cy="5805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/>
              <a:endParaRPr lang="en-US" sz="1200" b="1" dirty="0">
                <a:solidFill>
                  <a:prstClr val="white"/>
                </a:solidFill>
                <a:latin typeface="GeosansLight" panose="02000603020000020003"/>
              </a:endParaRP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186858" y="6612049"/>
              <a:ext cx="580549" cy="64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/>
              <a:endParaRPr lang="en-US" sz="1350">
                <a:solidFill>
                  <a:prstClr val="white"/>
                </a:solidFill>
              </a:endParaRPr>
            </a:p>
          </p:txBody>
        </p:sp>
      </p:grp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46127" y="4677984"/>
            <a:ext cx="329431" cy="292828"/>
          </a:xfrm>
          <a:prstGeom prst="rect">
            <a:avLst/>
          </a:prstGeom>
        </p:spPr>
        <p:txBody>
          <a:bodyPr anchor="ctr"/>
          <a:lstStyle>
            <a:lvl1pPr algn="ctr">
              <a:defRPr sz="1050">
                <a:solidFill>
                  <a:srgbClr val="2F3A46"/>
                </a:solidFill>
              </a:defRPr>
            </a:lvl1pPr>
          </a:lstStyle>
          <a:p>
            <a:pPr defTabSz="685766"/>
            <a:fld id="{F68327C5-B821-4FE9-A59A-A60D9EB59A9A}" type="slidenum">
              <a:rPr lang="en-US" smtClean="0"/>
              <a:pPr defTabSz="685766"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8322384" y="4330860"/>
            <a:ext cx="821616" cy="812640"/>
          </a:xfrm>
          <a:prstGeom prst="rect">
            <a:avLst/>
          </a:prstGeom>
        </p:spPr>
      </p:pic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467916" y="1442074"/>
            <a:ext cx="3771900" cy="1438516"/>
          </a:xfrm>
          <a:solidFill>
            <a:schemeClr val="bg1"/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txBody>
          <a:bodyPr/>
          <a:lstStyle/>
          <a:p>
            <a:endParaRPr lang="en-US"/>
          </a:p>
        </p:txBody>
      </p:sp>
      <p:sp>
        <p:nvSpPr>
          <p:cNvPr id="17" name="Chart Placeholder 4"/>
          <p:cNvSpPr>
            <a:spLocks noGrp="1"/>
          </p:cNvSpPr>
          <p:nvPr>
            <p:ph type="chart" sz="quarter" idx="16"/>
          </p:nvPr>
        </p:nvSpPr>
        <p:spPr>
          <a:xfrm>
            <a:off x="4904184" y="1442074"/>
            <a:ext cx="3771900" cy="1438516"/>
          </a:xfrm>
          <a:solidFill>
            <a:schemeClr val="bg1"/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txBody>
          <a:bodyPr/>
          <a:lstStyle/>
          <a:p>
            <a:endParaRPr lang="en-US"/>
          </a:p>
        </p:txBody>
      </p:sp>
      <p:sp>
        <p:nvSpPr>
          <p:cNvPr id="15" name="Chart Placeholder 4"/>
          <p:cNvSpPr>
            <a:spLocks noGrp="1"/>
          </p:cNvSpPr>
          <p:nvPr>
            <p:ph type="chart" sz="quarter" idx="18"/>
          </p:nvPr>
        </p:nvSpPr>
        <p:spPr>
          <a:xfrm>
            <a:off x="467916" y="3355082"/>
            <a:ext cx="3771900" cy="1438516"/>
          </a:xfrm>
          <a:solidFill>
            <a:schemeClr val="bg1"/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txBody>
          <a:bodyPr/>
          <a:lstStyle/>
          <a:p>
            <a:endParaRPr lang="en-US"/>
          </a:p>
        </p:txBody>
      </p:sp>
      <p:sp>
        <p:nvSpPr>
          <p:cNvPr id="20" name="Chart Placeholder 4"/>
          <p:cNvSpPr>
            <a:spLocks noGrp="1"/>
          </p:cNvSpPr>
          <p:nvPr>
            <p:ph type="chart" sz="quarter" idx="20"/>
          </p:nvPr>
        </p:nvSpPr>
        <p:spPr>
          <a:xfrm>
            <a:off x="4904184" y="3355082"/>
            <a:ext cx="3771900" cy="1438516"/>
          </a:xfrm>
          <a:solidFill>
            <a:schemeClr val="bg1"/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txBody>
          <a:bodyPr/>
          <a:lstStyle/>
          <a:p>
            <a:endParaRPr lang="en-US"/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22" hasCustomPrompt="1"/>
          </p:nvPr>
        </p:nvSpPr>
        <p:spPr>
          <a:xfrm>
            <a:off x="467916" y="1124210"/>
            <a:ext cx="3771900" cy="342900"/>
          </a:xfrm>
          <a:solidFill>
            <a:schemeClr val="tx1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350" cap="all" baseline="0">
                <a:latin typeface="+mn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Your Title Here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23" hasCustomPrompt="1"/>
          </p:nvPr>
        </p:nvSpPr>
        <p:spPr>
          <a:xfrm>
            <a:off x="4904184" y="1124210"/>
            <a:ext cx="3771900" cy="342900"/>
          </a:xfrm>
          <a:solidFill>
            <a:schemeClr val="tx1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350" cap="all" baseline="0">
                <a:latin typeface="+mn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Your Title Here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24" hasCustomPrompt="1"/>
          </p:nvPr>
        </p:nvSpPr>
        <p:spPr>
          <a:xfrm>
            <a:off x="467916" y="3037218"/>
            <a:ext cx="3771900" cy="342900"/>
          </a:xfrm>
          <a:solidFill>
            <a:schemeClr val="tx1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350" cap="all" baseline="0">
                <a:latin typeface="+mn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Your Title Here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25" hasCustomPrompt="1"/>
          </p:nvPr>
        </p:nvSpPr>
        <p:spPr>
          <a:xfrm>
            <a:off x="4904184" y="3037218"/>
            <a:ext cx="3771900" cy="342900"/>
          </a:xfrm>
          <a:solidFill>
            <a:schemeClr val="tx1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350" cap="all" baseline="0">
                <a:latin typeface="+mn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Your Title Here</a:t>
            </a:r>
          </a:p>
        </p:txBody>
      </p:sp>
    </p:spTree>
    <p:extLst>
      <p:ext uri="{BB962C8B-B14F-4D97-AF65-F5344CB8AC3E}">
        <p14:creationId xmlns:p14="http://schemas.microsoft.com/office/powerpoint/2010/main" val="10485393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Left - 3x2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66366" y="172154"/>
            <a:ext cx="1220830" cy="338357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7892075" y="71894"/>
            <a:ext cx="1195121" cy="540060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66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91329"/>
            <a:ext cx="7348373" cy="553998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916" y="633784"/>
            <a:ext cx="7348373" cy="415498"/>
          </a:xfrm>
        </p:spPr>
        <p:txBody>
          <a:bodyPr wrap="square">
            <a:spAutoFit/>
          </a:bodyPr>
          <a:lstStyle>
            <a:lvl1pPr marL="0" indent="0" algn="l">
              <a:buNone/>
              <a:defRPr sz="2100">
                <a:solidFill>
                  <a:schemeClr val="accent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246127" y="4677984"/>
            <a:ext cx="329431" cy="329430"/>
            <a:chOff x="186858" y="6096003"/>
            <a:chExt cx="580550" cy="580549"/>
          </a:xfrm>
          <a:solidFill>
            <a:schemeClr val="bg1">
              <a:lumMod val="75000"/>
              <a:alpha val="25000"/>
            </a:schemeClr>
          </a:solidFill>
        </p:grpSpPr>
        <p:sp>
          <p:nvSpPr>
            <p:cNvPr id="7" name="Rectangle 6"/>
            <p:cNvSpPr/>
            <p:nvPr userDrawn="1"/>
          </p:nvSpPr>
          <p:spPr>
            <a:xfrm>
              <a:off x="186859" y="6096003"/>
              <a:ext cx="580549" cy="5805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/>
              <a:endParaRPr lang="en-US" sz="1200" b="1" dirty="0">
                <a:solidFill>
                  <a:prstClr val="white"/>
                </a:solidFill>
                <a:latin typeface="GeosansLight" panose="02000603020000020003"/>
              </a:endParaRP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186858" y="6612049"/>
              <a:ext cx="580549" cy="64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/>
              <a:endParaRPr lang="en-US" sz="1350">
                <a:solidFill>
                  <a:prstClr val="white"/>
                </a:solidFill>
              </a:endParaRPr>
            </a:p>
          </p:txBody>
        </p:sp>
      </p:grp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46127" y="4677984"/>
            <a:ext cx="329431" cy="292828"/>
          </a:xfrm>
          <a:prstGeom prst="rect">
            <a:avLst/>
          </a:prstGeom>
        </p:spPr>
        <p:txBody>
          <a:bodyPr anchor="ctr"/>
          <a:lstStyle>
            <a:lvl1pPr algn="ctr">
              <a:defRPr sz="1050">
                <a:solidFill>
                  <a:srgbClr val="2F3A46"/>
                </a:solidFill>
              </a:defRPr>
            </a:lvl1pPr>
          </a:lstStyle>
          <a:p>
            <a:pPr defTabSz="685766"/>
            <a:fld id="{F68327C5-B821-4FE9-A59A-A60D9EB59A9A}" type="slidenum">
              <a:rPr lang="en-US" smtClean="0"/>
              <a:pPr defTabSz="685766"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8322384" y="4330860"/>
            <a:ext cx="821616" cy="812640"/>
          </a:xfrm>
          <a:prstGeom prst="rect">
            <a:avLst/>
          </a:prstGeom>
        </p:spPr>
      </p:pic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467916" y="1442074"/>
            <a:ext cx="2372868" cy="1438516"/>
          </a:xfrm>
          <a:solidFill>
            <a:schemeClr val="bg1"/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txBody>
          <a:bodyPr/>
          <a:lstStyle/>
          <a:p>
            <a:endParaRPr lang="en-US"/>
          </a:p>
        </p:txBody>
      </p:sp>
      <p:sp>
        <p:nvSpPr>
          <p:cNvPr id="15" name="Chart Placeholder 4"/>
          <p:cNvSpPr>
            <a:spLocks noGrp="1"/>
          </p:cNvSpPr>
          <p:nvPr>
            <p:ph type="chart" sz="quarter" idx="18"/>
          </p:nvPr>
        </p:nvSpPr>
        <p:spPr>
          <a:xfrm>
            <a:off x="467916" y="3355082"/>
            <a:ext cx="2372868" cy="1438516"/>
          </a:xfrm>
          <a:solidFill>
            <a:schemeClr val="bg1"/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txBody>
          <a:bodyPr/>
          <a:lstStyle/>
          <a:p>
            <a:endParaRPr lang="en-US"/>
          </a:p>
        </p:txBody>
      </p:sp>
      <p:sp>
        <p:nvSpPr>
          <p:cNvPr id="22" name="Chart Placeholder 4"/>
          <p:cNvSpPr>
            <a:spLocks noGrp="1"/>
          </p:cNvSpPr>
          <p:nvPr>
            <p:ph type="chart" sz="quarter" idx="20"/>
          </p:nvPr>
        </p:nvSpPr>
        <p:spPr>
          <a:xfrm>
            <a:off x="3385566" y="1442074"/>
            <a:ext cx="2372868" cy="1438516"/>
          </a:xfrm>
          <a:solidFill>
            <a:schemeClr val="bg1"/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txBody>
          <a:bodyPr/>
          <a:lstStyle/>
          <a:p>
            <a:endParaRPr lang="en-US"/>
          </a:p>
        </p:txBody>
      </p:sp>
      <p:sp>
        <p:nvSpPr>
          <p:cNvPr id="24" name="Chart Placeholder 4"/>
          <p:cNvSpPr>
            <a:spLocks noGrp="1"/>
          </p:cNvSpPr>
          <p:nvPr>
            <p:ph type="chart" sz="quarter" idx="22"/>
          </p:nvPr>
        </p:nvSpPr>
        <p:spPr>
          <a:xfrm>
            <a:off x="3385566" y="3355082"/>
            <a:ext cx="2372868" cy="1438516"/>
          </a:xfrm>
          <a:solidFill>
            <a:schemeClr val="bg1"/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txBody>
          <a:bodyPr/>
          <a:lstStyle/>
          <a:p>
            <a:endParaRPr lang="en-US"/>
          </a:p>
        </p:txBody>
      </p:sp>
      <p:sp>
        <p:nvSpPr>
          <p:cNvPr id="26" name="Chart Placeholder 4"/>
          <p:cNvSpPr>
            <a:spLocks noGrp="1"/>
          </p:cNvSpPr>
          <p:nvPr>
            <p:ph type="chart" sz="quarter" idx="24"/>
          </p:nvPr>
        </p:nvSpPr>
        <p:spPr>
          <a:xfrm>
            <a:off x="6303216" y="1411966"/>
            <a:ext cx="2372868" cy="1438516"/>
          </a:xfrm>
          <a:solidFill>
            <a:schemeClr val="bg1"/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txBody>
          <a:bodyPr/>
          <a:lstStyle/>
          <a:p>
            <a:endParaRPr lang="en-US"/>
          </a:p>
        </p:txBody>
      </p:sp>
      <p:sp>
        <p:nvSpPr>
          <p:cNvPr id="28" name="Chart Placeholder 4"/>
          <p:cNvSpPr>
            <a:spLocks noGrp="1"/>
          </p:cNvSpPr>
          <p:nvPr>
            <p:ph type="chart" sz="quarter" idx="26"/>
          </p:nvPr>
        </p:nvSpPr>
        <p:spPr>
          <a:xfrm>
            <a:off x="6303216" y="3324974"/>
            <a:ext cx="2372868" cy="1438516"/>
          </a:xfrm>
          <a:solidFill>
            <a:schemeClr val="bg1"/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txBody>
          <a:bodyPr/>
          <a:lstStyle/>
          <a:p>
            <a:endParaRPr lang="en-US"/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28" hasCustomPrompt="1"/>
          </p:nvPr>
        </p:nvSpPr>
        <p:spPr>
          <a:xfrm>
            <a:off x="467916" y="1124210"/>
            <a:ext cx="2372868" cy="342900"/>
          </a:xfrm>
          <a:solidFill>
            <a:schemeClr val="tx1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350" cap="all" baseline="0">
                <a:latin typeface="+mn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Your Title Here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29" hasCustomPrompt="1"/>
          </p:nvPr>
        </p:nvSpPr>
        <p:spPr>
          <a:xfrm>
            <a:off x="6303216" y="1124210"/>
            <a:ext cx="2372868" cy="342900"/>
          </a:xfrm>
          <a:solidFill>
            <a:schemeClr val="tx1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350" cap="all" baseline="0">
                <a:latin typeface="+mn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Your Title Here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30" hasCustomPrompt="1"/>
          </p:nvPr>
        </p:nvSpPr>
        <p:spPr>
          <a:xfrm>
            <a:off x="3387078" y="1124210"/>
            <a:ext cx="2372868" cy="342900"/>
          </a:xfrm>
          <a:solidFill>
            <a:schemeClr val="tx1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350" cap="all" baseline="0">
                <a:latin typeface="+mn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Your Title Here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1" hasCustomPrompt="1"/>
          </p:nvPr>
        </p:nvSpPr>
        <p:spPr>
          <a:xfrm>
            <a:off x="467916" y="3037218"/>
            <a:ext cx="2372868" cy="342900"/>
          </a:xfrm>
          <a:solidFill>
            <a:schemeClr val="tx1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350" cap="all" baseline="0">
                <a:latin typeface="+mn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Your Title Here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32" hasCustomPrompt="1"/>
          </p:nvPr>
        </p:nvSpPr>
        <p:spPr>
          <a:xfrm>
            <a:off x="6303216" y="3037218"/>
            <a:ext cx="2372868" cy="342900"/>
          </a:xfrm>
          <a:solidFill>
            <a:schemeClr val="tx1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350" cap="all" baseline="0">
                <a:latin typeface="+mn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Your Title Here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3" hasCustomPrompt="1"/>
          </p:nvPr>
        </p:nvSpPr>
        <p:spPr>
          <a:xfrm>
            <a:off x="3387078" y="3037218"/>
            <a:ext cx="2372868" cy="342900"/>
          </a:xfrm>
          <a:solidFill>
            <a:schemeClr val="tx1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350" cap="all" baseline="0">
                <a:latin typeface="+mn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Your Title Here</a:t>
            </a:r>
          </a:p>
        </p:txBody>
      </p:sp>
    </p:spTree>
    <p:extLst>
      <p:ext uri="{BB962C8B-B14F-4D97-AF65-F5344CB8AC3E}">
        <p14:creationId xmlns:p14="http://schemas.microsoft.com/office/powerpoint/2010/main" val="19571608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ransition"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55145"/>
            <a:ext cx="6858000" cy="1477328"/>
          </a:xfrm>
        </p:spPr>
        <p:txBody>
          <a:bodyPr anchor="b"/>
          <a:lstStyle>
            <a:lvl1pPr algn="ct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4515966"/>
            <a:ext cx="9144000" cy="6275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66"/>
            <a:endParaRPr lang="en-US" sz="1350">
              <a:solidFill>
                <a:prstClr val="white"/>
              </a:solidFill>
            </a:endParaRPr>
          </a:p>
        </p:txBody>
      </p:sp>
      <p:pic>
        <p:nvPicPr>
          <p:cNvPr id="8" name="Picture 7">
            <a:hlinkClick r:id="rId2"/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50342" y="4660555"/>
            <a:ext cx="1220830" cy="3383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8322384" y="3703326"/>
            <a:ext cx="821616" cy="812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60013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9532" y="102392"/>
            <a:ext cx="8424936" cy="784830"/>
          </a:xfrm>
        </p:spPr>
        <p:txBody>
          <a:bodyPr wrap="square" anchor="b">
            <a:spAutoFit/>
          </a:bodyPr>
          <a:lstStyle>
            <a:lvl1pPr algn="ct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4515966"/>
            <a:ext cx="9144000" cy="6275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66"/>
            <a:endParaRPr lang="en-US" sz="1013">
              <a:solidFill>
                <a:prstClr val="white"/>
              </a:solidFill>
            </a:endParaRPr>
          </a:p>
        </p:txBody>
      </p:sp>
      <p:pic>
        <p:nvPicPr>
          <p:cNvPr id="8" name="Picture 7">
            <a:hlinkClick r:id="rId2"/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50342" y="4660557"/>
            <a:ext cx="1220830" cy="33835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746" y="1069850"/>
            <a:ext cx="4753855" cy="3929061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117458" y="1275609"/>
            <a:ext cx="4212431" cy="237604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8322384" y="3703326"/>
            <a:ext cx="821616" cy="812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426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ktangel 5"/>
          <p:cNvSpPr/>
          <p:nvPr userDrawn="1"/>
        </p:nvSpPr>
        <p:spPr>
          <a:xfrm>
            <a:off x="206375" y="214064"/>
            <a:ext cx="8729663" cy="4313497"/>
          </a:xfrm>
          <a:prstGeom prst="rect">
            <a:avLst/>
          </a:prstGeom>
          <a:solidFill>
            <a:srgbClr val="E8F5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ln>
                <a:noFill/>
              </a:ln>
              <a:solidFill>
                <a:schemeClr val="bg2"/>
              </a:solidFill>
              <a:effectLst/>
            </a:endParaRPr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05600" y="586800"/>
            <a:ext cx="7707600" cy="396000"/>
          </a:xfrm>
        </p:spPr>
        <p:txBody>
          <a:bodyPr/>
          <a:lstStyle>
            <a:lvl1pPr algn="l"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7" name="Platshållare för sidfot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457200">
              <a:spcBef>
                <a:spcPct val="0"/>
              </a:spcBef>
            </a:pPr>
            <a:endParaRPr lang="sv-SE" dirty="0"/>
          </a:p>
        </p:txBody>
      </p:sp>
      <p:sp>
        <p:nvSpPr>
          <p:cNvPr id="8" name="Platshållare för bildnumm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457200"/>
            <a:fld id="{D42979E0-7723-4711-BE79-E6A8ABD26BF8}" type="slidenum">
              <a:rPr lang="sv-SE" smtClean="0"/>
              <a:pPr defTabSz="457200"/>
              <a:t>‹#›</a:t>
            </a:fld>
            <a:endParaRPr lang="sv-SE" dirty="0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12"/>
          </p:nvPr>
        </p:nvSpPr>
        <p:spPr>
          <a:xfrm>
            <a:off x="705600" y="1198800"/>
            <a:ext cx="5184775" cy="3197225"/>
          </a:xfrm>
        </p:spPr>
        <p:txBody>
          <a:bodyPr/>
          <a:lstStyle>
            <a:lvl1pPr marL="0" indent="0">
              <a:buNone/>
              <a:defRPr/>
            </a:lvl1pPr>
            <a:lvl2pPr marL="625475" indent="-257175">
              <a:defRPr/>
            </a:lvl2pPr>
            <a:lvl3pPr marL="1074738" indent="-247650">
              <a:defRPr/>
            </a:lvl3pPr>
            <a:lvl4pPr marL="1347788" indent="-152400">
              <a:defRPr/>
            </a:lvl4pPr>
            <a:lvl5pPr marL="1973263" indent="-238125">
              <a:defRPr/>
            </a:lvl5pPr>
          </a:lstStyle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41671082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4515966"/>
            <a:ext cx="9144000" cy="6275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pic>
        <p:nvPicPr>
          <p:cNvPr id="8" name="Picture 7">
            <a:hlinkClick r:id="rId2"/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50342" y="4660555"/>
            <a:ext cx="1220830" cy="338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08209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Insert Slide">
    <p:bg>
      <p:bgPr>
        <a:solidFill>
          <a:srgbClr val="1E26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517744"/>
            <a:ext cx="6858000" cy="1790700"/>
          </a:xfrm>
        </p:spPr>
        <p:txBody>
          <a:bodyPr anchor="t"/>
          <a:lstStyle>
            <a:lvl1pPr algn="ctr">
              <a:defRPr sz="45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1545637"/>
            <a:ext cx="6858000" cy="80415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100" i="0">
                <a:solidFill>
                  <a:schemeClr val="bg1"/>
                </a:solidFill>
                <a:latin typeface="+mn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35796" y="4767263"/>
            <a:ext cx="3672408" cy="273844"/>
          </a:xfrm>
        </p:spPr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PowerPoint SmartArt Graphics - The complete ready-to-use collection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48" b="19440"/>
          <a:stretch/>
        </p:blipFill>
        <p:spPr>
          <a:xfrm>
            <a:off x="8324934" y="4333410"/>
            <a:ext cx="819066" cy="810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991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entagon 23"/>
          <p:cNvSpPr/>
          <p:nvPr userDrawn="1"/>
        </p:nvSpPr>
        <p:spPr>
          <a:xfrm rot="5400000">
            <a:off x="8214367" y="4722825"/>
            <a:ext cx="335756" cy="421984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565" y="238126"/>
            <a:ext cx="7968785" cy="994172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15846" y="4767263"/>
            <a:ext cx="3771900" cy="273844"/>
          </a:xfrm>
        </p:spPr>
        <p:txBody>
          <a:bodyPr/>
          <a:lstStyle>
            <a:lvl1pPr algn="l">
              <a:defRPr>
                <a:latin typeface="+mj-lt"/>
              </a:defRPr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PowerPoint SmartArt Graphics - The complete ready-to-use collection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1253" y="4767263"/>
            <a:ext cx="421983" cy="273844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C15AD966-9810-4EB9-925F-2A35C0C6E188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152646" y="4593802"/>
            <a:ext cx="609109" cy="447305"/>
            <a:chOff x="348344" y="1690685"/>
            <a:chExt cx="812145" cy="596407"/>
          </a:xfrm>
        </p:grpSpPr>
        <p:grpSp>
          <p:nvGrpSpPr>
            <p:cNvPr id="6" name="Group 5"/>
            <p:cNvGrpSpPr/>
            <p:nvPr userDrawn="1"/>
          </p:nvGrpSpPr>
          <p:grpSpPr>
            <a:xfrm>
              <a:off x="652506" y="1901402"/>
              <a:ext cx="507983" cy="385690"/>
              <a:chOff x="652506" y="1901402"/>
              <a:chExt cx="507983" cy="38569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652506" y="1901402"/>
                <a:ext cx="507983" cy="385690"/>
              </a:xfrm>
              <a:prstGeom prst="rect">
                <a:avLst/>
              </a:prstGeom>
              <a:noFill/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0" name="Group 9"/>
              <p:cNvGrpSpPr/>
              <p:nvPr/>
            </p:nvGrpSpPr>
            <p:grpSpPr>
              <a:xfrm>
                <a:off x="724627" y="2033762"/>
                <a:ext cx="348062" cy="0"/>
                <a:chOff x="1741715" y="4429919"/>
                <a:chExt cx="1611085" cy="0"/>
              </a:xfrm>
            </p:grpSpPr>
            <p:cxnSp>
              <p:nvCxnSpPr>
                <p:cNvPr id="18" name="Straight Connector 17"/>
                <p:cNvCxnSpPr/>
                <p:nvPr/>
              </p:nvCxnSpPr>
              <p:spPr>
                <a:xfrm>
                  <a:off x="1741715" y="4429919"/>
                  <a:ext cx="319314" cy="0"/>
                </a:xfrm>
                <a:prstGeom prst="line">
                  <a:avLst/>
                </a:prstGeom>
                <a:ln w="285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278744" y="4429919"/>
                  <a:ext cx="1074056" cy="0"/>
                </a:xfrm>
                <a:prstGeom prst="line">
                  <a:avLst/>
                </a:prstGeom>
                <a:ln w="285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" name="Group 10"/>
              <p:cNvGrpSpPr/>
              <p:nvPr/>
            </p:nvGrpSpPr>
            <p:grpSpPr>
              <a:xfrm>
                <a:off x="724627" y="2106728"/>
                <a:ext cx="348062" cy="0"/>
                <a:chOff x="1741715" y="4429919"/>
                <a:chExt cx="1611085" cy="0"/>
              </a:xfrm>
            </p:grpSpPr>
            <p:cxnSp>
              <p:nvCxnSpPr>
                <p:cNvPr id="16" name="Straight Connector 15"/>
                <p:cNvCxnSpPr/>
                <p:nvPr/>
              </p:nvCxnSpPr>
              <p:spPr>
                <a:xfrm>
                  <a:off x="1741715" y="4429919"/>
                  <a:ext cx="319314" cy="0"/>
                </a:xfrm>
                <a:prstGeom prst="line">
                  <a:avLst/>
                </a:prstGeom>
                <a:ln w="285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/>
                <p:cNvCxnSpPr/>
                <p:nvPr/>
              </p:nvCxnSpPr>
              <p:spPr>
                <a:xfrm>
                  <a:off x="2278744" y="4429919"/>
                  <a:ext cx="1074056" cy="0"/>
                </a:xfrm>
                <a:prstGeom prst="line">
                  <a:avLst/>
                </a:prstGeom>
                <a:ln w="285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" name="Group 11"/>
              <p:cNvGrpSpPr/>
              <p:nvPr/>
            </p:nvGrpSpPr>
            <p:grpSpPr>
              <a:xfrm>
                <a:off x="724627" y="2179694"/>
                <a:ext cx="348062" cy="0"/>
                <a:chOff x="1741715" y="4429919"/>
                <a:chExt cx="1611085" cy="0"/>
              </a:xfrm>
            </p:grpSpPr>
            <p:cxnSp>
              <p:nvCxnSpPr>
                <p:cNvPr id="14" name="Straight Connector 13"/>
                <p:cNvCxnSpPr/>
                <p:nvPr/>
              </p:nvCxnSpPr>
              <p:spPr>
                <a:xfrm>
                  <a:off x="1741715" y="4429919"/>
                  <a:ext cx="319314" cy="0"/>
                </a:xfrm>
                <a:prstGeom prst="line">
                  <a:avLst/>
                </a:prstGeom>
                <a:ln w="285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>
                  <a:off x="2278744" y="4429919"/>
                  <a:ext cx="1074056" cy="0"/>
                </a:xfrm>
                <a:prstGeom prst="line">
                  <a:avLst/>
                </a:prstGeom>
                <a:ln w="285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3" name="Freeform 12"/>
            <p:cNvSpPr/>
            <p:nvPr/>
          </p:nvSpPr>
          <p:spPr>
            <a:xfrm>
              <a:off x="348344" y="1690685"/>
              <a:ext cx="721325" cy="438997"/>
            </a:xfrm>
            <a:custGeom>
              <a:avLst/>
              <a:gdLst>
                <a:gd name="connsiteX0" fmla="*/ 0 w 3338822"/>
                <a:gd name="connsiteY0" fmla="*/ 0 h 2032000"/>
                <a:gd name="connsiteX1" fmla="*/ 2656108 w 3338822"/>
                <a:gd name="connsiteY1" fmla="*/ 0 h 2032000"/>
                <a:gd name="connsiteX2" fmla="*/ 3338822 w 3338822"/>
                <a:gd name="connsiteY2" fmla="*/ 770801 h 2032000"/>
                <a:gd name="connsiteX3" fmla="*/ 1182914 w 3338822"/>
                <a:gd name="connsiteY3" fmla="*/ 770801 h 2032000"/>
                <a:gd name="connsiteX4" fmla="*/ 1182914 w 3338822"/>
                <a:gd name="connsiteY4" fmla="*/ 2032000 h 2032000"/>
                <a:gd name="connsiteX5" fmla="*/ 0 w 3338822"/>
                <a:gd name="connsiteY5" fmla="*/ 2032000 h 2032000"/>
                <a:gd name="connsiteX6" fmla="*/ 899892 w 3338822"/>
                <a:gd name="connsiteY6" fmla="*/ 1016000 h 203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8822" h="2032000">
                  <a:moveTo>
                    <a:pt x="0" y="0"/>
                  </a:moveTo>
                  <a:lnTo>
                    <a:pt x="2656108" y="0"/>
                  </a:lnTo>
                  <a:lnTo>
                    <a:pt x="3338822" y="770801"/>
                  </a:lnTo>
                  <a:lnTo>
                    <a:pt x="1182914" y="770801"/>
                  </a:lnTo>
                  <a:lnTo>
                    <a:pt x="1182914" y="2032000"/>
                  </a:lnTo>
                  <a:lnTo>
                    <a:pt x="0" y="2032000"/>
                  </a:lnTo>
                  <a:lnTo>
                    <a:pt x="899892" y="1016000"/>
                  </a:lnTo>
                  <a:close/>
                </a:path>
              </a:pathLst>
            </a:custGeom>
            <a:solidFill>
              <a:srgbClr val="76A7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2826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w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entagon 23"/>
          <p:cNvSpPr/>
          <p:nvPr userDrawn="1"/>
        </p:nvSpPr>
        <p:spPr>
          <a:xfrm rot="5400000">
            <a:off x="8214367" y="4722825"/>
            <a:ext cx="335756" cy="421984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565" y="238126"/>
            <a:ext cx="7968785" cy="994172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15846" y="4767263"/>
            <a:ext cx="3771900" cy="273844"/>
          </a:xfrm>
        </p:spPr>
        <p:txBody>
          <a:bodyPr/>
          <a:lstStyle>
            <a:lvl1pPr algn="l">
              <a:defRPr>
                <a:latin typeface="+mj-lt"/>
              </a:defRPr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PowerPoint SmartArt Graphics - The complete ready-to-use collection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1253" y="4767263"/>
            <a:ext cx="421983" cy="273844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C15AD966-9810-4EB9-925F-2A35C0C6E188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152646" y="4593802"/>
            <a:ext cx="609109" cy="447305"/>
            <a:chOff x="348344" y="1690685"/>
            <a:chExt cx="812145" cy="596407"/>
          </a:xfrm>
        </p:grpSpPr>
        <p:grpSp>
          <p:nvGrpSpPr>
            <p:cNvPr id="6" name="Group 5"/>
            <p:cNvGrpSpPr/>
            <p:nvPr userDrawn="1"/>
          </p:nvGrpSpPr>
          <p:grpSpPr>
            <a:xfrm>
              <a:off x="652506" y="1901402"/>
              <a:ext cx="507983" cy="385690"/>
              <a:chOff x="652506" y="1901402"/>
              <a:chExt cx="507983" cy="38569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652506" y="1901402"/>
                <a:ext cx="507983" cy="385690"/>
              </a:xfrm>
              <a:prstGeom prst="rect">
                <a:avLst/>
              </a:prstGeom>
              <a:noFill/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0" name="Group 9"/>
              <p:cNvGrpSpPr/>
              <p:nvPr/>
            </p:nvGrpSpPr>
            <p:grpSpPr>
              <a:xfrm>
                <a:off x="724627" y="2033762"/>
                <a:ext cx="348062" cy="0"/>
                <a:chOff x="1741715" y="4429919"/>
                <a:chExt cx="1611085" cy="0"/>
              </a:xfrm>
            </p:grpSpPr>
            <p:cxnSp>
              <p:nvCxnSpPr>
                <p:cNvPr id="18" name="Straight Connector 17"/>
                <p:cNvCxnSpPr/>
                <p:nvPr/>
              </p:nvCxnSpPr>
              <p:spPr>
                <a:xfrm>
                  <a:off x="1741715" y="4429919"/>
                  <a:ext cx="319314" cy="0"/>
                </a:xfrm>
                <a:prstGeom prst="line">
                  <a:avLst/>
                </a:prstGeom>
                <a:ln w="285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278744" y="4429919"/>
                  <a:ext cx="1074056" cy="0"/>
                </a:xfrm>
                <a:prstGeom prst="line">
                  <a:avLst/>
                </a:prstGeom>
                <a:ln w="285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" name="Group 10"/>
              <p:cNvGrpSpPr/>
              <p:nvPr/>
            </p:nvGrpSpPr>
            <p:grpSpPr>
              <a:xfrm>
                <a:off x="724627" y="2106728"/>
                <a:ext cx="348062" cy="0"/>
                <a:chOff x="1741715" y="4429919"/>
                <a:chExt cx="1611085" cy="0"/>
              </a:xfrm>
            </p:grpSpPr>
            <p:cxnSp>
              <p:nvCxnSpPr>
                <p:cNvPr id="16" name="Straight Connector 15"/>
                <p:cNvCxnSpPr/>
                <p:nvPr/>
              </p:nvCxnSpPr>
              <p:spPr>
                <a:xfrm>
                  <a:off x="1741715" y="4429919"/>
                  <a:ext cx="319314" cy="0"/>
                </a:xfrm>
                <a:prstGeom prst="line">
                  <a:avLst/>
                </a:prstGeom>
                <a:ln w="285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/>
                <p:cNvCxnSpPr/>
                <p:nvPr/>
              </p:nvCxnSpPr>
              <p:spPr>
                <a:xfrm>
                  <a:off x="2278744" y="4429919"/>
                  <a:ext cx="1074056" cy="0"/>
                </a:xfrm>
                <a:prstGeom prst="line">
                  <a:avLst/>
                </a:prstGeom>
                <a:ln w="285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" name="Group 11"/>
              <p:cNvGrpSpPr/>
              <p:nvPr/>
            </p:nvGrpSpPr>
            <p:grpSpPr>
              <a:xfrm>
                <a:off x="724627" y="2179694"/>
                <a:ext cx="348062" cy="0"/>
                <a:chOff x="1741715" y="4429919"/>
                <a:chExt cx="1611085" cy="0"/>
              </a:xfrm>
            </p:grpSpPr>
            <p:cxnSp>
              <p:nvCxnSpPr>
                <p:cNvPr id="14" name="Straight Connector 13"/>
                <p:cNvCxnSpPr/>
                <p:nvPr/>
              </p:nvCxnSpPr>
              <p:spPr>
                <a:xfrm>
                  <a:off x="1741715" y="4429919"/>
                  <a:ext cx="319314" cy="0"/>
                </a:xfrm>
                <a:prstGeom prst="line">
                  <a:avLst/>
                </a:prstGeom>
                <a:ln w="285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>
                  <a:off x="2278744" y="4429919"/>
                  <a:ext cx="1074056" cy="0"/>
                </a:xfrm>
                <a:prstGeom prst="line">
                  <a:avLst/>
                </a:prstGeom>
                <a:ln w="285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3" name="Freeform 12"/>
            <p:cNvSpPr/>
            <p:nvPr/>
          </p:nvSpPr>
          <p:spPr>
            <a:xfrm>
              <a:off x="348344" y="1690685"/>
              <a:ext cx="721325" cy="438997"/>
            </a:xfrm>
            <a:custGeom>
              <a:avLst/>
              <a:gdLst>
                <a:gd name="connsiteX0" fmla="*/ 0 w 3338822"/>
                <a:gd name="connsiteY0" fmla="*/ 0 h 2032000"/>
                <a:gd name="connsiteX1" fmla="*/ 2656108 w 3338822"/>
                <a:gd name="connsiteY1" fmla="*/ 0 h 2032000"/>
                <a:gd name="connsiteX2" fmla="*/ 3338822 w 3338822"/>
                <a:gd name="connsiteY2" fmla="*/ 770801 h 2032000"/>
                <a:gd name="connsiteX3" fmla="*/ 1182914 w 3338822"/>
                <a:gd name="connsiteY3" fmla="*/ 770801 h 2032000"/>
                <a:gd name="connsiteX4" fmla="*/ 1182914 w 3338822"/>
                <a:gd name="connsiteY4" fmla="*/ 2032000 h 2032000"/>
                <a:gd name="connsiteX5" fmla="*/ 0 w 3338822"/>
                <a:gd name="connsiteY5" fmla="*/ 2032000 h 2032000"/>
                <a:gd name="connsiteX6" fmla="*/ 899892 w 3338822"/>
                <a:gd name="connsiteY6" fmla="*/ 1016000 h 203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8822" h="2032000">
                  <a:moveTo>
                    <a:pt x="0" y="0"/>
                  </a:moveTo>
                  <a:lnTo>
                    <a:pt x="2656108" y="0"/>
                  </a:lnTo>
                  <a:lnTo>
                    <a:pt x="3338822" y="770801"/>
                  </a:lnTo>
                  <a:lnTo>
                    <a:pt x="1182914" y="770801"/>
                  </a:lnTo>
                  <a:lnTo>
                    <a:pt x="1182914" y="2032000"/>
                  </a:lnTo>
                  <a:lnTo>
                    <a:pt x="0" y="2032000"/>
                  </a:lnTo>
                  <a:lnTo>
                    <a:pt x="899892" y="1016000"/>
                  </a:lnTo>
                  <a:close/>
                </a:path>
              </a:pathLst>
            </a:custGeom>
            <a:solidFill>
              <a:srgbClr val="76A7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black"/>
                </a:solidFill>
              </a:endParaRPr>
            </a:p>
          </p:txBody>
        </p:sp>
      </p:grp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546565" y="1369219"/>
            <a:ext cx="7968785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430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entagon 23"/>
          <p:cNvSpPr/>
          <p:nvPr userDrawn="1"/>
        </p:nvSpPr>
        <p:spPr>
          <a:xfrm rot="5400000">
            <a:off x="8214367" y="4722825"/>
            <a:ext cx="335756" cy="421984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7350" y="238126"/>
            <a:ext cx="6858000" cy="994172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15846" y="4767263"/>
            <a:ext cx="3771900" cy="273844"/>
          </a:xfrm>
        </p:spPr>
        <p:txBody>
          <a:bodyPr/>
          <a:lstStyle>
            <a:lvl1pPr algn="l">
              <a:defRPr>
                <a:latin typeface="+mj-lt"/>
              </a:defRPr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PowerPoint SmartArt Graphics - The complete ready-to-use collection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1253" y="4767263"/>
            <a:ext cx="421983" cy="273844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C15AD966-9810-4EB9-925F-2A35C0C6E188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546565" y="472062"/>
            <a:ext cx="1110785" cy="526298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b="1" dirty="0" smtClean="0">
                <a:solidFill>
                  <a:prstClr val="white">
                    <a:lumMod val="75000"/>
                  </a:prstClr>
                </a:solidFill>
              </a:rPr>
              <a:t>List //</a:t>
            </a:r>
            <a:endParaRPr lang="en-US" sz="3300" b="1" dirty="0">
              <a:solidFill>
                <a:prstClr val="white">
                  <a:lumMod val="75000"/>
                </a:prstClr>
              </a:solidFill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152646" y="4593802"/>
            <a:ext cx="609109" cy="447305"/>
            <a:chOff x="348344" y="1690685"/>
            <a:chExt cx="812145" cy="596407"/>
          </a:xfrm>
        </p:grpSpPr>
        <p:grpSp>
          <p:nvGrpSpPr>
            <p:cNvPr id="6" name="Group 5"/>
            <p:cNvGrpSpPr/>
            <p:nvPr userDrawn="1"/>
          </p:nvGrpSpPr>
          <p:grpSpPr>
            <a:xfrm>
              <a:off x="652506" y="1901402"/>
              <a:ext cx="507983" cy="385690"/>
              <a:chOff x="652506" y="1901402"/>
              <a:chExt cx="507983" cy="38569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652506" y="1901402"/>
                <a:ext cx="507983" cy="385690"/>
              </a:xfrm>
              <a:prstGeom prst="rect">
                <a:avLst/>
              </a:prstGeom>
              <a:noFill/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0" name="Group 9"/>
              <p:cNvGrpSpPr/>
              <p:nvPr/>
            </p:nvGrpSpPr>
            <p:grpSpPr>
              <a:xfrm>
                <a:off x="724627" y="2033762"/>
                <a:ext cx="348062" cy="0"/>
                <a:chOff x="1741715" y="4429919"/>
                <a:chExt cx="1611085" cy="0"/>
              </a:xfrm>
            </p:grpSpPr>
            <p:cxnSp>
              <p:nvCxnSpPr>
                <p:cNvPr id="18" name="Straight Connector 17"/>
                <p:cNvCxnSpPr/>
                <p:nvPr/>
              </p:nvCxnSpPr>
              <p:spPr>
                <a:xfrm>
                  <a:off x="1741715" y="4429919"/>
                  <a:ext cx="319314" cy="0"/>
                </a:xfrm>
                <a:prstGeom prst="line">
                  <a:avLst/>
                </a:prstGeom>
                <a:ln w="285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278744" y="4429919"/>
                  <a:ext cx="1074056" cy="0"/>
                </a:xfrm>
                <a:prstGeom prst="line">
                  <a:avLst/>
                </a:prstGeom>
                <a:ln w="285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" name="Group 10"/>
              <p:cNvGrpSpPr/>
              <p:nvPr/>
            </p:nvGrpSpPr>
            <p:grpSpPr>
              <a:xfrm>
                <a:off x="724627" y="2106728"/>
                <a:ext cx="348062" cy="0"/>
                <a:chOff x="1741715" y="4429919"/>
                <a:chExt cx="1611085" cy="0"/>
              </a:xfrm>
            </p:grpSpPr>
            <p:cxnSp>
              <p:nvCxnSpPr>
                <p:cNvPr id="16" name="Straight Connector 15"/>
                <p:cNvCxnSpPr/>
                <p:nvPr/>
              </p:nvCxnSpPr>
              <p:spPr>
                <a:xfrm>
                  <a:off x="1741715" y="4429919"/>
                  <a:ext cx="319314" cy="0"/>
                </a:xfrm>
                <a:prstGeom prst="line">
                  <a:avLst/>
                </a:prstGeom>
                <a:ln w="285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/>
                <p:cNvCxnSpPr/>
                <p:nvPr/>
              </p:nvCxnSpPr>
              <p:spPr>
                <a:xfrm>
                  <a:off x="2278744" y="4429919"/>
                  <a:ext cx="1074056" cy="0"/>
                </a:xfrm>
                <a:prstGeom prst="line">
                  <a:avLst/>
                </a:prstGeom>
                <a:ln w="285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" name="Group 11"/>
              <p:cNvGrpSpPr/>
              <p:nvPr/>
            </p:nvGrpSpPr>
            <p:grpSpPr>
              <a:xfrm>
                <a:off x="724627" y="2179694"/>
                <a:ext cx="348062" cy="0"/>
                <a:chOff x="1741715" y="4429919"/>
                <a:chExt cx="1611085" cy="0"/>
              </a:xfrm>
            </p:grpSpPr>
            <p:cxnSp>
              <p:nvCxnSpPr>
                <p:cNvPr id="14" name="Straight Connector 13"/>
                <p:cNvCxnSpPr/>
                <p:nvPr/>
              </p:nvCxnSpPr>
              <p:spPr>
                <a:xfrm>
                  <a:off x="1741715" y="4429919"/>
                  <a:ext cx="319314" cy="0"/>
                </a:xfrm>
                <a:prstGeom prst="line">
                  <a:avLst/>
                </a:prstGeom>
                <a:ln w="285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>
                  <a:off x="2278744" y="4429919"/>
                  <a:ext cx="1074056" cy="0"/>
                </a:xfrm>
                <a:prstGeom prst="line">
                  <a:avLst/>
                </a:prstGeom>
                <a:ln w="285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3" name="Freeform 12"/>
            <p:cNvSpPr/>
            <p:nvPr/>
          </p:nvSpPr>
          <p:spPr>
            <a:xfrm>
              <a:off x="348344" y="1690685"/>
              <a:ext cx="721325" cy="438997"/>
            </a:xfrm>
            <a:custGeom>
              <a:avLst/>
              <a:gdLst>
                <a:gd name="connsiteX0" fmla="*/ 0 w 3338822"/>
                <a:gd name="connsiteY0" fmla="*/ 0 h 2032000"/>
                <a:gd name="connsiteX1" fmla="*/ 2656108 w 3338822"/>
                <a:gd name="connsiteY1" fmla="*/ 0 h 2032000"/>
                <a:gd name="connsiteX2" fmla="*/ 3338822 w 3338822"/>
                <a:gd name="connsiteY2" fmla="*/ 770801 h 2032000"/>
                <a:gd name="connsiteX3" fmla="*/ 1182914 w 3338822"/>
                <a:gd name="connsiteY3" fmla="*/ 770801 h 2032000"/>
                <a:gd name="connsiteX4" fmla="*/ 1182914 w 3338822"/>
                <a:gd name="connsiteY4" fmla="*/ 2032000 h 2032000"/>
                <a:gd name="connsiteX5" fmla="*/ 0 w 3338822"/>
                <a:gd name="connsiteY5" fmla="*/ 2032000 h 2032000"/>
                <a:gd name="connsiteX6" fmla="*/ 899892 w 3338822"/>
                <a:gd name="connsiteY6" fmla="*/ 1016000 h 203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8822" h="2032000">
                  <a:moveTo>
                    <a:pt x="0" y="0"/>
                  </a:moveTo>
                  <a:lnTo>
                    <a:pt x="2656108" y="0"/>
                  </a:lnTo>
                  <a:lnTo>
                    <a:pt x="3338822" y="770801"/>
                  </a:lnTo>
                  <a:lnTo>
                    <a:pt x="1182914" y="770801"/>
                  </a:lnTo>
                  <a:lnTo>
                    <a:pt x="1182914" y="2032000"/>
                  </a:lnTo>
                  <a:lnTo>
                    <a:pt x="0" y="2032000"/>
                  </a:lnTo>
                  <a:lnTo>
                    <a:pt x="899892" y="1016000"/>
                  </a:lnTo>
                  <a:close/>
                </a:path>
              </a:pathLst>
            </a:custGeom>
            <a:solidFill>
              <a:srgbClr val="76A7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black"/>
                </a:solidFill>
              </a:endParaRPr>
            </a:p>
          </p:txBody>
        </p:sp>
      </p:grpSp>
      <p:sp>
        <p:nvSpPr>
          <p:cNvPr id="23" name="Text Placeholder 22"/>
          <p:cNvSpPr>
            <a:spLocks noGrp="1"/>
          </p:cNvSpPr>
          <p:nvPr>
            <p:ph type="body" sz="quarter" idx="13"/>
          </p:nvPr>
        </p:nvSpPr>
        <p:spPr>
          <a:xfrm>
            <a:off x="278606" y="1404258"/>
            <a:ext cx="1371600" cy="653256"/>
          </a:xfrm>
        </p:spPr>
        <p:style>
          <a:lnRef idx="0">
            <a:scrgbClr r="0" g="0" b="0"/>
          </a:lnRef>
          <a:fillRef idx="1003">
            <a:schemeClr val="lt1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>
            <a:lvl1pPr marL="0" indent="0">
              <a:buNone/>
              <a:defRPr lang="en-US" sz="1350" smtClean="0">
                <a:latin typeface="+mj-lt"/>
                <a:ea typeface="+mj-ea"/>
                <a:cs typeface="+mj-cs"/>
              </a:defRPr>
            </a:lvl1pPr>
            <a:lvl2pPr>
              <a:defRPr lang="en-US" sz="1350" smtClean="0">
                <a:latin typeface="+mj-lt"/>
                <a:ea typeface="+mj-ea"/>
                <a:cs typeface="+mj-cs"/>
              </a:defRPr>
            </a:lvl2pPr>
            <a:lvl3pPr>
              <a:defRPr lang="en-US" sz="1350" smtClean="0">
                <a:latin typeface="+mj-lt"/>
                <a:ea typeface="+mj-ea"/>
                <a:cs typeface="+mj-cs"/>
              </a:defRPr>
            </a:lvl3pPr>
            <a:lvl4pPr>
              <a:defRPr lang="en-US" smtClean="0">
                <a:latin typeface="+mj-lt"/>
                <a:ea typeface="+mj-ea"/>
                <a:cs typeface="+mj-cs"/>
              </a:defRPr>
            </a:lvl4pPr>
            <a:lvl5pPr>
              <a:defRPr lang="en-US">
                <a:latin typeface="+mj-lt"/>
                <a:ea typeface="+mj-ea"/>
                <a:cs typeface="+mj-cs"/>
              </a:defRPr>
            </a:lvl5pPr>
          </a:lstStyle>
          <a:p>
            <a:pPr marL="0"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820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o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entagon 23"/>
          <p:cNvSpPr/>
          <p:nvPr userDrawn="1"/>
        </p:nvSpPr>
        <p:spPr>
          <a:xfrm rot="5400000">
            <a:off x="8214367" y="4722825"/>
            <a:ext cx="335756" cy="421984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0294" y="238126"/>
            <a:ext cx="6165056" cy="994172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1253" y="4767263"/>
            <a:ext cx="421983" cy="273844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C15AD966-9810-4EB9-925F-2A35C0C6E188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546566" y="472062"/>
            <a:ext cx="1953747" cy="526298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b="1" dirty="0" smtClean="0">
                <a:solidFill>
                  <a:prstClr val="white">
                    <a:lumMod val="75000"/>
                  </a:prstClr>
                </a:solidFill>
              </a:rPr>
              <a:t>Process //</a:t>
            </a:r>
            <a:endParaRPr lang="en-US" sz="3300" b="1" dirty="0">
              <a:solidFill>
                <a:prstClr val="white">
                  <a:lumMod val="75000"/>
                </a:prstClr>
              </a:solidFill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152646" y="4593802"/>
            <a:ext cx="609109" cy="447305"/>
            <a:chOff x="348344" y="1690685"/>
            <a:chExt cx="812145" cy="596407"/>
          </a:xfrm>
        </p:grpSpPr>
        <p:grpSp>
          <p:nvGrpSpPr>
            <p:cNvPr id="6" name="Group 5"/>
            <p:cNvGrpSpPr/>
            <p:nvPr userDrawn="1"/>
          </p:nvGrpSpPr>
          <p:grpSpPr>
            <a:xfrm>
              <a:off x="652506" y="1901402"/>
              <a:ext cx="507983" cy="385690"/>
              <a:chOff x="652506" y="1901402"/>
              <a:chExt cx="507983" cy="38569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652506" y="1901402"/>
                <a:ext cx="507983" cy="385690"/>
              </a:xfrm>
              <a:prstGeom prst="rect">
                <a:avLst/>
              </a:prstGeom>
              <a:noFill/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0" name="Group 9"/>
              <p:cNvGrpSpPr/>
              <p:nvPr/>
            </p:nvGrpSpPr>
            <p:grpSpPr>
              <a:xfrm>
                <a:off x="724627" y="2033762"/>
                <a:ext cx="348062" cy="0"/>
                <a:chOff x="1741715" y="4429919"/>
                <a:chExt cx="1611085" cy="0"/>
              </a:xfrm>
            </p:grpSpPr>
            <p:cxnSp>
              <p:nvCxnSpPr>
                <p:cNvPr id="18" name="Straight Connector 17"/>
                <p:cNvCxnSpPr/>
                <p:nvPr/>
              </p:nvCxnSpPr>
              <p:spPr>
                <a:xfrm>
                  <a:off x="1741715" y="4429919"/>
                  <a:ext cx="319314" cy="0"/>
                </a:xfrm>
                <a:prstGeom prst="line">
                  <a:avLst/>
                </a:prstGeom>
                <a:ln w="285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278744" y="4429919"/>
                  <a:ext cx="1074056" cy="0"/>
                </a:xfrm>
                <a:prstGeom prst="line">
                  <a:avLst/>
                </a:prstGeom>
                <a:ln w="285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" name="Group 10"/>
              <p:cNvGrpSpPr/>
              <p:nvPr/>
            </p:nvGrpSpPr>
            <p:grpSpPr>
              <a:xfrm>
                <a:off x="724627" y="2106728"/>
                <a:ext cx="348062" cy="0"/>
                <a:chOff x="1741715" y="4429919"/>
                <a:chExt cx="1611085" cy="0"/>
              </a:xfrm>
            </p:grpSpPr>
            <p:cxnSp>
              <p:nvCxnSpPr>
                <p:cNvPr id="16" name="Straight Connector 15"/>
                <p:cNvCxnSpPr/>
                <p:nvPr/>
              </p:nvCxnSpPr>
              <p:spPr>
                <a:xfrm>
                  <a:off x="1741715" y="4429919"/>
                  <a:ext cx="319314" cy="0"/>
                </a:xfrm>
                <a:prstGeom prst="line">
                  <a:avLst/>
                </a:prstGeom>
                <a:ln w="285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/>
                <p:cNvCxnSpPr/>
                <p:nvPr/>
              </p:nvCxnSpPr>
              <p:spPr>
                <a:xfrm>
                  <a:off x="2278744" y="4429919"/>
                  <a:ext cx="1074056" cy="0"/>
                </a:xfrm>
                <a:prstGeom prst="line">
                  <a:avLst/>
                </a:prstGeom>
                <a:ln w="285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" name="Group 11"/>
              <p:cNvGrpSpPr/>
              <p:nvPr/>
            </p:nvGrpSpPr>
            <p:grpSpPr>
              <a:xfrm>
                <a:off x="724627" y="2179694"/>
                <a:ext cx="348062" cy="0"/>
                <a:chOff x="1741715" y="4429919"/>
                <a:chExt cx="1611085" cy="0"/>
              </a:xfrm>
            </p:grpSpPr>
            <p:cxnSp>
              <p:nvCxnSpPr>
                <p:cNvPr id="14" name="Straight Connector 13"/>
                <p:cNvCxnSpPr/>
                <p:nvPr/>
              </p:nvCxnSpPr>
              <p:spPr>
                <a:xfrm>
                  <a:off x="1741715" y="4429919"/>
                  <a:ext cx="319314" cy="0"/>
                </a:xfrm>
                <a:prstGeom prst="line">
                  <a:avLst/>
                </a:prstGeom>
                <a:ln w="285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>
                  <a:off x="2278744" y="4429919"/>
                  <a:ext cx="1074056" cy="0"/>
                </a:xfrm>
                <a:prstGeom prst="line">
                  <a:avLst/>
                </a:prstGeom>
                <a:ln w="285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3" name="Freeform 12"/>
            <p:cNvSpPr/>
            <p:nvPr/>
          </p:nvSpPr>
          <p:spPr>
            <a:xfrm>
              <a:off x="348344" y="1690685"/>
              <a:ext cx="721325" cy="438997"/>
            </a:xfrm>
            <a:custGeom>
              <a:avLst/>
              <a:gdLst>
                <a:gd name="connsiteX0" fmla="*/ 0 w 3338822"/>
                <a:gd name="connsiteY0" fmla="*/ 0 h 2032000"/>
                <a:gd name="connsiteX1" fmla="*/ 2656108 w 3338822"/>
                <a:gd name="connsiteY1" fmla="*/ 0 h 2032000"/>
                <a:gd name="connsiteX2" fmla="*/ 3338822 w 3338822"/>
                <a:gd name="connsiteY2" fmla="*/ 770801 h 2032000"/>
                <a:gd name="connsiteX3" fmla="*/ 1182914 w 3338822"/>
                <a:gd name="connsiteY3" fmla="*/ 770801 h 2032000"/>
                <a:gd name="connsiteX4" fmla="*/ 1182914 w 3338822"/>
                <a:gd name="connsiteY4" fmla="*/ 2032000 h 2032000"/>
                <a:gd name="connsiteX5" fmla="*/ 0 w 3338822"/>
                <a:gd name="connsiteY5" fmla="*/ 2032000 h 2032000"/>
                <a:gd name="connsiteX6" fmla="*/ 899892 w 3338822"/>
                <a:gd name="connsiteY6" fmla="*/ 1016000 h 203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8822" h="2032000">
                  <a:moveTo>
                    <a:pt x="0" y="0"/>
                  </a:moveTo>
                  <a:lnTo>
                    <a:pt x="2656108" y="0"/>
                  </a:lnTo>
                  <a:lnTo>
                    <a:pt x="3338822" y="770801"/>
                  </a:lnTo>
                  <a:lnTo>
                    <a:pt x="1182914" y="770801"/>
                  </a:lnTo>
                  <a:lnTo>
                    <a:pt x="1182914" y="2032000"/>
                  </a:lnTo>
                  <a:lnTo>
                    <a:pt x="0" y="2032000"/>
                  </a:lnTo>
                  <a:lnTo>
                    <a:pt x="899892" y="1016000"/>
                  </a:lnTo>
                  <a:close/>
                </a:path>
              </a:pathLst>
            </a:custGeom>
            <a:solidFill>
              <a:srgbClr val="76A7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black"/>
                </a:solidFill>
              </a:endParaRPr>
            </a:p>
          </p:txBody>
        </p:sp>
      </p:grpSp>
      <p:sp>
        <p:nvSpPr>
          <p:cNvPr id="23" name="Text Placeholder 22"/>
          <p:cNvSpPr>
            <a:spLocks noGrp="1"/>
          </p:cNvSpPr>
          <p:nvPr>
            <p:ph type="body" sz="quarter" idx="13"/>
          </p:nvPr>
        </p:nvSpPr>
        <p:spPr>
          <a:xfrm>
            <a:off x="278606" y="1404258"/>
            <a:ext cx="1371600" cy="653256"/>
          </a:xfrm>
        </p:spPr>
        <p:style>
          <a:lnRef idx="0">
            <a:scrgbClr r="0" g="0" b="0"/>
          </a:lnRef>
          <a:fillRef idx="1003">
            <a:schemeClr val="lt1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>
            <a:lvl1pPr marL="0" indent="0">
              <a:buNone/>
              <a:defRPr lang="en-US" sz="1350" smtClean="0">
                <a:latin typeface="+mj-lt"/>
                <a:ea typeface="+mj-ea"/>
                <a:cs typeface="+mj-cs"/>
              </a:defRPr>
            </a:lvl1pPr>
            <a:lvl2pPr>
              <a:defRPr lang="en-US" sz="1350" smtClean="0">
                <a:latin typeface="+mj-lt"/>
                <a:ea typeface="+mj-ea"/>
                <a:cs typeface="+mj-cs"/>
              </a:defRPr>
            </a:lvl2pPr>
            <a:lvl3pPr>
              <a:defRPr lang="en-US" sz="1350" smtClean="0">
                <a:latin typeface="+mj-lt"/>
                <a:ea typeface="+mj-ea"/>
                <a:cs typeface="+mj-cs"/>
              </a:defRPr>
            </a:lvl3pPr>
            <a:lvl4pPr>
              <a:defRPr lang="en-US" smtClean="0">
                <a:latin typeface="+mj-lt"/>
                <a:ea typeface="+mj-ea"/>
                <a:cs typeface="+mj-cs"/>
              </a:defRPr>
            </a:lvl4pPr>
            <a:lvl5pPr>
              <a:defRPr lang="en-US">
                <a:latin typeface="+mj-lt"/>
                <a:ea typeface="+mj-ea"/>
                <a:cs typeface="+mj-cs"/>
              </a:defRPr>
            </a:lvl5pPr>
          </a:lstStyle>
          <a:p>
            <a:pPr marL="0"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17006" y="4767263"/>
            <a:ext cx="3771900" cy="273844"/>
          </a:xfrm>
        </p:spPr>
        <p:txBody>
          <a:bodyPr/>
          <a:lstStyle>
            <a:lvl1pPr algn="l">
              <a:defRPr>
                <a:latin typeface="+mj-lt"/>
              </a:defRPr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PowerPoint SmartArt Graphics - The complete ready-to-use collection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10614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y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entagon 23"/>
          <p:cNvSpPr/>
          <p:nvPr userDrawn="1"/>
        </p:nvSpPr>
        <p:spPr>
          <a:xfrm rot="5400000">
            <a:off x="8214367" y="4722825"/>
            <a:ext cx="335756" cy="421984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1688" y="238126"/>
            <a:ext cx="6443662" cy="994172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1253" y="4767263"/>
            <a:ext cx="421983" cy="273844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C15AD966-9810-4EB9-925F-2A35C0C6E188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546566" y="472062"/>
            <a:ext cx="1953747" cy="526298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b="1" dirty="0" smtClean="0">
                <a:solidFill>
                  <a:prstClr val="white">
                    <a:lumMod val="75000"/>
                  </a:prstClr>
                </a:solidFill>
              </a:rPr>
              <a:t>Cycle //</a:t>
            </a:r>
            <a:endParaRPr lang="en-US" sz="3300" b="1" dirty="0">
              <a:solidFill>
                <a:prstClr val="white">
                  <a:lumMod val="75000"/>
                </a:prstClr>
              </a:solidFill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152646" y="4593802"/>
            <a:ext cx="609109" cy="447305"/>
            <a:chOff x="348344" y="1690685"/>
            <a:chExt cx="812145" cy="596407"/>
          </a:xfrm>
        </p:grpSpPr>
        <p:grpSp>
          <p:nvGrpSpPr>
            <p:cNvPr id="6" name="Group 5"/>
            <p:cNvGrpSpPr/>
            <p:nvPr userDrawn="1"/>
          </p:nvGrpSpPr>
          <p:grpSpPr>
            <a:xfrm>
              <a:off x="652506" y="1901402"/>
              <a:ext cx="507983" cy="385690"/>
              <a:chOff x="652506" y="1901402"/>
              <a:chExt cx="507983" cy="38569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652506" y="1901402"/>
                <a:ext cx="507983" cy="385690"/>
              </a:xfrm>
              <a:prstGeom prst="rect">
                <a:avLst/>
              </a:prstGeom>
              <a:noFill/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0" name="Group 9"/>
              <p:cNvGrpSpPr/>
              <p:nvPr/>
            </p:nvGrpSpPr>
            <p:grpSpPr>
              <a:xfrm>
                <a:off x="724627" y="2033762"/>
                <a:ext cx="348062" cy="0"/>
                <a:chOff x="1741715" y="4429919"/>
                <a:chExt cx="1611085" cy="0"/>
              </a:xfrm>
            </p:grpSpPr>
            <p:cxnSp>
              <p:nvCxnSpPr>
                <p:cNvPr id="18" name="Straight Connector 17"/>
                <p:cNvCxnSpPr/>
                <p:nvPr/>
              </p:nvCxnSpPr>
              <p:spPr>
                <a:xfrm>
                  <a:off x="1741715" y="4429919"/>
                  <a:ext cx="319314" cy="0"/>
                </a:xfrm>
                <a:prstGeom prst="line">
                  <a:avLst/>
                </a:prstGeom>
                <a:ln w="285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278744" y="4429919"/>
                  <a:ext cx="1074056" cy="0"/>
                </a:xfrm>
                <a:prstGeom prst="line">
                  <a:avLst/>
                </a:prstGeom>
                <a:ln w="285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" name="Group 10"/>
              <p:cNvGrpSpPr/>
              <p:nvPr/>
            </p:nvGrpSpPr>
            <p:grpSpPr>
              <a:xfrm>
                <a:off x="724627" y="2106728"/>
                <a:ext cx="348062" cy="0"/>
                <a:chOff x="1741715" y="4429919"/>
                <a:chExt cx="1611085" cy="0"/>
              </a:xfrm>
            </p:grpSpPr>
            <p:cxnSp>
              <p:nvCxnSpPr>
                <p:cNvPr id="16" name="Straight Connector 15"/>
                <p:cNvCxnSpPr/>
                <p:nvPr/>
              </p:nvCxnSpPr>
              <p:spPr>
                <a:xfrm>
                  <a:off x="1741715" y="4429919"/>
                  <a:ext cx="319314" cy="0"/>
                </a:xfrm>
                <a:prstGeom prst="line">
                  <a:avLst/>
                </a:prstGeom>
                <a:ln w="285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/>
                <p:cNvCxnSpPr/>
                <p:nvPr/>
              </p:nvCxnSpPr>
              <p:spPr>
                <a:xfrm>
                  <a:off x="2278744" y="4429919"/>
                  <a:ext cx="1074056" cy="0"/>
                </a:xfrm>
                <a:prstGeom prst="line">
                  <a:avLst/>
                </a:prstGeom>
                <a:ln w="285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" name="Group 11"/>
              <p:cNvGrpSpPr/>
              <p:nvPr/>
            </p:nvGrpSpPr>
            <p:grpSpPr>
              <a:xfrm>
                <a:off x="724627" y="2179694"/>
                <a:ext cx="348062" cy="0"/>
                <a:chOff x="1741715" y="4429919"/>
                <a:chExt cx="1611085" cy="0"/>
              </a:xfrm>
            </p:grpSpPr>
            <p:cxnSp>
              <p:nvCxnSpPr>
                <p:cNvPr id="14" name="Straight Connector 13"/>
                <p:cNvCxnSpPr/>
                <p:nvPr/>
              </p:nvCxnSpPr>
              <p:spPr>
                <a:xfrm>
                  <a:off x="1741715" y="4429919"/>
                  <a:ext cx="319314" cy="0"/>
                </a:xfrm>
                <a:prstGeom prst="line">
                  <a:avLst/>
                </a:prstGeom>
                <a:ln w="285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>
                  <a:off x="2278744" y="4429919"/>
                  <a:ext cx="1074056" cy="0"/>
                </a:xfrm>
                <a:prstGeom prst="line">
                  <a:avLst/>
                </a:prstGeom>
                <a:ln w="285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3" name="Freeform 12"/>
            <p:cNvSpPr/>
            <p:nvPr/>
          </p:nvSpPr>
          <p:spPr>
            <a:xfrm>
              <a:off x="348344" y="1690685"/>
              <a:ext cx="721325" cy="438997"/>
            </a:xfrm>
            <a:custGeom>
              <a:avLst/>
              <a:gdLst>
                <a:gd name="connsiteX0" fmla="*/ 0 w 3338822"/>
                <a:gd name="connsiteY0" fmla="*/ 0 h 2032000"/>
                <a:gd name="connsiteX1" fmla="*/ 2656108 w 3338822"/>
                <a:gd name="connsiteY1" fmla="*/ 0 h 2032000"/>
                <a:gd name="connsiteX2" fmla="*/ 3338822 w 3338822"/>
                <a:gd name="connsiteY2" fmla="*/ 770801 h 2032000"/>
                <a:gd name="connsiteX3" fmla="*/ 1182914 w 3338822"/>
                <a:gd name="connsiteY3" fmla="*/ 770801 h 2032000"/>
                <a:gd name="connsiteX4" fmla="*/ 1182914 w 3338822"/>
                <a:gd name="connsiteY4" fmla="*/ 2032000 h 2032000"/>
                <a:gd name="connsiteX5" fmla="*/ 0 w 3338822"/>
                <a:gd name="connsiteY5" fmla="*/ 2032000 h 2032000"/>
                <a:gd name="connsiteX6" fmla="*/ 899892 w 3338822"/>
                <a:gd name="connsiteY6" fmla="*/ 1016000 h 203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8822" h="2032000">
                  <a:moveTo>
                    <a:pt x="0" y="0"/>
                  </a:moveTo>
                  <a:lnTo>
                    <a:pt x="2656108" y="0"/>
                  </a:lnTo>
                  <a:lnTo>
                    <a:pt x="3338822" y="770801"/>
                  </a:lnTo>
                  <a:lnTo>
                    <a:pt x="1182914" y="770801"/>
                  </a:lnTo>
                  <a:lnTo>
                    <a:pt x="1182914" y="2032000"/>
                  </a:lnTo>
                  <a:lnTo>
                    <a:pt x="0" y="2032000"/>
                  </a:lnTo>
                  <a:lnTo>
                    <a:pt x="899892" y="1016000"/>
                  </a:lnTo>
                  <a:close/>
                </a:path>
              </a:pathLst>
            </a:custGeom>
            <a:solidFill>
              <a:srgbClr val="76A7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black"/>
                </a:solidFill>
              </a:endParaRPr>
            </a:p>
          </p:txBody>
        </p:sp>
      </p:grpSp>
      <p:sp>
        <p:nvSpPr>
          <p:cNvPr id="23" name="Text Placeholder 22"/>
          <p:cNvSpPr>
            <a:spLocks noGrp="1"/>
          </p:cNvSpPr>
          <p:nvPr>
            <p:ph type="body" sz="quarter" idx="13"/>
          </p:nvPr>
        </p:nvSpPr>
        <p:spPr>
          <a:xfrm>
            <a:off x="278606" y="1404258"/>
            <a:ext cx="1371600" cy="653256"/>
          </a:xfrm>
        </p:spPr>
        <p:style>
          <a:lnRef idx="0">
            <a:scrgbClr r="0" g="0" b="0"/>
          </a:lnRef>
          <a:fillRef idx="1003">
            <a:schemeClr val="lt1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>
            <a:lvl1pPr marL="0" indent="0">
              <a:buNone/>
              <a:defRPr lang="en-US" sz="1350" smtClean="0">
                <a:latin typeface="+mj-lt"/>
                <a:ea typeface="+mj-ea"/>
                <a:cs typeface="+mj-cs"/>
              </a:defRPr>
            </a:lvl1pPr>
            <a:lvl2pPr>
              <a:defRPr lang="en-US" sz="1350" smtClean="0">
                <a:latin typeface="+mj-lt"/>
                <a:ea typeface="+mj-ea"/>
                <a:cs typeface="+mj-cs"/>
              </a:defRPr>
            </a:lvl2pPr>
            <a:lvl3pPr>
              <a:defRPr lang="en-US" sz="1350" smtClean="0">
                <a:latin typeface="+mj-lt"/>
                <a:ea typeface="+mj-ea"/>
                <a:cs typeface="+mj-cs"/>
              </a:defRPr>
            </a:lvl3pPr>
            <a:lvl4pPr>
              <a:defRPr lang="en-US" smtClean="0">
                <a:latin typeface="+mj-lt"/>
                <a:ea typeface="+mj-ea"/>
                <a:cs typeface="+mj-cs"/>
              </a:defRPr>
            </a:lvl4pPr>
            <a:lvl5pPr>
              <a:defRPr lang="en-US">
                <a:latin typeface="+mj-lt"/>
                <a:ea typeface="+mj-ea"/>
                <a:cs typeface="+mj-cs"/>
              </a:defRPr>
            </a:lvl5pPr>
          </a:lstStyle>
          <a:p>
            <a:pPr marL="0"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15846" y="4767263"/>
            <a:ext cx="3771900" cy="273844"/>
          </a:xfrm>
        </p:spPr>
        <p:txBody>
          <a:bodyPr/>
          <a:lstStyle>
            <a:lvl1pPr algn="l">
              <a:defRPr>
                <a:latin typeface="+mj-lt"/>
              </a:defRPr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PowerPoint SmartArt Graphics - The complete ready-to-use collection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28639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ierarc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entagon 23"/>
          <p:cNvSpPr/>
          <p:nvPr userDrawn="1"/>
        </p:nvSpPr>
        <p:spPr>
          <a:xfrm rot="5400000">
            <a:off x="8214367" y="4722825"/>
            <a:ext cx="335756" cy="421984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7476" y="238126"/>
            <a:ext cx="5857874" cy="994172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1253" y="4767263"/>
            <a:ext cx="421983" cy="273844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C15AD966-9810-4EB9-925F-2A35C0C6E188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546565" y="472062"/>
            <a:ext cx="2303792" cy="526298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b="1" dirty="0" smtClean="0">
                <a:solidFill>
                  <a:prstClr val="white">
                    <a:lumMod val="75000"/>
                  </a:prstClr>
                </a:solidFill>
              </a:rPr>
              <a:t>Hierarchy //</a:t>
            </a:r>
            <a:endParaRPr lang="en-US" sz="3300" b="1" dirty="0">
              <a:solidFill>
                <a:prstClr val="white">
                  <a:lumMod val="75000"/>
                </a:prstClr>
              </a:solidFill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152646" y="4593802"/>
            <a:ext cx="609109" cy="447305"/>
            <a:chOff x="348344" y="1690685"/>
            <a:chExt cx="812145" cy="596407"/>
          </a:xfrm>
        </p:grpSpPr>
        <p:grpSp>
          <p:nvGrpSpPr>
            <p:cNvPr id="6" name="Group 5"/>
            <p:cNvGrpSpPr/>
            <p:nvPr userDrawn="1"/>
          </p:nvGrpSpPr>
          <p:grpSpPr>
            <a:xfrm>
              <a:off x="652506" y="1901402"/>
              <a:ext cx="507983" cy="385690"/>
              <a:chOff x="652506" y="1901402"/>
              <a:chExt cx="507983" cy="38569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652506" y="1901402"/>
                <a:ext cx="507983" cy="385690"/>
              </a:xfrm>
              <a:prstGeom prst="rect">
                <a:avLst/>
              </a:prstGeom>
              <a:noFill/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0" name="Group 9"/>
              <p:cNvGrpSpPr/>
              <p:nvPr/>
            </p:nvGrpSpPr>
            <p:grpSpPr>
              <a:xfrm>
                <a:off x="724627" y="2033762"/>
                <a:ext cx="348062" cy="0"/>
                <a:chOff x="1741715" y="4429919"/>
                <a:chExt cx="1611085" cy="0"/>
              </a:xfrm>
            </p:grpSpPr>
            <p:cxnSp>
              <p:nvCxnSpPr>
                <p:cNvPr id="18" name="Straight Connector 17"/>
                <p:cNvCxnSpPr/>
                <p:nvPr/>
              </p:nvCxnSpPr>
              <p:spPr>
                <a:xfrm>
                  <a:off x="1741715" y="4429919"/>
                  <a:ext cx="319314" cy="0"/>
                </a:xfrm>
                <a:prstGeom prst="line">
                  <a:avLst/>
                </a:prstGeom>
                <a:ln w="285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278744" y="4429919"/>
                  <a:ext cx="1074056" cy="0"/>
                </a:xfrm>
                <a:prstGeom prst="line">
                  <a:avLst/>
                </a:prstGeom>
                <a:ln w="285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" name="Group 10"/>
              <p:cNvGrpSpPr/>
              <p:nvPr/>
            </p:nvGrpSpPr>
            <p:grpSpPr>
              <a:xfrm>
                <a:off x="724627" y="2106728"/>
                <a:ext cx="348062" cy="0"/>
                <a:chOff x="1741715" y="4429919"/>
                <a:chExt cx="1611085" cy="0"/>
              </a:xfrm>
            </p:grpSpPr>
            <p:cxnSp>
              <p:nvCxnSpPr>
                <p:cNvPr id="16" name="Straight Connector 15"/>
                <p:cNvCxnSpPr/>
                <p:nvPr/>
              </p:nvCxnSpPr>
              <p:spPr>
                <a:xfrm>
                  <a:off x="1741715" y="4429919"/>
                  <a:ext cx="319314" cy="0"/>
                </a:xfrm>
                <a:prstGeom prst="line">
                  <a:avLst/>
                </a:prstGeom>
                <a:ln w="285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/>
                <p:cNvCxnSpPr/>
                <p:nvPr/>
              </p:nvCxnSpPr>
              <p:spPr>
                <a:xfrm>
                  <a:off x="2278744" y="4429919"/>
                  <a:ext cx="1074056" cy="0"/>
                </a:xfrm>
                <a:prstGeom prst="line">
                  <a:avLst/>
                </a:prstGeom>
                <a:ln w="285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" name="Group 11"/>
              <p:cNvGrpSpPr/>
              <p:nvPr/>
            </p:nvGrpSpPr>
            <p:grpSpPr>
              <a:xfrm>
                <a:off x="724627" y="2179694"/>
                <a:ext cx="348062" cy="0"/>
                <a:chOff x="1741715" y="4429919"/>
                <a:chExt cx="1611085" cy="0"/>
              </a:xfrm>
            </p:grpSpPr>
            <p:cxnSp>
              <p:nvCxnSpPr>
                <p:cNvPr id="14" name="Straight Connector 13"/>
                <p:cNvCxnSpPr/>
                <p:nvPr/>
              </p:nvCxnSpPr>
              <p:spPr>
                <a:xfrm>
                  <a:off x="1741715" y="4429919"/>
                  <a:ext cx="319314" cy="0"/>
                </a:xfrm>
                <a:prstGeom prst="line">
                  <a:avLst/>
                </a:prstGeom>
                <a:ln w="285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>
                  <a:off x="2278744" y="4429919"/>
                  <a:ext cx="1074056" cy="0"/>
                </a:xfrm>
                <a:prstGeom prst="line">
                  <a:avLst/>
                </a:prstGeom>
                <a:ln w="285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3" name="Freeform 12"/>
            <p:cNvSpPr/>
            <p:nvPr/>
          </p:nvSpPr>
          <p:spPr>
            <a:xfrm>
              <a:off x="348344" y="1690685"/>
              <a:ext cx="721325" cy="438997"/>
            </a:xfrm>
            <a:custGeom>
              <a:avLst/>
              <a:gdLst>
                <a:gd name="connsiteX0" fmla="*/ 0 w 3338822"/>
                <a:gd name="connsiteY0" fmla="*/ 0 h 2032000"/>
                <a:gd name="connsiteX1" fmla="*/ 2656108 w 3338822"/>
                <a:gd name="connsiteY1" fmla="*/ 0 h 2032000"/>
                <a:gd name="connsiteX2" fmla="*/ 3338822 w 3338822"/>
                <a:gd name="connsiteY2" fmla="*/ 770801 h 2032000"/>
                <a:gd name="connsiteX3" fmla="*/ 1182914 w 3338822"/>
                <a:gd name="connsiteY3" fmla="*/ 770801 h 2032000"/>
                <a:gd name="connsiteX4" fmla="*/ 1182914 w 3338822"/>
                <a:gd name="connsiteY4" fmla="*/ 2032000 h 2032000"/>
                <a:gd name="connsiteX5" fmla="*/ 0 w 3338822"/>
                <a:gd name="connsiteY5" fmla="*/ 2032000 h 2032000"/>
                <a:gd name="connsiteX6" fmla="*/ 899892 w 3338822"/>
                <a:gd name="connsiteY6" fmla="*/ 1016000 h 203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8822" h="2032000">
                  <a:moveTo>
                    <a:pt x="0" y="0"/>
                  </a:moveTo>
                  <a:lnTo>
                    <a:pt x="2656108" y="0"/>
                  </a:lnTo>
                  <a:lnTo>
                    <a:pt x="3338822" y="770801"/>
                  </a:lnTo>
                  <a:lnTo>
                    <a:pt x="1182914" y="770801"/>
                  </a:lnTo>
                  <a:lnTo>
                    <a:pt x="1182914" y="2032000"/>
                  </a:lnTo>
                  <a:lnTo>
                    <a:pt x="0" y="2032000"/>
                  </a:lnTo>
                  <a:lnTo>
                    <a:pt x="899892" y="1016000"/>
                  </a:lnTo>
                  <a:close/>
                </a:path>
              </a:pathLst>
            </a:custGeom>
            <a:solidFill>
              <a:srgbClr val="76A7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black"/>
                </a:solidFill>
              </a:endParaRPr>
            </a:p>
          </p:txBody>
        </p:sp>
      </p:grpSp>
      <p:sp>
        <p:nvSpPr>
          <p:cNvPr id="23" name="Text Placeholder 22"/>
          <p:cNvSpPr>
            <a:spLocks noGrp="1"/>
          </p:cNvSpPr>
          <p:nvPr>
            <p:ph type="body" sz="quarter" idx="13"/>
          </p:nvPr>
        </p:nvSpPr>
        <p:spPr>
          <a:xfrm>
            <a:off x="278606" y="1404258"/>
            <a:ext cx="1371600" cy="653256"/>
          </a:xfrm>
        </p:spPr>
        <p:style>
          <a:lnRef idx="0">
            <a:scrgbClr r="0" g="0" b="0"/>
          </a:lnRef>
          <a:fillRef idx="1003">
            <a:schemeClr val="lt1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rtlCol="0">
            <a:spAutoFit/>
          </a:bodyPr>
          <a:lstStyle>
            <a:lvl1pPr>
              <a:defRPr lang="en-US" sz="1350" dirty="0"/>
            </a:lvl1pPr>
          </a:lstStyle>
          <a:p>
            <a:pPr marL="0" lvl="0" indent="0">
              <a:buNone/>
            </a:pPr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17130" y="4767263"/>
            <a:ext cx="3771900" cy="273844"/>
          </a:xfrm>
        </p:spPr>
        <p:txBody>
          <a:bodyPr/>
          <a:lstStyle>
            <a:lvl1pPr algn="l">
              <a:defRPr>
                <a:latin typeface="+mj-lt"/>
              </a:defRPr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PowerPoint SmartArt Graphics - The complete ready-to-use collection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98410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Relationsh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entagon 23"/>
          <p:cNvSpPr/>
          <p:nvPr userDrawn="1"/>
        </p:nvSpPr>
        <p:spPr>
          <a:xfrm rot="5400000">
            <a:off x="8214367" y="4722825"/>
            <a:ext cx="335756" cy="421984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600" y="238126"/>
            <a:ext cx="5365749" cy="994172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1253" y="4767263"/>
            <a:ext cx="421983" cy="273844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C15AD966-9810-4EB9-925F-2A35C0C6E188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546565" y="472062"/>
            <a:ext cx="2698285" cy="526298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b="1" dirty="0" smtClean="0">
                <a:solidFill>
                  <a:prstClr val="white">
                    <a:lumMod val="75000"/>
                  </a:prstClr>
                </a:solidFill>
              </a:rPr>
              <a:t>Relationship //</a:t>
            </a:r>
            <a:endParaRPr lang="en-US" sz="3300" b="1" dirty="0">
              <a:solidFill>
                <a:prstClr val="white">
                  <a:lumMod val="75000"/>
                </a:prstClr>
              </a:solidFill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152646" y="4593802"/>
            <a:ext cx="609109" cy="447305"/>
            <a:chOff x="348344" y="1690685"/>
            <a:chExt cx="812145" cy="596407"/>
          </a:xfrm>
        </p:grpSpPr>
        <p:grpSp>
          <p:nvGrpSpPr>
            <p:cNvPr id="6" name="Group 5"/>
            <p:cNvGrpSpPr/>
            <p:nvPr userDrawn="1"/>
          </p:nvGrpSpPr>
          <p:grpSpPr>
            <a:xfrm>
              <a:off x="652506" y="1901402"/>
              <a:ext cx="507983" cy="385690"/>
              <a:chOff x="652506" y="1901402"/>
              <a:chExt cx="507983" cy="38569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652506" y="1901402"/>
                <a:ext cx="507983" cy="385690"/>
              </a:xfrm>
              <a:prstGeom prst="rect">
                <a:avLst/>
              </a:prstGeom>
              <a:noFill/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0" name="Group 9"/>
              <p:cNvGrpSpPr/>
              <p:nvPr/>
            </p:nvGrpSpPr>
            <p:grpSpPr>
              <a:xfrm>
                <a:off x="724627" y="2033762"/>
                <a:ext cx="348062" cy="0"/>
                <a:chOff x="1741715" y="4429919"/>
                <a:chExt cx="1611085" cy="0"/>
              </a:xfrm>
            </p:grpSpPr>
            <p:cxnSp>
              <p:nvCxnSpPr>
                <p:cNvPr id="18" name="Straight Connector 17"/>
                <p:cNvCxnSpPr/>
                <p:nvPr/>
              </p:nvCxnSpPr>
              <p:spPr>
                <a:xfrm>
                  <a:off x="1741715" y="4429919"/>
                  <a:ext cx="319314" cy="0"/>
                </a:xfrm>
                <a:prstGeom prst="line">
                  <a:avLst/>
                </a:prstGeom>
                <a:ln w="285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278744" y="4429919"/>
                  <a:ext cx="1074056" cy="0"/>
                </a:xfrm>
                <a:prstGeom prst="line">
                  <a:avLst/>
                </a:prstGeom>
                <a:ln w="285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" name="Group 10"/>
              <p:cNvGrpSpPr/>
              <p:nvPr/>
            </p:nvGrpSpPr>
            <p:grpSpPr>
              <a:xfrm>
                <a:off x="724627" y="2106728"/>
                <a:ext cx="348062" cy="0"/>
                <a:chOff x="1741715" y="4429919"/>
                <a:chExt cx="1611085" cy="0"/>
              </a:xfrm>
            </p:grpSpPr>
            <p:cxnSp>
              <p:nvCxnSpPr>
                <p:cNvPr id="16" name="Straight Connector 15"/>
                <p:cNvCxnSpPr/>
                <p:nvPr/>
              </p:nvCxnSpPr>
              <p:spPr>
                <a:xfrm>
                  <a:off x="1741715" y="4429919"/>
                  <a:ext cx="319314" cy="0"/>
                </a:xfrm>
                <a:prstGeom prst="line">
                  <a:avLst/>
                </a:prstGeom>
                <a:ln w="285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/>
                <p:cNvCxnSpPr/>
                <p:nvPr/>
              </p:nvCxnSpPr>
              <p:spPr>
                <a:xfrm>
                  <a:off x="2278744" y="4429919"/>
                  <a:ext cx="1074056" cy="0"/>
                </a:xfrm>
                <a:prstGeom prst="line">
                  <a:avLst/>
                </a:prstGeom>
                <a:ln w="285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" name="Group 11"/>
              <p:cNvGrpSpPr/>
              <p:nvPr/>
            </p:nvGrpSpPr>
            <p:grpSpPr>
              <a:xfrm>
                <a:off x="724627" y="2179694"/>
                <a:ext cx="348062" cy="0"/>
                <a:chOff x="1741715" y="4429919"/>
                <a:chExt cx="1611085" cy="0"/>
              </a:xfrm>
            </p:grpSpPr>
            <p:cxnSp>
              <p:nvCxnSpPr>
                <p:cNvPr id="14" name="Straight Connector 13"/>
                <p:cNvCxnSpPr/>
                <p:nvPr/>
              </p:nvCxnSpPr>
              <p:spPr>
                <a:xfrm>
                  <a:off x="1741715" y="4429919"/>
                  <a:ext cx="319314" cy="0"/>
                </a:xfrm>
                <a:prstGeom prst="line">
                  <a:avLst/>
                </a:prstGeom>
                <a:ln w="285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>
                  <a:off x="2278744" y="4429919"/>
                  <a:ext cx="1074056" cy="0"/>
                </a:xfrm>
                <a:prstGeom prst="line">
                  <a:avLst/>
                </a:prstGeom>
                <a:ln w="285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3" name="Freeform 12"/>
            <p:cNvSpPr/>
            <p:nvPr/>
          </p:nvSpPr>
          <p:spPr>
            <a:xfrm>
              <a:off x="348344" y="1690685"/>
              <a:ext cx="721325" cy="438997"/>
            </a:xfrm>
            <a:custGeom>
              <a:avLst/>
              <a:gdLst>
                <a:gd name="connsiteX0" fmla="*/ 0 w 3338822"/>
                <a:gd name="connsiteY0" fmla="*/ 0 h 2032000"/>
                <a:gd name="connsiteX1" fmla="*/ 2656108 w 3338822"/>
                <a:gd name="connsiteY1" fmla="*/ 0 h 2032000"/>
                <a:gd name="connsiteX2" fmla="*/ 3338822 w 3338822"/>
                <a:gd name="connsiteY2" fmla="*/ 770801 h 2032000"/>
                <a:gd name="connsiteX3" fmla="*/ 1182914 w 3338822"/>
                <a:gd name="connsiteY3" fmla="*/ 770801 h 2032000"/>
                <a:gd name="connsiteX4" fmla="*/ 1182914 w 3338822"/>
                <a:gd name="connsiteY4" fmla="*/ 2032000 h 2032000"/>
                <a:gd name="connsiteX5" fmla="*/ 0 w 3338822"/>
                <a:gd name="connsiteY5" fmla="*/ 2032000 h 2032000"/>
                <a:gd name="connsiteX6" fmla="*/ 899892 w 3338822"/>
                <a:gd name="connsiteY6" fmla="*/ 1016000 h 203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8822" h="2032000">
                  <a:moveTo>
                    <a:pt x="0" y="0"/>
                  </a:moveTo>
                  <a:lnTo>
                    <a:pt x="2656108" y="0"/>
                  </a:lnTo>
                  <a:lnTo>
                    <a:pt x="3338822" y="770801"/>
                  </a:lnTo>
                  <a:lnTo>
                    <a:pt x="1182914" y="770801"/>
                  </a:lnTo>
                  <a:lnTo>
                    <a:pt x="1182914" y="2032000"/>
                  </a:lnTo>
                  <a:lnTo>
                    <a:pt x="0" y="2032000"/>
                  </a:lnTo>
                  <a:lnTo>
                    <a:pt x="899892" y="1016000"/>
                  </a:lnTo>
                  <a:close/>
                </a:path>
              </a:pathLst>
            </a:custGeom>
            <a:solidFill>
              <a:srgbClr val="76A7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black"/>
                </a:solidFill>
              </a:endParaRPr>
            </a:p>
          </p:txBody>
        </p:sp>
      </p:grpSp>
      <p:sp>
        <p:nvSpPr>
          <p:cNvPr id="23" name="Text Placeholder 22"/>
          <p:cNvSpPr>
            <a:spLocks noGrp="1"/>
          </p:cNvSpPr>
          <p:nvPr>
            <p:ph type="body" sz="quarter" idx="13"/>
          </p:nvPr>
        </p:nvSpPr>
        <p:spPr>
          <a:xfrm>
            <a:off x="278606" y="1404258"/>
            <a:ext cx="1371600" cy="653256"/>
          </a:xfrm>
        </p:spPr>
        <p:style>
          <a:lnRef idx="0">
            <a:scrgbClr r="0" g="0" b="0"/>
          </a:lnRef>
          <a:fillRef idx="1003">
            <a:schemeClr val="lt1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>
            <a:lvl1pPr marL="0" indent="0">
              <a:buNone/>
              <a:defRPr lang="en-US" sz="1350" smtClean="0">
                <a:latin typeface="+mj-lt"/>
                <a:ea typeface="+mj-ea"/>
                <a:cs typeface="+mj-cs"/>
              </a:defRPr>
            </a:lvl1pPr>
            <a:lvl2pPr>
              <a:defRPr lang="en-US" sz="1350" smtClean="0">
                <a:latin typeface="+mj-lt"/>
                <a:ea typeface="+mj-ea"/>
                <a:cs typeface="+mj-cs"/>
              </a:defRPr>
            </a:lvl2pPr>
            <a:lvl3pPr>
              <a:defRPr lang="en-US" sz="1350" smtClean="0">
                <a:latin typeface="+mj-lt"/>
                <a:ea typeface="+mj-ea"/>
                <a:cs typeface="+mj-cs"/>
              </a:defRPr>
            </a:lvl3pPr>
            <a:lvl4pPr>
              <a:defRPr lang="en-US" smtClean="0">
                <a:latin typeface="+mj-lt"/>
                <a:ea typeface="+mj-ea"/>
                <a:cs typeface="+mj-cs"/>
              </a:defRPr>
            </a:lvl4pPr>
            <a:lvl5pPr>
              <a:defRPr lang="en-US">
                <a:latin typeface="+mj-lt"/>
                <a:ea typeface="+mj-ea"/>
                <a:cs typeface="+mj-cs"/>
              </a:defRPr>
            </a:lvl5pPr>
          </a:lstStyle>
          <a:p>
            <a:pPr marL="0"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15846" y="4767263"/>
            <a:ext cx="3771900" cy="273844"/>
          </a:xfrm>
        </p:spPr>
        <p:txBody>
          <a:bodyPr/>
          <a:lstStyle>
            <a:lvl1pPr algn="l">
              <a:defRPr>
                <a:latin typeface="+mj-lt"/>
              </a:defRPr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PowerPoint SmartArt Graphics - The complete ready-to-use collection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77116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entagon 23"/>
          <p:cNvSpPr/>
          <p:nvPr userDrawn="1"/>
        </p:nvSpPr>
        <p:spPr>
          <a:xfrm rot="5400000">
            <a:off x="8214367" y="4722825"/>
            <a:ext cx="335756" cy="421984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550" y="238126"/>
            <a:ext cx="6273800" cy="994172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1253" y="4767263"/>
            <a:ext cx="421983" cy="273844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C15AD966-9810-4EB9-925F-2A35C0C6E188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546565" y="472062"/>
            <a:ext cx="1860086" cy="526298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b="1" dirty="0" smtClean="0">
                <a:solidFill>
                  <a:prstClr val="white">
                    <a:lumMod val="75000"/>
                  </a:prstClr>
                </a:solidFill>
              </a:rPr>
              <a:t>Matrix //</a:t>
            </a:r>
            <a:endParaRPr lang="en-US" sz="3300" b="1" dirty="0">
              <a:solidFill>
                <a:prstClr val="white">
                  <a:lumMod val="75000"/>
                </a:prstClr>
              </a:solidFill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152646" y="4593802"/>
            <a:ext cx="609109" cy="447305"/>
            <a:chOff x="348344" y="1690685"/>
            <a:chExt cx="812145" cy="596407"/>
          </a:xfrm>
        </p:grpSpPr>
        <p:grpSp>
          <p:nvGrpSpPr>
            <p:cNvPr id="6" name="Group 5"/>
            <p:cNvGrpSpPr/>
            <p:nvPr userDrawn="1"/>
          </p:nvGrpSpPr>
          <p:grpSpPr>
            <a:xfrm>
              <a:off x="652506" y="1901402"/>
              <a:ext cx="507983" cy="385690"/>
              <a:chOff x="652506" y="1901402"/>
              <a:chExt cx="507983" cy="38569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652506" y="1901402"/>
                <a:ext cx="507983" cy="385690"/>
              </a:xfrm>
              <a:prstGeom prst="rect">
                <a:avLst/>
              </a:prstGeom>
              <a:noFill/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0" name="Group 9"/>
              <p:cNvGrpSpPr/>
              <p:nvPr/>
            </p:nvGrpSpPr>
            <p:grpSpPr>
              <a:xfrm>
                <a:off x="724627" y="2033762"/>
                <a:ext cx="348062" cy="0"/>
                <a:chOff x="1741715" y="4429919"/>
                <a:chExt cx="1611085" cy="0"/>
              </a:xfrm>
            </p:grpSpPr>
            <p:cxnSp>
              <p:nvCxnSpPr>
                <p:cNvPr id="18" name="Straight Connector 17"/>
                <p:cNvCxnSpPr/>
                <p:nvPr/>
              </p:nvCxnSpPr>
              <p:spPr>
                <a:xfrm>
                  <a:off x="1741715" y="4429919"/>
                  <a:ext cx="319314" cy="0"/>
                </a:xfrm>
                <a:prstGeom prst="line">
                  <a:avLst/>
                </a:prstGeom>
                <a:ln w="285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278744" y="4429919"/>
                  <a:ext cx="1074056" cy="0"/>
                </a:xfrm>
                <a:prstGeom prst="line">
                  <a:avLst/>
                </a:prstGeom>
                <a:ln w="285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" name="Group 10"/>
              <p:cNvGrpSpPr/>
              <p:nvPr/>
            </p:nvGrpSpPr>
            <p:grpSpPr>
              <a:xfrm>
                <a:off x="724627" y="2106728"/>
                <a:ext cx="348062" cy="0"/>
                <a:chOff x="1741715" y="4429919"/>
                <a:chExt cx="1611085" cy="0"/>
              </a:xfrm>
            </p:grpSpPr>
            <p:cxnSp>
              <p:nvCxnSpPr>
                <p:cNvPr id="16" name="Straight Connector 15"/>
                <p:cNvCxnSpPr/>
                <p:nvPr/>
              </p:nvCxnSpPr>
              <p:spPr>
                <a:xfrm>
                  <a:off x="1741715" y="4429919"/>
                  <a:ext cx="319314" cy="0"/>
                </a:xfrm>
                <a:prstGeom prst="line">
                  <a:avLst/>
                </a:prstGeom>
                <a:ln w="285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/>
                <p:cNvCxnSpPr/>
                <p:nvPr/>
              </p:nvCxnSpPr>
              <p:spPr>
                <a:xfrm>
                  <a:off x="2278744" y="4429919"/>
                  <a:ext cx="1074056" cy="0"/>
                </a:xfrm>
                <a:prstGeom prst="line">
                  <a:avLst/>
                </a:prstGeom>
                <a:ln w="285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" name="Group 11"/>
              <p:cNvGrpSpPr/>
              <p:nvPr/>
            </p:nvGrpSpPr>
            <p:grpSpPr>
              <a:xfrm>
                <a:off x="724627" y="2179694"/>
                <a:ext cx="348062" cy="0"/>
                <a:chOff x="1741715" y="4429919"/>
                <a:chExt cx="1611085" cy="0"/>
              </a:xfrm>
            </p:grpSpPr>
            <p:cxnSp>
              <p:nvCxnSpPr>
                <p:cNvPr id="14" name="Straight Connector 13"/>
                <p:cNvCxnSpPr/>
                <p:nvPr/>
              </p:nvCxnSpPr>
              <p:spPr>
                <a:xfrm>
                  <a:off x="1741715" y="4429919"/>
                  <a:ext cx="319314" cy="0"/>
                </a:xfrm>
                <a:prstGeom prst="line">
                  <a:avLst/>
                </a:prstGeom>
                <a:ln w="285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>
                  <a:off x="2278744" y="4429919"/>
                  <a:ext cx="1074056" cy="0"/>
                </a:xfrm>
                <a:prstGeom prst="line">
                  <a:avLst/>
                </a:prstGeom>
                <a:ln w="285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3" name="Freeform 12"/>
            <p:cNvSpPr/>
            <p:nvPr/>
          </p:nvSpPr>
          <p:spPr>
            <a:xfrm>
              <a:off x="348344" y="1690685"/>
              <a:ext cx="721325" cy="438997"/>
            </a:xfrm>
            <a:custGeom>
              <a:avLst/>
              <a:gdLst>
                <a:gd name="connsiteX0" fmla="*/ 0 w 3338822"/>
                <a:gd name="connsiteY0" fmla="*/ 0 h 2032000"/>
                <a:gd name="connsiteX1" fmla="*/ 2656108 w 3338822"/>
                <a:gd name="connsiteY1" fmla="*/ 0 h 2032000"/>
                <a:gd name="connsiteX2" fmla="*/ 3338822 w 3338822"/>
                <a:gd name="connsiteY2" fmla="*/ 770801 h 2032000"/>
                <a:gd name="connsiteX3" fmla="*/ 1182914 w 3338822"/>
                <a:gd name="connsiteY3" fmla="*/ 770801 h 2032000"/>
                <a:gd name="connsiteX4" fmla="*/ 1182914 w 3338822"/>
                <a:gd name="connsiteY4" fmla="*/ 2032000 h 2032000"/>
                <a:gd name="connsiteX5" fmla="*/ 0 w 3338822"/>
                <a:gd name="connsiteY5" fmla="*/ 2032000 h 2032000"/>
                <a:gd name="connsiteX6" fmla="*/ 899892 w 3338822"/>
                <a:gd name="connsiteY6" fmla="*/ 1016000 h 203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8822" h="2032000">
                  <a:moveTo>
                    <a:pt x="0" y="0"/>
                  </a:moveTo>
                  <a:lnTo>
                    <a:pt x="2656108" y="0"/>
                  </a:lnTo>
                  <a:lnTo>
                    <a:pt x="3338822" y="770801"/>
                  </a:lnTo>
                  <a:lnTo>
                    <a:pt x="1182914" y="770801"/>
                  </a:lnTo>
                  <a:lnTo>
                    <a:pt x="1182914" y="2032000"/>
                  </a:lnTo>
                  <a:lnTo>
                    <a:pt x="0" y="2032000"/>
                  </a:lnTo>
                  <a:lnTo>
                    <a:pt x="899892" y="1016000"/>
                  </a:lnTo>
                  <a:close/>
                </a:path>
              </a:pathLst>
            </a:custGeom>
            <a:solidFill>
              <a:srgbClr val="76A7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black"/>
                </a:solidFill>
              </a:endParaRPr>
            </a:p>
          </p:txBody>
        </p:sp>
      </p:grpSp>
      <p:sp>
        <p:nvSpPr>
          <p:cNvPr id="23" name="Text Placeholder 22"/>
          <p:cNvSpPr>
            <a:spLocks noGrp="1"/>
          </p:cNvSpPr>
          <p:nvPr>
            <p:ph type="body" sz="quarter" idx="13"/>
          </p:nvPr>
        </p:nvSpPr>
        <p:spPr>
          <a:xfrm>
            <a:off x="278606" y="1404258"/>
            <a:ext cx="1371600" cy="653256"/>
          </a:xfrm>
        </p:spPr>
        <p:style>
          <a:lnRef idx="0">
            <a:scrgbClr r="0" g="0" b="0"/>
          </a:lnRef>
          <a:fillRef idx="1003">
            <a:schemeClr val="lt1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>
            <a:lvl1pPr marL="0" indent="0">
              <a:buNone/>
              <a:defRPr lang="en-US" sz="1350" smtClean="0">
                <a:latin typeface="+mj-lt"/>
                <a:ea typeface="+mj-ea"/>
                <a:cs typeface="+mj-cs"/>
              </a:defRPr>
            </a:lvl1pPr>
            <a:lvl2pPr>
              <a:defRPr lang="en-US" sz="1350" smtClean="0">
                <a:latin typeface="+mj-lt"/>
                <a:ea typeface="+mj-ea"/>
                <a:cs typeface="+mj-cs"/>
              </a:defRPr>
            </a:lvl2pPr>
            <a:lvl3pPr>
              <a:defRPr lang="en-US" sz="1350" smtClean="0">
                <a:latin typeface="+mj-lt"/>
                <a:ea typeface="+mj-ea"/>
                <a:cs typeface="+mj-cs"/>
              </a:defRPr>
            </a:lvl3pPr>
            <a:lvl4pPr>
              <a:defRPr lang="en-US" smtClean="0">
                <a:latin typeface="+mj-lt"/>
                <a:ea typeface="+mj-ea"/>
                <a:cs typeface="+mj-cs"/>
              </a:defRPr>
            </a:lvl4pPr>
            <a:lvl5pPr>
              <a:defRPr lang="en-US">
                <a:latin typeface="+mj-lt"/>
                <a:ea typeface="+mj-ea"/>
                <a:cs typeface="+mj-cs"/>
              </a:defRPr>
            </a:lvl5pPr>
          </a:lstStyle>
          <a:p>
            <a:pPr marL="0"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15846" y="4767263"/>
            <a:ext cx="3771900" cy="273844"/>
          </a:xfrm>
        </p:spPr>
        <p:txBody>
          <a:bodyPr/>
          <a:lstStyle>
            <a:lvl1pPr algn="l">
              <a:defRPr>
                <a:latin typeface="+mj-lt"/>
              </a:defRPr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PowerPoint SmartArt Graphics - The complete ready-to-use collection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01380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ktangel 5"/>
          <p:cNvSpPr/>
          <p:nvPr userDrawn="1"/>
        </p:nvSpPr>
        <p:spPr>
          <a:xfrm>
            <a:off x="206375" y="214064"/>
            <a:ext cx="8729663" cy="4313497"/>
          </a:xfrm>
          <a:prstGeom prst="rect">
            <a:avLst/>
          </a:prstGeom>
          <a:solidFill>
            <a:srgbClr val="E8F5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ln>
                <a:noFill/>
              </a:ln>
              <a:solidFill>
                <a:schemeClr val="bg2"/>
              </a:solidFill>
              <a:effectLst/>
            </a:endParaRPr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705600" y="1198800"/>
            <a:ext cx="3708000" cy="3196800"/>
          </a:xfrm>
          <a:prstGeom prst="rect">
            <a:avLst/>
          </a:prstGeom>
        </p:spPr>
        <p:txBody>
          <a:bodyPr/>
          <a:lstStyle>
            <a:lvl1pPr marL="265113" indent="-265113">
              <a:defRPr/>
            </a:lvl1pPr>
          </a:lstStyle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  <p:sp>
        <p:nvSpPr>
          <p:cNvPr id="7" name="Platshållare för sidfot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457200">
              <a:spcBef>
                <a:spcPct val="0"/>
              </a:spcBef>
            </a:pPr>
            <a:endParaRPr lang="sv-SE" dirty="0"/>
          </a:p>
        </p:txBody>
      </p:sp>
      <p:sp>
        <p:nvSpPr>
          <p:cNvPr id="8" name="Platshållare för bildnumm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457200"/>
            <a:fld id="{D42979E0-7723-4711-BE79-E6A8ABD26BF8}" type="slidenum">
              <a:rPr lang="sv-SE" smtClean="0"/>
              <a:pPr defTabSz="457200"/>
              <a:t>‹#›</a:t>
            </a:fld>
            <a:endParaRPr lang="sv-SE" dirty="0"/>
          </a:p>
        </p:txBody>
      </p:sp>
      <p:sp>
        <p:nvSpPr>
          <p:cNvPr id="9" name="Platshållare för innehåll 2"/>
          <p:cNvSpPr>
            <a:spLocks noGrp="1"/>
          </p:cNvSpPr>
          <p:nvPr>
            <p:ph idx="12"/>
          </p:nvPr>
        </p:nvSpPr>
        <p:spPr>
          <a:xfrm>
            <a:off x="4705200" y="1198800"/>
            <a:ext cx="3708000" cy="3196800"/>
          </a:xfrm>
          <a:prstGeom prst="rect">
            <a:avLst/>
          </a:prstGeom>
        </p:spPr>
        <p:txBody>
          <a:bodyPr/>
          <a:lstStyle>
            <a:lvl1pPr marL="265113" indent="-265113">
              <a:defRPr/>
            </a:lvl1pPr>
          </a:lstStyle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59113348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is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entagon 23"/>
          <p:cNvSpPr/>
          <p:nvPr userDrawn="1"/>
        </p:nvSpPr>
        <p:spPr>
          <a:xfrm rot="5400000">
            <a:off x="8214367" y="4722825"/>
            <a:ext cx="335756" cy="421984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9450" y="238126"/>
            <a:ext cx="6565899" cy="994172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1253" y="4767263"/>
            <a:ext cx="421983" cy="273844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C15AD966-9810-4EB9-925F-2A35C0C6E188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546566" y="472062"/>
            <a:ext cx="1517185" cy="526298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b="1" dirty="0" err="1" smtClean="0">
                <a:solidFill>
                  <a:prstClr val="white">
                    <a:lumMod val="75000"/>
                  </a:prstClr>
                </a:solidFill>
              </a:rPr>
              <a:t>Misc</a:t>
            </a:r>
            <a:r>
              <a:rPr lang="en-US" sz="3300" b="1" dirty="0" smtClean="0">
                <a:solidFill>
                  <a:prstClr val="white">
                    <a:lumMod val="75000"/>
                  </a:prstClr>
                </a:solidFill>
              </a:rPr>
              <a:t> //</a:t>
            </a:r>
            <a:endParaRPr lang="en-US" sz="3300" b="1" dirty="0">
              <a:solidFill>
                <a:prstClr val="white">
                  <a:lumMod val="75000"/>
                </a:prstClr>
              </a:solidFill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152646" y="4593802"/>
            <a:ext cx="609109" cy="447305"/>
            <a:chOff x="348344" y="1690685"/>
            <a:chExt cx="812145" cy="596407"/>
          </a:xfrm>
        </p:grpSpPr>
        <p:grpSp>
          <p:nvGrpSpPr>
            <p:cNvPr id="6" name="Group 5"/>
            <p:cNvGrpSpPr/>
            <p:nvPr userDrawn="1"/>
          </p:nvGrpSpPr>
          <p:grpSpPr>
            <a:xfrm>
              <a:off x="652506" y="1901402"/>
              <a:ext cx="507983" cy="385690"/>
              <a:chOff x="652506" y="1901402"/>
              <a:chExt cx="507983" cy="38569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652506" y="1901402"/>
                <a:ext cx="507983" cy="385690"/>
              </a:xfrm>
              <a:prstGeom prst="rect">
                <a:avLst/>
              </a:prstGeom>
              <a:noFill/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0" name="Group 9"/>
              <p:cNvGrpSpPr/>
              <p:nvPr/>
            </p:nvGrpSpPr>
            <p:grpSpPr>
              <a:xfrm>
                <a:off x="724627" y="2033762"/>
                <a:ext cx="348062" cy="0"/>
                <a:chOff x="1741715" y="4429919"/>
                <a:chExt cx="1611085" cy="0"/>
              </a:xfrm>
            </p:grpSpPr>
            <p:cxnSp>
              <p:nvCxnSpPr>
                <p:cNvPr id="18" name="Straight Connector 17"/>
                <p:cNvCxnSpPr/>
                <p:nvPr/>
              </p:nvCxnSpPr>
              <p:spPr>
                <a:xfrm>
                  <a:off x="1741715" y="4429919"/>
                  <a:ext cx="319314" cy="0"/>
                </a:xfrm>
                <a:prstGeom prst="line">
                  <a:avLst/>
                </a:prstGeom>
                <a:ln w="285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278744" y="4429919"/>
                  <a:ext cx="1074056" cy="0"/>
                </a:xfrm>
                <a:prstGeom prst="line">
                  <a:avLst/>
                </a:prstGeom>
                <a:ln w="285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" name="Group 10"/>
              <p:cNvGrpSpPr/>
              <p:nvPr/>
            </p:nvGrpSpPr>
            <p:grpSpPr>
              <a:xfrm>
                <a:off x="724627" y="2106728"/>
                <a:ext cx="348062" cy="0"/>
                <a:chOff x="1741715" y="4429919"/>
                <a:chExt cx="1611085" cy="0"/>
              </a:xfrm>
            </p:grpSpPr>
            <p:cxnSp>
              <p:nvCxnSpPr>
                <p:cNvPr id="16" name="Straight Connector 15"/>
                <p:cNvCxnSpPr/>
                <p:nvPr/>
              </p:nvCxnSpPr>
              <p:spPr>
                <a:xfrm>
                  <a:off x="1741715" y="4429919"/>
                  <a:ext cx="319314" cy="0"/>
                </a:xfrm>
                <a:prstGeom prst="line">
                  <a:avLst/>
                </a:prstGeom>
                <a:ln w="285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/>
                <p:cNvCxnSpPr/>
                <p:nvPr/>
              </p:nvCxnSpPr>
              <p:spPr>
                <a:xfrm>
                  <a:off x="2278744" y="4429919"/>
                  <a:ext cx="1074056" cy="0"/>
                </a:xfrm>
                <a:prstGeom prst="line">
                  <a:avLst/>
                </a:prstGeom>
                <a:ln w="285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" name="Group 11"/>
              <p:cNvGrpSpPr/>
              <p:nvPr/>
            </p:nvGrpSpPr>
            <p:grpSpPr>
              <a:xfrm>
                <a:off x="724627" y="2179694"/>
                <a:ext cx="348062" cy="0"/>
                <a:chOff x="1741715" y="4429919"/>
                <a:chExt cx="1611085" cy="0"/>
              </a:xfrm>
            </p:grpSpPr>
            <p:cxnSp>
              <p:nvCxnSpPr>
                <p:cNvPr id="14" name="Straight Connector 13"/>
                <p:cNvCxnSpPr/>
                <p:nvPr/>
              </p:nvCxnSpPr>
              <p:spPr>
                <a:xfrm>
                  <a:off x="1741715" y="4429919"/>
                  <a:ext cx="319314" cy="0"/>
                </a:xfrm>
                <a:prstGeom prst="line">
                  <a:avLst/>
                </a:prstGeom>
                <a:ln w="285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>
                  <a:off x="2278744" y="4429919"/>
                  <a:ext cx="1074056" cy="0"/>
                </a:xfrm>
                <a:prstGeom prst="line">
                  <a:avLst/>
                </a:prstGeom>
                <a:ln w="285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3" name="Freeform 12"/>
            <p:cNvSpPr/>
            <p:nvPr/>
          </p:nvSpPr>
          <p:spPr>
            <a:xfrm>
              <a:off x="348344" y="1690685"/>
              <a:ext cx="721325" cy="438997"/>
            </a:xfrm>
            <a:custGeom>
              <a:avLst/>
              <a:gdLst>
                <a:gd name="connsiteX0" fmla="*/ 0 w 3338822"/>
                <a:gd name="connsiteY0" fmla="*/ 0 h 2032000"/>
                <a:gd name="connsiteX1" fmla="*/ 2656108 w 3338822"/>
                <a:gd name="connsiteY1" fmla="*/ 0 h 2032000"/>
                <a:gd name="connsiteX2" fmla="*/ 3338822 w 3338822"/>
                <a:gd name="connsiteY2" fmla="*/ 770801 h 2032000"/>
                <a:gd name="connsiteX3" fmla="*/ 1182914 w 3338822"/>
                <a:gd name="connsiteY3" fmla="*/ 770801 h 2032000"/>
                <a:gd name="connsiteX4" fmla="*/ 1182914 w 3338822"/>
                <a:gd name="connsiteY4" fmla="*/ 2032000 h 2032000"/>
                <a:gd name="connsiteX5" fmla="*/ 0 w 3338822"/>
                <a:gd name="connsiteY5" fmla="*/ 2032000 h 2032000"/>
                <a:gd name="connsiteX6" fmla="*/ 899892 w 3338822"/>
                <a:gd name="connsiteY6" fmla="*/ 1016000 h 203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8822" h="2032000">
                  <a:moveTo>
                    <a:pt x="0" y="0"/>
                  </a:moveTo>
                  <a:lnTo>
                    <a:pt x="2656108" y="0"/>
                  </a:lnTo>
                  <a:lnTo>
                    <a:pt x="3338822" y="770801"/>
                  </a:lnTo>
                  <a:lnTo>
                    <a:pt x="1182914" y="770801"/>
                  </a:lnTo>
                  <a:lnTo>
                    <a:pt x="1182914" y="2032000"/>
                  </a:lnTo>
                  <a:lnTo>
                    <a:pt x="0" y="2032000"/>
                  </a:lnTo>
                  <a:lnTo>
                    <a:pt x="899892" y="1016000"/>
                  </a:lnTo>
                  <a:close/>
                </a:path>
              </a:pathLst>
            </a:custGeom>
            <a:solidFill>
              <a:srgbClr val="76A7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black"/>
                </a:solidFill>
              </a:endParaRPr>
            </a:p>
          </p:txBody>
        </p:sp>
      </p:grpSp>
      <p:sp>
        <p:nvSpPr>
          <p:cNvPr id="23" name="Text Placeholder 22"/>
          <p:cNvSpPr>
            <a:spLocks noGrp="1"/>
          </p:cNvSpPr>
          <p:nvPr>
            <p:ph type="body" sz="quarter" idx="13"/>
          </p:nvPr>
        </p:nvSpPr>
        <p:spPr>
          <a:xfrm>
            <a:off x="278606" y="1404258"/>
            <a:ext cx="1371600" cy="653256"/>
          </a:xfrm>
        </p:spPr>
        <p:style>
          <a:lnRef idx="0">
            <a:scrgbClr r="0" g="0" b="0"/>
          </a:lnRef>
          <a:fillRef idx="1003">
            <a:schemeClr val="lt1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>
            <a:lvl1pPr marL="0" indent="0">
              <a:buNone/>
              <a:defRPr lang="en-US" sz="1350" smtClean="0">
                <a:latin typeface="+mj-lt"/>
                <a:ea typeface="+mj-ea"/>
                <a:cs typeface="+mj-cs"/>
              </a:defRPr>
            </a:lvl1pPr>
            <a:lvl2pPr>
              <a:defRPr lang="en-US" sz="1350" smtClean="0">
                <a:latin typeface="+mj-lt"/>
                <a:ea typeface="+mj-ea"/>
                <a:cs typeface="+mj-cs"/>
              </a:defRPr>
            </a:lvl2pPr>
            <a:lvl3pPr>
              <a:defRPr lang="en-US" sz="1350" smtClean="0">
                <a:latin typeface="+mj-lt"/>
                <a:ea typeface="+mj-ea"/>
                <a:cs typeface="+mj-cs"/>
              </a:defRPr>
            </a:lvl3pPr>
            <a:lvl4pPr>
              <a:defRPr lang="en-US" smtClean="0">
                <a:latin typeface="+mj-lt"/>
                <a:ea typeface="+mj-ea"/>
                <a:cs typeface="+mj-cs"/>
              </a:defRPr>
            </a:lvl4pPr>
            <a:lvl5pPr>
              <a:defRPr lang="en-US">
                <a:latin typeface="+mj-lt"/>
                <a:ea typeface="+mj-ea"/>
                <a:cs typeface="+mj-cs"/>
              </a:defRPr>
            </a:lvl5pPr>
          </a:lstStyle>
          <a:p>
            <a:pPr marL="0"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15846" y="4767263"/>
            <a:ext cx="3771900" cy="273844"/>
          </a:xfrm>
        </p:spPr>
        <p:txBody>
          <a:bodyPr/>
          <a:lstStyle>
            <a:lvl1pPr algn="l">
              <a:defRPr>
                <a:latin typeface="+mj-lt"/>
              </a:defRPr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PowerPoint SmartArt Graphics - The complete ready-to-use collection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04697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och 2 textspal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ktangel 5"/>
          <p:cNvSpPr/>
          <p:nvPr userDrawn="1"/>
        </p:nvSpPr>
        <p:spPr>
          <a:xfrm>
            <a:off x="206375" y="214064"/>
            <a:ext cx="8729663" cy="4313497"/>
          </a:xfrm>
          <a:prstGeom prst="rect">
            <a:avLst/>
          </a:prstGeom>
          <a:solidFill>
            <a:srgbClr val="E8F5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ln>
                <a:noFill/>
              </a:ln>
              <a:solidFill>
                <a:schemeClr val="bg2"/>
              </a:solidFill>
              <a:effectLst/>
            </a:endParaRPr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05600" y="586800"/>
            <a:ext cx="7707600" cy="396000"/>
          </a:xfrm>
        </p:spPr>
        <p:txBody>
          <a:bodyPr/>
          <a:lstStyle>
            <a:lvl1pPr algn="l">
              <a:defRPr/>
            </a:lvl1pPr>
          </a:lstStyle>
          <a:p>
            <a:r>
              <a:rPr lang="sv-SE" dirty="0" smtClean="0"/>
              <a:t>Klicka här för att ändra format</a:t>
            </a:r>
            <a:endParaRPr lang="sv-SE" dirty="0"/>
          </a:p>
        </p:txBody>
      </p:sp>
      <p:sp>
        <p:nvSpPr>
          <p:cNvPr id="7" name="Platshållare för sidfot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457200">
              <a:spcBef>
                <a:spcPct val="0"/>
              </a:spcBef>
            </a:pPr>
            <a:endParaRPr lang="sv-SE" dirty="0"/>
          </a:p>
        </p:txBody>
      </p:sp>
      <p:sp>
        <p:nvSpPr>
          <p:cNvPr id="8" name="Platshållare för bildnumm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457200"/>
            <a:fld id="{D42979E0-7723-4711-BE79-E6A8ABD26BF8}" type="slidenum">
              <a:rPr lang="sv-SE" smtClean="0"/>
              <a:pPr defTabSz="457200"/>
              <a:t>‹#›</a:t>
            </a:fld>
            <a:endParaRPr lang="sv-SE" dirty="0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12"/>
          </p:nvPr>
        </p:nvSpPr>
        <p:spPr>
          <a:xfrm>
            <a:off x="705600" y="1198800"/>
            <a:ext cx="3708000" cy="3197225"/>
          </a:xfrm>
        </p:spPr>
        <p:txBody>
          <a:bodyPr/>
          <a:lstStyle>
            <a:lvl1pPr marL="0" indent="0">
              <a:buNone/>
              <a:defRPr/>
            </a:lvl1pPr>
            <a:lvl2pPr marL="625475" indent="-257175">
              <a:defRPr/>
            </a:lvl2pPr>
            <a:lvl3pPr marL="1074738" indent="-247650">
              <a:defRPr/>
            </a:lvl3pPr>
            <a:lvl4pPr marL="1347788" indent="-152400">
              <a:defRPr/>
            </a:lvl4pPr>
            <a:lvl5pPr marL="1973263" indent="-238125">
              <a:defRPr/>
            </a:lvl5pPr>
          </a:lstStyle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  <p:sp>
        <p:nvSpPr>
          <p:cNvPr id="9" name="Platshållare för text 4"/>
          <p:cNvSpPr>
            <a:spLocks noGrp="1"/>
          </p:cNvSpPr>
          <p:nvPr>
            <p:ph type="body" sz="quarter" idx="13"/>
          </p:nvPr>
        </p:nvSpPr>
        <p:spPr>
          <a:xfrm>
            <a:off x="4705200" y="1198800"/>
            <a:ext cx="3708000" cy="3197225"/>
          </a:xfrm>
        </p:spPr>
        <p:txBody>
          <a:bodyPr/>
          <a:lstStyle>
            <a:lvl1pPr marL="0" indent="0">
              <a:buNone/>
              <a:defRPr/>
            </a:lvl1pPr>
            <a:lvl2pPr marL="625475" indent="-257175">
              <a:defRPr/>
            </a:lvl2pPr>
            <a:lvl3pPr marL="1074738" indent="-247650">
              <a:defRPr/>
            </a:lvl3pPr>
            <a:lvl4pPr marL="1347788" indent="-152400">
              <a:defRPr/>
            </a:lvl4pPr>
            <a:lvl5pPr marL="1973263" indent="-238125">
              <a:defRPr/>
            </a:lvl5pPr>
          </a:lstStyle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511581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+ innehåll me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ktangel 5"/>
          <p:cNvSpPr/>
          <p:nvPr userDrawn="1"/>
        </p:nvSpPr>
        <p:spPr>
          <a:xfrm>
            <a:off x="206375" y="214064"/>
            <a:ext cx="8729663" cy="4313497"/>
          </a:xfrm>
          <a:prstGeom prst="rect">
            <a:avLst/>
          </a:prstGeom>
          <a:solidFill>
            <a:srgbClr val="E8F5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ln>
                <a:noFill/>
              </a:ln>
              <a:solidFill>
                <a:schemeClr val="bg2"/>
              </a:solidFill>
              <a:effectLst/>
            </a:endParaRPr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705600" y="1198800"/>
            <a:ext cx="5184000" cy="3196800"/>
          </a:xfrm>
          <a:prstGeom prst="rect">
            <a:avLst/>
          </a:prstGeom>
        </p:spPr>
        <p:txBody>
          <a:bodyPr/>
          <a:lstStyle>
            <a:lvl1pPr marL="265113" indent="-265113">
              <a:defRPr/>
            </a:lvl1pPr>
          </a:lstStyle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  <p:sp>
        <p:nvSpPr>
          <p:cNvPr id="7" name="Platshållare för sidfot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457200">
              <a:spcBef>
                <a:spcPct val="0"/>
              </a:spcBef>
            </a:pPr>
            <a:endParaRPr lang="sv-SE" dirty="0"/>
          </a:p>
        </p:txBody>
      </p:sp>
      <p:sp>
        <p:nvSpPr>
          <p:cNvPr id="8" name="Platshållare för bildnumm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457200"/>
            <a:fld id="{D42979E0-7723-4711-BE79-E6A8ABD26BF8}" type="slidenum">
              <a:rPr lang="sv-SE" smtClean="0"/>
              <a:pPr defTabSz="457200"/>
              <a:t>‹#›</a:t>
            </a:fld>
            <a:endParaRPr lang="sv-SE" dirty="0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6136624" y="1265424"/>
            <a:ext cx="2273300" cy="2995426"/>
          </a:xfrm>
          <a:solidFill>
            <a:srgbClr val="BFBFBF"/>
          </a:solidFill>
          <a:ln w="38100" cmpd="sng">
            <a:solidFill>
              <a:srgbClr val="FFFFFF"/>
            </a:solidFill>
            <a:miter lim="800000"/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000">
                <a:solidFill>
                  <a:srgbClr val="00394D"/>
                </a:solidFill>
              </a:defRPr>
            </a:lvl1pPr>
          </a:lstStyle>
          <a:p>
            <a:r>
              <a:rPr lang="en-US" dirty="0" err="1" smtClean="0"/>
              <a:t>Klicka</a:t>
            </a:r>
            <a:r>
              <a:rPr lang="en-US" dirty="0" smtClean="0"/>
              <a:t> </a:t>
            </a:r>
            <a:r>
              <a:rPr lang="en-US" dirty="0" err="1" smtClean="0"/>
              <a:t>på</a:t>
            </a:r>
            <a:r>
              <a:rPr lang="en-US" dirty="0" smtClean="0"/>
              <a:t> </a:t>
            </a:r>
            <a:r>
              <a:rPr lang="en-US" dirty="0" err="1" smtClean="0"/>
              <a:t>ikonen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för</a:t>
            </a:r>
            <a:r>
              <a:rPr lang="en-US" dirty="0" smtClean="0"/>
              <a:t> </a:t>
            </a:r>
            <a:r>
              <a:rPr lang="en-US" dirty="0" err="1" smtClean="0"/>
              <a:t>att</a:t>
            </a:r>
            <a:r>
              <a:rPr lang="en-US" dirty="0" smtClean="0"/>
              <a:t> </a:t>
            </a:r>
            <a:r>
              <a:rPr lang="en-US" dirty="0" err="1" smtClean="0"/>
              <a:t>lägga</a:t>
            </a:r>
            <a:r>
              <a:rPr lang="en-US" dirty="0" smtClean="0"/>
              <a:t> till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bild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4238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+ 3 Bilder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ktangel 5"/>
          <p:cNvSpPr/>
          <p:nvPr userDrawn="1"/>
        </p:nvSpPr>
        <p:spPr>
          <a:xfrm>
            <a:off x="206375" y="214064"/>
            <a:ext cx="8729663" cy="4313497"/>
          </a:xfrm>
          <a:prstGeom prst="rect">
            <a:avLst/>
          </a:prstGeom>
          <a:solidFill>
            <a:srgbClr val="E8F5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ln>
                <a:noFill/>
              </a:ln>
              <a:solidFill>
                <a:schemeClr val="bg2"/>
              </a:solidFill>
              <a:effectLst/>
            </a:endParaRPr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7" name="Platshållare för sidfot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457200">
              <a:spcBef>
                <a:spcPct val="0"/>
              </a:spcBef>
            </a:pPr>
            <a:endParaRPr lang="sv-SE" dirty="0"/>
          </a:p>
        </p:txBody>
      </p:sp>
      <p:sp>
        <p:nvSpPr>
          <p:cNvPr id="8" name="Platshållare för bildnumm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457200"/>
            <a:fld id="{D42979E0-7723-4711-BE79-E6A8ABD26BF8}" type="slidenum">
              <a:rPr lang="sv-SE" smtClean="0"/>
              <a:pPr defTabSz="457200"/>
              <a:t>‹#›</a:t>
            </a:fld>
            <a:endParaRPr lang="sv-SE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718163" y="3958973"/>
            <a:ext cx="2455679" cy="440388"/>
          </a:xfrm>
        </p:spPr>
        <p:txBody>
          <a:bodyPr lIns="0" tIns="0" rIns="0" bIns="0" numCol="1" spc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AB2C"/>
              </a:buClr>
              <a:buSzPct val="100000"/>
              <a:buFontTx/>
              <a:buNone/>
              <a:tabLst>
                <a:tab pos="1165225" algn="l"/>
              </a:tabLst>
              <a:defRPr sz="900" b="0" baseline="0">
                <a:solidFill>
                  <a:srgbClr val="233641"/>
                </a:solidFill>
              </a:defRPr>
            </a:lvl1pPr>
            <a:lvl2pPr marL="742950" indent="-285750">
              <a:buFont typeface="Arial"/>
              <a:buChar char="•"/>
              <a:defRPr sz="2400" b="1">
                <a:solidFill>
                  <a:schemeClr val="bg1"/>
                </a:solidFill>
              </a:defRPr>
            </a:lvl2pPr>
            <a:lvl3pPr marL="1143000" indent="-228600">
              <a:buFont typeface="Arial"/>
              <a:buChar char="•"/>
              <a:defRPr sz="2400" b="1">
                <a:solidFill>
                  <a:schemeClr val="bg1"/>
                </a:solidFill>
              </a:defRPr>
            </a:lvl3pPr>
            <a:lvl4pPr marL="1600200" indent="-228600">
              <a:buFont typeface="Arial"/>
              <a:buChar char="•"/>
              <a:defRPr sz="2400" b="1">
                <a:solidFill>
                  <a:schemeClr val="bg1"/>
                </a:solidFill>
              </a:defRPr>
            </a:lvl4pPr>
            <a:lvl5pPr marL="2057400" indent="-228600">
              <a:buFont typeface="Arial"/>
              <a:buChar char="•"/>
              <a:defRPr sz="2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sv-SE" dirty="0" smtClean="0"/>
              <a:t>Bildtext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22" hasCustomPrompt="1"/>
          </p:nvPr>
        </p:nvSpPr>
        <p:spPr>
          <a:xfrm>
            <a:off x="3336699" y="3959593"/>
            <a:ext cx="2455679" cy="440388"/>
          </a:xfrm>
        </p:spPr>
        <p:txBody>
          <a:bodyPr lIns="0" tIns="0" rIns="0" bIns="0" numCol="1" spc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AB2C"/>
              </a:buClr>
              <a:buSzPct val="100000"/>
              <a:buFontTx/>
              <a:buNone/>
              <a:tabLst>
                <a:tab pos="1165225" algn="l"/>
              </a:tabLst>
              <a:defRPr sz="900" b="0" baseline="0">
                <a:solidFill>
                  <a:srgbClr val="233641"/>
                </a:solidFill>
              </a:defRPr>
            </a:lvl1pPr>
            <a:lvl2pPr marL="742950" indent="-285750">
              <a:buFont typeface="Arial"/>
              <a:buChar char="•"/>
              <a:defRPr sz="2400" b="1">
                <a:solidFill>
                  <a:schemeClr val="bg1"/>
                </a:solidFill>
              </a:defRPr>
            </a:lvl2pPr>
            <a:lvl3pPr marL="1143000" indent="-228600">
              <a:buFont typeface="Arial"/>
              <a:buChar char="•"/>
              <a:defRPr sz="2400" b="1">
                <a:solidFill>
                  <a:schemeClr val="bg1"/>
                </a:solidFill>
              </a:defRPr>
            </a:lvl3pPr>
            <a:lvl4pPr marL="1600200" indent="-228600">
              <a:buFont typeface="Arial"/>
              <a:buChar char="•"/>
              <a:defRPr sz="2400" b="1">
                <a:solidFill>
                  <a:schemeClr val="bg1"/>
                </a:solidFill>
              </a:defRPr>
            </a:lvl4pPr>
            <a:lvl5pPr marL="2057400" indent="-228600">
              <a:buFont typeface="Arial"/>
              <a:buChar char="•"/>
              <a:defRPr sz="2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sv-SE" dirty="0" smtClean="0"/>
              <a:t>Bildtext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5956494" y="3959961"/>
            <a:ext cx="2455679" cy="440388"/>
          </a:xfrm>
        </p:spPr>
        <p:txBody>
          <a:bodyPr lIns="0" tIns="0" rIns="0" bIns="0" numCol="1" spc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AB2C"/>
              </a:buClr>
              <a:buSzPct val="100000"/>
              <a:buFontTx/>
              <a:buNone/>
              <a:tabLst>
                <a:tab pos="1165225" algn="l"/>
              </a:tabLst>
              <a:defRPr sz="900" b="0" baseline="0">
                <a:solidFill>
                  <a:srgbClr val="233641"/>
                </a:solidFill>
              </a:defRPr>
            </a:lvl1pPr>
            <a:lvl2pPr marL="742950" indent="-285750">
              <a:buFont typeface="Arial"/>
              <a:buChar char="•"/>
              <a:defRPr sz="2400" b="1">
                <a:solidFill>
                  <a:schemeClr val="bg1"/>
                </a:solidFill>
              </a:defRPr>
            </a:lvl2pPr>
            <a:lvl3pPr marL="1143000" indent="-228600">
              <a:buFont typeface="Arial"/>
              <a:buChar char="•"/>
              <a:defRPr sz="2400" b="1">
                <a:solidFill>
                  <a:schemeClr val="bg1"/>
                </a:solidFill>
              </a:defRPr>
            </a:lvl3pPr>
            <a:lvl4pPr marL="1600200" indent="-228600">
              <a:buFont typeface="Arial"/>
              <a:buChar char="•"/>
              <a:defRPr sz="2400" b="1">
                <a:solidFill>
                  <a:schemeClr val="bg1"/>
                </a:solidFill>
              </a:defRPr>
            </a:lvl4pPr>
            <a:lvl5pPr marL="2057400" indent="-228600">
              <a:buFont typeface="Arial"/>
              <a:buChar char="•"/>
              <a:defRPr sz="2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sv-SE" dirty="0" smtClean="0"/>
              <a:t>Bildtext</a:t>
            </a:r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5946800" y="1265423"/>
            <a:ext cx="2463149" cy="2561162"/>
          </a:xfrm>
          <a:solidFill>
            <a:srgbClr val="BFBFBF"/>
          </a:solidFill>
          <a:ln w="38100" cmpd="sng">
            <a:solidFill>
              <a:srgbClr val="FFFFFF"/>
            </a:solidFill>
            <a:miter lim="800000"/>
          </a:ln>
        </p:spPr>
        <p:txBody>
          <a:bodyPr vert="horz" lIns="0" tIns="45720" rIns="91440" bIns="45720" rtlCol="0" anchor="ctr" anchorCtr="0">
            <a:normAutofit/>
          </a:bodyPr>
          <a:lstStyle>
            <a:lvl1pPr marL="269875" indent="-269875" algn="ctr">
              <a:buNone/>
              <a:defRPr lang="sv-SE" sz="1000" noProof="0" dirty="0" smtClean="0">
                <a:solidFill>
                  <a:srgbClr val="00394D"/>
                </a:solidFill>
              </a:defRPr>
            </a:lvl1pPr>
          </a:lstStyle>
          <a:p>
            <a:pPr marL="0" lvl="0" indent="0" algn="ctr"/>
            <a:r>
              <a:rPr lang="sv-SE" noProof="0" dirty="0" smtClean="0"/>
              <a:t>Klicka på ikonen</a:t>
            </a:r>
            <a:br>
              <a:rPr lang="sv-SE" noProof="0" dirty="0" smtClean="0"/>
            </a:br>
            <a:r>
              <a:rPr lang="sv-SE" noProof="0" dirty="0" smtClean="0"/>
              <a:t/>
            </a:r>
            <a:br>
              <a:rPr lang="sv-SE" noProof="0" dirty="0" smtClean="0"/>
            </a:br>
            <a:r>
              <a:rPr lang="sv-SE" noProof="0" dirty="0" smtClean="0"/>
              <a:t>för att lägga till en bild</a:t>
            </a:r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24" hasCustomPrompt="1"/>
          </p:nvPr>
        </p:nvSpPr>
        <p:spPr>
          <a:xfrm>
            <a:off x="3336676" y="1265423"/>
            <a:ext cx="2463149" cy="2561162"/>
          </a:xfrm>
          <a:solidFill>
            <a:srgbClr val="BFBFBF"/>
          </a:solidFill>
          <a:ln w="38100" cmpd="sng">
            <a:solidFill>
              <a:srgbClr val="FFFFFF"/>
            </a:solidFill>
            <a:miter lim="800000"/>
          </a:ln>
        </p:spPr>
        <p:txBody>
          <a:bodyPr vert="horz" lIns="0" tIns="45720" rIns="91440" bIns="45720" rtlCol="0" anchor="ctr" anchorCtr="0">
            <a:normAutofit/>
          </a:bodyPr>
          <a:lstStyle>
            <a:lvl1pPr marL="269875" indent="-269875" algn="ctr">
              <a:buNone/>
              <a:defRPr lang="sv-SE" sz="1000" noProof="0" dirty="0">
                <a:solidFill>
                  <a:srgbClr val="00394D"/>
                </a:solidFill>
              </a:defRPr>
            </a:lvl1pPr>
          </a:lstStyle>
          <a:p>
            <a:pPr marL="0" lvl="0" indent="0" algn="ctr"/>
            <a:r>
              <a:rPr lang="sv-SE" noProof="0" dirty="0" smtClean="0"/>
              <a:t>Klicka på ikonen</a:t>
            </a:r>
            <a:br>
              <a:rPr lang="sv-SE" noProof="0" dirty="0" smtClean="0"/>
            </a:br>
            <a:r>
              <a:rPr lang="sv-SE" noProof="0" dirty="0" smtClean="0"/>
              <a:t/>
            </a:r>
            <a:br>
              <a:rPr lang="sv-SE" noProof="0" dirty="0" smtClean="0"/>
            </a:br>
            <a:r>
              <a:rPr lang="sv-SE" noProof="0" dirty="0" smtClean="0"/>
              <a:t>för att lägga till en bild</a:t>
            </a:r>
            <a:endParaRPr lang="sv-SE" noProof="0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5" hasCustomPrompt="1"/>
          </p:nvPr>
        </p:nvSpPr>
        <p:spPr>
          <a:xfrm>
            <a:off x="719138" y="1254125"/>
            <a:ext cx="2463149" cy="2561162"/>
          </a:xfrm>
          <a:solidFill>
            <a:srgbClr val="BFBFBF"/>
          </a:solidFill>
          <a:ln w="38100" cmpd="sng">
            <a:solidFill>
              <a:srgbClr val="FFFFFF"/>
            </a:solidFill>
            <a:miter lim="800000"/>
          </a:ln>
        </p:spPr>
        <p:txBody>
          <a:bodyPr vert="horz" lIns="0" tIns="45720" rIns="91440" bIns="45720" rtlCol="0" anchor="ctr" anchorCtr="0">
            <a:normAutofit/>
          </a:bodyPr>
          <a:lstStyle>
            <a:lvl1pPr marL="269875" indent="-269875" algn="ctr">
              <a:buNone/>
              <a:defRPr lang="sv-SE" sz="1000" noProof="0" dirty="0" smtClean="0">
                <a:solidFill>
                  <a:srgbClr val="00394D"/>
                </a:solidFill>
              </a:defRPr>
            </a:lvl1pPr>
          </a:lstStyle>
          <a:p>
            <a:pPr marL="0" lvl="0" indent="0" algn="ctr"/>
            <a:r>
              <a:rPr lang="sv-SE" noProof="0" dirty="0" smtClean="0"/>
              <a:t>Klicka på ikonen</a:t>
            </a:r>
            <a:br>
              <a:rPr lang="sv-SE" noProof="0" dirty="0" smtClean="0"/>
            </a:br>
            <a:r>
              <a:rPr lang="sv-SE" noProof="0" dirty="0" smtClean="0"/>
              <a:t/>
            </a:r>
            <a:br>
              <a:rPr lang="sv-SE" noProof="0" dirty="0" smtClean="0"/>
            </a:br>
            <a:r>
              <a:rPr lang="sv-SE" noProof="0" dirty="0" smtClean="0"/>
              <a:t>för att lägga till en bild</a:t>
            </a:r>
          </a:p>
        </p:txBody>
      </p:sp>
    </p:spTree>
    <p:extLst>
      <p:ext uri="{BB962C8B-B14F-4D97-AF65-F5344CB8AC3E}">
        <p14:creationId xmlns:p14="http://schemas.microsoft.com/office/powerpoint/2010/main" val="32304172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+ 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ktangel 5"/>
          <p:cNvSpPr/>
          <p:nvPr userDrawn="1"/>
        </p:nvSpPr>
        <p:spPr>
          <a:xfrm>
            <a:off x="206375" y="214064"/>
            <a:ext cx="8729663" cy="4313497"/>
          </a:xfrm>
          <a:prstGeom prst="rect">
            <a:avLst/>
          </a:prstGeom>
          <a:solidFill>
            <a:srgbClr val="E8F5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ln>
                <a:noFill/>
              </a:ln>
              <a:solidFill>
                <a:schemeClr val="bg2"/>
              </a:solidFill>
              <a:effectLst/>
            </a:endParaRPr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05600" y="586800"/>
            <a:ext cx="7707600" cy="396000"/>
          </a:xfrm>
        </p:spPr>
        <p:txBody>
          <a:bodyPr/>
          <a:lstStyle>
            <a:lvl1pPr algn="l">
              <a:defRPr/>
            </a:lvl1pPr>
          </a:lstStyle>
          <a:p>
            <a:r>
              <a:rPr lang="sv-SE" dirty="0" smtClean="0"/>
              <a:t>Klicka här för att ändra format</a:t>
            </a:r>
            <a:endParaRPr lang="sv-SE" dirty="0"/>
          </a:p>
        </p:txBody>
      </p:sp>
      <p:sp>
        <p:nvSpPr>
          <p:cNvPr id="7" name="Platshållare för sidfot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457200">
              <a:spcBef>
                <a:spcPct val="0"/>
              </a:spcBef>
            </a:pPr>
            <a:endParaRPr lang="sv-SE" dirty="0"/>
          </a:p>
        </p:txBody>
      </p:sp>
      <p:sp>
        <p:nvSpPr>
          <p:cNvPr id="8" name="Platshållare för bildnumm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457200"/>
            <a:fld id="{D42979E0-7723-4711-BE79-E6A8ABD26BF8}" type="slidenum">
              <a:rPr lang="sv-SE" smtClean="0"/>
              <a:pPr defTabSz="457200"/>
              <a:t>‹#›</a:t>
            </a:fld>
            <a:endParaRPr lang="sv-SE" dirty="0"/>
          </a:p>
        </p:txBody>
      </p:sp>
      <p:sp>
        <p:nvSpPr>
          <p:cNvPr id="9" name="Platshållare för text 4"/>
          <p:cNvSpPr>
            <a:spLocks noGrp="1"/>
          </p:cNvSpPr>
          <p:nvPr>
            <p:ph type="body" sz="quarter" idx="13"/>
          </p:nvPr>
        </p:nvSpPr>
        <p:spPr>
          <a:xfrm>
            <a:off x="5943600" y="1198800"/>
            <a:ext cx="2469600" cy="3197225"/>
          </a:xfrm>
        </p:spPr>
        <p:txBody>
          <a:bodyPr/>
          <a:lstStyle>
            <a:lvl1pPr marL="0" indent="0">
              <a:buNone/>
              <a:defRPr/>
            </a:lvl1pPr>
            <a:lvl2pPr marL="625475" indent="-257175">
              <a:defRPr/>
            </a:lvl2pPr>
            <a:lvl3pPr marL="1074738" indent="-247650">
              <a:defRPr/>
            </a:lvl3pPr>
            <a:lvl4pPr marL="1347788" indent="-152400">
              <a:defRPr/>
            </a:lvl4pPr>
            <a:lvl5pPr marL="1973263" indent="-238125">
              <a:defRPr/>
            </a:lvl5pPr>
          </a:lstStyle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25" hasCustomPrompt="1"/>
          </p:nvPr>
        </p:nvSpPr>
        <p:spPr>
          <a:xfrm>
            <a:off x="719138" y="1254127"/>
            <a:ext cx="5073650" cy="2566988"/>
          </a:xfrm>
          <a:solidFill>
            <a:srgbClr val="BFBFBF"/>
          </a:solidFill>
          <a:ln w="38100" cmpd="sng">
            <a:solidFill>
              <a:srgbClr val="FFFFFF"/>
            </a:solidFill>
            <a:miter lim="800000"/>
          </a:ln>
        </p:spPr>
        <p:txBody>
          <a:bodyPr vert="horz" lIns="0" tIns="45720" rIns="91440" bIns="45720" rtlCol="0" anchor="ctr" anchorCtr="0">
            <a:normAutofit/>
          </a:bodyPr>
          <a:lstStyle>
            <a:lvl1pPr marL="269875" indent="-269875" algn="ctr">
              <a:buNone/>
              <a:defRPr lang="sv-SE" sz="1000" noProof="0" dirty="0" smtClean="0">
                <a:solidFill>
                  <a:srgbClr val="00394D"/>
                </a:solidFill>
              </a:defRPr>
            </a:lvl1pPr>
          </a:lstStyle>
          <a:p>
            <a:pPr marL="0" lvl="0" indent="0" algn="ctr"/>
            <a:r>
              <a:rPr lang="sv-SE" noProof="0" dirty="0" smtClean="0"/>
              <a:t>Klicka på ikonen</a:t>
            </a:r>
            <a:br>
              <a:rPr lang="sv-SE" noProof="0" dirty="0" smtClean="0"/>
            </a:br>
            <a:r>
              <a:rPr lang="sv-SE" noProof="0" dirty="0" smtClean="0"/>
              <a:t/>
            </a:r>
            <a:br>
              <a:rPr lang="sv-SE" noProof="0" dirty="0" smtClean="0"/>
            </a:br>
            <a:r>
              <a:rPr lang="sv-SE" noProof="0" dirty="0" smtClean="0"/>
              <a:t>för att lägga till en bild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718161" y="3958973"/>
            <a:ext cx="5074627" cy="440388"/>
          </a:xfrm>
        </p:spPr>
        <p:txBody>
          <a:bodyPr lIns="0" tIns="0" rIns="0" bIns="0" numCol="1" spc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AB2C"/>
              </a:buClr>
              <a:buSzPct val="100000"/>
              <a:buFontTx/>
              <a:buNone/>
              <a:tabLst>
                <a:tab pos="1165225" algn="l"/>
              </a:tabLst>
              <a:defRPr sz="900" b="0" baseline="0">
                <a:solidFill>
                  <a:srgbClr val="233641"/>
                </a:solidFill>
              </a:defRPr>
            </a:lvl1pPr>
            <a:lvl2pPr marL="742950" indent="-285750">
              <a:buFont typeface="Arial"/>
              <a:buChar char="•"/>
              <a:defRPr sz="2400" b="1">
                <a:solidFill>
                  <a:schemeClr val="bg1"/>
                </a:solidFill>
              </a:defRPr>
            </a:lvl2pPr>
            <a:lvl3pPr marL="1143000" indent="-228600">
              <a:buFont typeface="Arial"/>
              <a:buChar char="•"/>
              <a:defRPr sz="2400" b="1">
                <a:solidFill>
                  <a:schemeClr val="bg1"/>
                </a:solidFill>
              </a:defRPr>
            </a:lvl3pPr>
            <a:lvl4pPr marL="1600200" indent="-228600">
              <a:buFont typeface="Arial"/>
              <a:buChar char="•"/>
              <a:defRPr sz="2400" b="1">
                <a:solidFill>
                  <a:schemeClr val="bg1"/>
                </a:solidFill>
              </a:defRPr>
            </a:lvl4pPr>
            <a:lvl5pPr marL="2057400" indent="-228600">
              <a:buFont typeface="Arial"/>
              <a:buChar char="•"/>
              <a:defRPr sz="2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sv-SE" dirty="0" smtClean="0"/>
              <a:t>Bildtext</a:t>
            </a:r>
          </a:p>
        </p:txBody>
      </p:sp>
    </p:spTree>
    <p:extLst>
      <p:ext uri="{BB962C8B-B14F-4D97-AF65-F5344CB8AC3E}">
        <p14:creationId xmlns:p14="http://schemas.microsoft.com/office/powerpoint/2010/main" val="8077195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och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ktangel 5"/>
          <p:cNvSpPr/>
          <p:nvPr userDrawn="1"/>
        </p:nvSpPr>
        <p:spPr>
          <a:xfrm>
            <a:off x="206375" y="214064"/>
            <a:ext cx="8729663" cy="4313497"/>
          </a:xfrm>
          <a:prstGeom prst="rect">
            <a:avLst/>
          </a:prstGeom>
          <a:solidFill>
            <a:srgbClr val="E8F5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ln>
                <a:noFill/>
              </a:ln>
              <a:solidFill>
                <a:schemeClr val="bg2"/>
              </a:solidFill>
              <a:effectLst/>
            </a:endParaRPr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05600" y="586800"/>
            <a:ext cx="7707600" cy="396000"/>
          </a:xfrm>
        </p:spPr>
        <p:txBody>
          <a:bodyPr/>
          <a:lstStyle>
            <a:lvl1pPr algn="l">
              <a:defRPr/>
            </a:lvl1pPr>
          </a:lstStyle>
          <a:p>
            <a:r>
              <a:rPr lang="sv-SE" dirty="0" smtClean="0"/>
              <a:t>Klicka här för att ändra format</a:t>
            </a:r>
            <a:endParaRPr lang="sv-SE" dirty="0"/>
          </a:p>
        </p:txBody>
      </p:sp>
      <p:sp>
        <p:nvSpPr>
          <p:cNvPr id="7" name="Platshållare för sidfot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457200">
              <a:spcBef>
                <a:spcPct val="0"/>
              </a:spcBef>
            </a:pPr>
            <a:endParaRPr lang="sv-SE" dirty="0"/>
          </a:p>
        </p:txBody>
      </p:sp>
      <p:sp>
        <p:nvSpPr>
          <p:cNvPr id="8" name="Platshållare för bildnumm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457200"/>
            <a:fld id="{D42979E0-7723-4711-BE79-E6A8ABD26BF8}" type="slidenum">
              <a:rPr lang="sv-SE" smtClean="0"/>
              <a:pPr defTabSz="457200"/>
              <a:t>‹#›</a:t>
            </a:fld>
            <a:endParaRPr lang="sv-SE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25" hasCustomPrompt="1"/>
          </p:nvPr>
        </p:nvSpPr>
        <p:spPr>
          <a:xfrm>
            <a:off x="719141" y="1254127"/>
            <a:ext cx="7703437" cy="2852738"/>
          </a:xfrm>
          <a:solidFill>
            <a:srgbClr val="BFBFBF"/>
          </a:solidFill>
          <a:ln w="38100" cmpd="sng">
            <a:solidFill>
              <a:srgbClr val="FFFFFF"/>
            </a:solidFill>
            <a:miter lim="800000"/>
          </a:ln>
        </p:spPr>
        <p:txBody>
          <a:bodyPr vert="horz" lIns="0" tIns="45720" rIns="91440" bIns="45720" rtlCol="0" anchor="ctr" anchorCtr="0">
            <a:normAutofit/>
          </a:bodyPr>
          <a:lstStyle>
            <a:lvl1pPr marL="269875" indent="-269875" algn="ctr">
              <a:buNone/>
              <a:defRPr lang="sv-SE" sz="1000" noProof="0" dirty="0" smtClean="0">
                <a:solidFill>
                  <a:srgbClr val="00394D"/>
                </a:solidFill>
              </a:defRPr>
            </a:lvl1pPr>
          </a:lstStyle>
          <a:p>
            <a:pPr marL="0" lvl="0" indent="0" algn="ctr"/>
            <a:r>
              <a:rPr lang="sv-SE" noProof="0" dirty="0" smtClean="0"/>
              <a:t>Klicka på ikonen</a:t>
            </a:r>
            <a:br>
              <a:rPr lang="sv-SE" noProof="0" dirty="0" smtClean="0"/>
            </a:br>
            <a:r>
              <a:rPr lang="sv-SE" noProof="0" dirty="0" smtClean="0"/>
              <a:t/>
            </a:r>
            <a:br>
              <a:rPr lang="sv-SE" noProof="0" dirty="0" smtClean="0"/>
            </a:br>
            <a:r>
              <a:rPr lang="sv-SE" noProof="0" dirty="0" smtClean="0"/>
              <a:t>för att lägga till en bild</a:t>
            </a:r>
          </a:p>
        </p:txBody>
      </p:sp>
    </p:spTree>
    <p:extLst>
      <p:ext uri="{BB962C8B-B14F-4D97-AF65-F5344CB8AC3E}">
        <p14:creationId xmlns:p14="http://schemas.microsoft.com/office/powerpoint/2010/main" val="1766180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5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705600" y="586800"/>
            <a:ext cx="7707600" cy="396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algn="l" defTabSz="457200"/>
            <a:r>
              <a:rPr lang="sv-SE" dirty="0" smtClean="0"/>
              <a:t>Klicka här för att ändra format</a:t>
            </a:r>
            <a:endParaRPr lang="sv-SE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712800" y="4640400"/>
            <a:ext cx="3085200" cy="273844"/>
          </a:xfrm>
          <a:prstGeom prst="rect">
            <a:avLst/>
          </a:prstGeom>
          <a:noFill/>
        </p:spPr>
        <p:txBody>
          <a:bodyPr lIns="0" tIns="0" rIns="0" bIns="0" anchor="ctr" anchorCtr="0">
            <a:noAutofit/>
          </a:bodyPr>
          <a:lstStyle>
            <a:lvl1pPr>
              <a:defRPr lang="sv-SE" sz="1200" b="0" baseline="0">
                <a:solidFill>
                  <a:srgbClr val="19AAEB"/>
                </a:solidFill>
                <a:latin typeface="Arial (Brödtext)"/>
                <a:ea typeface="+mj-ea"/>
                <a:cs typeface="Arial (Brödtext)"/>
              </a:defRPr>
            </a:lvl1pPr>
          </a:lstStyle>
          <a:p>
            <a:pPr defTabSz="457200">
              <a:spcBef>
                <a:spcPct val="0"/>
              </a:spcBef>
            </a:pPr>
            <a:endParaRPr lang="sv-SE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140401" y="4640400"/>
            <a:ext cx="566831" cy="273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sv-SE" sz="1200" smtClean="0">
                <a:solidFill>
                  <a:srgbClr val="19AAEB"/>
                </a:solidFill>
              </a:defRPr>
            </a:lvl1pPr>
          </a:lstStyle>
          <a:p>
            <a:pPr defTabSz="457200"/>
            <a:fld id="{D42979E0-7723-4711-BE79-E6A8ABD26BF8}" type="slidenum">
              <a:rPr lang="sv-SE" smtClean="0"/>
              <a:pPr defTabSz="457200"/>
              <a:t>‹#›</a:t>
            </a:fld>
            <a:endParaRPr lang="sv-SE" dirty="0"/>
          </a:p>
        </p:txBody>
      </p:sp>
      <p:grpSp>
        <p:nvGrpSpPr>
          <p:cNvPr id="7" name="Group 43"/>
          <p:cNvGrpSpPr/>
          <p:nvPr userDrawn="1"/>
        </p:nvGrpSpPr>
        <p:grpSpPr>
          <a:xfrm>
            <a:off x="95401" y="5031741"/>
            <a:ext cx="8953198" cy="111481"/>
            <a:chOff x="117776" y="5031728"/>
            <a:chExt cx="8953198" cy="111481"/>
          </a:xfrm>
          <a:solidFill>
            <a:srgbClr val="19AAEB"/>
          </a:solidFill>
        </p:grpSpPr>
        <p:sp>
          <p:nvSpPr>
            <p:cNvPr id="8" name="Parallelogram 44"/>
            <p:cNvSpPr/>
            <p:nvPr userDrawn="1"/>
          </p:nvSpPr>
          <p:spPr>
            <a:xfrm flipH="1">
              <a:off x="117776" y="5031728"/>
              <a:ext cx="199723" cy="111481"/>
            </a:xfrm>
            <a:prstGeom prst="parallelogram">
              <a:avLst>
                <a:gd name="adj" fmla="val 30436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Parallelogram 45"/>
            <p:cNvSpPr/>
            <p:nvPr userDrawn="1"/>
          </p:nvSpPr>
          <p:spPr>
            <a:xfrm flipH="1">
              <a:off x="441979" y="5031728"/>
              <a:ext cx="199723" cy="111481"/>
            </a:xfrm>
            <a:prstGeom prst="parallelogram">
              <a:avLst>
                <a:gd name="adj" fmla="val 30436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46"/>
            <p:cNvSpPr/>
            <p:nvPr userDrawn="1"/>
          </p:nvSpPr>
          <p:spPr>
            <a:xfrm flipH="1">
              <a:off x="766182" y="5031728"/>
              <a:ext cx="199723" cy="111481"/>
            </a:xfrm>
            <a:prstGeom prst="parallelogram">
              <a:avLst>
                <a:gd name="adj" fmla="val 30436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47"/>
            <p:cNvSpPr/>
            <p:nvPr userDrawn="1"/>
          </p:nvSpPr>
          <p:spPr>
            <a:xfrm flipH="1">
              <a:off x="1090385" y="5031728"/>
              <a:ext cx="199723" cy="111481"/>
            </a:xfrm>
            <a:prstGeom prst="parallelogram">
              <a:avLst>
                <a:gd name="adj" fmla="val 30436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Parallelogram 48"/>
            <p:cNvSpPr/>
            <p:nvPr userDrawn="1"/>
          </p:nvSpPr>
          <p:spPr>
            <a:xfrm flipH="1">
              <a:off x="1414588" y="5031728"/>
              <a:ext cx="199723" cy="111481"/>
            </a:xfrm>
            <a:prstGeom prst="parallelogram">
              <a:avLst>
                <a:gd name="adj" fmla="val 30436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Parallelogram 49"/>
            <p:cNvSpPr/>
            <p:nvPr userDrawn="1"/>
          </p:nvSpPr>
          <p:spPr>
            <a:xfrm flipH="1">
              <a:off x="1738791" y="5031728"/>
              <a:ext cx="199723" cy="111481"/>
            </a:xfrm>
            <a:prstGeom prst="parallelogram">
              <a:avLst>
                <a:gd name="adj" fmla="val 30436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Parallelogram 50"/>
            <p:cNvSpPr/>
            <p:nvPr userDrawn="1"/>
          </p:nvSpPr>
          <p:spPr>
            <a:xfrm flipH="1">
              <a:off x="2062994" y="5031728"/>
              <a:ext cx="199723" cy="111481"/>
            </a:xfrm>
            <a:prstGeom prst="parallelogram">
              <a:avLst>
                <a:gd name="adj" fmla="val 30436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Parallelogram 51"/>
            <p:cNvSpPr/>
            <p:nvPr userDrawn="1"/>
          </p:nvSpPr>
          <p:spPr>
            <a:xfrm flipH="1">
              <a:off x="2387197" y="5031728"/>
              <a:ext cx="199723" cy="111481"/>
            </a:xfrm>
            <a:prstGeom prst="parallelogram">
              <a:avLst>
                <a:gd name="adj" fmla="val 30436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Parallelogram 52"/>
            <p:cNvSpPr/>
            <p:nvPr userDrawn="1"/>
          </p:nvSpPr>
          <p:spPr>
            <a:xfrm flipH="1">
              <a:off x="2711400" y="5031728"/>
              <a:ext cx="199723" cy="111481"/>
            </a:xfrm>
            <a:prstGeom prst="parallelogram">
              <a:avLst>
                <a:gd name="adj" fmla="val 30436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Parallelogram 53"/>
            <p:cNvSpPr/>
            <p:nvPr userDrawn="1"/>
          </p:nvSpPr>
          <p:spPr>
            <a:xfrm flipH="1">
              <a:off x="3035603" y="5031728"/>
              <a:ext cx="199723" cy="111481"/>
            </a:xfrm>
            <a:prstGeom prst="parallelogram">
              <a:avLst>
                <a:gd name="adj" fmla="val 30436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Parallelogram 54"/>
            <p:cNvSpPr/>
            <p:nvPr userDrawn="1"/>
          </p:nvSpPr>
          <p:spPr>
            <a:xfrm flipH="1">
              <a:off x="3359806" y="5031728"/>
              <a:ext cx="199723" cy="111481"/>
            </a:xfrm>
            <a:prstGeom prst="parallelogram">
              <a:avLst>
                <a:gd name="adj" fmla="val 30436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Parallelogram 55"/>
            <p:cNvSpPr/>
            <p:nvPr userDrawn="1"/>
          </p:nvSpPr>
          <p:spPr>
            <a:xfrm flipH="1">
              <a:off x="3684009" y="5031728"/>
              <a:ext cx="199723" cy="111481"/>
            </a:xfrm>
            <a:prstGeom prst="parallelogram">
              <a:avLst>
                <a:gd name="adj" fmla="val 30436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Parallelogram 56"/>
            <p:cNvSpPr/>
            <p:nvPr userDrawn="1"/>
          </p:nvSpPr>
          <p:spPr>
            <a:xfrm flipH="1">
              <a:off x="4008212" y="5031728"/>
              <a:ext cx="199723" cy="111481"/>
            </a:xfrm>
            <a:prstGeom prst="parallelogram">
              <a:avLst>
                <a:gd name="adj" fmla="val 30436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Parallelogram 57"/>
            <p:cNvSpPr/>
            <p:nvPr userDrawn="1"/>
          </p:nvSpPr>
          <p:spPr>
            <a:xfrm flipH="1">
              <a:off x="4332415" y="5031728"/>
              <a:ext cx="199723" cy="111481"/>
            </a:xfrm>
            <a:prstGeom prst="parallelogram">
              <a:avLst>
                <a:gd name="adj" fmla="val 30436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Parallelogram 58"/>
            <p:cNvSpPr/>
            <p:nvPr userDrawn="1"/>
          </p:nvSpPr>
          <p:spPr>
            <a:xfrm flipH="1">
              <a:off x="4656618" y="5031728"/>
              <a:ext cx="199723" cy="111481"/>
            </a:xfrm>
            <a:prstGeom prst="parallelogram">
              <a:avLst>
                <a:gd name="adj" fmla="val 30436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Parallelogram 59"/>
            <p:cNvSpPr/>
            <p:nvPr userDrawn="1"/>
          </p:nvSpPr>
          <p:spPr>
            <a:xfrm flipH="1">
              <a:off x="4980821" y="5031728"/>
              <a:ext cx="199723" cy="111481"/>
            </a:xfrm>
            <a:prstGeom prst="parallelogram">
              <a:avLst>
                <a:gd name="adj" fmla="val 30436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Parallelogram 60"/>
            <p:cNvSpPr/>
            <p:nvPr userDrawn="1"/>
          </p:nvSpPr>
          <p:spPr>
            <a:xfrm flipH="1">
              <a:off x="5305024" y="5031728"/>
              <a:ext cx="199723" cy="111481"/>
            </a:xfrm>
            <a:prstGeom prst="parallelogram">
              <a:avLst>
                <a:gd name="adj" fmla="val 30436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Parallelogram 61"/>
            <p:cNvSpPr/>
            <p:nvPr userDrawn="1"/>
          </p:nvSpPr>
          <p:spPr>
            <a:xfrm flipH="1">
              <a:off x="5629227" y="5031728"/>
              <a:ext cx="199723" cy="111481"/>
            </a:xfrm>
            <a:prstGeom prst="parallelogram">
              <a:avLst>
                <a:gd name="adj" fmla="val 30436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Parallelogram 62"/>
            <p:cNvSpPr/>
            <p:nvPr userDrawn="1"/>
          </p:nvSpPr>
          <p:spPr>
            <a:xfrm flipH="1">
              <a:off x="5953430" y="5031728"/>
              <a:ext cx="199723" cy="111481"/>
            </a:xfrm>
            <a:prstGeom prst="parallelogram">
              <a:avLst>
                <a:gd name="adj" fmla="val 30436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Parallelogram 63"/>
            <p:cNvSpPr/>
            <p:nvPr userDrawn="1"/>
          </p:nvSpPr>
          <p:spPr>
            <a:xfrm flipH="1">
              <a:off x="6277633" y="5031728"/>
              <a:ext cx="199723" cy="111481"/>
            </a:xfrm>
            <a:prstGeom prst="parallelogram">
              <a:avLst>
                <a:gd name="adj" fmla="val 30436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Parallelogram 64"/>
            <p:cNvSpPr/>
            <p:nvPr userDrawn="1"/>
          </p:nvSpPr>
          <p:spPr>
            <a:xfrm flipH="1">
              <a:off x="6601836" y="5031728"/>
              <a:ext cx="199723" cy="111481"/>
            </a:xfrm>
            <a:prstGeom prst="parallelogram">
              <a:avLst>
                <a:gd name="adj" fmla="val 30436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Parallelogram 65"/>
            <p:cNvSpPr/>
            <p:nvPr userDrawn="1"/>
          </p:nvSpPr>
          <p:spPr>
            <a:xfrm flipH="1">
              <a:off x="6926039" y="5031728"/>
              <a:ext cx="199723" cy="111481"/>
            </a:xfrm>
            <a:prstGeom prst="parallelogram">
              <a:avLst>
                <a:gd name="adj" fmla="val 30436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Parallelogram 66"/>
            <p:cNvSpPr/>
            <p:nvPr userDrawn="1"/>
          </p:nvSpPr>
          <p:spPr>
            <a:xfrm flipH="1">
              <a:off x="7250242" y="5031728"/>
              <a:ext cx="199723" cy="111481"/>
            </a:xfrm>
            <a:prstGeom prst="parallelogram">
              <a:avLst>
                <a:gd name="adj" fmla="val 30436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Parallelogram 67"/>
            <p:cNvSpPr/>
            <p:nvPr userDrawn="1"/>
          </p:nvSpPr>
          <p:spPr>
            <a:xfrm flipH="1">
              <a:off x="7574445" y="5031728"/>
              <a:ext cx="199723" cy="111481"/>
            </a:xfrm>
            <a:prstGeom prst="parallelogram">
              <a:avLst>
                <a:gd name="adj" fmla="val 30436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Parallelogram 68"/>
            <p:cNvSpPr/>
            <p:nvPr userDrawn="1"/>
          </p:nvSpPr>
          <p:spPr>
            <a:xfrm flipH="1">
              <a:off x="7898648" y="5031728"/>
              <a:ext cx="199723" cy="111481"/>
            </a:xfrm>
            <a:prstGeom prst="parallelogram">
              <a:avLst>
                <a:gd name="adj" fmla="val 30436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Parallelogram 69"/>
            <p:cNvSpPr/>
            <p:nvPr userDrawn="1"/>
          </p:nvSpPr>
          <p:spPr>
            <a:xfrm flipH="1">
              <a:off x="8222851" y="5031728"/>
              <a:ext cx="199723" cy="111481"/>
            </a:xfrm>
            <a:prstGeom prst="parallelogram">
              <a:avLst>
                <a:gd name="adj" fmla="val 30436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Parallelogram 70"/>
            <p:cNvSpPr/>
            <p:nvPr userDrawn="1"/>
          </p:nvSpPr>
          <p:spPr>
            <a:xfrm flipH="1">
              <a:off x="8547054" y="5031728"/>
              <a:ext cx="199723" cy="111481"/>
            </a:xfrm>
            <a:prstGeom prst="parallelogram">
              <a:avLst>
                <a:gd name="adj" fmla="val 30436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Parallelogram 71"/>
            <p:cNvSpPr/>
            <p:nvPr userDrawn="1"/>
          </p:nvSpPr>
          <p:spPr>
            <a:xfrm flipH="1">
              <a:off x="8871251" y="5031728"/>
              <a:ext cx="199723" cy="111481"/>
            </a:xfrm>
            <a:prstGeom prst="parallelogram">
              <a:avLst>
                <a:gd name="adj" fmla="val 30436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6" name="Picture 38" descr="V_logo_fake.png"/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80321" y="4630068"/>
            <a:ext cx="1337683" cy="301644"/>
          </a:xfrm>
          <a:prstGeom prst="rect">
            <a:avLst/>
          </a:prstGeom>
        </p:spPr>
      </p:pic>
      <p:sp>
        <p:nvSpPr>
          <p:cNvPr id="37" name="Platshållare för text 36"/>
          <p:cNvSpPr>
            <a:spLocks noGrp="1"/>
          </p:cNvSpPr>
          <p:nvPr>
            <p:ph type="body" idx="1"/>
          </p:nvPr>
        </p:nvSpPr>
        <p:spPr>
          <a:xfrm>
            <a:off x="705600" y="1200161"/>
            <a:ext cx="7995600" cy="3394075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49031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2" r:id="rId4"/>
    <p:sldLayoutId id="2147483661" r:id="rId5"/>
    <p:sldLayoutId id="2147483663" r:id="rId6"/>
    <p:sldLayoutId id="2147483664" r:id="rId7"/>
    <p:sldLayoutId id="2147483665" r:id="rId8"/>
    <p:sldLayoutId id="2147483666" r:id="rId9"/>
    <p:sldLayoutId id="2147483673" r:id="rId10"/>
    <p:sldLayoutId id="2147483674" r:id="rId11"/>
    <p:sldLayoutId id="2147483667" r:id="rId12"/>
    <p:sldLayoutId id="2147483668" r:id="rId13"/>
    <p:sldLayoutId id="2147483671" r:id="rId14"/>
    <p:sldLayoutId id="2147483670" r:id="rId15"/>
    <p:sldLayoutId id="2147483672" r:id="rId1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lang="sv-SE" sz="2400" b="1" kern="1200" baseline="0" noProof="0" dirty="0">
          <a:solidFill>
            <a:schemeClr val="accent4"/>
          </a:solidFill>
          <a:latin typeface="+mn-lt"/>
          <a:ea typeface="+mn-ea"/>
          <a:cs typeface="+mn-cs"/>
        </a:defRPr>
      </a:lvl1pPr>
    </p:titleStyle>
    <p:bodyStyle>
      <a:lvl1pPr marL="269875" indent="-269875" algn="l" defTabSz="914400" rtl="0" eaLnBrk="1" latinLnBrk="0" hangingPunct="1">
        <a:spcBef>
          <a:spcPts val="1800"/>
        </a:spcBef>
        <a:buClr>
          <a:schemeClr val="accent4"/>
        </a:buClr>
        <a:buSzPct val="100000"/>
        <a:buFont typeface="Arial" panose="020B0604020202020204" pitchFamily="34" charset="0"/>
        <a:buChar char="●"/>
        <a:defRPr lang="sv-SE" sz="1800" b="0" kern="1200" baseline="0" noProof="0" smtClean="0">
          <a:solidFill>
            <a:schemeClr val="tx2"/>
          </a:solidFill>
          <a:latin typeface="+mn-lt"/>
          <a:ea typeface="+mn-ea"/>
          <a:cs typeface="+mn-cs"/>
        </a:defRPr>
      </a:lvl1pPr>
      <a:lvl2pPr marL="714375" indent="-257175" algn="l" defTabSz="914400" rtl="0" eaLnBrk="1" latinLnBrk="0" hangingPunct="1">
        <a:spcBef>
          <a:spcPct val="20000"/>
        </a:spcBef>
        <a:buClr>
          <a:schemeClr val="accent4"/>
        </a:buClr>
        <a:buFont typeface="Arial" panose="020B0604020202020204" pitchFamily="34" charset="0"/>
        <a:buChar char="–"/>
        <a:defRPr lang="sv-SE" sz="1800" b="0" i="0" kern="1200" noProof="0" dirty="0" smtClean="0">
          <a:solidFill>
            <a:schemeClr val="tx2"/>
          </a:solidFill>
          <a:latin typeface="+mn-lt"/>
          <a:ea typeface="+mn-ea"/>
          <a:cs typeface="+mn-cs"/>
        </a:defRPr>
      </a:lvl2pPr>
      <a:lvl3pPr marL="1162050" indent="-247650" algn="l" defTabSz="914400" rtl="0" eaLnBrk="1" latinLnBrk="0" hangingPunct="1">
        <a:spcBef>
          <a:spcPct val="20000"/>
        </a:spcBef>
        <a:buClr>
          <a:schemeClr val="accent4"/>
        </a:buClr>
        <a:buFont typeface="Arial" panose="020B0604020202020204" pitchFamily="34" charset="0"/>
        <a:buChar char="•"/>
        <a:tabLst/>
        <a:defRPr lang="sv-SE" sz="1800" b="0" i="0" kern="1200" noProof="0" dirty="0" smtClean="0">
          <a:solidFill>
            <a:schemeClr val="tx2"/>
          </a:solidFill>
          <a:latin typeface="+mn-lt"/>
          <a:ea typeface="+mn-ea"/>
          <a:cs typeface="+mn-cs"/>
        </a:defRPr>
      </a:lvl3pPr>
      <a:lvl4pPr marL="1524000" indent="-152400" algn="l" defTabSz="914400" rtl="0" eaLnBrk="1" latinLnBrk="0" hangingPunct="1">
        <a:spcBef>
          <a:spcPct val="20000"/>
        </a:spcBef>
        <a:buClr>
          <a:schemeClr val="accent4"/>
        </a:buClr>
        <a:buFont typeface="Calibri" panose="020F0502020204030204" pitchFamily="34" charset="0"/>
        <a:buChar char="̶"/>
        <a:defRPr lang="sv-SE" sz="1800" b="0" i="0" kern="1200" noProof="0" dirty="0" smtClean="0">
          <a:solidFill>
            <a:schemeClr val="tx2"/>
          </a:solidFill>
          <a:latin typeface="+mn-lt"/>
          <a:ea typeface="+mn-ea"/>
          <a:cs typeface="+mn-cs"/>
        </a:defRPr>
      </a:lvl4pPr>
      <a:lvl5pPr marL="2066925" indent="-238125" algn="l" defTabSz="914400" rtl="0" eaLnBrk="1" latinLnBrk="0" hangingPunct="1">
        <a:spcBef>
          <a:spcPct val="20000"/>
        </a:spcBef>
        <a:buClr>
          <a:schemeClr val="accent4"/>
        </a:buClr>
        <a:buFont typeface="Arial" panose="020B0604020202020204" pitchFamily="34" charset="0"/>
        <a:buChar char="•"/>
        <a:defRPr lang="sv-SE" sz="1800" b="0" i="0" kern="1200" noProof="0" dirty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2915817" y="2309"/>
            <a:ext cx="5770984" cy="4632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15" name="Rectangle 14"/>
          <p:cNvSpPr/>
          <p:nvPr/>
        </p:nvSpPr>
        <p:spPr>
          <a:xfrm rot="5400000">
            <a:off x="8678099" y="4338401"/>
            <a:ext cx="1430200" cy="2308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3300800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r" defTabSz="685766" rtl="0" eaLnBrk="1" latinLnBrk="0" hangingPunct="1">
        <a:spcBef>
          <a:spcPct val="0"/>
        </a:spcBef>
        <a:buNone/>
        <a:defRPr sz="2400" b="1" kern="1200" cap="small" normalizeH="0" baseline="0">
          <a:solidFill>
            <a:schemeClr val="accent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57162" indent="-257162" algn="l" defTabSz="685766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557185" indent="-214303" algn="l" defTabSz="685766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857207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200090" indent="-171442" algn="l" defTabSz="685766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542974" indent="-171442" algn="l" defTabSz="685766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1885856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39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22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05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6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9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2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5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7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2915817" y="2309"/>
            <a:ext cx="5770984" cy="4632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15" name="Rectangle 14"/>
          <p:cNvSpPr/>
          <p:nvPr/>
        </p:nvSpPr>
        <p:spPr>
          <a:xfrm rot="5400000">
            <a:off x="8678099" y="4338401"/>
            <a:ext cx="1430200" cy="2308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2123721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r" defTabSz="685766" rtl="0" eaLnBrk="1" latinLnBrk="0" hangingPunct="1">
        <a:spcBef>
          <a:spcPct val="0"/>
        </a:spcBef>
        <a:buNone/>
        <a:defRPr sz="2400" b="1" kern="1200" cap="small" normalizeH="0" baseline="0">
          <a:solidFill>
            <a:schemeClr val="accent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57162" indent="-257162" algn="l" defTabSz="685766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557185" indent="-214303" algn="l" defTabSz="685766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857207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200090" indent="-171442" algn="l" defTabSz="685766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542974" indent="-171442" algn="l" defTabSz="685766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1885856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39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22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05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6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9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2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5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7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91329"/>
            <a:ext cx="8229600" cy="553998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Rectangle 14"/>
          <p:cNvSpPr/>
          <p:nvPr/>
        </p:nvSpPr>
        <p:spPr>
          <a:xfrm rot="5400000">
            <a:off x="8678099" y="4338401"/>
            <a:ext cx="1430200" cy="2308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3820918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</p:sldLayoutIdLst>
  <p:hf hdr="0" ftr="0" dt="0"/>
  <p:txStyles>
    <p:titleStyle>
      <a:lvl1pPr algn="r" defTabSz="685766" rtl="0" eaLnBrk="1" latinLnBrk="0" hangingPunct="1">
        <a:spcBef>
          <a:spcPct val="0"/>
        </a:spcBef>
        <a:buNone/>
        <a:defRPr lang="en-US" sz="3000" b="1" kern="1200" cap="all" normalizeH="0" baseline="0" dirty="0">
          <a:solidFill>
            <a:srgbClr val="2F3A46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57162" indent="-257162" algn="l" defTabSz="685766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557185" indent="-214303" algn="l" defTabSz="685766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857207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200090" indent="-171442" algn="l" defTabSz="685766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542974" indent="-171442" algn="l" defTabSz="685766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1885856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39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22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05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6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9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2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5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7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PowerPoint SmartArt Graphics - The complete ready-to-use collection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327C5-B821-4FE9-A59A-A60D9EB59A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 rot="5400000">
            <a:off x="8678099" y="4338401"/>
            <a:ext cx="1430200" cy="2308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3760322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20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api.vasttrafik.se/" TargetMode="External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notesSlide" Target="../notesSlides/notesSlide7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6.png"/><Relationship Id="rId5" Type="http://schemas.openxmlformats.org/officeDocument/2006/relationships/image" Target="../media/image14.png"/><Relationship Id="rId4" Type="http://schemas.openxmlformats.org/officeDocument/2006/relationships/image" Target="../media/image2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0400" y="1173855"/>
            <a:ext cx="7729200" cy="2581200"/>
          </a:xfrm>
        </p:spPr>
        <p:txBody>
          <a:bodyPr/>
          <a:lstStyle/>
          <a:p>
            <a:r>
              <a:rPr lang="sv-SE" sz="2800" dirty="0"/>
              <a:t>API:ER - EN FÖRUTSÄTTNING FÖR DIGITALISERING</a:t>
            </a:r>
            <a:r>
              <a:rPr lang="sv-SE" sz="3200" dirty="0"/>
              <a:t/>
            </a:r>
            <a:br>
              <a:rPr lang="sv-SE" sz="3200" dirty="0"/>
            </a:br>
            <a:r>
              <a:rPr lang="sv-SE" sz="3200" dirty="0" smtClean="0"/>
              <a:t/>
            </a:r>
            <a:br>
              <a:rPr lang="sv-SE" sz="3200" dirty="0" smtClean="0"/>
            </a:br>
            <a:r>
              <a:rPr lang="sv-SE" sz="4000" dirty="0" smtClean="0"/>
              <a:t>API-Hantering på Västtrafik</a:t>
            </a:r>
            <a:br>
              <a:rPr lang="sv-SE" sz="4000" dirty="0" smtClean="0"/>
            </a:br>
            <a:r>
              <a:rPr lang="sv-SE" sz="3200" dirty="0" smtClean="0"/>
              <a:t/>
            </a:r>
            <a:br>
              <a:rPr lang="sv-SE" sz="3200" dirty="0" smtClean="0"/>
            </a:br>
            <a:r>
              <a:rPr lang="sv-SE" sz="1400" dirty="0" smtClean="0"/>
              <a:t>Lars Andersson</a:t>
            </a:r>
            <a:br>
              <a:rPr lang="sv-SE" sz="1400" dirty="0" smtClean="0"/>
            </a:br>
            <a:r>
              <a:rPr lang="sv-SE" sz="1400" dirty="0" smtClean="0"/>
              <a:t>lars.andersson@vasttrafik.se</a:t>
            </a:r>
            <a:br>
              <a:rPr lang="sv-SE" sz="1400" dirty="0" smtClean="0"/>
            </a:br>
            <a:r>
              <a:rPr lang="sv-SE" sz="1050" dirty="0"/>
              <a:t/>
            </a:r>
            <a:br>
              <a:rPr lang="sv-SE" sz="1050" dirty="0"/>
            </a:br>
            <a:endParaRPr lang="sv-SE" sz="1050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694800" y="256855"/>
            <a:ext cx="7718400" cy="697146"/>
          </a:xfrm>
        </p:spPr>
        <p:txBody>
          <a:bodyPr>
            <a:normAutofit/>
          </a:bodyPr>
          <a:lstStyle/>
          <a:p>
            <a:endParaRPr lang="sv-SE" dirty="0" smtClean="0"/>
          </a:p>
          <a:p>
            <a:endParaRPr lang="sv-SE" dirty="0"/>
          </a:p>
        </p:txBody>
      </p:sp>
      <p:sp>
        <p:nvSpPr>
          <p:cNvPr id="4" name="textruta 3"/>
          <p:cNvSpPr txBox="1"/>
          <p:nvPr/>
        </p:nvSpPr>
        <p:spPr>
          <a:xfrm>
            <a:off x="621321" y="446463"/>
            <a:ext cx="2502352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 smtClean="0">
                <a:solidFill>
                  <a:schemeClr val="bg1"/>
                </a:solidFill>
              </a:rPr>
              <a:t>https://developer.vasttrafik.se</a:t>
            </a:r>
          </a:p>
          <a:p>
            <a:r>
              <a:rPr lang="sv-SE" sz="1400" dirty="0" smtClean="0">
                <a:solidFill>
                  <a:schemeClr val="bg1"/>
                </a:solidFill>
              </a:rPr>
              <a:t>https://github.com/vasttrafik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822026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Kombinerad mobilitet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Tjänst</a:t>
            </a:r>
            <a:r>
              <a:rPr lang="en-US" dirty="0" smtClean="0"/>
              <a:t> </a:t>
            </a:r>
            <a:r>
              <a:rPr lang="en-US" dirty="0" err="1" smtClean="0"/>
              <a:t>som</a:t>
            </a:r>
            <a:r>
              <a:rPr lang="en-US" dirty="0" smtClean="0"/>
              <a:t> </a:t>
            </a:r>
            <a:r>
              <a:rPr lang="en-US" dirty="0" err="1" smtClean="0"/>
              <a:t>möjliggör</a:t>
            </a:r>
            <a:r>
              <a:rPr lang="en-US" dirty="0" smtClean="0"/>
              <a:t> </a:t>
            </a:r>
            <a:r>
              <a:rPr lang="en-US" dirty="0" err="1" smtClean="0"/>
              <a:t>användning</a:t>
            </a:r>
            <a:r>
              <a:rPr lang="en-US" dirty="0" smtClean="0"/>
              <a:t> </a:t>
            </a:r>
            <a:r>
              <a:rPr lang="en-US" dirty="0" err="1" smtClean="0"/>
              <a:t>av</a:t>
            </a:r>
            <a:r>
              <a:rPr lang="en-US" dirty="0" smtClean="0"/>
              <a:t> </a:t>
            </a:r>
            <a:r>
              <a:rPr lang="en-US" dirty="0" err="1" smtClean="0"/>
              <a:t>flera</a:t>
            </a:r>
            <a:r>
              <a:rPr lang="en-US" dirty="0" smtClean="0"/>
              <a:t> </a:t>
            </a:r>
            <a:r>
              <a:rPr lang="en-US" dirty="0" err="1" smtClean="0"/>
              <a:t>olika</a:t>
            </a:r>
            <a:r>
              <a:rPr lang="en-US" dirty="0" smtClean="0"/>
              <a:t> </a:t>
            </a:r>
            <a:r>
              <a:rPr lang="en-US" dirty="0" err="1" smtClean="0"/>
              <a:t>transportsätt</a:t>
            </a:r>
            <a:r>
              <a:rPr lang="en-US" dirty="0" smtClean="0"/>
              <a:t> </a:t>
            </a:r>
            <a:r>
              <a:rPr lang="en-US" dirty="0" err="1" smtClean="0"/>
              <a:t>för</a:t>
            </a:r>
            <a:r>
              <a:rPr lang="en-US" dirty="0" smtClean="0"/>
              <a:t> </a:t>
            </a:r>
            <a:r>
              <a:rPr lang="en-US" dirty="0" err="1" smtClean="0"/>
              <a:t>att</a:t>
            </a:r>
            <a:r>
              <a:rPr lang="en-US" dirty="0" smtClean="0"/>
              <a:t> ta sig </a:t>
            </a:r>
            <a:r>
              <a:rPr lang="en-US" dirty="0" err="1" smtClean="0"/>
              <a:t>från</a:t>
            </a:r>
            <a:r>
              <a:rPr lang="en-US" dirty="0" smtClean="0"/>
              <a:t> A till B</a:t>
            </a:r>
          </a:p>
          <a:p>
            <a:pPr lvl="1"/>
            <a:r>
              <a:rPr lang="en-US" dirty="0" err="1" smtClean="0"/>
              <a:t>Inkluderar</a:t>
            </a:r>
            <a:r>
              <a:rPr lang="en-US" dirty="0" smtClean="0"/>
              <a:t> </a:t>
            </a:r>
            <a:r>
              <a:rPr lang="en-US" dirty="0" err="1" smtClean="0"/>
              <a:t>allt</a:t>
            </a:r>
            <a:r>
              <a:rPr lang="en-US" dirty="0" smtClean="0"/>
              <a:t> </a:t>
            </a:r>
            <a:r>
              <a:rPr lang="en-US" dirty="0" err="1" smtClean="0"/>
              <a:t>från</a:t>
            </a:r>
            <a:r>
              <a:rPr lang="en-US" dirty="0" smtClean="0"/>
              <a:t> multimodal </a:t>
            </a:r>
            <a:r>
              <a:rPr lang="en-US" dirty="0" err="1" smtClean="0"/>
              <a:t>reseplanerare</a:t>
            </a:r>
            <a:r>
              <a:rPr lang="en-US" dirty="0" smtClean="0"/>
              <a:t> till </a:t>
            </a:r>
            <a:r>
              <a:rPr lang="en-US" dirty="0" err="1" smtClean="0"/>
              <a:t>prenumeration</a:t>
            </a:r>
            <a:r>
              <a:rPr lang="en-US" dirty="0" smtClean="0"/>
              <a:t> </a:t>
            </a:r>
            <a:r>
              <a:rPr lang="en-US" dirty="0" err="1" smtClean="0"/>
              <a:t>på</a:t>
            </a:r>
            <a:r>
              <a:rPr lang="en-US" dirty="0" smtClean="0"/>
              <a:t> </a:t>
            </a:r>
            <a:r>
              <a:rPr lang="en-US" dirty="0" err="1" smtClean="0"/>
              <a:t>tjänster</a:t>
            </a:r>
            <a:endParaRPr lang="en-US" dirty="0" smtClean="0"/>
          </a:p>
          <a:p>
            <a:pPr lvl="1"/>
            <a:r>
              <a:rPr lang="en-US" dirty="0" err="1" smtClean="0"/>
              <a:t>Kan</a:t>
            </a:r>
            <a:r>
              <a:rPr lang="en-US" dirty="0" smtClean="0"/>
              <a:t> </a:t>
            </a:r>
            <a:r>
              <a:rPr lang="en-US" dirty="0" err="1" smtClean="0"/>
              <a:t>även</a:t>
            </a:r>
            <a:r>
              <a:rPr lang="en-US" dirty="0" smtClean="0"/>
              <a:t> </a:t>
            </a:r>
            <a:r>
              <a:rPr lang="en-US" dirty="0" err="1" smtClean="0"/>
              <a:t>inkludera</a:t>
            </a:r>
            <a:r>
              <a:rPr lang="en-US" dirty="0" smtClean="0"/>
              <a:t> transport </a:t>
            </a:r>
            <a:r>
              <a:rPr lang="en-US" dirty="0" err="1" smtClean="0"/>
              <a:t>av</a:t>
            </a:r>
            <a:r>
              <a:rPr lang="en-US" dirty="0" smtClean="0"/>
              <a:t> </a:t>
            </a:r>
            <a:r>
              <a:rPr lang="en-US" dirty="0" err="1" smtClean="0"/>
              <a:t>produkter</a:t>
            </a:r>
            <a:r>
              <a:rPr lang="en-US" dirty="0" smtClean="0"/>
              <a:t> </a:t>
            </a:r>
            <a:r>
              <a:rPr lang="en-US" dirty="0" err="1" smtClean="0"/>
              <a:t>för</a:t>
            </a:r>
            <a:r>
              <a:rPr lang="en-US" dirty="0" smtClean="0"/>
              <a:t> </a:t>
            </a:r>
            <a:r>
              <a:rPr lang="en-US" dirty="0" err="1" smtClean="0"/>
              <a:t>att</a:t>
            </a:r>
            <a:r>
              <a:rPr lang="en-US" dirty="0"/>
              <a:t> </a:t>
            </a:r>
            <a:r>
              <a:rPr lang="en-US" dirty="0" err="1" smtClean="0"/>
              <a:t>undvika</a:t>
            </a:r>
            <a:r>
              <a:rPr lang="en-US" dirty="0" smtClean="0"/>
              <a:t> </a:t>
            </a:r>
            <a:r>
              <a:rPr lang="en-US" dirty="0" err="1" smtClean="0"/>
              <a:t>behovet</a:t>
            </a:r>
            <a:r>
              <a:rPr lang="en-US" dirty="0" smtClean="0"/>
              <a:t> </a:t>
            </a:r>
            <a:r>
              <a:rPr lang="en-US" dirty="0" err="1" smtClean="0"/>
              <a:t>av</a:t>
            </a:r>
            <a:r>
              <a:rPr lang="en-US" dirty="0" smtClean="0"/>
              <a:t> </a:t>
            </a:r>
            <a:r>
              <a:rPr lang="en-US" dirty="0" err="1" smtClean="0"/>
              <a:t>persontransporter</a:t>
            </a:r>
            <a:endParaRPr lang="en-US" dirty="0" smtClean="0"/>
          </a:p>
          <a:p>
            <a:pPr lvl="1"/>
            <a:r>
              <a:rPr lang="en-US" dirty="0" err="1" smtClean="0"/>
              <a:t>Mål</a:t>
            </a:r>
            <a:r>
              <a:rPr lang="en-US" dirty="0" smtClean="0"/>
              <a:t>: </a:t>
            </a:r>
            <a:r>
              <a:rPr lang="en-US" dirty="0" err="1" smtClean="0"/>
              <a:t>Mer</a:t>
            </a:r>
            <a:r>
              <a:rPr lang="en-US" dirty="0" smtClean="0"/>
              <a:t> </a:t>
            </a:r>
            <a:r>
              <a:rPr lang="en-US" dirty="0" err="1" smtClean="0"/>
              <a:t>hållbart</a:t>
            </a:r>
            <a:r>
              <a:rPr lang="en-US" dirty="0" smtClean="0"/>
              <a:t> </a:t>
            </a:r>
            <a:r>
              <a:rPr lang="en-US" dirty="0" err="1" smtClean="0"/>
              <a:t>resande</a:t>
            </a:r>
            <a:r>
              <a:rPr lang="en-US" dirty="0" smtClean="0"/>
              <a:t> </a:t>
            </a:r>
            <a:r>
              <a:rPr lang="en-US" dirty="0" err="1" smtClean="0"/>
              <a:t>och</a:t>
            </a:r>
            <a:r>
              <a:rPr lang="en-US" dirty="0" smtClean="0"/>
              <a:t> </a:t>
            </a:r>
            <a:r>
              <a:rPr lang="en-US" dirty="0" err="1" smtClean="0"/>
              <a:t>minskat</a:t>
            </a:r>
            <a:r>
              <a:rPr lang="en-US" dirty="0" smtClean="0"/>
              <a:t> </a:t>
            </a:r>
            <a:r>
              <a:rPr lang="en-US" dirty="0" err="1" smtClean="0"/>
              <a:t>behov</a:t>
            </a:r>
            <a:r>
              <a:rPr lang="en-US" dirty="0" smtClean="0"/>
              <a:t> </a:t>
            </a:r>
            <a:r>
              <a:rPr lang="en-US" dirty="0" err="1" smtClean="0"/>
              <a:t>av</a:t>
            </a:r>
            <a:r>
              <a:rPr lang="en-US" dirty="0" smtClean="0"/>
              <a:t> </a:t>
            </a:r>
            <a:r>
              <a:rPr lang="en-US" dirty="0" err="1" smtClean="0"/>
              <a:t>bilar</a:t>
            </a:r>
            <a:endParaRPr lang="en-US" dirty="0" smtClean="0"/>
          </a:p>
          <a:p>
            <a:r>
              <a:rPr lang="en-US" dirty="0" err="1" smtClean="0"/>
              <a:t>Går</a:t>
            </a:r>
            <a:r>
              <a:rPr lang="en-US" dirty="0" smtClean="0"/>
              <a:t> under </a:t>
            </a:r>
            <a:r>
              <a:rPr lang="en-US" dirty="0" err="1" smtClean="0"/>
              <a:t>flera</a:t>
            </a:r>
            <a:r>
              <a:rPr lang="en-US" dirty="0" smtClean="0"/>
              <a:t> </a:t>
            </a:r>
            <a:r>
              <a:rPr lang="en-US" dirty="0" err="1" smtClean="0"/>
              <a:t>olika</a:t>
            </a:r>
            <a:r>
              <a:rPr lang="en-US" dirty="0" smtClean="0"/>
              <a:t> </a:t>
            </a:r>
            <a:r>
              <a:rPr lang="en-US" dirty="0" err="1" smtClean="0"/>
              <a:t>benämningar</a:t>
            </a:r>
            <a:r>
              <a:rPr lang="en-US" dirty="0" smtClean="0"/>
              <a:t>, </a:t>
            </a:r>
            <a:r>
              <a:rPr lang="en-US" dirty="0" err="1" smtClean="0"/>
              <a:t>t.ex</a:t>
            </a:r>
            <a:r>
              <a:rPr lang="en-US" dirty="0" smtClean="0"/>
              <a:t>. </a:t>
            </a:r>
            <a:r>
              <a:rPr lang="en-US" i="1" dirty="0" smtClean="0"/>
              <a:t>Mobility as a Service</a:t>
            </a:r>
            <a:r>
              <a:rPr lang="en-US" dirty="0" smtClean="0"/>
              <a:t> (</a:t>
            </a:r>
            <a:r>
              <a:rPr lang="en-US" dirty="0" err="1" smtClean="0"/>
              <a:t>MaaS</a:t>
            </a:r>
            <a:r>
              <a:rPr lang="en-US" dirty="0" smtClean="0"/>
              <a:t>) </a:t>
            </a:r>
            <a:r>
              <a:rPr lang="en-US" dirty="0" err="1" smtClean="0"/>
              <a:t>eller</a:t>
            </a:r>
            <a:r>
              <a:rPr lang="en-US" dirty="0" smtClean="0"/>
              <a:t> </a:t>
            </a:r>
            <a:r>
              <a:rPr lang="en-US" i="1" dirty="0" smtClean="0"/>
              <a:t>Swedish Mobility Program</a:t>
            </a:r>
            <a:endParaRPr lang="sv-SE" i="1" dirty="0"/>
          </a:p>
        </p:txBody>
      </p:sp>
      <p:pic>
        <p:nvPicPr>
          <p:cNvPr id="4" name="Bildobjekt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4311" y="1198800"/>
            <a:ext cx="2118889" cy="209493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74108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sv-SE" sz="4400" dirty="0" smtClean="0"/>
              <a:t>API-Hantering på Västtrafik</a:t>
            </a:r>
            <a:br>
              <a:rPr lang="sv-SE" sz="4400" dirty="0" smtClean="0"/>
            </a:br>
            <a:r>
              <a:rPr lang="sv-SE" sz="4400" dirty="0" smtClean="0"/>
              <a:t>Historik</a:t>
            </a:r>
            <a:r>
              <a:rPr lang="sv-SE" dirty="0" smtClean="0"/>
              <a:t/>
            </a:r>
            <a:br>
              <a:rPr lang="sv-SE" dirty="0" smtClean="0"/>
            </a:br>
            <a:endParaRPr lang="sv-SE" sz="2400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581777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API-hantering på Västtrafik</a:t>
            </a:r>
            <a:endParaRPr lang="sv-SE" dirty="0"/>
          </a:p>
        </p:txBody>
      </p:sp>
      <p:cxnSp>
        <p:nvCxnSpPr>
          <p:cNvPr id="5" name="Straight Connector 11"/>
          <p:cNvCxnSpPr/>
          <p:nvPr/>
        </p:nvCxnSpPr>
        <p:spPr>
          <a:xfrm>
            <a:off x="684610" y="2694544"/>
            <a:ext cx="777478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12"/>
          <p:cNvGrpSpPr/>
          <p:nvPr/>
        </p:nvGrpSpPr>
        <p:grpSpPr>
          <a:xfrm>
            <a:off x="1034607" y="2639212"/>
            <a:ext cx="594066" cy="1027324"/>
            <a:chOff x="1379476" y="3717032"/>
            <a:chExt cx="792088" cy="1369765"/>
          </a:xfrm>
        </p:grpSpPr>
        <p:cxnSp>
          <p:nvCxnSpPr>
            <p:cNvPr id="7" name="Straight Connector 13"/>
            <p:cNvCxnSpPr/>
            <p:nvPr/>
          </p:nvCxnSpPr>
          <p:spPr>
            <a:xfrm>
              <a:off x="1775520" y="3789040"/>
              <a:ext cx="0" cy="720080"/>
            </a:xfrm>
            <a:prstGeom prst="line">
              <a:avLst/>
            </a:prstGeom>
            <a:ln>
              <a:solidFill>
                <a:srgbClr val="2D3E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14"/>
            <p:cNvSpPr/>
            <p:nvPr/>
          </p:nvSpPr>
          <p:spPr>
            <a:xfrm>
              <a:off x="1716084" y="3717032"/>
              <a:ext cx="118872" cy="118872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" name="Oval 15"/>
            <p:cNvSpPr/>
            <p:nvPr/>
          </p:nvSpPr>
          <p:spPr>
            <a:xfrm>
              <a:off x="1379476" y="4294709"/>
              <a:ext cx="792088" cy="79208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2D3E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 smtClean="0">
                  <a:solidFill>
                    <a:srgbClr val="2D3E50"/>
                  </a:solidFill>
                  <a:latin typeface="FontAwesome" pitchFamily="2" charset="0"/>
                </a:rPr>
                <a:t></a:t>
              </a:r>
              <a:endParaRPr lang="en-US" sz="3000" dirty="0">
                <a:solidFill>
                  <a:srgbClr val="2D3E50"/>
                </a:solidFill>
                <a:latin typeface="FontAwesome" pitchFamily="2" charset="0"/>
              </a:endParaRPr>
            </a:p>
          </p:txBody>
        </p:sp>
      </p:grpSp>
      <p:grpSp>
        <p:nvGrpSpPr>
          <p:cNvPr id="10" name="Group 16"/>
          <p:cNvGrpSpPr/>
          <p:nvPr/>
        </p:nvGrpSpPr>
        <p:grpSpPr>
          <a:xfrm>
            <a:off x="2314550" y="1709261"/>
            <a:ext cx="594066" cy="1027324"/>
            <a:chOff x="2570677" y="3717032"/>
            <a:chExt cx="792088" cy="1369765"/>
          </a:xfrm>
        </p:grpSpPr>
        <p:cxnSp>
          <p:nvCxnSpPr>
            <p:cNvPr id="11" name="Straight Connector 17"/>
            <p:cNvCxnSpPr/>
            <p:nvPr/>
          </p:nvCxnSpPr>
          <p:spPr>
            <a:xfrm>
              <a:off x="2966721" y="4366717"/>
              <a:ext cx="0" cy="720080"/>
            </a:xfrm>
            <a:prstGeom prst="line">
              <a:avLst/>
            </a:prstGeom>
            <a:ln>
              <a:solidFill>
                <a:srgbClr val="8D44AD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8"/>
            <p:cNvSpPr/>
            <p:nvPr/>
          </p:nvSpPr>
          <p:spPr>
            <a:xfrm>
              <a:off x="2907285" y="4967925"/>
              <a:ext cx="118872" cy="118872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3" name="Oval 19"/>
            <p:cNvSpPr/>
            <p:nvPr/>
          </p:nvSpPr>
          <p:spPr>
            <a:xfrm>
              <a:off x="2570677" y="3717032"/>
              <a:ext cx="792088" cy="79208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8D44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2800" dirty="0">
                  <a:solidFill>
                    <a:srgbClr val="7030A0"/>
                  </a:solidFill>
                  <a:latin typeface="FontAwesome" pitchFamily="2" charset="0"/>
                </a:rPr>
                <a:t></a:t>
              </a:r>
              <a:endParaRPr lang="en-US" sz="2800" dirty="0">
                <a:solidFill>
                  <a:srgbClr val="7030A0"/>
                </a:solidFill>
                <a:latin typeface="FontAwesome" pitchFamily="2" charset="0"/>
              </a:endParaRPr>
            </a:p>
          </p:txBody>
        </p:sp>
      </p:grpSp>
      <p:grpSp>
        <p:nvGrpSpPr>
          <p:cNvPr id="14" name="Group 20"/>
          <p:cNvGrpSpPr/>
          <p:nvPr/>
        </p:nvGrpSpPr>
        <p:grpSpPr>
          <a:xfrm>
            <a:off x="3594492" y="2639212"/>
            <a:ext cx="594066" cy="1027324"/>
            <a:chOff x="1379476" y="3717032"/>
            <a:chExt cx="792088" cy="1369765"/>
          </a:xfrm>
        </p:grpSpPr>
        <p:cxnSp>
          <p:nvCxnSpPr>
            <p:cNvPr id="15" name="Straight Connector 21"/>
            <p:cNvCxnSpPr/>
            <p:nvPr/>
          </p:nvCxnSpPr>
          <p:spPr>
            <a:xfrm>
              <a:off x="1775520" y="3789040"/>
              <a:ext cx="0" cy="720080"/>
            </a:xfrm>
            <a:prstGeom prst="line">
              <a:avLst/>
            </a:prstGeom>
            <a:ln>
              <a:solidFill>
                <a:srgbClr val="297FB8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22"/>
            <p:cNvSpPr/>
            <p:nvPr/>
          </p:nvSpPr>
          <p:spPr>
            <a:xfrm>
              <a:off x="1716084" y="3717032"/>
              <a:ext cx="118872" cy="118872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" name="Oval 23"/>
            <p:cNvSpPr/>
            <p:nvPr/>
          </p:nvSpPr>
          <p:spPr>
            <a:xfrm>
              <a:off x="1379476" y="4294709"/>
              <a:ext cx="792088" cy="79208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297F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3200" dirty="0">
                  <a:solidFill>
                    <a:schemeClr val="accent1">
                      <a:lumMod val="50000"/>
                    </a:schemeClr>
                  </a:solidFill>
                  <a:latin typeface="FontAwesome" pitchFamily="2" charset="0"/>
                </a:rPr>
                <a:t></a:t>
              </a:r>
              <a:endParaRPr lang="en-US" sz="3000" dirty="0">
                <a:solidFill>
                  <a:schemeClr val="accent1">
                    <a:lumMod val="50000"/>
                  </a:schemeClr>
                </a:solidFill>
                <a:latin typeface="FontAwesome" pitchFamily="2" charset="0"/>
              </a:endParaRPr>
            </a:p>
          </p:txBody>
        </p:sp>
      </p:grpSp>
      <p:grpSp>
        <p:nvGrpSpPr>
          <p:cNvPr id="18" name="Group 24"/>
          <p:cNvGrpSpPr/>
          <p:nvPr/>
        </p:nvGrpSpPr>
        <p:grpSpPr>
          <a:xfrm>
            <a:off x="4874435" y="1709261"/>
            <a:ext cx="594066" cy="1027324"/>
            <a:chOff x="2570677" y="3717032"/>
            <a:chExt cx="792088" cy="1369765"/>
          </a:xfrm>
        </p:grpSpPr>
        <p:cxnSp>
          <p:nvCxnSpPr>
            <p:cNvPr id="19" name="Straight Connector 25"/>
            <p:cNvCxnSpPr/>
            <p:nvPr/>
          </p:nvCxnSpPr>
          <p:spPr>
            <a:xfrm>
              <a:off x="2966721" y="4366717"/>
              <a:ext cx="0" cy="720080"/>
            </a:xfrm>
            <a:prstGeom prst="line">
              <a:avLst/>
            </a:prstGeom>
            <a:ln>
              <a:solidFill>
                <a:srgbClr val="27AE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26"/>
            <p:cNvSpPr/>
            <p:nvPr/>
          </p:nvSpPr>
          <p:spPr>
            <a:xfrm>
              <a:off x="2907285" y="4967925"/>
              <a:ext cx="118872" cy="118872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1" name="Oval 27"/>
            <p:cNvSpPr/>
            <p:nvPr/>
          </p:nvSpPr>
          <p:spPr>
            <a:xfrm>
              <a:off x="2570677" y="3717032"/>
              <a:ext cx="792088" cy="79208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27AE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>
                  <a:solidFill>
                    <a:srgbClr val="27AE61"/>
                  </a:solidFill>
                  <a:latin typeface="FontAwesome" pitchFamily="2" charset="0"/>
                </a:rPr>
                <a:t></a:t>
              </a:r>
            </a:p>
          </p:txBody>
        </p:sp>
      </p:grpSp>
      <p:grpSp>
        <p:nvGrpSpPr>
          <p:cNvPr id="22" name="Group 28"/>
          <p:cNvGrpSpPr/>
          <p:nvPr/>
        </p:nvGrpSpPr>
        <p:grpSpPr>
          <a:xfrm>
            <a:off x="6154377" y="2639212"/>
            <a:ext cx="594066" cy="1027324"/>
            <a:chOff x="1379476" y="3717032"/>
            <a:chExt cx="792088" cy="1369765"/>
          </a:xfrm>
        </p:grpSpPr>
        <p:cxnSp>
          <p:nvCxnSpPr>
            <p:cNvPr id="23" name="Straight Connector 29"/>
            <p:cNvCxnSpPr/>
            <p:nvPr/>
          </p:nvCxnSpPr>
          <p:spPr>
            <a:xfrm>
              <a:off x="1775520" y="3789040"/>
              <a:ext cx="0" cy="720080"/>
            </a:xfrm>
            <a:prstGeom prst="line">
              <a:avLst/>
            </a:prstGeom>
            <a:ln>
              <a:solidFill>
                <a:srgbClr val="E84C3D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30"/>
            <p:cNvSpPr/>
            <p:nvPr/>
          </p:nvSpPr>
          <p:spPr>
            <a:xfrm>
              <a:off x="1716084" y="3717032"/>
              <a:ext cx="118872" cy="118872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5" name="Oval 31"/>
            <p:cNvSpPr/>
            <p:nvPr/>
          </p:nvSpPr>
          <p:spPr>
            <a:xfrm>
              <a:off x="1379476" y="4294709"/>
              <a:ext cx="792088" cy="79208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E84C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>
                  <a:solidFill>
                    <a:srgbClr val="E84C3D"/>
                  </a:solidFill>
                  <a:latin typeface="FontAwesome" pitchFamily="2" charset="0"/>
                </a:rPr>
                <a:t></a:t>
              </a:r>
            </a:p>
          </p:txBody>
        </p:sp>
      </p:grpSp>
      <p:grpSp>
        <p:nvGrpSpPr>
          <p:cNvPr id="26" name="Group 32"/>
          <p:cNvGrpSpPr/>
          <p:nvPr/>
        </p:nvGrpSpPr>
        <p:grpSpPr>
          <a:xfrm>
            <a:off x="7434318" y="1709261"/>
            <a:ext cx="594066" cy="1027324"/>
            <a:chOff x="2570677" y="3717032"/>
            <a:chExt cx="792088" cy="1369765"/>
          </a:xfrm>
        </p:grpSpPr>
        <p:cxnSp>
          <p:nvCxnSpPr>
            <p:cNvPr id="27" name="Straight Connector 33"/>
            <p:cNvCxnSpPr/>
            <p:nvPr/>
          </p:nvCxnSpPr>
          <p:spPr>
            <a:xfrm>
              <a:off x="2966721" y="4366717"/>
              <a:ext cx="0" cy="720080"/>
            </a:xfrm>
            <a:prstGeom prst="line">
              <a:avLst/>
            </a:prstGeom>
            <a:ln>
              <a:solidFill>
                <a:srgbClr val="F39C1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34"/>
            <p:cNvSpPr/>
            <p:nvPr/>
          </p:nvSpPr>
          <p:spPr>
            <a:xfrm>
              <a:off x="2907285" y="4967925"/>
              <a:ext cx="118872" cy="118872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9" name="Oval 35"/>
            <p:cNvSpPr/>
            <p:nvPr/>
          </p:nvSpPr>
          <p:spPr>
            <a:xfrm>
              <a:off x="2570677" y="3717032"/>
              <a:ext cx="792088" cy="79208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39C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>
                  <a:solidFill>
                    <a:srgbClr val="F39C11"/>
                  </a:solidFill>
                  <a:latin typeface="FontAwesome" pitchFamily="2" charset="0"/>
                </a:rPr>
                <a:t></a:t>
              </a:r>
            </a:p>
          </p:txBody>
        </p:sp>
      </p:grpSp>
      <p:grpSp>
        <p:nvGrpSpPr>
          <p:cNvPr id="30" name="Group 39"/>
          <p:cNvGrpSpPr/>
          <p:nvPr/>
        </p:nvGrpSpPr>
        <p:grpSpPr>
          <a:xfrm>
            <a:off x="3461421" y="3723534"/>
            <a:ext cx="1754623" cy="1007418"/>
            <a:chOff x="1071320" y="5111713"/>
            <a:chExt cx="1694888" cy="1343221"/>
          </a:xfrm>
        </p:grpSpPr>
        <p:sp>
          <p:nvSpPr>
            <p:cNvPr id="31" name="TextBox 40"/>
            <p:cNvSpPr txBox="1"/>
            <p:nvPr/>
          </p:nvSpPr>
          <p:spPr>
            <a:xfrm>
              <a:off x="1071320" y="5111713"/>
              <a:ext cx="1124668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 dirty="0" smtClean="0">
                  <a:solidFill>
                    <a:srgbClr val="297FB8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VFB + SPP</a:t>
              </a:r>
              <a:endParaRPr lang="en-US" sz="1350" b="1" dirty="0">
                <a:solidFill>
                  <a:srgbClr val="297FB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2" name="TextBox 41"/>
            <p:cNvSpPr txBox="1"/>
            <p:nvPr/>
          </p:nvSpPr>
          <p:spPr>
            <a:xfrm>
              <a:off x="1071320" y="5429015"/>
              <a:ext cx="1694888" cy="1025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dirty="0" err="1" smtClean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Var</a:t>
              </a:r>
              <a:r>
                <a:rPr lang="en-US" sz="1100" dirty="0" smtClean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f-n </a:t>
              </a:r>
              <a:r>
                <a:rPr lang="en-US" sz="1100" dirty="0" err="1" smtClean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är</a:t>
              </a:r>
              <a:r>
                <a:rPr lang="en-US" sz="1100" dirty="0" smtClean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100" dirty="0" err="1" smtClean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bussen</a:t>
              </a:r>
              <a:r>
                <a:rPr lang="en-US" sz="1100" dirty="0" smtClean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?</a:t>
              </a:r>
            </a:p>
            <a:p>
              <a:pPr algn="just"/>
              <a:r>
                <a:rPr lang="en-US" sz="1100" dirty="0" smtClean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Smart </a:t>
              </a:r>
              <a:r>
                <a:rPr lang="en-US" sz="1100" dirty="0" err="1" smtClean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pendelparkering</a:t>
              </a:r>
              <a:r>
                <a:rPr lang="en-US" sz="1100" dirty="0" smtClean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(REST)</a:t>
              </a:r>
              <a:endParaRPr lang="en-US" sz="1100" dirty="0">
                <a:solidFill>
                  <a:srgbClr val="7E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33" name="Group 42"/>
          <p:cNvGrpSpPr/>
          <p:nvPr/>
        </p:nvGrpSpPr>
        <p:grpSpPr>
          <a:xfrm>
            <a:off x="5530149" y="3723531"/>
            <a:ext cx="2218273" cy="838141"/>
            <a:chOff x="1071320" y="5111713"/>
            <a:chExt cx="1694888" cy="1117518"/>
          </a:xfrm>
        </p:grpSpPr>
        <p:sp>
          <p:nvSpPr>
            <p:cNvPr id="34" name="TextBox 43"/>
            <p:cNvSpPr txBox="1"/>
            <p:nvPr/>
          </p:nvSpPr>
          <p:spPr>
            <a:xfrm>
              <a:off x="1071320" y="5111713"/>
              <a:ext cx="1423153" cy="400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 dirty="0" err="1" smtClean="0">
                  <a:solidFill>
                    <a:srgbClr val="E84C3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Ny</a:t>
              </a:r>
              <a:r>
                <a:rPr lang="en-US" sz="1350" b="1" dirty="0" smtClean="0">
                  <a:solidFill>
                    <a:srgbClr val="E84C3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API-</a:t>
              </a:r>
              <a:r>
                <a:rPr lang="en-US" sz="1350" b="1" dirty="0" err="1" smtClean="0">
                  <a:solidFill>
                    <a:srgbClr val="E84C3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Plattform</a:t>
              </a:r>
              <a:r>
                <a:rPr lang="en-US" sz="1350" b="1" dirty="0" smtClean="0">
                  <a:solidFill>
                    <a:srgbClr val="E84C3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350" b="1" dirty="0" err="1" smtClean="0">
                  <a:solidFill>
                    <a:srgbClr val="E84C3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etableras</a:t>
              </a:r>
              <a:endParaRPr lang="en-US" sz="1350" b="1" dirty="0">
                <a:solidFill>
                  <a:srgbClr val="E84C3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5" name="TextBox 44"/>
            <p:cNvSpPr txBox="1"/>
            <p:nvPr/>
          </p:nvSpPr>
          <p:spPr>
            <a:xfrm>
              <a:off x="1071320" y="5429015"/>
              <a:ext cx="1694888" cy="800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dirty="0" smtClean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Mars: POC </a:t>
              </a:r>
              <a:r>
                <a:rPr lang="en-US" sz="1100" dirty="0" err="1" smtClean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Genomförd</a:t>
              </a:r>
              <a:endParaRPr lang="en-US" sz="1100" dirty="0" smtClean="0">
                <a:solidFill>
                  <a:srgbClr val="7E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algn="just"/>
              <a:r>
                <a:rPr lang="en-US" sz="1100" dirty="0" err="1" smtClean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Juni</a:t>
              </a:r>
              <a:r>
                <a:rPr lang="en-US" sz="1100" dirty="0" smtClean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: Gateway </a:t>
              </a:r>
              <a:r>
                <a:rPr lang="en-US" sz="1100" dirty="0" err="1" smtClean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produktionssätts</a:t>
              </a:r>
              <a:endParaRPr lang="en-US" sz="1100" dirty="0" smtClean="0">
                <a:solidFill>
                  <a:srgbClr val="7E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algn="just"/>
              <a:r>
                <a:rPr lang="en-US" sz="1100" dirty="0" smtClean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December: </a:t>
              </a:r>
              <a:r>
                <a:rPr lang="en-US" sz="1100" dirty="0" err="1" smtClean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Ny</a:t>
              </a:r>
              <a:r>
                <a:rPr lang="en-US" sz="1100" dirty="0" smtClean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100" dirty="0" err="1" smtClean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utvecklarportal</a:t>
              </a:r>
              <a:r>
                <a:rPr lang="en-US" sz="1100" dirty="0" smtClean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100" dirty="0" err="1" smtClean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lanseras</a:t>
              </a:r>
              <a:endParaRPr lang="en-US" sz="1100" dirty="0">
                <a:solidFill>
                  <a:srgbClr val="7E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37" name="TextBox 46"/>
          <p:cNvSpPr txBox="1"/>
          <p:nvPr/>
        </p:nvSpPr>
        <p:spPr>
          <a:xfrm>
            <a:off x="1791068" y="1266891"/>
            <a:ext cx="163660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 err="1" smtClean="0">
                <a:solidFill>
                  <a:srgbClr val="8D44A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Reseplaneraren</a:t>
            </a:r>
            <a:r>
              <a:rPr lang="en-US" sz="1350" b="1" dirty="0" smtClean="0">
                <a:solidFill>
                  <a:srgbClr val="8D44A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(REST)</a:t>
            </a:r>
            <a:endParaRPr lang="en-US" sz="1350" b="1" dirty="0">
              <a:solidFill>
                <a:srgbClr val="8D44AD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39" name="Group 48"/>
          <p:cNvGrpSpPr/>
          <p:nvPr/>
        </p:nvGrpSpPr>
        <p:grpSpPr>
          <a:xfrm>
            <a:off x="4268759" y="938121"/>
            <a:ext cx="2023184" cy="838141"/>
            <a:chOff x="1071319" y="5111713"/>
            <a:chExt cx="2452896" cy="1117519"/>
          </a:xfrm>
        </p:grpSpPr>
        <p:sp>
          <p:nvSpPr>
            <p:cNvPr id="40" name="TextBox 49"/>
            <p:cNvSpPr txBox="1"/>
            <p:nvPr/>
          </p:nvSpPr>
          <p:spPr>
            <a:xfrm>
              <a:off x="1071320" y="5111713"/>
              <a:ext cx="2452895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 dirty="0" err="1" smtClean="0">
                  <a:solidFill>
                    <a:srgbClr val="27AE6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Förstudie</a:t>
              </a:r>
              <a:r>
                <a:rPr lang="en-US" sz="1350" b="1" dirty="0" smtClean="0">
                  <a:solidFill>
                    <a:srgbClr val="27AE6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350" b="1" dirty="0" err="1" smtClean="0">
                  <a:solidFill>
                    <a:srgbClr val="27AE6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ny</a:t>
              </a:r>
              <a:r>
                <a:rPr lang="en-US" sz="1350" b="1" dirty="0" smtClean="0">
                  <a:solidFill>
                    <a:srgbClr val="27AE6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API-</a:t>
              </a:r>
              <a:r>
                <a:rPr lang="en-US" sz="1350" b="1" dirty="0" err="1" smtClean="0">
                  <a:solidFill>
                    <a:srgbClr val="27AE6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Plattform</a:t>
              </a:r>
              <a:endParaRPr lang="en-US" sz="1350" b="1" dirty="0">
                <a:solidFill>
                  <a:srgbClr val="27AE6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1" name="TextBox 50"/>
            <p:cNvSpPr txBox="1"/>
            <p:nvPr/>
          </p:nvSpPr>
          <p:spPr>
            <a:xfrm>
              <a:off x="1071319" y="5429015"/>
              <a:ext cx="2308468" cy="800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dirty="0" err="1" smtClean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Utvärdering</a:t>
              </a:r>
              <a:r>
                <a:rPr lang="en-US" sz="11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100" dirty="0" err="1" smtClean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och</a:t>
              </a:r>
              <a:r>
                <a:rPr lang="en-US" sz="1100" dirty="0" smtClean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100" dirty="0" err="1" smtClean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val</a:t>
              </a:r>
              <a:r>
                <a:rPr lang="en-US" sz="1100" dirty="0" smtClean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100" dirty="0" err="1" smtClean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av</a:t>
              </a:r>
              <a:r>
                <a:rPr lang="en-US" sz="1100" dirty="0" smtClean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platform</a:t>
              </a:r>
            </a:p>
            <a:p>
              <a:pPr algn="just"/>
              <a:r>
                <a:rPr lang="en-US" sz="1100" dirty="0" smtClean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WSO2 API Manager v. 1.8</a:t>
              </a:r>
              <a:endParaRPr lang="en-US" sz="1100" dirty="0">
                <a:solidFill>
                  <a:srgbClr val="7E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42" name="Group 51"/>
          <p:cNvGrpSpPr/>
          <p:nvPr/>
        </p:nvGrpSpPr>
        <p:grpSpPr>
          <a:xfrm>
            <a:off x="6897620" y="732641"/>
            <a:ext cx="2030624" cy="1023074"/>
            <a:chOff x="1071320" y="5111713"/>
            <a:chExt cx="1694888" cy="1364096"/>
          </a:xfrm>
        </p:grpSpPr>
        <p:sp>
          <p:nvSpPr>
            <p:cNvPr id="43" name="TextBox 52"/>
            <p:cNvSpPr txBox="1"/>
            <p:nvPr/>
          </p:nvSpPr>
          <p:spPr>
            <a:xfrm>
              <a:off x="1071320" y="5111713"/>
              <a:ext cx="1681744" cy="677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 dirty="0" err="1" smtClean="0">
                  <a:solidFill>
                    <a:srgbClr val="F39C1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Uppgradering</a:t>
              </a:r>
              <a:r>
                <a:rPr lang="en-US" sz="1350" b="1" dirty="0" smtClean="0">
                  <a:solidFill>
                    <a:srgbClr val="F39C1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350" b="1" dirty="0" err="1" smtClean="0">
                  <a:solidFill>
                    <a:srgbClr val="F39C1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av</a:t>
              </a:r>
              <a:r>
                <a:rPr lang="en-US" sz="1350" b="1" dirty="0" smtClean="0">
                  <a:solidFill>
                    <a:srgbClr val="F39C1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</a:p>
            <a:p>
              <a:r>
                <a:rPr lang="en-US" sz="1350" b="1" dirty="0" smtClean="0">
                  <a:solidFill>
                    <a:srgbClr val="F39C1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API-</a:t>
              </a:r>
              <a:r>
                <a:rPr lang="en-US" sz="1350" b="1" dirty="0" err="1" smtClean="0">
                  <a:solidFill>
                    <a:srgbClr val="F39C1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Plattformen</a:t>
              </a:r>
              <a:endParaRPr lang="en-US" sz="1350" b="1" dirty="0">
                <a:solidFill>
                  <a:srgbClr val="F39C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4" name="TextBox 53"/>
            <p:cNvSpPr txBox="1"/>
            <p:nvPr/>
          </p:nvSpPr>
          <p:spPr>
            <a:xfrm>
              <a:off x="1071320" y="5675592"/>
              <a:ext cx="1694888" cy="800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dirty="0" err="1" smtClean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Juni</a:t>
              </a:r>
              <a:r>
                <a:rPr lang="en-US" sz="1100" dirty="0" smtClean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: </a:t>
              </a:r>
              <a:r>
                <a:rPr lang="en-US" sz="1100" dirty="0" err="1" smtClean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Uppgradering</a:t>
              </a:r>
              <a:r>
                <a:rPr lang="en-US" sz="1100" dirty="0" smtClean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v. 1.10</a:t>
              </a:r>
            </a:p>
            <a:p>
              <a:pPr algn="just"/>
              <a:r>
                <a:rPr lang="en-US" sz="1100" dirty="0" smtClean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December: Community </a:t>
              </a:r>
              <a:r>
                <a:rPr lang="en-US" sz="1100" dirty="0" err="1" smtClean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</a:t>
              </a:r>
              <a:r>
                <a:rPr lang="en-US" sz="1100" dirty="0" smtClean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100" dirty="0" err="1" smtClean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portalen</a:t>
              </a:r>
              <a:endParaRPr lang="en-US" sz="1100" dirty="0">
                <a:solidFill>
                  <a:srgbClr val="7E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46" name="TextBox 55"/>
          <p:cNvSpPr txBox="1"/>
          <p:nvPr/>
        </p:nvSpPr>
        <p:spPr>
          <a:xfrm>
            <a:off x="357012" y="3723533"/>
            <a:ext cx="237930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 err="1" smtClean="0">
                <a:solidFill>
                  <a:srgbClr val="2D3E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Reseplaneraren</a:t>
            </a:r>
            <a:r>
              <a:rPr lang="en-US" sz="1350" b="1" dirty="0" smtClean="0">
                <a:solidFill>
                  <a:srgbClr val="2D3E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(SOAP/XML)</a:t>
            </a:r>
          </a:p>
          <a:p>
            <a:r>
              <a:rPr lang="en-US" sz="1350" b="1" dirty="0" err="1" smtClean="0">
                <a:solidFill>
                  <a:srgbClr val="2D3E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Utvecklarportal</a:t>
            </a:r>
            <a:r>
              <a:rPr lang="en-US" sz="1350" b="1" dirty="0" smtClean="0">
                <a:solidFill>
                  <a:srgbClr val="2D3E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(labs.vasttrafik.se)</a:t>
            </a:r>
            <a:endParaRPr lang="en-US" sz="1350" b="1" dirty="0">
              <a:solidFill>
                <a:srgbClr val="2D3E5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8" name="Rectangle 4"/>
          <p:cNvSpPr/>
          <p:nvPr/>
        </p:nvSpPr>
        <p:spPr>
          <a:xfrm>
            <a:off x="652738" y="2221010"/>
            <a:ext cx="1357808" cy="415498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lvl="0" algn="ctr"/>
            <a:r>
              <a:rPr lang="en-US" sz="2100" b="1" dirty="0" smtClean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2007-</a:t>
            </a:r>
            <a:r>
              <a:rPr lang="en-US" sz="2100" b="1" dirty="0" smtClean="0">
                <a:solidFill>
                  <a:schemeClr val="tx2"/>
                </a:solidFill>
                <a:latin typeface="Open Sans" panose="020B0606030504020204" pitchFamily="34" charset="0"/>
              </a:rPr>
              <a:t>2008</a:t>
            </a:r>
            <a:endParaRPr lang="en-US" sz="2100" dirty="0">
              <a:solidFill>
                <a:schemeClr val="tx2"/>
              </a:solidFill>
            </a:endParaRPr>
          </a:p>
        </p:txBody>
      </p:sp>
      <p:sp>
        <p:nvSpPr>
          <p:cNvPr id="49" name="Rectangle 59"/>
          <p:cNvSpPr/>
          <p:nvPr/>
        </p:nvSpPr>
        <p:spPr>
          <a:xfrm>
            <a:off x="2254979" y="2762018"/>
            <a:ext cx="713209" cy="415498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lvl="0" algn="ctr"/>
            <a:r>
              <a:rPr lang="en-US" sz="2100" b="1" dirty="0" smtClean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2011</a:t>
            </a:r>
            <a:endParaRPr lang="en-US" sz="2100" dirty="0">
              <a:solidFill>
                <a:schemeClr val="tx2"/>
              </a:solidFill>
            </a:endParaRPr>
          </a:p>
        </p:txBody>
      </p:sp>
      <p:sp>
        <p:nvSpPr>
          <p:cNvPr id="50" name="Rectangle 60"/>
          <p:cNvSpPr/>
          <p:nvPr/>
        </p:nvSpPr>
        <p:spPr>
          <a:xfrm>
            <a:off x="3531744" y="2221010"/>
            <a:ext cx="722314" cy="415498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lvl="0" algn="ctr"/>
            <a:r>
              <a:rPr lang="en-US" sz="2100" b="1" dirty="0" smtClean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2013</a:t>
            </a:r>
            <a:endParaRPr lang="en-US" sz="2100" dirty="0">
              <a:solidFill>
                <a:schemeClr val="tx2"/>
              </a:solidFill>
            </a:endParaRPr>
          </a:p>
        </p:txBody>
      </p:sp>
      <p:sp>
        <p:nvSpPr>
          <p:cNvPr id="51" name="Rectangle 61"/>
          <p:cNvSpPr/>
          <p:nvPr/>
        </p:nvSpPr>
        <p:spPr>
          <a:xfrm>
            <a:off x="4813804" y="2762018"/>
            <a:ext cx="715324" cy="415498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lvl="0" algn="ctr"/>
            <a:r>
              <a:rPr lang="en-US" sz="2100" b="1" dirty="0" smtClean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2014</a:t>
            </a:r>
            <a:endParaRPr lang="en-US" sz="2100" dirty="0">
              <a:solidFill>
                <a:schemeClr val="tx2"/>
              </a:solidFill>
            </a:endParaRPr>
          </a:p>
        </p:txBody>
      </p:sp>
      <p:sp>
        <p:nvSpPr>
          <p:cNvPr id="52" name="Rectangle 62"/>
          <p:cNvSpPr/>
          <p:nvPr/>
        </p:nvSpPr>
        <p:spPr>
          <a:xfrm>
            <a:off x="6092813" y="2221010"/>
            <a:ext cx="719941" cy="415498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lvl="0" algn="ctr"/>
            <a:r>
              <a:rPr lang="en-US" sz="2100" b="1" dirty="0" smtClean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2015</a:t>
            </a:r>
            <a:endParaRPr lang="en-US" sz="2100" dirty="0">
              <a:solidFill>
                <a:schemeClr val="tx2"/>
              </a:solidFill>
            </a:endParaRPr>
          </a:p>
        </p:txBody>
      </p:sp>
      <p:sp>
        <p:nvSpPr>
          <p:cNvPr id="53" name="Rectangle 63"/>
          <p:cNvSpPr/>
          <p:nvPr/>
        </p:nvSpPr>
        <p:spPr>
          <a:xfrm>
            <a:off x="7373946" y="2762018"/>
            <a:ext cx="714811" cy="415498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lvl="0" algn="ctr"/>
            <a:r>
              <a:rPr lang="en-US" sz="2100" b="1" dirty="0" smtClean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2016</a:t>
            </a:r>
            <a:endParaRPr lang="en-US" sz="21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5183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Tid och kostnad (exkl. hårdvara)</a:t>
            </a:r>
            <a:endParaRPr lang="sv-SE" dirty="0"/>
          </a:p>
        </p:txBody>
      </p:sp>
      <p:graphicFrame>
        <p:nvGraphicFramePr>
          <p:cNvPr id="31" name="Chart Placeholder 11"/>
          <p:cNvGraphicFramePr>
            <a:graphicFrameLocks/>
          </p:cNvGraphicFramePr>
          <p:nvPr>
            <p:extLst/>
          </p:nvPr>
        </p:nvGraphicFramePr>
        <p:xfrm>
          <a:off x="125893" y="1065757"/>
          <a:ext cx="4427934" cy="30551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5" name="Oval 12"/>
          <p:cNvSpPr/>
          <p:nvPr/>
        </p:nvSpPr>
        <p:spPr>
          <a:xfrm>
            <a:off x="4059797" y="1206463"/>
            <a:ext cx="432048" cy="43204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66"/>
            <a:r>
              <a:rPr lang="sv-SE" dirty="0">
                <a:latin typeface="FontAwesome" pitchFamily="2" charset="0"/>
              </a:rPr>
              <a:t></a:t>
            </a:r>
            <a:endParaRPr lang="en-US" dirty="0">
              <a:solidFill>
                <a:prstClr val="white"/>
              </a:solidFill>
              <a:latin typeface="FontAwesome" pitchFamily="2" charset="0"/>
            </a:endParaRPr>
          </a:p>
        </p:txBody>
      </p:sp>
      <p:sp>
        <p:nvSpPr>
          <p:cNvPr id="38" name="Oval 14"/>
          <p:cNvSpPr/>
          <p:nvPr/>
        </p:nvSpPr>
        <p:spPr>
          <a:xfrm>
            <a:off x="6158043" y="1206463"/>
            <a:ext cx="432048" cy="432048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66"/>
            <a:r>
              <a:rPr lang="sv-SE" dirty="0">
                <a:latin typeface="FontAwesome" pitchFamily="2" charset="0"/>
              </a:rPr>
              <a:t></a:t>
            </a:r>
            <a:endParaRPr lang="en-US" dirty="0">
              <a:solidFill>
                <a:prstClr val="white"/>
              </a:solidFill>
              <a:latin typeface="FontAwesome" pitchFamily="2" charset="0"/>
            </a:endParaRPr>
          </a:p>
        </p:txBody>
      </p:sp>
      <p:sp>
        <p:nvSpPr>
          <p:cNvPr id="41" name="Oval 13"/>
          <p:cNvSpPr/>
          <p:nvPr/>
        </p:nvSpPr>
        <p:spPr>
          <a:xfrm>
            <a:off x="4059796" y="2389358"/>
            <a:ext cx="432049" cy="432049"/>
          </a:xfrm>
          <a:prstGeom prst="ellipse">
            <a:avLst/>
          </a:prstGeom>
          <a:solidFill>
            <a:schemeClr val="bg1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66"/>
            <a:r>
              <a:rPr lang="sv-SE" dirty="0">
                <a:latin typeface="FontAwesome" pitchFamily="2" charset="0"/>
              </a:rPr>
              <a:t></a:t>
            </a:r>
            <a:endParaRPr lang="en-US" dirty="0">
              <a:solidFill>
                <a:prstClr val="white"/>
              </a:solidFill>
              <a:latin typeface="FontAwesome" pitchFamily="2" charset="0"/>
            </a:endParaRPr>
          </a:p>
        </p:txBody>
      </p:sp>
      <p:sp>
        <p:nvSpPr>
          <p:cNvPr id="44" name="Oval 15"/>
          <p:cNvSpPr/>
          <p:nvPr/>
        </p:nvSpPr>
        <p:spPr>
          <a:xfrm>
            <a:off x="6156034" y="2389358"/>
            <a:ext cx="432048" cy="43204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66"/>
            <a:r>
              <a:rPr lang="sv-SE" dirty="0">
                <a:solidFill>
                  <a:schemeClr val="bg1"/>
                </a:solidFill>
                <a:latin typeface="FontAwesome" pitchFamily="2" charset="0"/>
              </a:rPr>
              <a:t></a:t>
            </a:r>
            <a:endParaRPr lang="en-US" dirty="0">
              <a:solidFill>
                <a:schemeClr val="bg1"/>
              </a:solidFill>
              <a:latin typeface="FontAwesome" pitchFamily="2" charset="0"/>
            </a:endParaRPr>
          </a:p>
        </p:txBody>
      </p:sp>
      <p:grpSp>
        <p:nvGrpSpPr>
          <p:cNvPr id="46" name="Group 29"/>
          <p:cNvGrpSpPr/>
          <p:nvPr/>
        </p:nvGrpSpPr>
        <p:grpSpPr>
          <a:xfrm>
            <a:off x="4582866" y="1160526"/>
            <a:ext cx="1494285" cy="731905"/>
            <a:chOff x="7896199" y="4038690"/>
            <a:chExt cx="1992380" cy="975872"/>
          </a:xfrm>
        </p:grpSpPr>
        <p:sp>
          <p:nvSpPr>
            <p:cNvPr id="47" name="Rectangle 24"/>
            <p:cNvSpPr/>
            <p:nvPr/>
          </p:nvSpPr>
          <p:spPr>
            <a:xfrm>
              <a:off x="7896199" y="4337455"/>
              <a:ext cx="1992380" cy="677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766"/>
              <a:r>
                <a:rPr lang="en-US" sz="900" dirty="0">
                  <a:solidFill>
                    <a:schemeClr val="bg1">
                      <a:lumMod val="25000"/>
                    </a:schemeClr>
                  </a:solidFill>
                </a:rPr>
                <a:t>April – </a:t>
              </a:r>
              <a:r>
                <a:rPr lang="en-US" sz="900" dirty="0" err="1">
                  <a:solidFill>
                    <a:schemeClr val="bg1">
                      <a:lumMod val="25000"/>
                    </a:schemeClr>
                  </a:solidFill>
                </a:rPr>
                <a:t>Oktober</a:t>
              </a:r>
              <a:r>
                <a:rPr lang="en-US" sz="900" dirty="0">
                  <a:solidFill>
                    <a:schemeClr val="bg1">
                      <a:lumMod val="25000"/>
                    </a:schemeClr>
                  </a:solidFill>
                </a:rPr>
                <a:t> </a:t>
              </a:r>
              <a:r>
                <a:rPr lang="en-US" sz="900" dirty="0" smtClean="0">
                  <a:solidFill>
                    <a:schemeClr val="bg1">
                      <a:lumMod val="25000"/>
                    </a:schemeClr>
                  </a:solidFill>
                </a:rPr>
                <a:t>2014</a:t>
              </a:r>
            </a:p>
            <a:p>
              <a:pPr defTabSz="685766"/>
              <a:r>
                <a:rPr lang="en-US" sz="900" dirty="0" smtClean="0">
                  <a:solidFill>
                    <a:schemeClr val="bg1">
                      <a:lumMod val="25000"/>
                    </a:schemeClr>
                  </a:solidFill>
                </a:rPr>
                <a:t>2 </a:t>
              </a:r>
              <a:r>
                <a:rPr lang="en-US" sz="900" dirty="0" err="1" smtClean="0">
                  <a:solidFill>
                    <a:schemeClr val="bg1">
                      <a:lumMod val="25000"/>
                    </a:schemeClr>
                  </a:solidFill>
                </a:rPr>
                <a:t>personer</a:t>
              </a:r>
              <a:r>
                <a:rPr lang="en-US" sz="900" dirty="0" smtClean="0">
                  <a:solidFill>
                    <a:schemeClr val="bg1">
                      <a:lumMod val="25000"/>
                    </a:schemeClr>
                  </a:solidFill>
                </a:rPr>
                <a:t>, </a:t>
              </a:r>
              <a:r>
                <a:rPr lang="en-US" sz="900" dirty="0" err="1" smtClean="0">
                  <a:solidFill>
                    <a:schemeClr val="bg1">
                      <a:lumMod val="25000"/>
                    </a:schemeClr>
                  </a:solidFill>
                </a:rPr>
                <a:t>totalt</a:t>
              </a:r>
              <a:r>
                <a:rPr lang="en-US" sz="900" dirty="0" smtClean="0">
                  <a:solidFill>
                    <a:schemeClr val="bg1">
                      <a:lumMod val="25000"/>
                    </a:schemeClr>
                  </a:solidFill>
                </a:rPr>
                <a:t> 100 </a:t>
              </a:r>
              <a:r>
                <a:rPr lang="en-US" sz="900" dirty="0" err="1" smtClean="0">
                  <a:solidFill>
                    <a:schemeClr val="bg1">
                      <a:lumMod val="25000"/>
                    </a:schemeClr>
                  </a:solidFill>
                </a:rPr>
                <a:t>tim</a:t>
              </a:r>
              <a:endParaRPr lang="en-US" sz="900" dirty="0" smtClean="0">
                <a:solidFill>
                  <a:schemeClr val="bg1">
                    <a:lumMod val="25000"/>
                  </a:schemeClr>
                </a:solidFill>
              </a:endParaRPr>
            </a:p>
            <a:p>
              <a:pPr defTabSz="685766"/>
              <a:r>
                <a:rPr lang="en-US" sz="900" dirty="0" err="1" smtClean="0">
                  <a:solidFill>
                    <a:schemeClr val="bg1">
                      <a:lumMod val="25000"/>
                    </a:schemeClr>
                  </a:solidFill>
                </a:rPr>
                <a:t>Kostnad</a:t>
              </a:r>
              <a:r>
                <a:rPr lang="en-US" sz="900" dirty="0" smtClean="0">
                  <a:solidFill>
                    <a:schemeClr val="bg1">
                      <a:lumMod val="25000"/>
                    </a:schemeClr>
                  </a:solidFill>
                </a:rPr>
                <a:t>: 50 </a:t>
              </a:r>
              <a:r>
                <a:rPr lang="en-US" sz="900" dirty="0" err="1" smtClean="0">
                  <a:solidFill>
                    <a:schemeClr val="bg1">
                      <a:lumMod val="25000"/>
                    </a:schemeClr>
                  </a:solidFill>
                </a:rPr>
                <a:t>tkr</a:t>
              </a:r>
              <a:endParaRPr lang="en-US" sz="900" dirty="0">
                <a:solidFill>
                  <a:schemeClr val="bg1">
                    <a:lumMod val="25000"/>
                  </a:schemeClr>
                </a:solidFill>
              </a:endParaRPr>
            </a:p>
          </p:txBody>
        </p:sp>
        <p:sp>
          <p:nvSpPr>
            <p:cNvPr id="48" name="Rectangle 26"/>
            <p:cNvSpPr/>
            <p:nvPr/>
          </p:nvSpPr>
          <p:spPr>
            <a:xfrm>
              <a:off x="7896200" y="4038690"/>
              <a:ext cx="1896245" cy="4001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85766"/>
              <a:r>
                <a:rPr lang="da-DK" sz="1350" dirty="0" smtClean="0">
                  <a:solidFill>
                    <a:srgbClr val="95A5A6">
                      <a:lumMod val="50000"/>
                    </a:srgbClr>
                  </a:solidFill>
                </a:rPr>
                <a:t>Val av plattform </a:t>
              </a:r>
              <a:endParaRPr lang="en-US" sz="1350" dirty="0">
                <a:solidFill>
                  <a:srgbClr val="95A5A6">
                    <a:lumMod val="50000"/>
                  </a:srgbClr>
                </a:solidFill>
              </a:endParaRPr>
            </a:p>
          </p:txBody>
        </p:sp>
      </p:grpSp>
      <p:grpSp>
        <p:nvGrpSpPr>
          <p:cNvPr id="49" name="Group 30"/>
          <p:cNvGrpSpPr/>
          <p:nvPr/>
        </p:nvGrpSpPr>
        <p:grpSpPr>
          <a:xfrm>
            <a:off x="6678818" y="1156591"/>
            <a:ext cx="1584053" cy="731906"/>
            <a:chOff x="7896199" y="4038689"/>
            <a:chExt cx="2112070" cy="975872"/>
          </a:xfrm>
        </p:grpSpPr>
        <p:sp>
          <p:nvSpPr>
            <p:cNvPr id="50" name="Rectangle 31"/>
            <p:cNvSpPr/>
            <p:nvPr/>
          </p:nvSpPr>
          <p:spPr>
            <a:xfrm>
              <a:off x="7896200" y="4337455"/>
              <a:ext cx="2112069" cy="67710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766"/>
              <a:r>
                <a:rPr lang="en-US" sz="900" dirty="0" err="1">
                  <a:solidFill>
                    <a:schemeClr val="bg1">
                      <a:lumMod val="25000"/>
                    </a:schemeClr>
                  </a:solidFill>
                </a:rPr>
                <a:t>Oktober</a:t>
              </a:r>
              <a:r>
                <a:rPr lang="en-US" sz="900" dirty="0">
                  <a:solidFill>
                    <a:schemeClr val="bg1">
                      <a:lumMod val="25000"/>
                    </a:schemeClr>
                  </a:solidFill>
                </a:rPr>
                <a:t> – Mars  </a:t>
              </a:r>
              <a:r>
                <a:rPr lang="en-US" sz="900" dirty="0" smtClean="0">
                  <a:solidFill>
                    <a:schemeClr val="bg1">
                      <a:lumMod val="25000"/>
                    </a:schemeClr>
                  </a:solidFill>
                </a:rPr>
                <a:t>2015</a:t>
              </a:r>
            </a:p>
            <a:p>
              <a:pPr defTabSz="685766"/>
              <a:r>
                <a:rPr lang="en-US" sz="900" dirty="0" smtClean="0">
                  <a:solidFill>
                    <a:schemeClr val="bg1">
                      <a:lumMod val="25000"/>
                    </a:schemeClr>
                  </a:solidFill>
                </a:rPr>
                <a:t>3 </a:t>
              </a:r>
              <a:r>
                <a:rPr lang="en-US" sz="900" dirty="0" err="1" smtClean="0">
                  <a:solidFill>
                    <a:schemeClr val="bg1">
                      <a:lumMod val="25000"/>
                    </a:schemeClr>
                  </a:solidFill>
                </a:rPr>
                <a:t>personer</a:t>
              </a:r>
              <a:r>
                <a:rPr lang="en-US" sz="900" dirty="0" smtClean="0">
                  <a:solidFill>
                    <a:schemeClr val="bg1">
                      <a:lumMod val="25000"/>
                    </a:schemeClr>
                  </a:solidFill>
                </a:rPr>
                <a:t>, </a:t>
              </a:r>
              <a:r>
                <a:rPr lang="en-US" sz="900" dirty="0" err="1" smtClean="0">
                  <a:solidFill>
                    <a:schemeClr val="bg1">
                      <a:lumMod val="25000"/>
                    </a:schemeClr>
                  </a:solidFill>
                </a:rPr>
                <a:t>totalt</a:t>
              </a:r>
              <a:r>
                <a:rPr lang="en-US" sz="900" dirty="0" smtClean="0">
                  <a:solidFill>
                    <a:schemeClr val="bg1">
                      <a:lumMod val="25000"/>
                    </a:schemeClr>
                  </a:solidFill>
                </a:rPr>
                <a:t> 300 </a:t>
              </a:r>
              <a:r>
                <a:rPr lang="en-US" sz="900" dirty="0" err="1" smtClean="0">
                  <a:solidFill>
                    <a:schemeClr val="bg1">
                      <a:lumMod val="25000"/>
                    </a:schemeClr>
                  </a:solidFill>
                </a:rPr>
                <a:t>tim</a:t>
              </a:r>
              <a:endParaRPr lang="en-US" sz="900" dirty="0" smtClean="0">
                <a:solidFill>
                  <a:schemeClr val="bg1">
                    <a:lumMod val="25000"/>
                  </a:schemeClr>
                </a:solidFill>
              </a:endParaRPr>
            </a:p>
            <a:p>
              <a:pPr defTabSz="685766"/>
              <a:r>
                <a:rPr lang="en-US" sz="900" dirty="0" err="1" smtClean="0">
                  <a:solidFill>
                    <a:schemeClr val="bg1">
                      <a:lumMod val="25000"/>
                    </a:schemeClr>
                  </a:solidFill>
                </a:rPr>
                <a:t>Kostnad</a:t>
              </a:r>
              <a:r>
                <a:rPr lang="en-US" sz="900" dirty="0" smtClean="0">
                  <a:solidFill>
                    <a:schemeClr val="bg1">
                      <a:lumMod val="25000"/>
                    </a:schemeClr>
                  </a:solidFill>
                </a:rPr>
                <a:t>: </a:t>
              </a:r>
              <a:r>
                <a:rPr lang="en-US" sz="900" dirty="0" smtClean="0"/>
                <a:t>150 </a:t>
              </a:r>
              <a:r>
                <a:rPr lang="en-US" sz="900" dirty="0" err="1" smtClean="0"/>
                <a:t>tkr</a:t>
              </a:r>
              <a:endParaRPr lang="en-US" sz="900" dirty="0"/>
            </a:p>
          </p:txBody>
        </p:sp>
        <p:sp>
          <p:nvSpPr>
            <p:cNvPr id="51" name="Rectangle 32"/>
            <p:cNvSpPr/>
            <p:nvPr/>
          </p:nvSpPr>
          <p:spPr>
            <a:xfrm>
              <a:off x="7896199" y="4038689"/>
              <a:ext cx="2015936" cy="4001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85766"/>
              <a:r>
                <a:rPr lang="da-DK" sz="1350" dirty="0" smtClean="0">
                  <a:solidFill>
                    <a:srgbClr val="95A5A6">
                      <a:lumMod val="50000"/>
                    </a:srgbClr>
                  </a:solidFill>
                </a:rPr>
                <a:t>Proof-of-concept </a:t>
              </a:r>
              <a:endParaRPr lang="en-US" sz="1350" dirty="0">
                <a:solidFill>
                  <a:srgbClr val="95A5A6">
                    <a:lumMod val="50000"/>
                  </a:srgbClr>
                </a:solidFill>
              </a:endParaRPr>
            </a:p>
          </p:txBody>
        </p:sp>
      </p:grpSp>
      <p:grpSp>
        <p:nvGrpSpPr>
          <p:cNvPr id="52" name="Group 33"/>
          <p:cNvGrpSpPr/>
          <p:nvPr/>
        </p:nvGrpSpPr>
        <p:grpSpPr>
          <a:xfrm>
            <a:off x="4611444" y="2389362"/>
            <a:ext cx="1453815" cy="731905"/>
            <a:chOff x="7896199" y="4038690"/>
            <a:chExt cx="1938420" cy="975872"/>
          </a:xfrm>
        </p:grpSpPr>
        <p:sp>
          <p:nvSpPr>
            <p:cNvPr id="53" name="Rectangle 34"/>
            <p:cNvSpPr/>
            <p:nvPr/>
          </p:nvSpPr>
          <p:spPr>
            <a:xfrm>
              <a:off x="7896199" y="4337455"/>
              <a:ext cx="1938420" cy="677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766"/>
              <a:r>
                <a:rPr lang="en-US" sz="900" dirty="0">
                  <a:solidFill>
                    <a:schemeClr val="bg1">
                      <a:lumMod val="25000"/>
                    </a:schemeClr>
                  </a:solidFill>
                </a:rPr>
                <a:t>April - </a:t>
              </a:r>
              <a:r>
                <a:rPr lang="en-US" sz="900" dirty="0" err="1">
                  <a:solidFill>
                    <a:schemeClr val="bg1">
                      <a:lumMod val="25000"/>
                    </a:schemeClr>
                  </a:solidFill>
                </a:rPr>
                <a:t>Juni</a:t>
              </a:r>
              <a:r>
                <a:rPr lang="en-US" sz="900" dirty="0">
                  <a:solidFill>
                    <a:schemeClr val="bg1">
                      <a:lumMod val="25000"/>
                    </a:schemeClr>
                  </a:solidFill>
                </a:rPr>
                <a:t> </a:t>
              </a:r>
              <a:r>
                <a:rPr lang="en-US" sz="900" dirty="0" smtClean="0">
                  <a:solidFill>
                    <a:schemeClr val="bg1">
                      <a:lumMod val="25000"/>
                    </a:schemeClr>
                  </a:solidFill>
                </a:rPr>
                <a:t>2015</a:t>
              </a:r>
            </a:p>
            <a:p>
              <a:pPr defTabSz="685766"/>
              <a:r>
                <a:rPr lang="en-US" sz="900" dirty="0" smtClean="0">
                  <a:solidFill>
                    <a:schemeClr val="bg1">
                      <a:lumMod val="25000"/>
                    </a:schemeClr>
                  </a:solidFill>
                </a:rPr>
                <a:t>3 </a:t>
              </a:r>
              <a:r>
                <a:rPr lang="en-US" sz="900" dirty="0" err="1" smtClean="0">
                  <a:solidFill>
                    <a:schemeClr val="bg1">
                      <a:lumMod val="25000"/>
                    </a:schemeClr>
                  </a:solidFill>
                </a:rPr>
                <a:t>personer</a:t>
              </a:r>
              <a:r>
                <a:rPr lang="en-US" sz="900" dirty="0" smtClean="0">
                  <a:solidFill>
                    <a:schemeClr val="bg1">
                      <a:lumMod val="25000"/>
                    </a:schemeClr>
                  </a:solidFill>
                </a:rPr>
                <a:t>, </a:t>
              </a:r>
              <a:r>
                <a:rPr lang="en-US" sz="900" dirty="0" err="1" smtClean="0">
                  <a:solidFill>
                    <a:schemeClr val="bg1">
                      <a:lumMod val="25000"/>
                    </a:schemeClr>
                  </a:solidFill>
                </a:rPr>
                <a:t>totalt</a:t>
              </a:r>
              <a:r>
                <a:rPr lang="en-US" sz="900" dirty="0" smtClean="0">
                  <a:solidFill>
                    <a:schemeClr val="bg1">
                      <a:lumMod val="25000"/>
                    </a:schemeClr>
                  </a:solidFill>
                </a:rPr>
                <a:t> 400 </a:t>
              </a:r>
              <a:r>
                <a:rPr lang="en-US" sz="900" dirty="0" err="1" smtClean="0">
                  <a:solidFill>
                    <a:schemeClr val="bg1">
                      <a:lumMod val="25000"/>
                    </a:schemeClr>
                  </a:solidFill>
                </a:rPr>
                <a:t>tim</a:t>
              </a:r>
              <a:endParaRPr lang="en-US" sz="900" dirty="0" smtClean="0">
                <a:solidFill>
                  <a:schemeClr val="bg1">
                    <a:lumMod val="25000"/>
                  </a:schemeClr>
                </a:solidFill>
              </a:endParaRPr>
            </a:p>
            <a:p>
              <a:pPr defTabSz="685766"/>
              <a:r>
                <a:rPr lang="en-US" sz="900" dirty="0" err="1" smtClean="0">
                  <a:solidFill>
                    <a:schemeClr val="bg1">
                      <a:lumMod val="25000"/>
                    </a:schemeClr>
                  </a:solidFill>
                </a:rPr>
                <a:t>Kostnad</a:t>
              </a:r>
              <a:r>
                <a:rPr lang="en-US" sz="900" dirty="0" smtClean="0">
                  <a:solidFill>
                    <a:schemeClr val="bg1">
                      <a:lumMod val="25000"/>
                    </a:schemeClr>
                  </a:solidFill>
                </a:rPr>
                <a:t> </a:t>
              </a:r>
              <a:r>
                <a:rPr lang="en-US" sz="900" dirty="0" smtClean="0"/>
                <a:t>260 </a:t>
              </a:r>
              <a:r>
                <a:rPr lang="en-US" sz="900" dirty="0" err="1" smtClean="0"/>
                <a:t>tkr</a:t>
              </a:r>
              <a:endParaRPr lang="en-US" sz="900" dirty="0"/>
            </a:p>
          </p:txBody>
        </p:sp>
        <p:sp>
          <p:nvSpPr>
            <p:cNvPr id="54" name="Rectangle 35"/>
            <p:cNvSpPr/>
            <p:nvPr/>
          </p:nvSpPr>
          <p:spPr>
            <a:xfrm>
              <a:off x="7896200" y="4038690"/>
              <a:ext cx="1220847" cy="4001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85766"/>
              <a:r>
                <a:rPr lang="da-DK" sz="1350" dirty="0" smtClean="0">
                  <a:solidFill>
                    <a:srgbClr val="95A5A6">
                      <a:lumMod val="50000"/>
                    </a:srgbClr>
                  </a:solidFill>
                </a:rPr>
                <a:t>Gateway </a:t>
              </a:r>
              <a:endParaRPr lang="en-US" sz="1350" dirty="0">
                <a:solidFill>
                  <a:srgbClr val="95A5A6">
                    <a:lumMod val="50000"/>
                  </a:srgbClr>
                </a:solidFill>
              </a:endParaRPr>
            </a:p>
          </p:txBody>
        </p:sp>
      </p:grpSp>
      <p:grpSp>
        <p:nvGrpSpPr>
          <p:cNvPr id="55" name="Group 36"/>
          <p:cNvGrpSpPr/>
          <p:nvPr/>
        </p:nvGrpSpPr>
        <p:grpSpPr>
          <a:xfrm>
            <a:off x="6662193" y="2389362"/>
            <a:ext cx="1751008" cy="731905"/>
            <a:chOff x="7896200" y="4038690"/>
            <a:chExt cx="2334677" cy="975872"/>
          </a:xfrm>
        </p:grpSpPr>
        <p:sp>
          <p:nvSpPr>
            <p:cNvPr id="56" name="Rectangle 37"/>
            <p:cNvSpPr/>
            <p:nvPr/>
          </p:nvSpPr>
          <p:spPr>
            <a:xfrm>
              <a:off x="7896200" y="4337455"/>
              <a:ext cx="2334677" cy="677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766"/>
              <a:r>
                <a:rPr lang="en-US" sz="900" dirty="0" smtClean="0">
                  <a:solidFill>
                    <a:schemeClr val="bg1">
                      <a:lumMod val="25000"/>
                    </a:schemeClr>
                  </a:solidFill>
                </a:rPr>
                <a:t>September – December 2015</a:t>
              </a:r>
            </a:p>
            <a:p>
              <a:pPr defTabSz="685766"/>
              <a:r>
                <a:rPr lang="en-US" sz="900" dirty="0" smtClean="0">
                  <a:solidFill>
                    <a:schemeClr val="bg1">
                      <a:lumMod val="25000"/>
                    </a:schemeClr>
                  </a:solidFill>
                </a:rPr>
                <a:t>5 </a:t>
              </a:r>
              <a:r>
                <a:rPr lang="en-US" sz="900" dirty="0" err="1" smtClean="0">
                  <a:solidFill>
                    <a:schemeClr val="bg1">
                      <a:lumMod val="25000"/>
                    </a:schemeClr>
                  </a:solidFill>
                </a:rPr>
                <a:t>personer</a:t>
              </a:r>
              <a:r>
                <a:rPr lang="en-US" sz="900" dirty="0" smtClean="0">
                  <a:solidFill>
                    <a:schemeClr val="bg1">
                      <a:lumMod val="25000"/>
                    </a:schemeClr>
                  </a:solidFill>
                </a:rPr>
                <a:t>, </a:t>
              </a:r>
              <a:r>
                <a:rPr lang="en-US" sz="900" dirty="0" err="1" smtClean="0">
                  <a:solidFill>
                    <a:schemeClr val="bg1">
                      <a:lumMod val="25000"/>
                    </a:schemeClr>
                  </a:solidFill>
                </a:rPr>
                <a:t>totalt</a:t>
              </a:r>
              <a:r>
                <a:rPr lang="en-US" sz="900" dirty="0" smtClean="0">
                  <a:solidFill>
                    <a:schemeClr val="bg1">
                      <a:lumMod val="25000"/>
                    </a:schemeClr>
                  </a:solidFill>
                </a:rPr>
                <a:t> 800 </a:t>
              </a:r>
              <a:r>
                <a:rPr lang="en-US" sz="900" dirty="0" err="1" smtClean="0">
                  <a:solidFill>
                    <a:schemeClr val="bg1">
                      <a:lumMod val="25000"/>
                    </a:schemeClr>
                  </a:solidFill>
                </a:rPr>
                <a:t>tim</a:t>
              </a:r>
              <a:endParaRPr lang="en-US" sz="900" dirty="0" smtClean="0">
                <a:solidFill>
                  <a:schemeClr val="bg1">
                    <a:lumMod val="25000"/>
                  </a:schemeClr>
                </a:solidFill>
              </a:endParaRPr>
            </a:p>
            <a:p>
              <a:pPr defTabSz="685766"/>
              <a:r>
                <a:rPr lang="en-US" sz="900" dirty="0" err="1" smtClean="0">
                  <a:solidFill>
                    <a:schemeClr val="bg1">
                      <a:lumMod val="25000"/>
                    </a:schemeClr>
                  </a:solidFill>
                </a:rPr>
                <a:t>Kostnad</a:t>
              </a:r>
              <a:r>
                <a:rPr lang="en-US" sz="900" dirty="0" smtClean="0">
                  <a:solidFill>
                    <a:schemeClr val="bg1">
                      <a:lumMod val="25000"/>
                    </a:schemeClr>
                  </a:solidFill>
                </a:rPr>
                <a:t>: </a:t>
              </a:r>
              <a:r>
                <a:rPr lang="en-US" sz="900" dirty="0" smtClean="0"/>
                <a:t>700 </a:t>
              </a:r>
              <a:r>
                <a:rPr lang="en-US" sz="900" dirty="0" err="1" smtClean="0"/>
                <a:t>tkr</a:t>
              </a:r>
              <a:endParaRPr lang="en-US" sz="900" dirty="0"/>
            </a:p>
          </p:txBody>
        </p:sp>
        <p:sp>
          <p:nvSpPr>
            <p:cNvPr id="57" name="Rectangle 38"/>
            <p:cNvSpPr/>
            <p:nvPr/>
          </p:nvSpPr>
          <p:spPr>
            <a:xfrm>
              <a:off x="7896200" y="4038690"/>
              <a:ext cx="1849224" cy="4001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85766"/>
              <a:r>
                <a:rPr lang="da-DK" sz="1350" dirty="0" smtClean="0">
                  <a:solidFill>
                    <a:srgbClr val="95A5A6">
                      <a:lumMod val="50000"/>
                    </a:srgbClr>
                  </a:solidFill>
                </a:rPr>
                <a:t>Utvecklarportal </a:t>
              </a:r>
              <a:endParaRPr lang="en-US" sz="1350" dirty="0">
                <a:solidFill>
                  <a:srgbClr val="95A5A6">
                    <a:lumMod val="50000"/>
                  </a:srgbClr>
                </a:solidFill>
              </a:endParaRPr>
            </a:p>
          </p:txBody>
        </p:sp>
      </p:grpSp>
      <p:grpSp>
        <p:nvGrpSpPr>
          <p:cNvPr id="62" name="Grupp 61"/>
          <p:cNvGrpSpPr/>
          <p:nvPr/>
        </p:nvGrpSpPr>
        <p:grpSpPr>
          <a:xfrm>
            <a:off x="4655126" y="3508379"/>
            <a:ext cx="3183775" cy="828284"/>
            <a:chOff x="4131424" y="3516692"/>
            <a:chExt cx="3183775" cy="828284"/>
          </a:xfrm>
        </p:grpSpPr>
        <p:sp>
          <p:nvSpPr>
            <p:cNvPr id="60" name="Rektangel 59"/>
            <p:cNvSpPr/>
            <p:nvPr/>
          </p:nvSpPr>
          <p:spPr>
            <a:xfrm>
              <a:off x="4131424" y="3516692"/>
              <a:ext cx="3183775" cy="82828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525" cap="flat" cmpd="sng" algn="ctr">
              <a:solidFill>
                <a:srgbClr val="FFFFFF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sv-SE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AAEB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8" name="textruta 57"/>
            <p:cNvSpPr txBox="1"/>
            <p:nvPr/>
          </p:nvSpPr>
          <p:spPr>
            <a:xfrm>
              <a:off x="4582866" y="3549943"/>
              <a:ext cx="26469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dirty="0" smtClean="0"/>
                <a:t>Totalkostnad: ca 1.2 </a:t>
              </a:r>
              <a:r>
                <a:rPr lang="sv-SE" dirty="0" err="1" smtClean="0"/>
                <a:t>milj</a:t>
              </a:r>
              <a:endParaRPr lang="sv-SE" dirty="0"/>
            </a:p>
          </p:txBody>
        </p:sp>
        <p:sp>
          <p:nvSpPr>
            <p:cNvPr id="59" name="textruta 58"/>
            <p:cNvSpPr txBox="1"/>
            <p:nvPr/>
          </p:nvSpPr>
          <p:spPr>
            <a:xfrm>
              <a:off x="4641081" y="3892124"/>
              <a:ext cx="18261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900" dirty="0" smtClean="0"/>
                <a:t>* Egen personal: 500 SEK/tim</a:t>
              </a:r>
            </a:p>
            <a:p>
              <a:r>
                <a:rPr lang="sv-SE" sz="900" dirty="0" smtClean="0"/>
                <a:t>* Inhyrd personal: 1000 SEK/tim</a:t>
              </a:r>
            </a:p>
          </p:txBody>
        </p:sp>
        <p:sp>
          <p:nvSpPr>
            <p:cNvPr id="61" name="textruta 60"/>
            <p:cNvSpPr txBox="1"/>
            <p:nvPr/>
          </p:nvSpPr>
          <p:spPr>
            <a:xfrm>
              <a:off x="4179916" y="3551099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dirty="0">
                  <a:latin typeface="FontAwesome" pitchFamily="2" charset="0"/>
                </a:rPr>
                <a:t>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9228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Statistik</a:t>
            </a:r>
            <a:endParaRPr lang="sv-SE" dirty="0"/>
          </a:p>
        </p:txBody>
      </p:sp>
      <p:grpSp>
        <p:nvGrpSpPr>
          <p:cNvPr id="22" name="Grupp 21"/>
          <p:cNvGrpSpPr/>
          <p:nvPr/>
        </p:nvGrpSpPr>
        <p:grpSpPr>
          <a:xfrm>
            <a:off x="2656995" y="1169727"/>
            <a:ext cx="2459060" cy="1302167"/>
            <a:chOff x="2907587" y="1284269"/>
            <a:chExt cx="2459060" cy="1302167"/>
          </a:xfrm>
        </p:grpSpPr>
        <p:sp>
          <p:nvSpPr>
            <p:cNvPr id="7" name="Rektangel med rundade hörn på samma sida 6"/>
            <p:cNvSpPr/>
            <p:nvPr/>
          </p:nvSpPr>
          <p:spPr>
            <a:xfrm>
              <a:off x="2907587" y="1284269"/>
              <a:ext cx="2459060" cy="1302167"/>
            </a:xfrm>
            <a:prstGeom prst="round2SameRect">
              <a:avLst/>
            </a:prstGeom>
            <a:solidFill>
              <a:srgbClr val="00B050"/>
            </a:solidFill>
            <a:ln w="9525" cap="flat" cmpd="sng" algn="ctr">
              <a:solidFill>
                <a:srgbClr val="FFFFFF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200"/>
              <a:endParaRPr lang="sv-SE" kern="0" dirty="0" err="1" smtClean="0">
                <a:solidFill>
                  <a:srgbClr val="00AAEB"/>
                </a:solidFill>
                <a:latin typeface="Calibri"/>
              </a:endParaRPr>
            </a:p>
          </p:txBody>
        </p:sp>
        <p:sp>
          <p:nvSpPr>
            <p:cNvPr id="8" name="textruta 7"/>
            <p:cNvSpPr txBox="1"/>
            <p:nvPr/>
          </p:nvSpPr>
          <p:spPr>
            <a:xfrm>
              <a:off x="3020599" y="1376738"/>
              <a:ext cx="780836" cy="646331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sv-SE" sz="3600" dirty="0" smtClean="0">
                  <a:solidFill>
                    <a:srgbClr val="3C4650"/>
                  </a:solidFill>
                  <a:latin typeface="FontAwesome" pitchFamily="2" charset="0"/>
                </a:rPr>
                <a:t> </a:t>
              </a:r>
              <a:endParaRPr lang="sv-SE" sz="3600" dirty="0">
                <a:solidFill>
                  <a:srgbClr val="3C4650"/>
                </a:solidFill>
                <a:latin typeface="FontAwesome" pitchFamily="2" charset="0"/>
              </a:endParaRPr>
            </a:p>
          </p:txBody>
        </p:sp>
        <p:sp>
          <p:nvSpPr>
            <p:cNvPr id="9" name="textruta 8"/>
            <p:cNvSpPr txBox="1"/>
            <p:nvPr/>
          </p:nvSpPr>
          <p:spPr>
            <a:xfrm>
              <a:off x="3879677" y="1376738"/>
              <a:ext cx="1457450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sv-SE" sz="1400" dirty="0" smtClean="0">
                  <a:solidFill>
                    <a:srgbClr val="00394D"/>
                  </a:solidFill>
                  <a:latin typeface="Book Antiqua" panose="02040602050305030304" pitchFamily="18" charset="0"/>
                </a:rPr>
                <a:t>UTVECKLARE</a:t>
              </a:r>
            </a:p>
            <a:p>
              <a:pPr algn="r"/>
              <a:r>
                <a:rPr lang="sv-SE" b="1" dirty="0" smtClean="0">
                  <a:solidFill>
                    <a:srgbClr val="00394D"/>
                  </a:solidFill>
                  <a:latin typeface="Book Antiqua" panose="02040602050305030304" pitchFamily="18" charset="0"/>
                </a:rPr>
                <a:t>2100</a:t>
              </a:r>
            </a:p>
            <a:p>
              <a:pPr algn="r"/>
              <a:r>
                <a:rPr lang="sv-SE" sz="1400" dirty="0" smtClean="0">
                  <a:solidFill>
                    <a:srgbClr val="00394D"/>
                  </a:solidFill>
                  <a:latin typeface="Book Antiqua" panose="02040602050305030304" pitchFamily="18" charset="0"/>
                </a:rPr>
                <a:t>AKTIVA 2016</a:t>
              </a:r>
            </a:p>
            <a:p>
              <a:pPr algn="r"/>
              <a:r>
                <a:rPr lang="sv-SE" b="1" dirty="0" smtClean="0">
                  <a:solidFill>
                    <a:srgbClr val="00394D"/>
                  </a:solidFill>
                  <a:latin typeface="Book Antiqua" panose="02040602050305030304" pitchFamily="18" charset="0"/>
                </a:rPr>
                <a:t>538</a:t>
              </a:r>
              <a:endParaRPr lang="sv-SE" b="1" dirty="0">
                <a:solidFill>
                  <a:srgbClr val="00394D"/>
                </a:solidFill>
                <a:latin typeface="Book Antiqua" panose="02040602050305030304" pitchFamily="18" charset="0"/>
              </a:endParaRPr>
            </a:p>
          </p:txBody>
        </p:sp>
      </p:grpSp>
      <p:grpSp>
        <p:nvGrpSpPr>
          <p:cNvPr id="25" name="Grupp 24"/>
          <p:cNvGrpSpPr/>
          <p:nvPr/>
        </p:nvGrpSpPr>
        <p:grpSpPr>
          <a:xfrm>
            <a:off x="5596116" y="1139877"/>
            <a:ext cx="2459060" cy="1292797"/>
            <a:chOff x="5954140" y="535067"/>
            <a:chExt cx="2459060" cy="1292797"/>
          </a:xfrm>
        </p:grpSpPr>
        <p:sp>
          <p:nvSpPr>
            <p:cNvPr id="10" name="Rektangel med rundade hörn på samma sida 9"/>
            <p:cNvSpPr/>
            <p:nvPr/>
          </p:nvSpPr>
          <p:spPr>
            <a:xfrm>
              <a:off x="5954140" y="535067"/>
              <a:ext cx="2459060" cy="1292797"/>
            </a:xfrm>
            <a:prstGeom prst="round2SameRect">
              <a:avLst/>
            </a:prstGeom>
            <a:solidFill>
              <a:srgbClr val="00B0F0"/>
            </a:solidFill>
            <a:ln w="9525" cap="flat" cmpd="sng" algn="ctr">
              <a:solidFill>
                <a:srgbClr val="FFFFFF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200"/>
              <a:endParaRPr lang="sv-SE" kern="0" dirty="0" err="1" smtClean="0">
                <a:solidFill>
                  <a:srgbClr val="00AAEB"/>
                </a:solidFill>
                <a:latin typeface="Calibri"/>
              </a:endParaRPr>
            </a:p>
          </p:txBody>
        </p:sp>
        <p:sp>
          <p:nvSpPr>
            <p:cNvPr id="11" name="textruta 10"/>
            <p:cNvSpPr txBox="1"/>
            <p:nvPr/>
          </p:nvSpPr>
          <p:spPr>
            <a:xfrm>
              <a:off x="6036330" y="627536"/>
              <a:ext cx="7808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4000" dirty="0">
                  <a:solidFill>
                    <a:srgbClr val="00394D"/>
                  </a:solidFill>
                  <a:latin typeface="FontAwesome" pitchFamily="2" charset="0"/>
                </a:rPr>
                <a:t></a:t>
              </a:r>
              <a:r>
                <a:rPr lang="sv-SE" sz="4000" dirty="0" smtClean="0">
                  <a:solidFill>
                    <a:srgbClr val="3C4650"/>
                  </a:solidFill>
                  <a:latin typeface="FontAwesome" pitchFamily="2" charset="0"/>
                </a:rPr>
                <a:t> </a:t>
              </a:r>
              <a:endParaRPr lang="sv-SE" sz="4000" dirty="0">
                <a:solidFill>
                  <a:srgbClr val="3C4650"/>
                </a:solidFill>
                <a:latin typeface="FontAwesome" pitchFamily="2" charset="0"/>
              </a:endParaRPr>
            </a:p>
          </p:txBody>
        </p:sp>
        <p:sp>
          <p:nvSpPr>
            <p:cNvPr id="12" name="textruta 11"/>
            <p:cNvSpPr txBox="1"/>
            <p:nvPr/>
          </p:nvSpPr>
          <p:spPr>
            <a:xfrm>
              <a:off x="7333329" y="627536"/>
              <a:ext cx="1018227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sv-SE" sz="1400" dirty="0" smtClean="0">
                  <a:solidFill>
                    <a:srgbClr val="00394D"/>
                  </a:solidFill>
                  <a:latin typeface="Book Antiqua" panose="02040602050305030304" pitchFamily="18" charset="0"/>
                </a:rPr>
                <a:t>MILJÖER</a:t>
              </a:r>
            </a:p>
            <a:p>
              <a:pPr algn="r"/>
              <a:r>
                <a:rPr lang="sv-SE" b="1" dirty="0">
                  <a:solidFill>
                    <a:srgbClr val="00394D"/>
                  </a:solidFill>
                  <a:latin typeface="Book Antiqua" panose="02040602050305030304" pitchFamily="18" charset="0"/>
                </a:rPr>
                <a:t>3</a:t>
              </a:r>
              <a:endParaRPr lang="sv-SE" b="1" dirty="0" smtClean="0">
                <a:solidFill>
                  <a:srgbClr val="00394D"/>
                </a:solidFill>
                <a:latin typeface="Book Antiqua" panose="02040602050305030304" pitchFamily="18" charset="0"/>
              </a:endParaRPr>
            </a:p>
            <a:p>
              <a:pPr algn="r"/>
              <a:r>
                <a:rPr lang="sv-SE" sz="1400" dirty="0" smtClean="0">
                  <a:solidFill>
                    <a:srgbClr val="00394D"/>
                  </a:solidFill>
                  <a:latin typeface="Book Antiqua" panose="02040602050305030304" pitchFamily="18" charset="0"/>
                </a:rPr>
                <a:t>SERVRAR</a:t>
              </a:r>
            </a:p>
            <a:p>
              <a:pPr algn="r"/>
              <a:r>
                <a:rPr lang="sv-SE" b="1" dirty="0" smtClean="0">
                  <a:solidFill>
                    <a:srgbClr val="00394D"/>
                  </a:solidFill>
                  <a:latin typeface="Book Antiqua" panose="02040602050305030304" pitchFamily="18" charset="0"/>
                </a:rPr>
                <a:t>22</a:t>
              </a:r>
              <a:endParaRPr lang="sv-SE" b="1" dirty="0">
                <a:solidFill>
                  <a:srgbClr val="00394D"/>
                </a:solidFill>
                <a:latin typeface="Book Antiqua" panose="02040602050305030304" pitchFamily="18" charset="0"/>
              </a:endParaRPr>
            </a:p>
          </p:txBody>
        </p:sp>
      </p:grpSp>
      <p:grpSp>
        <p:nvGrpSpPr>
          <p:cNvPr id="26" name="Grupp 25"/>
          <p:cNvGrpSpPr/>
          <p:nvPr/>
        </p:nvGrpSpPr>
        <p:grpSpPr>
          <a:xfrm>
            <a:off x="5596116" y="2523934"/>
            <a:ext cx="2459060" cy="1341842"/>
            <a:chOff x="5954140" y="2415041"/>
            <a:chExt cx="2459060" cy="1341842"/>
          </a:xfrm>
        </p:grpSpPr>
        <p:sp>
          <p:nvSpPr>
            <p:cNvPr id="13" name="Rektangel med rundade hörn på samma sida 12"/>
            <p:cNvSpPr/>
            <p:nvPr/>
          </p:nvSpPr>
          <p:spPr>
            <a:xfrm>
              <a:off x="5954140" y="2464086"/>
              <a:ext cx="2459060" cy="1292797"/>
            </a:xfrm>
            <a:prstGeom prst="round2SameRect">
              <a:avLst/>
            </a:prstGeom>
            <a:solidFill>
              <a:schemeClr val="tx1"/>
            </a:solidFill>
            <a:ln w="9525" cap="flat" cmpd="sng" algn="ctr">
              <a:solidFill>
                <a:srgbClr val="FFFFFF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200"/>
              <a:endParaRPr lang="sv-SE" kern="0" dirty="0" err="1" smtClean="0">
                <a:solidFill>
                  <a:srgbClr val="00AAEB"/>
                </a:solidFill>
                <a:latin typeface="Calibri"/>
              </a:endParaRPr>
            </a:p>
          </p:txBody>
        </p:sp>
        <p:sp>
          <p:nvSpPr>
            <p:cNvPr id="14" name="textruta 13"/>
            <p:cNvSpPr txBox="1"/>
            <p:nvPr/>
          </p:nvSpPr>
          <p:spPr>
            <a:xfrm>
              <a:off x="6036330" y="2415041"/>
              <a:ext cx="7808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4000" dirty="0">
                  <a:solidFill>
                    <a:srgbClr val="F8F8F8"/>
                  </a:solidFill>
                  <a:latin typeface="FontAwesome" pitchFamily="2" charset="0"/>
                </a:rPr>
                <a:t></a:t>
              </a:r>
              <a:r>
                <a:rPr lang="sv-SE" sz="4000" dirty="0" smtClean="0">
                  <a:solidFill>
                    <a:srgbClr val="F8F8F8"/>
                  </a:solidFill>
                  <a:latin typeface="FontAwesome" pitchFamily="2" charset="0"/>
                </a:rPr>
                <a:t> </a:t>
              </a:r>
              <a:endParaRPr lang="sv-SE" sz="4000" dirty="0">
                <a:solidFill>
                  <a:srgbClr val="F8F8F8"/>
                </a:solidFill>
                <a:latin typeface="FontAwesome" pitchFamily="2" charset="0"/>
              </a:endParaRPr>
            </a:p>
          </p:txBody>
        </p:sp>
        <p:sp>
          <p:nvSpPr>
            <p:cNvPr id="15" name="textruta 14"/>
            <p:cNvSpPr txBox="1"/>
            <p:nvPr/>
          </p:nvSpPr>
          <p:spPr>
            <a:xfrm>
              <a:off x="7080054" y="2556555"/>
              <a:ext cx="1271502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sv-SE" sz="1400" dirty="0" smtClean="0">
                  <a:solidFill>
                    <a:srgbClr val="F8F8F8"/>
                  </a:solidFill>
                  <a:latin typeface="Book Antiqua" panose="02040602050305030304" pitchFamily="18" charset="0"/>
                </a:rPr>
                <a:t>API:ER (EXT)</a:t>
              </a:r>
            </a:p>
            <a:p>
              <a:pPr algn="r"/>
              <a:r>
                <a:rPr lang="sv-SE" b="1" dirty="0" smtClean="0">
                  <a:solidFill>
                    <a:srgbClr val="F8F8F8"/>
                  </a:solidFill>
                  <a:latin typeface="Book Antiqua" panose="02040602050305030304" pitchFamily="18" charset="0"/>
                </a:rPr>
                <a:t>5</a:t>
              </a:r>
            </a:p>
            <a:p>
              <a:pPr algn="r"/>
              <a:r>
                <a:rPr lang="sv-SE" sz="1400" dirty="0" smtClean="0">
                  <a:solidFill>
                    <a:srgbClr val="F8F8F8"/>
                  </a:solidFill>
                  <a:latin typeface="Book Antiqua" panose="02040602050305030304" pitchFamily="18" charset="0"/>
                </a:rPr>
                <a:t>API:ER (INT)</a:t>
              </a:r>
            </a:p>
            <a:p>
              <a:pPr algn="r"/>
              <a:r>
                <a:rPr lang="sv-SE" b="1" dirty="0">
                  <a:solidFill>
                    <a:srgbClr val="F8F8F8"/>
                  </a:solidFill>
                  <a:latin typeface="Book Antiqua" panose="02040602050305030304" pitchFamily="18" charset="0"/>
                </a:rPr>
                <a:t>5</a:t>
              </a:r>
            </a:p>
          </p:txBody>
        </p:sp>
      </p:grpSp>
      <p:grpSp>
        <p:nvGrpSpPr>
          <p:cNvPr id="24" name="Grupp 23"/>
          <p:cNvGrpSpPr/>
          <p:nvPr/>
        </p:nvGrpSpPr>
        <p:grpSpPr>
          <a:xfrm>
            <a:off x="2653906" y="3572289"/>
            <a:ext cx="2459060" cy="821932"/>
            <a:chOff x="840769" y="3555815"/>
            <a:chExt cx="2459060" cy="821932"/>
          </a:xfrm>
        </p:grpSpPr>
        <p:sp>
          <p:nvSpPr>
            <p:cNvPr id="16" name="Rektangel med rundade hörn på samma sida 15"/>
            <p:cNvSpPr/>
            <p:nvPr/>
          </p:nvSpPr>
          <p:spPr>
            <a:xfrm>
              <a:off x="840769" y="3555815"/>
              <a:ext cx="2459060" cy="821932"/>
            </a:xfrm>
            <a:prstGeom prst="round2SameRect">
              <a:avLst/>
            </a:prstGeom>
            <a:solidFill>
              <a:srgbClr val="0070C0"/>
            </a:solidFill>
            <a:ln w="9525" cap="flat" cmpd="sng" algn="ctr">
              <a:solidFill>
                <a:srgbClr val="FFFFFF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200"/>
              <a:endParaRPr lang="sv-SE" kern="0" dirty="0" err="1" smtClean="0">
                <a:solidFill>
                  <a:srgbClr val="00AAEB"/>
                </a:solidFill>
                <a:latin typeface="Calibri"/>
              </a:endParaRPr>
            </a:p>
          </p:txBody>
        </p:sp>
        <p:sp>
          <p:nvSpPr>
            <p:cNvPr id="17" name="textruta 16"/>
            <p:cNvSpPr txBox="1"/>
            <p:nvPr/>
          </p:nvSpPr>
          <p:spPr>
            <a:xfrm>
              <a:off x="922959" y="3648283"/>
              <a:ext cx="7808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3600" dirty="0">
                  <a:solidFill>
                    <a:srgbClr val="00394D"/>
                  </a:solidFill>
                  <a:latin typeface="FontAwesome" pitchFamily="2" charset="0"/>
                </a:rPr>
                <a:t></a:t>
              </a:r>
              <a:r>
                <a:rPr lang="sv-SE" sz="3600" dirty="0" smtClean="0">
                  <a:solidFill>
                    <a:srgbClr val="3C4650"/>
                  </a:solidFill>
                  <a:latin typeface="FontAwesome" pitchFamily="2" charset="0"/>
                </a:rPr>
                <a:t> </a:t>
              </a:r>
              <a:endParaRPr lang="sv-SE" sz="3600" dirty="0">
                <a:solidFill>
                  <a:srgbClr val="3C4650"/>
                </a:solidFill>
                <a:latin typeface="FontAwesome" pitchFamily="2" charset="0"/>
              </a:endParaRPr>
            </a:p>
          </p:txBody>
        </p:sp>
        <p:sp>
          <p:nvSpPr>
            <p:cNvPr id="18" name="textruta 17"/>
            <p:cNvSpPr txBox="1"/>
            <p:nvPr/>
          </p:nvSpPr>
          <p:spPr>
            <a:xfrm>
              <a:off x="1732644" y="3648283"/>
              <a:ext cx="15055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sv-SE" sz="1400" dirty="0" smtClean="0">
                  <a:solidFill>
                    <a:srgbClr val="00394D"/>
                  </a:solidFill>
                  <a:latin typeface="Book Antiqua" panose="02040602050305030304" pitchFamily="18" charset="0"/>
                </a:rPr>
                <a:t>FÖRFR./DAG</a:t>
              </a:r>
            </a:p>
            <a:p>
              <a:pPr algn="r"/>
              <a:r>
                <a:rPr lang="sv-SE" b="1" dirty="0" smtClean="0">
                  <a:solidFill>
                    <a:srgbClr val="00394D"/>
                  </a:solidFill>
                  <a:latin typeface="Book Antiqua" panose="02040602050305030304" pitchFamily="18" charset="0"/>
                </a:rPr>
                <a:t>2.5-3.5 MILJ.</a:t>
              </a:r>
              <a:endParaRPr lang="sv-SE" b="1" dirty="0">
                <a:solidFill>
                  <a:srgbClr val="00394D"/>
                </a:solidFill>
                <a:latin typeface="Book Antiqua" panose="02040602050305030304" pitchFamily="18" charset="0"/>
              </a:endParaRPr>
            </a:p>
          </p:txBody>
        </p:sp>
      </p:grpSp>
      <p:grpSp>
        <p:nvGrpSpPr>
          <p:cNvPr id="23" name="Grupp 22"/>
          <p:cNvGrpSpPr/>
          <p:nvPr/>
        </p:nvGrpSpPr>
        <p:grpSpPr>
          <a:xfrm>
            <a:off x="2653906" y="2540705"/>
            <a:ext cx="2459060" cy="923330"/>
            <a:chOff x="3879677" y="3933092"/>
            <a:chExt cx="2459060" cy="923330"/>
          </a:xfrm>
        </p:grpSpPr>
        <p:sp>
          <p:nvSpPr>
            <p:cNvPr id="19" name="Rektangel med rundade hörn på samma sida 18"/>
            <p:cNvSpPr/>
            <p:nvPr/>
          </p:nvSpPr>
          <p:spPr>
            <a:xfrm>
              <a:off x="3879677" y="3982139"/>
              <a:ext cx="2459060" cy="821932"/>
            </a:xfrm>
            <a:prstGeom prst="round2SameRect">
              <a:avLst/>
            </a:prstGeom>
            <a:solidFill>
              <a:schemeClr val="accent5">
                <a:lumMod val="75000"/>
              </a:schemeClr>
            </a:solidFill>
            <a:ln w="9525" cap="flat" cmpd="sng" algn="ctr">
              <a:solidFill>
                <a:srgbClr val="FFFFFF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200"/>
              <a:endParaRPr lang="sv-SE" kern="0" dirty="0" err="1" smtClean="0">
                <a:solidFill>
                  <a:srgbClr val="00AAEB"/>
                </a:solidFill>
                <a:latin typeface="Calibri"/>
              </a:endParaRPr>
            </a:p>
          </p:txBody>
        </p:sp>
        <p:sp>
          <p:nvSpPr>
            <p:cNvPr id="20" name="textruta 19"/>
            <p:cNvSpPr txBox="1"/>
            <p:nvPr/>
          </p:nvSpPr>
          <p:spPr>
            <a:xfrm>
              <a:off x="3994525" y="3933092"/>
              <a:ext cx="78083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5400" dirty="0">
                  <a:solidFill>
                    <a:srgbClr val="00394D"/>
                  </a:solidFill>
                  <a:latin typeface="FontAwesome" pitchFamily="2" charset="0"/>
                </a:rPr>
                <a:t></a:t>
              </a:r>
              <a:r>
                <a:rPr lang="sv-SE" sz="5400" dirty="0" smtClean="0">
                  <a:solidFill>
                    <a:srgbClr val="3C4650"/>
                  </a:solidFill>
                  <a:latin typeface="FontAwesome" pitchFamily="2" charset="0"/>
                </a:rPr>
                <a:t> </a:t>
              </a:r>
              <a:endParaRPr lang="sv-SE" sz="5400" dirty="0">
                <a:solidFill>
                  <a:srgbClr val="3C4650"/>
                </a:solidFill>
                <a:latin typeface="FontAwesome" pitchFamily="2" charset="0"/>
              </a:endParaRPr>
            </a:p>
          </p:txBody>
        </p:sp>
        <p:sp>
          <p:nvSpPr>
            <p:cNvPr id="21" name="textruta 20"/>
            <p:cNvSpPr txBox="1"/>
            <p:nvPr/>
          </p:nvSpPr>
          <p:spPr>
            <a:xfrm>
              <a:off x="5475270" y="4074607"/>
              <a:ext cx="80182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sv-SE" sz="1400" dirty="0" smtClean="0">
                  <a:solidFill>
                    <a:srgbClr val="00394D"/>
                  </a:solidFill>
                  <a:latin typeface="Book Antiqua" panose="02040602050305030304" pitchFamily="18" charset="0"/>
                </a:rPr>
                <a:t>APPAR</a:t>
              </a:r>
            </a:p>
            <a:p>
              <a:pPr algn="r"/>
              <a:r>
                <a:rPr lang="sv-SE" b="1" dirty="0" smtClean="0">
                  <a:solidFill>
                    <a:srgbClr val="00394D"/>
                  </a:solidFill>
                  <a:latin typeface="Book Antiqua" panose="02040602050305030304" pitchFamily="18" charset="0"/>
                </a:rPr>
                <a:t>25-30</a:t>
              </a:r>
              <a:endParaRPr lang="sv-SE" b="1" dirty="0">
                <a:solidFill>
                  <a:srgbClr val="00394D"/>
                </a:solidFill>
                <a:latin typeface="Book Antiqua" panose="02040602050305030304" pitchFamily="18" charset="0"/>
              </a:endParaRPr>
            </a:p>
          </p:txBody>
        </p:sp>
      </p:grpSp>
      <p:sp>
        <p:nvSpPr>
          <p:cNvPr id="3" name="textruta 2"/>
          <p:cNvSpPr txBox="1"/>
          <p:nvPr/>
        </p:nvSpPr>
        <p:spPr>
          <a:xfrm>
            <a:off x="1053878" y="1349230"/>
            <a:ext cx="125707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00" dirty="0" smtClean="0"/>
              <a:t>- Privatpersoner</a:t>
            </a:r>
          </a:p>
          <a:p>
            <a:r>
              <a:rPr lang="sv-SE" sz="1000" dirty="0" smtClean="0"/>
              <a:t>- Forskningsinstitut</a:t>
            </a:r>
          </a:p>
          <a:p>
            <a:r>
              <a:rPr lang="sv-SE" sz="1000" dirty="0" smtClean="0"/>
              <a:t>- Företag</a:t>
            </a:r>
          </a:p>
          <a:p>
            <a:r>
              <a:rPr lang="sv-SE" sz="1000" dirty="0" smtClean="0"/>
              <a:t>- Myndigheter</a:t>
            </a:r>
          </a:p>
          <a:p>
            <a:r>
              <a:rPr lang="sv-SE" sz="1000" dirty="0" smtClean="0"/>
              <a:t>- Skolor</a:t>
            </a:r>
          </a:p>
          <a:p>
            <a:r>
              <a:rPr lang="sv-SE" sz="1000" dirty="0" smtClean="0"/>
              <a:t>- Partners</a:t>
            </a:r>
          </a:p>
          <a:p>
            <a:r>
              <a:rPr lang="sv-SE" sz="1000" dirty="0" smtClean="0"/>
              <a:t>- Intern personal</a:t>
            </a:r>
            <a:endParaRPr lang="sv-SE" sz="1000" dirty="0"/>
          </a:p>
        </p:txBody>
      </p:sp>
    </p:spTree>
    <p:extLst>
      <p:ext uri="{BB962C8B-B14F-4D97-AF65-F5344CB8AC3E}">
        <p14:creationId xmlns:p14="http://schemas.microsoft.com/office/powerpoint/2010/main" val="377987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Varför satsar Västtrafik på API-hantering?</a:t>
            </a:r>
            <a:endParaRPr lang="sv-SE" dirty="0"/>
          </a:p>
        </p:txBody>
      </p:sp>
      <p:grpSp>
        <p:nvGrpSpPr>
          <p:cNvPr id="4" name="Group 5581"/>
          <p:cNvGrpSpPr/>
          <p:nvPr/>
        </p:nvGrpSpPr>
        <p:grpSpPr>
          <a:xfrm>
            <a:off x="1007605" y="1789016"/>
            <a:ext cx="1845905" cy="1849134"/>
            <a:chOff x="0" y="0"/>
            <a:chExt cx="2461205" cy="2465511"/>
          </a:xfrm>
        </p:grpSpPr>
        <p:sp>
          <p:nvSpPr>
            <p:cNvPr id="5" name="Shape 5568"/>
            <p:cNvSpPr/>
            <p:nvPr/>
          </p:nvSpPr>
          <p:spPr>
            <a:xfrm flipH="1">
              <a:off x="178138" y="272859"/>
              <a:ext cx="2008078" cy="20080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039" y="9023"/>
                  </a:moveTo>
                  <a:cubicBezTo>
                    <a:pt x="19730" y="9023"/>
                    <a:pt x="19730" y="9023"/>
                    <a:pt x="19730" y="9023"/>
                  </a:cubicBezTo>
                  <a:cubicBezTo>
                    <a:pt x="19636" y="8556"/>
                    <a:pt x="19496" y="8088"/>
                    <a:pt x="19332" y="7644"/>
                  </a:cubicBezTo>
                  <a:cubicBezTo>
                    <a:pt x="20455" y="7013"/>
                    <a:pt x="20455" y="7013"/>
                    <a:pt x="20455" y="7013"/>
                  </a:cubicBezTo>
                  <a:cubicBezTo>
                    <a:pt x="20712" y="6849"/>
                    <a:pt x="20805" y="6522"/>
                    <a:pt x="20642" y="6265"/>
                  </a:cubicBezTo>
                  <a:cubicBezTo>
                    <a:pt x="19543" y="4325"/>
                    <a:pt x="19543" y="4325"/>
                    <a:pt x="19543" y="4325"/>
                  </a:cubicBezTo>
                  <a:cubicBezTo>
                    <a:pt x="19379" y="4068"/>
                    <a:pt x="19052" y="3974"/>
                    <a:pt x="18771" y="4138"/>
                  </a:cubicBezTo>
                  <a:cubicBezTo>
                    <a:pt x="17626" y="4792"/>
                    <a:pt x="17626" y="4792"/>
                    <a:pt x="17626" y="4792"/>
                  </a:cubicBezTo>
                  <a:cubicBezTo>
                    <a:pt x="17322" y="4442"/>
                    <a:pt x="16971" y="4114"/>
                    <a:pt x="16621" y="3810"/>
                  </a:cubicBezTo>
                  <a:cubicBezTo>
                    <a:pt x="17252" y="2688"/>
                    <a:pt x="17252" y="2688"/>
                    <a:pt x="17252" y="2688"/>
                  </a:cubicBezTo>
                  <a:cubicBezTo>
                    <a:pt x="17416" y="2431"/>
                    <a:pt x="17322" y="2104"/>
                    <a:pt x="17065" y="1940"/>
                  </a:cubicBezTo>
                  <a:cubicBezTo>
                    <a:pt x="15125" y="818"/>
                    <a:pt x="15125" y="818"/>
                    <a:pt x="15125" y="818"/>
                  </a:cubicBezTo>
                  <a:cubicBezTo>
                    <a:pt x="14868" y="678"/>
                    <a:pt x="14517" y="771"/>
                    <a:pt x="14377" y="1029"/>
                  </a:cubicBezTo>
                  <a:cubicBezTo>
                    <a:pt x="13699" y="2174"/>
                    <a:pt x="13699" y="2174"/>
                    <a:pt x="13699" y="2174"/>
                  </a:cubicBezTo>
                  <a:cubicBezTo>
                    <a:pt x="13278" y="2034"/>
                    <a:pt x="12810" y="1917"/>
                    <a:pt x="12343" y="1847"/>
                  </a:cubicBezTo>
                  <a:cubicBezTo>
                    <a:pt x="12343" y="561"/>
                    <a:pt x="12343" y="561"/>
                    <a:pt x="12343" y="561"/>
                  </a:cubicBezTo>
                  <a:cubicBezTo>
                    <a:pt x="12343" y="257"/>
                    <a:pt x="12086" y="0"/>
                    <a:pt x="11782" y="0"/>
                  </a:cubicBezTo>
                  <a:cubicBezTo>
                    <a:pt x="9561" y="0"/>
                    <a:pt x="9561" y="0"/>
                    <a:pt x="9561" y="0"/>
                  </a:cubicBezTo>
                  <a:cubicBezTo>
                    <a:pt x="9257" y="0"/>
                    <a:pt x="9000" y="257"/>
                    <a:pt x="9000" y="561"/>
                  </a:cubicBezTo>
                  <a:cubicBezTo>
                    <a:pt x="9000" y="1870"/>
                    <a:pt x="9000" y="1870"/>
                    <a:pt x="9000" y="1870"/>
                  </a:cubicBezTo>
                  <a:cubicBezTo>
                    <a:pt x="8532" y="1964"/>
                    <a:pt x="8088" y="2104"/>
                    <a:pt x="7644" y="2268"/>
                  </a:cubicBezTo>
                  <a:cubicBezTo>
                    <a:pt x="7013" y="1145"/>
                    <a:pt x="7013" y="1145"/>
                    <a:pt x="7013" y="1145"/>
                  </a:cubicBezTo>
                  <a:cubicBezTo>
                    <a:pt x="6849" y="888"/>
                    <a:pt x="6522" y="795"/>
                    <a:pt x="6242" y="958"/>
                  </a:cubicBezTo>
                  <a:cubicBezTo>
                    <a:pt x="4325" y="2057"/>
                    <a:pt x="4325" y="2057"/>
                    <a:pt x="4325" y="2057"/>
                  </a:cubicBezTo>
                  <a:cubicBezTo>
                    <a:pt x="4068" y="2221"/>
                    <a:pt x="3974" y="2548"/>
                    <a:pt x="4114" y="2829"/>
                  </a:cubicBezTo>
                  <a:cubicBezTo>
                    <a:pt x="4792" y="3974"/>
                    <a:pt x="4792" y="3974"/>
                    <a:pt x="4792" y="3974"/>
                  </a:cubicBezTo>
                  <a:cubicBezTo>
                    <a:pt x="4442" y="4278"/>
                    <a:pt x="4114" y="4629"/>
                    <a:pt x="3810" y="4979"/>
                  </a:cubicBezTo>
                  <a:cubicBezTo>
                    <a:pt x="2688" y="4348"/>
                    <a:pt x="2688" y="4348"/>
                    <a:pt x="2688" y="4348"/>
                  </a:cubicBezTo>
                  <a:cubicBezTo>
                    <a:pt x="2431" y="4184"/>
                    <a:pt x="2081" y="4278"/>
                    <a:pt x="1940" y="4535"/>
                  </a:cubicBezTo>
                  <a:cubicBezTo>
                    <a:pt x="818" y="6475"/>
                    <a:pt x="818" y="6475"/>
                    <a:pt x="818" y="6475"/>
                  </a:cubicBezTo>
                  <a:cubicBezTo>
                    <a:pt x="678" y="6732"/>
                    <a:pt x="771" y="7083"/>
                    <a:pt x="1029" y="7223"/>
                  </a:cubicBezTo>
                  <a:cubicBezTo>
                    <a:pt x="2174" y="7901"/>
                    <a:pt x="2174" y="7901"/>
                    <a:pt x="2174" y="7901"/>
                  </a:cubicBezTo>
                  <a:cubicBezTo>
                    <a:pt x="2034" y="8322"/>
                    <a:pt x="1917" y="8790"/>
                    <a:pt x="1823" y="9257"/>
                  </a:cubicBezTo>
                  <a:cubicBezTo>
                    <a:pt x="561" y="9257"/>
                    <a:pt x="561" y="9257"/>
                    <a:pt x="561" y="9257"/>
                  </a:cubicBezTo>
                  <a:cubicBezTo>
                    <a:pt x="234" y="9257"/>
                    <a:pt x="0" y="9514"/>
                    <a:pt x="0" y="9818"/>
                  </a:cubicBezTo>
                  <a:cubicBezTo>
                    <a:pt x="0" y="12039"/>
                    <a:pt x="0" y="12039"/>
                    <a:pt x="0" y="12039"/>
                  </a:cubicBezTo>
                  <a:cubicBezTo>
                    <a:pt x="0" y="12343"/>
                    <a:pt x="234" y="12600"/>
                    <a:pt x="561" y="12600"/>
                  </a:cubicBezTo>
                  <a:cubicBezTo>
                    <a:pt x="1870" y="12600"/>
                    <a:pt x="1870" y="12600"/>
                    <a:pt x="1870" y="12600"/>
                  </a:cubicBezTo>
                  <a:cubicBezTo>
                    <a:pt x="1964" y="13068"/>
                    <a:pt x="2104" y="13512"/>
                    <a:pt x="2268" y="13956"/>
                  </a:cubicBezTo>
                  <a:cubicBezTo>
                    <a:pt x="1145" y="14587"/>
                    <a:pt x="1145" y="14587"/>
                    <a:pt x="1145" y="14587"/>
                  </a:cubicBezTo>
                  <a:cubicBezTo>
                    <a:pt x="888" y="14751"/>
                    <a:pt x="795" y="15078"/>
                    <a:pt x="958" y="15358"/>
                  </a:cubicBezTo>
                  <a:cubicBezTo>
                    <a:pt x="2057" y="17275"/>
                    <a:pt x="2057" y="17275"/>
                    <a:pt x="2057" y="17275"/>
                  </a:cubicBezTo>
                  <a:cubicBezTo>
                    <a:pt x="2221" y="17532"/>
                    <a:pt x="2548" y="17626"/>
                    <a:pt x="2829" y="17486"/>
                  </a:cubicBezTo>
                  <a:cubicBezTo>
                    <a:pt x="3974" y="16808"/>
                    <a:pt x="3974" y="16808"/>
                    <a:pt x="3974" y="16808"/>
                  </a:cubicBezTo>
                  <a:cubicBezTo>
                    <a:pt x="4278" y="17158"/>
                    <a:pt x="4629" y="17486"/>
                    <a:pt x="4979" y="17790"/>
                  </a:cubicBezTo>
                  <a:cubicBezTo>
                    <a:pt x="4348" y="18912"/>
                    <a:pt x="4348" y="18912"/>
                    <a:pt x="4348" y="18912"/>
                  </a:cubicBezTo>
                  <a:cubicBezTo>
                    <a:pt x="4184" y="19169"/>
                    <a:pt x="4278" y="19519"/>
                    <a:pt x="4535" y="19660"/>
                  </a:cubicBezTo>
                  <a:cubicBezTo>
                    <a:pt x="6475" y="20782"/>
                    <a:pt x="6475" y="20782"/>
                    <a:pt x="6475" y="20782"/>
                  </a:cubicBezTo>
                  <a:cubicBezTo>
                    <a:pt x="6732" y="20922"/>
                    <a:pt x="7083" y="20829"/>
                    <a:pt x="7223" y="20571"/>
                  </a:cubicBezTo>
                  <a:cubicBezTo>
                    <a:pt x="7901" y="19426"/>
                    <a:pt x="7901" y="19426"/>
                    <a:pt x="7901" y="19426"/>
                  </a:cubicBezTo>
                  <a:cubicBezTo>
                    <a:pt x="8322" y="19566"/>
                    <a:pt x="8790" y="19683"/>
                    <a:pt x="9257" y="19777"/>
                  </a:cubicBezTo>
                  <a:cubicBezTo>
                    <a:pt x="9257" y="21062"/>
                    <a:pt x="9257" y="21062"/>
                    <a:pt x="9257" y="21062"/>
                  </a:cubicBezTo>
                  <a:cubicBezTo>
                    <a:pt x="9257" y="21366"/>
                    <a:pt x="9514" y="21600"/>
                    <a:pt x="9818" y="21600"/>
                  </a:cubicBezTo>
                  <a:cubicBezTo>
                    <a:pt x="12039" y="21600"/>
                    <a:pt x="12039" y="21600"/>
                    <a:pt x="12039" y="21600"/>
                  </a:cubicBezTo>
                  <a:cubicBezTo>
                    <a:pt x="12343" y="21600"/>
                    <a:pt x="12600" y="21366"/>
                    <a:pt x="12600" y="21062"/>
                  </a:cubicBezTo>
                  <a:cubicBezTo>
                    <a:pt x="12600" y="19730"/>
                    <a:pt x="12600" y="19730"/>
                    <a:pt x="12600" y="19730"/>
                  </a:cubicBezTo>
                  <a:cubicBezTo>
                    <a:pt x="13044" y="19636"/>
                    <a:pt x="13512" y="19496"/>
                    <a:pt x="13956" y="19332"/>
                  </a:cubicBezTo>
                  <a:cubicBezTo>
                    <a:pt x="14587" y="20455"/>
                    <a:pt x="14587" y="20455"/>
                    <a:pt x="14587" y="20455"/>
                  </a:cubicBezTo>
                  <a:cubicBezTo>
                    <a:pt x="14751" y="20712"/>
                    <a:pt x="15078" y="20805"/>
                    <a:pt x="15335" y="20642"/>
                  </a:cubicBezTo>
                  <a:cubicBezTo>
                    <a:pt x="17275" y="19543"/>
                    <a:pt x="17275" y="19543"/>
                    <a:pt x="17275" y="19543"/>
                  </a:cubicBezTo>
                  <a:cubicBezTo>
                    <a:pt x="17532" y="19379"/>
                    <a:pt x="17626" y="19052"/>
                    <a:pt x="17462" y="18771"/>
                  </a:cubicBezTo>
                  <a:cubicBezTo>
                    <a:pt x="16808" y="17626"/>
                    <a:pt x="16808" y="17626"/>
                    <a:pt x="16808" y="17626"/>
                  </a:cubicBezTo>
                  <a:cubicBezTo>
                    <a:pt x="17158" y="17322"/>
                    <a:pt x="17486" y="16971"/>
                    <a:pt x="17790" y="16621"/>
                  </a:cubicBezTo>
                  <a:cubicBezTo>
                    <a:pt x="18912" y="17252"/>
                    <a:pt x="18912" y="17252"/>
                    <a:pt x="18912" y="17252"/>
                  </a:cubicBezTo>
                  <a:cubicBezTo>
                    <a:pt x="19169" y="17416"/>
                    <a:pt x="19496" y="17322"/>
                    <a:pt x="19660" y="17065"/>
                  </a:cubicBezTo>
                  <a:cubicBezTo>
                    <a:pt x="20782" y="15125"/>
                    <a:pt x="20782" y="15125"/>
                    <a:pt x="20782" y="15125"/>
                  </a:cubicBezTo>
                  <a:cubicBezTo>
                    <a:pt x="20922" y="14868"/>
                    <a:pt x="20829" y="14517"/>
                    <a:pt x="20571" y="14377"/>
                  </a:cubicBezTo>
                  <a:cubicBezTo>
                    <a:pt x="19426" y="13722"/>
                    <a:pt x="19426" y="13722"/>
                    <a:pt x="19426" y="13722"/>
                  </a:cubicBezTo>
                  <a:cubicBezTo>
                    <a:pt x="19566" y="13278"/>
                    <a:pt x="19683" y="12810"/>
                    <a:pt x="19777" y="12343"/>
                  </a:cubicBezTo>
                  <a:cubicBezTo>
                    <a:pt x="21039" y="12343"/>
                    <a:pt x="21039" y="12343"/>
                    <a:pt x="21039" y="12343"/>
                  </a:cubicBezTo>
                  <a:cubicBezTo>
                    <a:pt x="21343" y="12343"/>
                    <a:pt x="21600" y="12086"/>
                    <a:pt x="21600" y="11782"/>
                  </a:cubicBezTo>
                  <a:cubicBezTo>
                    <a:pt x="21600" y="9561"/>
                    <a:pt x="21600" y="9561"/>
                    <a:pt x="21600" y="9561"/>
                  </a:cubicBezTo>
                  <a:cubicBezTo>
                    <a:pt x="21600" y="9257"/>
                    <a:pt x="21343" y="9023"/>
                    <a:pt x="21039" y="9023"/>
                  </a:cubicBezTo>
                  <a:close/>
                  <a:moveTo>
                    <a:pt x="10800" y="16574"/>
                  </a:moveTo>
                  <a:cubicBezTo>
                    <a:pt x="7621" y="16574"/>
                    <a:pt x="5026" y="13979"/>
                    <a:pt x="5026" y="10800"/>
                  </a:cubicBezTo>
                  <a:cubicBezTo>
                    <a:pt x="5026" y="7621"/>
                    <a:pt x="7621" y="5026"/>
                    <a:pt x="10800" y="5026"/>
                  </a:cubicBezTo>
                  <a:cubicBezTo>
                    <a:pt x="13979" y="5026"/>
                    <a:pt x="16574" y="7621"/>
                    <a:pt x="16574" y="10800"/>
                  </a:cubicBezTo>
                  <a:cubicBezTo>
                    <a:pt x="16574" y="13979"/>
                    <a:pt x="13979" y="16574"/>
                    <a:pt x="10800" y="16574"/>
                  </a:cubicBezTo>
                  <a:close/>
                </a:path>
              </a:pathLst>
            </a:custGeom>
            <a:solidFill>
              <a:srgbClr val="8497B0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endParaRPr sz="1350">
                <a:solidFill>
                  <a:srgbClr val="00394D"/>
                </a:solidFill>
              </a:endParaRPr>
            </a:p>
          </p:txBody>
        </p:sp>
        <p:sp>
          <p:nvSpPr>
            <p:cNvPr id="6" name="Shape 5569"/>
            <p:cNvSpPr/>
            <p:nvPr/>
          </p:nvSpPr>
          <p:spPr>
            <a:xfrm flipH="1">
              <a:off x="1199229" y="272859"/>
              <a:ext cx="986987" cy="20080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6551"/>
                  </a:moveTo>
                  <a:cubicBezTo>
                    <a:pt x="15272" y="16457"/>
                    <a:pt x="10229" y="13932"/>
                    <a:pt x="10229" y="10800"/>
                  </a:cubicBezTo>
                  <a:cubicBezTo>
                    <a:pt x="10229" y="7691"/>
                    <a:pt x="15272" y="5143"/>
                    <a:pt x="21600" y="5049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19459" y="0"/>
                    <a:pt x="19459" y="0"/>
                    <a:pt x="19459" y="0"/>
                  </a:cubicBezTo>
                  <a:cubicBezTo>
                    <a:pt x="18841" y="0"/>
                    <a:pt x="18317" y="257"/>
                    <a:pt x="18317" y="561"/>
                  </a:cubicBezTo>
                  <a:cubicBezTo>
                    <a:pt x="18317" y="1870"/>
                    <a:pt x="18317" y="1870"/>
                    <a:pt x="18317" y="1870"/>
                  </a:cubicBezTo>
                  <a:cubicBezTo>
                    <a:pt x="17366" y="1964"/>
                    <a:pt x="16462" y="2104"/>
                    <a:pt x="15558" y="2268"/>
                  </a:cubicBezTo>
                  <a:cubicBezTo>
                    <a:pt x="14273" y="1145"/>
                    <a:pt x="14273" y="1145"/>
                    <a:pt x="14273" y="1145"/>
                  </a:cubicBezTo>
                  <a:cubicBezTo>
                    <a:pt x="13940" y="888"/>
                    <a:pt x="13274" y="795"/>
                    <a:pt x="12703" y="958"/>
                  </a:cubicBezTo>
                  <a:cubicBezTo>
                    <a:pt x="8802" y="2057"/>
                    <a:pt x="8802" y="2057"/>
                    <a:pt x="8802" y="2057"/>
                  </a:cubicBezTo>
                  <a:cubicBezTo>
                    <a:pt x="8278" y="2221"/>
                    <a:pt x="8088" y="2548"/>
                    <a:pt x="8374" y="2829"/>
                  </a:cubicBezTo>
                  <a:cubicBezTo>
                    <a:pt x="9753" y="3974"/>
                    <a:pt x="9753" y="3974"/>
                    <a:pt x="9753" y="3974"/>
                  </a:cubicBezTo>
                  <a:cubicBezTo>
                    <a:pt x="9040" y="4278"/>
                    <a:pt x="8374" y="4629"/>
                    <a:pt x="7755" y="4979"/>
                  </a:cubicBezTo>
                  <a:cubicBezTo>
                    <a:pt x="5471" y="4348"/>
                    <a:pt x="5471" y="4348"/>
                    <a:pt x="5471" y="4348"/>
                  </a:cubicBezTo>
                  <a:cubicBezTo>
                    <a:pt x="4948" y="4184"/>
                    <a:pt x="4234" y="4278"/>
                    <a:pt x="3949" y="4535"/>
                  </a:cubicBezTo>
                  <a:cubicBezTo>
                    <a:pt x="1665" y="6475"/>
                    <a:pt x="1665" y="6475"/>
                    <a:pt x="1665" y="6475"/>
                  </a:cubicBezTo>
                  <a:cubicBezTo>
                    <a:pt x="1380" y="6732"/>
                    <a:pt x="1570" y="7083"/>
                    <a:pt x="2093" y="7223"/>
                  </a:cubicBezTo>
                  <a:cubicBezTo>
                    <a:pt x="4425" y="7901"/>
                    <a:pt x="4425" y="7901"/>
                    <a:pt x="4425" y="7901"/>
                  </a:cubicBezTo>
                  <a:cubicBezTo>
                    <a:pt x="4139" y="8322"/>
                    <a:pt x="3901" y="8790"/>
                    <a:pt x="3711" y="9257"/>
                  </a:cubicBezTo>
                  <a:cubicBezTo>
                    <a:pt x="1142" y="9257"/>
                    <a:pt x="1142" y="9257"/>
                    <a:pt x="1142" y="9257"/>
                  </a:cubicBezTo>
                  <a:cubicBezTo>
                    <a:pt x="476" y="9257"/>
                    <a:pt x="0" y="9514"/>
                    <a:pt x="0" y="9818"/>
                  </a:cubicBezTo>
                  <a:cubicBezTo>
                    <a:pt x="0" y="12039"/>
                    <a:pt x="0" y="12039"/>
                    <a:pt x="0" y="12039"/>
                  </a:cubicBezTo>
                  <a:cubicBezTo>
                    <a:pt x="0" y="12343"/>
                    <a:pt x="476" y="12600"/>
                    <a:pt x="1142" y="12600"/>
                  </a:cubicBezTo>
                  <a:cubicBezTo>
                    <a:pt x="3806" y="12600"/>
                    <a:pt x="3806" y="12600"/>
                    <a:pt x="3806" y="12600"/>
                  </a:cubicBezTo>
                  <a:cubicBezTo>
                    <a:pt x="3996" y="13068"/>
                    <a:pt x="4282" y="13512"/>
                    <a:pt x="4615" y="13956"/>
                  </a:cubicBezTo>
                  <a:cubicBezTo>
                    <a:pt x="2331" y="14587"/>
                    <a:pt x="2331" y="14587"/>
                    <a:pt x="2331" y="14587"/>
                  </a:cubicBezTo>
                  <a:cubicBezTo>
                    <a:pt x="1808" y="14751"/>
                    <a:pt x="1618" y="15078"/>
                    <a:pt x="1951" y="15358"/>
                  </a:cubicBezTo>
                  <a:cubicBezTo>
                    <a:pt x="4187" y="17275"/>
                    <a:pt x="4187" y="17275"/>
                    <a:pt x="4187" y="17275"/>
                  </a:cubicBezTo>
                  <a:cubicBezTo>
                    <a:pt x="4520" y="17532"/>
                    <a:pt x="5186" y="17626"/>
                    <a:pt x="5757" y="17486"/>
                  </a:cubicBezTo>
                  <a:cubicBezTo>
                    <a:pt x="8088" y="16808"/>
                    <a:pt x="8088" y="16808"/>
                    <a:pt x="8088" y="16808"/>
                  </a:cubicBezTo>
                  <a:cubicBezTo>
                    <a:pt x="8707" y="17158"/>
                    <a:pt x="9420" y="17486"/>
                    <a:pt x="10134" y="17790"/>
                  </a:cubicBezTo>
                  <a:cubicBezTo>
                    <a:pt x="8849" y="18912"/>
                    <a:pt x="8849" y="18912"/>
                    <a:pt x="8849" y="18912"/>
                  </a:cubicBezTo>
                  <a:cubicBezTo>
                    <a:pt x="8516" y="19169"/>
                    <a:pt x="8707" y="19519"/>
                    <a:pt x="9230" y="19660"/>
                  </a:cubicBezTo>
                  <a:cubicBezTo>
                    <a:pt x="13179" y="20782"/>
                    <a:pt x="13179" y="20782"/>
                    <a:pt x="13179" y="20782"/>
                  </a:cubicBezTo>
                  <a:cubicBezTo>
                    <a:pt x="13702" y="20922"/>
                    <a:pt x="14416" y="20829"/>
                    <a:pt x="14701" y="20571"/>
                  </a:cubicBezTo>
                  <a:cubicBezTo>
                    <a:pt x="16081" y="19426"/>
                    <a:pt x="16081" y="19426"/>
                    <a:pt x="16081" y="19426"/>
                  </a:cubicBezTo>
                  <a:cubicBezTo>
                    <a:pt x="16937" y="19566"/>
                    <a:pt x="17889" y="19683"/>
                    <a:pt x="18841" y="19777"/>
                  </a:cubicBezTo>
                  <a:cubicBezTo>
                    <a:pt x="18841" y="21062"/>
                    <a:pt x="18841" y="21062"/>
                    <a:pt x="18841" y="21062"/>
                  </a:cubicBezTo>
                  <a:cubicBezTo>
                    <a:pt x="18841" y="21366"/>
                    <a:pt x="19364" y="21600"/>
                    <a:pt x="19982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lnTo>
                    <a:pt x="21600" y="16551"/>
                  </a:lnTo>
                  <a:close/>
                </a:path>
              </a:pathLst>
            </a:custGeom>
            <a:solidFill>
              <a:srgbClr val="ADB9CA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endParaRPr sz="1350">
                <a:solidFill>
                  <a:srgbClr val="00394D"/>
                </a:solidFill>
              </a:endParaRPr>
            </a:p>
          </p:txBody>
        </p:sp>
        <p:sp>
          <p:nvSpPr>
            <p:cNvPr id="7" name="Shape 5570"/>
            <p:cNvSpPr/>
            <p:nvPr/>
          </p:nvSpPr>
          <p:spPr>
            <a:xfrm flipH="1">
              <a:off x="529870" y="626724"/>
              <a:ext cx="1304612" cy="13024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4824" y="0"/>
                    <a:pt x="0" y="4824"/>
                    <a:pt x="0" y="10800"/>
                  </a:cubicBezTo>
                  <a:cubicBezTo>
                    <a:pt x="0" y="16776"/>
                    <a:pt x="4824" y="21600"/>
                    <a:pt x="10800" y="21600"/>
                  </a:cubicBezTo>
                  <a:cubicBezTo>
                    <a:pt x="16776" y="21600"/>
                    <a:pt x="21600" y="16776"/>
                    <a:pt x="21600" y="10800"/>
                  </a:cubicBezTo>
                  <a:cubicBezTo>
                    <a:pt x="21600" y="4824"/>
                    <a:pt x="16776" y="0"/>
                    <a:pt x="10800" y="0"/>
                  </a:cubicBezTo>
                  <a:close/>
                  <a:moveTo>
                    <a:pt x="10800" y="19692"/>
                  </a:moveTo>
                  <a:cubicBezTo>
                    <a:pt x="5904" y="19692"/>
                    <a:pt x="1908" y="15696"/>
                    <a:pt x="1908" y="10800"/>
                  </a:cubicBezTo>
                  <a:cubicBezTo>
                    <a:pt x="1908" y="5904"/>
                    <a:pt x="5904" y="1908"/>
                    <a:pt x="10800" y="1908"/>
                  </a:cubicBezTo>
                  <a:cubicBezTo>
                    <a:pt x="15696" y="1908"/>
                    <a:pt x="19692" y="5904"/>
                    <a:pt x="19692" y="10800"/>
                  </a:cubicBezTo>
                  <a:cubicBezTo>
                    <a:pt x="19692" y="15696"/>
                    <a:pt x="15696" y="19692"/>
                    <a:pt x="10800" y="19692"/>
                  </a:cubicBezTo>
                  <a:close/>
                </a:path>
              </a:pathLst>
            </a:custGeom>
            <a:solidFill>
              <a:srgbClr val="8497B0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endParaRPr sz="1350">
                <a:solidFill>
                  <a:srgbClr val="00394D"/>
                </a:solidFill>
              </a:endParaRPr>
            </a:p>
          </p:txBody>
        </p:sp>
        <p:sp>
          <p:nvSpPr>
            <p:cNvPr id="8" name="Shape 5571"/>
            <p:cNvSpPr/>
            <p:nvPr/>
          </p:nvSpPr>
          <p:spPr>
            <a:xfrm flipH="1">
              <a:off x="529870" y="626724"/>
              <a:ext cx="669360" cy="13024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61" y="0"/>
                  </a:moveTo>
                  <a:cubicBezTo>
                    <a:pt x="351" y="0"/>
                    <a:pt x="140" y="0"/>
                    <a:pt x="0" y="0"/>
                  </a:cubicBezTo>
                  <a:cubicBezTo>
                    <a:pt x="0" y="1944"/>
                    <a:pt x="0" y="1944"/>
                    <a:pt x="0" y="1944"/>
                  </a:cubicBezTo>
                  <a:cubicBezTo>
                    <a:pt x="140" y="1944"/>
                    <a:pt x="351" y="1908"/>
                    <a:pt x="561" y="1908"/>
                  </a:cubicBezTo>
                  <a:cubicBezTo>
                    <a:pt x="10099" y="1908"/>
                    <a:pt x="17883" y="5904"/>
                    <a:pt x="17883" y="10800"/>
                  </a:cubicBezTo>
                  <a:cubicBezTo>
                    <a:pt x="17883" y="15696"/>
                    <a:pt x="10099" y="19692"/>
                    <a:pt x="561" y="19692"/>
                  </a:cubicBezTo>
                  <a:cubicBezTo>
                    <a:pt x="351" y="19692"/>
                    <a:pt x="140" y="19692"/>
                    <a:pt x="0" y="19656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140" y="21600"/>
                    <a:pt x="351" y="21600"/>
                    <a:pt x="561" y="21600"/>
                  </a:cubicBezTo>
                  <a:cubicBezTo>
                    <a:pt x="12203" y="21600"/>
                    <a:pt x="21600" y="16776"/>
                    <a:pt x="21600" y="10800"/>
                  </a:cubicBezTo>
                  <a:cubicBezTo>
                    <a:pt x="21600" y="4824"/>
                    <a:pt x="12203" y="0"/>
                    <a:pt x="561" y="0"/>
                  </a:cubicBezTo>
                  <a:close/>
                </a:path>
              </a:pathLst>
            </a:custGeom>
            <a:solidFill>
              <a:srgbClr val="ADB9CA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endParaRPr sz="1350">
                <a:solidFill>
                  <a:srgbClr val="00394D"/>
                </a:solidFill>
              </a:endParaRPr>
            </a:p>
          </p:txBody>
        </p:sp>
        <p:sp>
          <p:nvSpPr>
            <p:cNvPr id="9" name="Shape 5572"/>
            <p:cNvSpPr/>
            <p:nvPr/>
          </p:nvSpPr>
          <p:spPr>
            <a:xfrm flipH="1">
              <a:off x="-1" y="1416346"/>
              <a:ext cx="1047729" cy="10491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76" h="20804" extrusionOk="0">
                  <a:moveTo>
                    <a:pt x="19579" y="19610"/>
                  </a:moveTo>
                  <a:cubicBezTo>
                    <a:pt x="19579" y="19610"/>
                    <a:pt x="19579" y="19610"/>
                    <a:pt x="19579" y="19610"/>
                  </a:cubicBezTo>
                  <a:cubicBezTo>
                    <a:pt x="17940" y="21202"/>
                    <a:pt x="15354" y="21202"/>
                    <a:pt x="13758" y="19610"/>
                  </a:cubicBezTo>
                  <a:cubicBezTo>
                    <a:pt x="1212" y="7003"/>
                    <a:pt x="1212" y="7003"/>
                    <a:pt x="1212" y="7003"/>
                  </a:cubicBezTo>
                  <a:cubicBezTo>
                    <a:pt x="-426" y="5411"/>
                    <a:pt x="-383" y="2786"/>
                    <a:pt x="1212" y="1194"/>
                  </a:cubicBezTo>
                  <a:cubicBezTo>
                    <a:pt x="1212" y="1194"/>
                    <a:pt x="1212" y="1194"/>
                    <a:pt x="1212" y="1194"/>
                  </a:cubicBezTo>
                  <a:cubicBezTo>
                    <a:pt x="2808" y="-398"/>
                    <a:pt x="5437" y="-398"/>
                    <a:pt x="7033" y="1194"/>
                  </a:cubicBezTo>
                  <a:cubicBezTo>
                    <a:pt x="19579" y="13801"/>
                    <a:pt x="19579" y="13801"/>
                    <a:pt x="19579" y="13801"/>
                  </a:cubicBezTo>
                  <a:cubicBezTo>
                    <a:pt x="21174" y="15393"/>
                    <a:pt x="21174" y="18018"/>
                    <a:pt x="19579" y="19610"/>
                  </a:cubicBezTo>
                  <a:close/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endParaRPr sz="1350">
                <a:solidFill>
                  <a:srgbClr val="00394D"/>
                </a:solidFill>
              </a:endParaRPr>
            </a:p>
          </p:txBody>
        </p:sp>
        <p:sp>
          <p:nvSpPr>
            <p:cNvPr id="10" name="Shape 5573"/>
            <p:cNvSpPr/>
            <p:nvPr/>
          </p:nvSpPr>
          <p:spPr>
            <a:xfrm flipH="1">
              <a:off x="126071" y="1629838"/>
              <a:ext cx="794810" cy="794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4" h="21195" extrusionOk="0">
                  <a:moveTo>
                    <a:pt x="20526" y="20586"/>
                  </a:moveTo>
                  <a:cubicBezTo>
                    <a:pt x="19713" y="21397"/>
                    <a:pt x="18378" y="21397"/>
                    <a:pt x="17507" y="20586"/>
                  </a:cubicBezTo>
                  <a:cubicBezTo>
                    <a:pt x="610" y="3619"/>
                    <a:pt x="610" y="3619"/>
                    <a:pt x="610" y="3619"/>
                  </a:cubicBezTo>
                  <a:cubicBezTo>
                    <a:pt x="-203" y="2808"/>
                    <a:pt x="-203" y="1418"/>
                    <a:pt x="610" y="608"/>
                  </a:cubicBezTo>
                  <a:cubicBezTo>
                    <a:pt x="1481" y="-203"/>
                    <a:pt x="2816" y="-203"/>
                    <a:pt x="3629" y="608"/>
                  </a:cubicBezTo>
                  <a:cubicBezTo>
                    <a:pt x="20584" y="17575"/>
                    <a:pt x="20584" y="17575"/>
                    <a:pt x="20584" y="17575"/>
                  </a:cubicBezTo>
                  <a:cubicBezTo>
                    <a:pt x="21397" y="18386"/>
                    <a:pt x="21397" y="19718"/>
                    <a:pt x="20584" y="20586"/>
                  </a:cubicBezTo>
                  <a:lnTo>
                    <a:pt x="20526" y="20586"/>
                  </a:lnTo>
                  <a:close/>
                </a:path>
              </a:pathLst>
            </a:custGeom>
            <a:solidFill>
              <a:srgbClr val="D6DCE5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endParaRPr sz="1350">
                <a:solidFill>
                  <a:srgbClr val="00394D"/>
                </a:solidFill>
              </a:endParaRPr>
            </a:p>
          </p:txBody>
        </p:sp>
        <p:sp>
          <p:nvSpPr>
            <p:cNvPr id="11" name="Shape 5574"/>
            <p:cNvSpPr/>
            <p:nvPr/>
          </p:nvSpPr>
          <p:spPr>
            <a:xfrm flipH="1">
              <a:off x="836837" y="0"/>
              <a:ext cx="1624369" cy="16243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52" y="3181"/>
                  </a:moveTo>
                  <a:cubicBezTo>
                    <a:pt x="3152" y="3181"/>
                    <a:pt x="3152" y="3181"/>
                    <a:pt x="3152" y="3181"/>
                  </a:cubicBezTo>
                  <a:cubicBezTo>
                    <a:pt x="5205" y="1128"/>
                    <a:pt x="7923" y="0"/>
                    <a:pt x="10814" y="0"/>
                  </a:cubicBezTo>
                  <a:cubicBezTo>
                    <a:pt x="16771" y="29"/>
                    <a:pt x="21600" y="4858"/>
                    <a:pt x="21600" y="10814"/>
                  </a:cubicBezTo>
                  <a:cubicBezTo>
                    <a:pt x="21600" y="13677"/>
                    <a:pt x="20472" y="16395"/>
                    <a:pt x="18419" y="18419"/>
                  </a:cubicBezTo>
                  <a:cubicBezTo>
                    <a:pt x="16395" y="20472"/>
                    <a:pt x="13677" y="21600"/>
                    <a:pt x="10786" y="21600"/>
                  </a:cubicBezTo>
                  <a:cubicBezTo>
                    <a:pt x="7894" y="21600"/>
                    <a:pt x="5205" y="20472"/>
                    <a:pt x="3152" y="18419"/>
                  </a:cubicBezTo>
                  <a:cubicBezTo>
                    <a:pt x="1128" y="16366"/>
                    <a:pt x="0" y="13648"/>
                    <a:pt x="0" y="10786"/>
                  </a:cubicBezTo>
                  <a:cubicBezTo>
                    <a:pt x="0" y="7923"/>
                    <a:pt x="1128" y="5205"/>
                    <a:pt x="3152" y="3181"/>
                  </a:cubicBezTo>
                  <a:close/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endParaRPr sz="1350">
                <a:solidFill>
                  <a:srgbClr val="00394D"/>
                </a:solidFill>
              </a:endParaRPr>
            </a:p>
          </p:txBody>
        </p:sp>
        <p:sp>
          <p:nvSpPr>
            <p:cNvPr id="12" name="Shape 5575"/>
            <p:cNvSpPr/>
            <p:nvPr/>
          </p:nvSpPr>
          <p:spPr>
            <a:xfrm flipH="1">
              <a:off x="1045746" y="208908"/>
              <a:ext cx="1206524" cy="12065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1" h="21600" extrusionOk="0">
                  <a:moveTo>
                    <a:pt x="3147" y="3152"/>
                  </a:moveTo>
                  <a:cubicBezTo>
                    <a:pt x="1126" y="5215"/>
                    <a:pt x="0" y="7901"/>
                    <a:pt x="0" y="10781"/>
                  </a:cubicBezTo>
                  <a:cubicBezTo>
                    <a:pt x="-39" y="16735"/>
                    <a:pt x="4817" y="21600"/>
                    <a:pt x="10761" y="21600"/>
                  </a:cubicBezTo>
                  <a:cubicBezTo>
                    <a:pt x="13636" y="21600"/>
                    <a:pt x="16355" y="20471"/>
                    <a:pt x="18414" y="18448"/>
                  </a:cubicBezTo>
                  <a:cubicBezTo>
                    <a:pt x="18414" y="18448"/>
                    <a:pt x="18414" y="18448"/>
                    <a:pt x="18414" y="18448"/>
                  </a:cubicBezTo>
                  <a:cubicBezTo>
                    <a:pt x="20434" y="16385"/>
                    <a:pt x="21561" y="13699"/>
                    <a:pt x="21561" y="10819"/>
                  </a:cubicBezTo>
                  <a:cubicBezTo>
                    <a:pt x="21561" y="7939"/>
                    <a:pt x="20473" y="5215"/>
                    <a:pt x="18414" y="3191"/>
                  </a:cubicBezTo>
                  <a:cubicBezTo>
                    <a:pt x="16394" y="1129"/>
                    <a:pt x="13675" y="0"/>
                    <a:pt x="10800" y="0"/>
                  </a:cubicBezTo>
                  <a:cubicBezTo>
                    <a:pt x="7925" y="0"/>
                    <a:pt x="5206" y="1129"/>
                    <a:pt x="3147" y="3152"/>
                  </a:cubicBezTo>
                  <a:close/>
                </a:path>
              </a:pathLst>
            </a:custGeom>
            <a:solidFill>
              <a:srgbClr val="D6DCE5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endParaRPr sz="1350">
                <a:solidFill>
                  <a:srgbClr val="00394D"/>
                </a:solidFill>
              </a:endParaRPr>
            </a:p>
          </p:txBody>
        </p:sp>
        <p:sp>
          <p:nvSpPr>
            <p:cNvPr id="13" name="Shape 5576"/>
            <p:cNvSpPr/>
            <p:nvPr/>
          </p:nvSpPr>
          <p:spPr>
            <a:xfrm flipH="1">
              <a:off x="1045746" y="208908"/>
              <a:ext cx="1091439" cy="11681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115" y="3292"/>
                  </a:moveTo>
                  <a:cubicBezTo>
                    <a:pt x="15877" y="1164"/>
                    <a:pt x="12865" y="0"/>
                    <a:pt x="9681" y="0"/>
                  </a:cubicBezTo>
                  <a:cubicBezTo>
                    <a:pt x="8778" y="0"/>
                    <a:pt x="7874" y="80"/>
                    <a:pt x="7057" y="241"/>
                  </a:cubicBezTo>
                  <a:cubicBezTo>
                    <a:pt x="5723" y="803"/>
                    <a:pt x="4561" y="1566"/>
                    <a:pt x="3485" y="2570"/>
                  </a:cubicBezTo>
                  <a:cubicBezTo>
                    <a:pt x="1248" y="4657"/>
                    <a:pt x="0" y="7428"/>
                    <a:pt x="0" y="10399"/>
                  </a:cubicBezTo>
                  <a:cubicBezTo>
                    <a:pt x="0" y="16541"/>
                    <a:pt x="5335" y="21560"/>
                    <a:pt x="11919" y="21600"/>
                  </a:cubicBezTo>
                  <a:cubicBezTo>
                    <a:pt x="12822" y="21600"/>
                    <a:pt x="13683" y="21480"/>
                    <a:pt x="14543" y="21319"/>
                  </a:cubicBezTo>
                  <a:cubicBezTo>
                    <a:pt x="15877" y="20757"/>
                    <a:pt x="17082" y="19994"/>
                    <a:pt x="18115" y="19030"/>
                  </a:cubicBezTo>
                  <a:cubicBezTo>
                    <a:pt x="18115" y="19030"/>
                    <a:pt x="18115" y="19030"/>
                    <a:pt x="18115" y="19030"/>
                  </a:cubicBezTo>
                  <a:cubicBezTo>
                    <a:pt x="20352" y="16903"/>
                    <a:pt x="21600" y="14132"/>
                    <a:pt x="21600" y="11161"/>
                  </a:cubicBezTo>
                  <a:cubicBezTo>
                    <a:pt x="21600" y="8190"/>
                    <a:pt x="20395" y="5380"/>
                    <a:pt x="18115" y="329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endParaRPr sz="1350">
                <a:solidFill>
                  <a:srgbClr val="00394D"/>
                </a:solidFill>
              </a:endParaRPr>
            </a:p>
          </p:txBody>
        </p:sp>
        <p:sp>
          <p:nvSpPr>
            <p:cNvPr id="14" name="Shape 5577"/>
            <p:cNvSpPr/>
            <p:nvPr/>
          </p:nvSpPr>
          <p:spPr>
            <a:xfrm flipH="1">
              <a:off x="874860" y="1250426"/>
              <a:ext cx="335919" cy="340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82" h="20396" extrusionOk="0">
                  <a:moveTo>
                    <a:pt x="18505" y="18542"/>
                  </a:moveTo>
                  <a:cubicBezTo>
                    <a:pt x="16134" y="21014"/>
                    <a:pt x="12051" y="21014"/>
                    <a:pt x="9680" y="18542"/>
                  </a:cubicBezTo>
                  <a:cubicBezTo>
                    <a:pt x="1778" y="10604"/>
                    <a:pt x="1778" y="10604"/>
                    <a:pt x="1778" y="10604"/>
                  </a:cubicBezTo>
                  <a:cubicBezTo>
                    <a:pt x="-593" y="8132"/>
                    <a:pt x="-593" y="4228"/>
                    <a:pt x="1778" y="1756"/>
                  </a:cubicBezTo>
                  <a:cubicBezTo>
                    <a:pt x="1778" y="1756"/>
                    <a:pt x="1778" y="1756"/>
                    <a:pt x="1778" y="1756"/>
                  </a:cubicBezTo>
                  <a:cubicBezTo>
                    <a:pt x="4280" y="-586"/>
                    <a:pt x="8231" y="-586"/>
                    <a:pt x="10734" y="1756"/>
                  </a:cubicBezTo>
                  <a:cubicBezTo>
                    <a:pt x="18505" y="9824"/>
                    <a:pt x="18505" y="9824"/>
                    <a:pt x="18505" y="9824"/>
                  </a:cubicBezTo>
                  <a:cubicBezTo>
                    <a:pt x="21007" y="12166"/>
                    <a:pt x="21007" y="16200"/>
                    <a:pt x="18505" y="18542"/>
                  </a:cubicBezTo>
                  <a:cubicBezTo>
                    <a:pt x="18505" y="18542"/>
                    <a:pt x="18505" y="18542"/>
                    <a:pt x="18505" y="18542"/>
                  </a:cubicBezTo>
                  <a:close/>
                </a:path>
              </a:pathLst>
            </a:custGeom>
            <a:solidFill>
              <a:srgbClr val="333F4F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endParaRPr sz="1350">
                <a:solidFill>
                  <a:srgbClr val="00394D"/>
                </a:solidFill>
              </a:endParaRPr>
            </a:p>
          </p:txBody>
        </p:sp>
        <p:sp>
          <p:nvSpPr>
            <p:cNvPr id="15" name="Shape 5578"/>
            <p:cNvSpPr/>
            <p:nvPr/>
          </p:nvSpPr>
          <p:spPr>
            <a:xfrm flipH="1">
              <a:off x="881604" y="44766"/>
              <a:ext cx="767419" cy="15327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1" y="0"/>
                  </a:moveTo>
                  <a:cubicBezTo>
                    <a:pt x="11932" y="31"/>
                    <a:pt x="21600" y="4871"/>
                    <a:pt x="21600" y="10815"/>
                  </a:cubicBezTo>
                  <a:cubicBezTo>
                    <a:pt x="21539" y="13695"/>
                    <a:pt x="19336" y="16391"/>
                    <a:pt x="15236" y="18414"/>
                  </a:cubicBezTo>
                  <a:cubicBezTo>
                    <a:pt x="11198" y="20466"/>
                    <a:pt x="5752" y="21600"/>
                    <a:pt x="61" y="2160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0" y="20160"/>
                    <a:pt x="0" y="20160"/>
                    <a:pt x="0" y="20160"/>
                  </a:cubicBezTo>
                  <a:cubicBezTo>
                    <a:pt x="0" y="20160"/>
                    <a:pt x="0" y="20160"/>
                    <a:pt x="61" y="20160"/>
                  </a:cubicBezTo>
                  <a:cubicBezTo>
                    <a:pt x="5018" y="20160"/>
                    <a:pt x="9668" y="19180"/>
                    <a:pt x="13217" y="17403"/>
                  </a:cubicBezTo>
                  <a:cubicBezTo>
                    <a:pt x="16766" y="15656"/>
                    <a:pt x="18663" y="13297"/>
                    <a:pt x="18724" y="10815"/>
                  </a:cubicBezTo>
                  <a:cubicBezTo>
                    <a:pt x="18724" y="5668"/>
                    <a:pt x="10341" y="1471"/>
                    <a:pt x="61" y="1440"/>
                  </a:cubicBezTo>
                  <a:cubicBezTo>
                    <a:pt x="61" y="0"/>
                    <a:pt x="61" y="0"/>
                    <a:pt x="61" y="0"/>
                  </a:cubicBezTo>
                  <a:close/>
                </a:path>
              </a:pathLst>
            </a:custGeom>
            <a:solidFill>
              <a:srgbClr val="333F4F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endParaRPr sz="1350">
                <a:solidFill>
                  <a:srgbClr val="00394D"/>
                </a:solidFill>
              </a:endParaRPr>
            </a:p>
          </p:txBody>
        </p:sp>
        <p:sp>
          <p:nvSpPr>
            <p:cNvPr id="16" name="Shape 5579"/>
            <p:cNvSpPr/>
            <p:nvPr/>
          </p:nvSpPr>
          <p:spPr>
            <a:xfrm flipH="1">
              <a:off x="1047878" y="296309"/>
              <a:ext cx="1108494" cy="11170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513" y="18995"/>
                  </a:moveTo>
                  <a:cubicBezTo>
                    <a:pt x="8513" y="13279"/>
                    <a:pt x="13214" y="8615"/>
                    <a:pt x="18974" y="8615"/>
                  </a:cubicBezTo>
                  <a:cubicBezTo>
                    <a:pt x="19864" y="8615"/>
                    <a:pt x="20753" y="8741"/>
                    <a:pt x="21600" y="8993"/>
                  </a:cubicBezTo>
                  <a:cubicBezTo>
                    <a:pt x="21388" y="6261"/>
                    <a:pt x="20202" y="3698"/>
                    <a:pt x="18212" y="1765"/>
                  </a:cubicBezTo>
                  <a:cubicBezTo>
                    <a:pt x="17534" y="1051"/>
                    <a:pt x="16729" y="462"/>
                    <a:pt x="15925" y="0"/>
                  </a:cubicBezTo>
                  <a:cubicBezTo>
                    <a:pt x="15798" y="168"/>
                    <a:pt x="15713" y="336"/>
                    <a:pt x="15713" y="588"/>
                  </a:cubicBezTo>
                  <a:cubicBezTo>
                    <a:pt x="15713" y="2942"/>
                    <a:pt x="15713" y="2942"/>
                    <a:pt x="15713" y="2942"/>
                  </a:cubicBezTo>
                  <a:cubicBezTo>
                    <a:pt x="14866" y="3110"/>
                    <a:pt x="14061" y="3362"/>
                    <a:pt x="13256" y="3656"/>
                  </a:cubicBezTo>
                  <a:cubicBezTo>
                    <a:pt x="12113" y="1639"/>
                    <a:pt x="12113" y="1639"/>
                    <a:pt x="12113" y="1639"/>
                  </a:cubicBezTo>
                  <a:cubicBezTo>
                    <a:pt x="11816" y="1177"/>
                    <a:pt x="11224" y="1009"/>
                    <a:pt x="10715" y="1303"/>
                  </a:cubicBezTo>
                  <a:cubicBezTo>
                    <a:pt x="7242" y="3278"/>
                    <a:pt x="7242" y="3278"/>
                    <a:pt x="7242" y="3278"/>
                  </a:cubicBezTo>
                  <a:cubicBezTo>
                    <a:pt x="6776" y="3572"/>
                    <a:pt x="6607" y="4160"/>
                    <a:pt x="6861" y="4665"/>
                  </a:cubicBezTo>
                  <a:cubicBezTo>
                    <a:pt x="8089" y="6724"/>
                    <a:pt x="8089" y="6724"/>
                    <a:pt x="8089" y="6724"/>
                  </a:cubicBezTo>
                  <a:cubicBezTo>
                    <a:pt x="7454" y="7270"/>
                    <a:pt x="6861" y="7900"/>
                    <a:pt x="6311" y="8531"/>
                  </a:cubicBezTo>
                  <a:cubicBezTo>
                    <a:pt x="4278" y="7396"/>
                    <a:pt x="4278" y="7396"/>
                    <a:pt x="4278" y="7396"/>
                  </a:cubicBezTo>
                  <a:cubicBezTo>
                    <a:pt x="3812" y="7102"/>
                    <a:pt x="3176" y="7270"/>
                    <a:pt x="2922" y="7732"/>
                  </a:cubicBezTo>
                  <a:cubicBezTo>
                    <a:pt x="889" y="11220"/>
                    <a:pt x="889" y="11220"/>
                    <a:pt x="889" y="11220"/>
                  </a:cubicBezTo>
                  <a:cubicBezTo>
                    <a:pt x="635" y="11682"/>
                    <a:pt x="805" y="12313"/>
                    <a:pt x="1271" y="12565"/>
                  </a:cubicBezTo>
                  <a:cubicBezTo>
                    <a:pt x="3346" y="13784"/>
                    <a:pt x="3346" y="13784"/>
                    <a:pt x="3346" y="13784"/>
                  </a:cubicBezTo>
                  <a:cubicBezTo>
                    <a:pt x="3092" y="14540"/>
                    <a:pt x="2880" y="15381"/>
                    <a:pt x="2711" y="16221"/>
                  </a:cubicBezTo>
                  <a:cubicBezTo>
                    <a:pt x="424" y="16221"/>
                    <a:pt x="424" y="16221"/>
                    <a:pt x="424" y="16221"/>
                  </a:cubicBezTo>
                  <a:cubicBezTo>
                    <a:pt x="254" y="16221"/>
                    <a:pt x="127" y="16263"/>
                    <a:pt x="0" y="16305"/>
                  </a:cubicBezTo>
                  <a:cubicBezTo>
                    <a:pt x="1948" y="19247"/>
                    <a:pt x="5167" y="21306"/>
                    <a:pt x="8894" y="21600"/>
                  </a:cubicBezTo>
                  <a:cubicBezTo>
                    <a:pt x="8640" y="20760"/>
                    <a:pt x="8513" y="19919"/>
                    <a:pt x="8513" y="18995"/>
                  </a:cubicBezTo>
                  <a:close/>
                </a:path>
              </a:pathLst>
            </a:custGeom>
            <a:solidFill>
              <a:srgbClr val="D6DCE5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endParaRPr sz="1350">
                <a:solidFill>
                  <a:srgbClr val="00394D"/>
                </a:solidFill>
              </a:endParaRPr>
            </a:p>
          </p:txBody>
        </p:sp>
        <p:sp>
          <p:nvSpPr>
            <p:cNvPr id="17" name="Shape 5580"/>
            <p:cNvSpPr/>
            <p:nvPr/>
          </p:nvSpPr>
          <p:spPr>
            <a:xfrm flipH="1">
              <a:off x="1700183" y="1134073"/>
              <a:ext cx="456189" cy="2792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686" y="0"/>
                  </a:moveTo>
                  <a:cubicBezTo>
                    <a:pt x="6583" y="0"/>
                    <a:pt x="6583" y="0"/>
                    <a:pt x="6583" y="0"/>
                  </a:cubicBezTo>
                  <a:cubicBezTo>
                    <a:pt x="1029" y="0"/>
                    <a:pt x="1029" y="0"/>
                    <a:pt x="1029" y="0"/>
                  </a:cubicBezTo>
                  <a:cubicBezTo>
                    <a:pt x="617" y="0"/>
                    <a:pt x="309" y="169"/>
                    <a:pt x="0" y="337"/>
                  </a:cubicBezTo>
                  <a:cubicBezTo>
                    <a:pt x="309" y="1012"/>
                    <a:pt x="514" y="1519"/>
                    <a:pt x="720" y="2194"/>
                  </a:cubicBezTo>
                  <a:cubicBezTo>
                    <a:pt x="926" y="2531"/>
                    <a:pt x="1131" y="2869"/>
                    <a:pt x="1337" y="3375"/>
                  </a:cubicBezTo>
                  <a:cubicBezTo>
                    <a:pt x="1749" y="4219"/>
                    <a:pt x="2160" y="5062"/>
                    <a:pt x="2571" y="5906"/>
                  </a:cubicBezTo>
                  <a:cubicBezTo>
                    <a:pt x="2777" y="6244"/>
                    <a:pt x="2983" y="6581"/>
                    <a:pt x="3189" y="6919"/>
                  </a:cubicBezTo>
                  <a:cubicBezTo>
                    <a:pt x="3600" y="7763"/>
                    <a:pt x="4114" y="8438"/>
                    <a:pt x="4526" y="9113"/>
                  </a:cubicBezTo>
                  <a:cubicBezTo>
                    <a:pt x="4834" y="9619"/>
                    <a:pt x="5040" y="9956"/>
                    <a:pt x="5349" y="10294"/>
                  </a:cubicBezTo>
                  <a:cubicBezTo>
                    <a:pt x="5657" y="10800"/>
                    <a:pt x="5966" y="11306"/>
                    <a:pt x="6377" y="11813"/>
                  </a:cubicBezTo>
                  <a:cubicBezTo>
                    <a:pt x="6583" y="12150"/>
                    <a:pt x="6891" y="12319"/>
                    <a:pt x="7097" y="12656"/>
                  </a:cubicBezTo>
                  <a:cubicBezTo>
                    <a:pt x="7714" y="13331"/>
                    <a:pt x="8229" y="14006"/>
                    <a:pt x="8743" y="14513"/>
                  </a:cubicBezTo>
                  <a:cubicBezTo>
                    <a:pt x="9051" y="14850"/>
                    <a:pt x="9257" y="15019"/>
                    <a:pt x="9566" y="15356"/>
                  </a:cubicBezTo>
                  <a:cubicBezTo>
                    <a:pt x="10183" y="15863"/>
                    <a:pt x="10697" y="16369"/>
                    <a:pt x="11314" y="16875"/>
                  </a:cubicBezTo>
                  <a:cubicBezTo>
                    <a:pt x="11623" y="17044"/>
                    <a:pt x="11931" y="17381"/>
                    <a:pt x="12240" y="17550"/>
                  </a:cubicBezTo>
                  <a:cubicBezTo>
                    <a:pt x="12549" y="17888"/>
                    <a:pt x="12960" y="18225"/>
                    <a:pt x="13371" y="18394"/>
                  </a:cubicBezTo>
                  <a:cubicBezTo>
                    <a:pt x="13783" y="18731"/>
                    <a:pt x="14194" y="18900"/>
                    <a:pt x="14606" y="19069"/>
                  </a:cubicBezTo>
                  <a:cubicBezTo>
                    <a:pt x="15120" y="19406"/>
                    <a:pt x="15737" y="19744"/>
                    <a:pt x="16251" y="20081"/>
                  </a:cubicBezTo>
                  <a:cubicBezTo>
                    <a:pt x="16560" y="20250"/>
                    <a:pt x="16869" y="20250"/>
                    <a:pt x="17177" y="20419"/>
                  </a:cubicBezTo>
                  <a:cubicBezTo>
                    <a:pt x="17897" y="20756"/>
                    <a:pt x="18514" y="20925"/>
                    <a:pt x="19234" y="21094"/>
                  </a:cubicBezTo>
                  <a:cubicBezTo>
                    <a:pt x="19543" y="21263"/>
                    <a:pt x="19851" y="21263"/>
                    <a:pt x="20160" y="21431"/>
                  </a:cubicBezTo>
                  <a:cubicBezTo>
                    <a:pt x="20674" y="21431"/>
                    <a:pt x="21086" y="21600"/>
                    <a:pt x="21600" y="21600"/>
                  </a:cubicBezTo>
                  <a:cubicBezTo>
                    <a:pt x="21291" y="20081"/>
                    <a:pt x="21086" y="18394"/>
                    <a:pt x="20983" y="16706"/>
                  </a:cubicBezTo>
                  <a:cubicBezTo>
                    <a:pt x="15120" y="13669"/>
                    <a:pt x="10183" y="7763"/>
                    <a:pt x="6686" y="0"/>
                  </a:cubicBezTo>
                  <a:close/>
                </a:path>
              </a:pathLst>
            </a:custGeom>
            <a:solidFill>
              <a:srgbClr val="ADB9CA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endParaRPr sz="1350">
                <a:solidFill>
                  <a:srgbClr val="00394D"/>
                </a:solidFill>
              </a:endParaRPr>
            </a:p>
          </p:txBody>
        </p:sp>
      </p:grpSp>
      <p:graphicFrame>
        <p:nvGraphicFramePr>
          <p:cNvPr id="18" name="Diagram 17"/>
          <p:cNvGraphicFramePr/>
          <p:nvPr>
            <p:extLst>
              <p:ext uri="{D42A27DB-BD31-4B8C-83A1-F6EECF244321}">
                <p14:modId xmlns:p14="http://schemas.microsoft.com/office/powerpoint/2010/main" val="871714846"/>
              </p:ext>
            </p:extLst>
          </p:nvPr>
        </p:nvGraphicFramePr>
        <p:xfrm>
          <a:off x="2981331" y="1038089"/>
          <a:ext cx="5309913" cy="33509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17985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sv-SE" sz="4400" dirty="0" smtClean="0"/>
              <a:t>API-Plattformen</a:t>
            </a:r>
            <a:br>
              <a:rPr lang="sv-SE" sz="4400" dirty="0" smtClean="0"/>
            </a:br>
            <a:r>
              <a:rPr lang="sv-SE" dirty="0" smtClean="0"/>
              <a:t/>
            </a:r>
            <a:br>
              <a:rPr lang="sv-SE" dirty="0" smtClean="0"/>
            </a:br>
            <a:endParaRPr lang="sv-SE" sz="2400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795265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API-Plattformen</a:t>
            </a:r>
            <a:endParaRPr lang="sv-SE" dirty="0"/>
          </a:p>
        </p:txBody>
      </p:sp>
      <p:pic>
        <p:nvPicPr>
          <p:cNvPr id="4" name="Bildobjekt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400" y="606645"/>
            <a:ext cx="4800000" cy="3657143"/>
          </a:xfrm>
          <a:prstGeom prst="rect">
            <a:avLst/>
          </a:prstGeom>
        </p:spPr>
      </p:pic>
      <p:pic>
        <p:nvPicPr>
          <p:cNvPr id="6" name="Bildobjekt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9726" y="2257871"/>
            <a:ext cx="1416844" cy="234791"/>
          </a:xfrm>
          <a:prstGeom prst="rect">
            <a:avLst/>
          </a:prstGeom>
        </p:spPr>
      </p:pic>
      <p:pic>
        <p:nvPicPr>
          <p:cNvPr id="7" name="Bildobjekt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1664" y="3907551"/>
            <a:ext cx="2080736" cy="242888"/>
          </a:xfrm>
          <a:prstGeom prst="rect">
            <a:avLst/>
          </a:prstGeom>
        </p:spPr>
      </p:pic>
      <p:pic>
        <p:nvPicPr>
          <p:cNvPr id="8" name="Bildobjekt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1764" y="4232962"/>
            <a:ext cx="1546384" cy="242888"/>
          </a:xfrm>
          <a:prstGeom prst="rect">
            <a:avLst/>
          </a:prstGeom>
        </p:spPr>
      </p:pic>
      <p:pic>
        <p:nvPicPr>
          <p:cNvPr id="13" name="Bildobjekt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54178" y="3508932"/>
            <a:ext cx="650081" cy="754856"/>
          </a:xfrm>
          <a:prstGeom prst="rect">
            <a:avLst/>
          </a:prstGeom>
        </p:spPr>
      </p:pic>
      <p:pic>
        <p:nvPicPr>
          <p:cNvPr id="14" name="Bildobjekt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04259" y="3570604"/>
            <a:ext cx="664369" cy="673894"/>
          </a:xfrm>
          <a:prstGeom prst="rect">
            <a:avLst/>
          </a:prstGeom>
        </p:spPr>
      </p:pic>
      <p:sp>
        <p:nvSpPr>
          <p:cNvPr id="16" name="Rektangel 15"/>
          <p:cNvSpPr/>
          <p:nvPr/>
        </p:nvSpPr>
        <p:spPr>
          <a:xfrm>
            <a:off x="637155" y="1408446"/>
            <a:ext cx="247616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dirty="0" smtClean="0">
                <a:solidFill>
                  <a:srgbClr val="00394D"/>
                </a:solidFill>
              </a:rPr>
              <a:t>Utvecklarportalen:</a:t>
            </a:r>
          </a:p>
          <a:p>
            <a:r>
              <a:rPr lang="sv-SE" sz="1200" dirty="0">
                <a:solidFill>
                  <a:srgbClr val="00394D"/>
                </a:solidFill>
              </a:rPr>
              <a:t> </a:t>
            </a:r>
            <a:r>
              <a:rPr lang="sv-SE" sz="1200" dirty="0" smtClean="0">
                <a:solidFill>
                  <a:srgbClr val="00394D"/>
                </a:solidFill>
              </a:rPr>
              <a:t> https</a:t>
            </a:r>
            <a:r>
              <a:rPr lang="sv-SE" sz="1200" dirty="0">
                <a:solidFill>
                  <a:srgbClr val="00394D"/>
                </a:solidFill>
              </a:rPr>
              <a:t>://</a:t>
            </a:r>
            <a:r>
              <a:rPr lang="sv-SE" sz="1200" dirty="0" smtClean="0">
                <a:solidFill>
                  <a:srgbClr val="00394D"/>
                </a:solidFill>
              </a:rPr>
              <a:t>developer.vasttrafik.se</a:t>
            </a:r>
          </a:p>
          <a:p>
            <a:endParaRPr lang="sv-SE" sz="1200" dirty="0">
              <a:solidFill>
                <a:srgbClr val="00394D"/>
              </a:solidFill>
              <a:hlinkClick r:id="rId8"/>
            </a:endParaRPr>
          </a:p>
          <a:p>
            <a:r>
              <a:rPr lang="sv-SE" sz="1200" dirty="0" smtClean="0">
                <a:solidFill>
                  <a:srgbClr val="00394D"/>
                </a:solidFill>
              </a:rPr>
              <a:t>Extern API-</a:t>
            </a:r>
            <a:r>
              <a:rPr lang="sv-SE" sz="1200" dirty="0" err="1" smtClean="0">
                <a:solidFill>
                  <a:srgbClr val="00394D"/>
                </a:solidFill>
              </a:rPr>
              <a:t>Gateway</a:t>
            </a:r>
            <a:r>
              <a:rPr lang="sv-SE" sz="1200" dirty="0" smtClean="0">
                <a:solidFill>
                  <a:srgbClr val="00394D"/>
                </a:solidFill>
              </a:rPr>
              <a:t>:</a:t>
            </a:r>
          </a:p>
          <a:p>
            <a:r>
              <a:rPr lang="sv-SE" sz="1200" dirty="0">
                <a:solidFill>
                  <a:srgbClr val="00394D"/>
                </a:solidFill>
              </a:rPr>
              <a:t> </a:t>
            </a:r>
            <a:r>
              <a:rPr lang="sv-SE" sz="1200" dirty="0" smtClean="0">
                <a:solidFill>
                  <a:srgbClr val="00394D"/>
                </a:solidFill>
              </a:rPr>
              <a:t> https://api.vasttrafik.se</a:t>
            </a:r>
            <a:endParaRPr lang="sv-SE" sz="1200" dirty="0">
              <a:solidFill>
                <a:srgbClr val="00394D"/>
              </a:solidFill>
            </a:endParaRPr>
          </a:p>
          <a:p>
            <a:endParaRPr lang="sv-SE" sz="1200" dirty="0" smtClean="0">
              <a:solidFill>
                <a:srgbClr val="00394D"/>
              </a:solidFill>
            </a:endParaRPr>
          </a:p>
          <a:p>
            <a:r>
              <a:rPr lang="sv-SE" sz="1200" dirty="0">
                <a:solidFill>
                  <a:srgbClr val="00394D"/>
                </a:solidFill>
              </a:rPr>
              <a:t>WSO2 API Manager 1.10</a:t>
            </a:r>
          </a:p>
          <a:p>
            <a:r>
              <a:rPr lang="sv-SE" sz="1200" dirty="0">
                <a:solidFill>
                  <a:srgbClr val="00394D"/>
                </a:solidFill>
              </a:rPr>
              <a:t>WSO2 </a:t>
            </a:r>
            <a:r>
              <a:rPr lang="sv-SE" sz="1200" dirty="0" err="1">
                <a:solidFill>
                  <a:srgbClr val="00394D"/>
                </a:solidFill>
              </a:rPr>
              <a:t>Identity</a:t>
            </a:r>
            <a:r>
              <a:rPr lang="sv-SE" sz="1200" dirty="0">
                <a:solidFill>
                  <a:srgbClr val="00394D"/>
                </a:solidFill>
              </a:rPr>
              <a:t> Server 5.3</a:t>
            </a:r>
          </a:p>
          <a:p>
            <a:r>
              <a:rPr lang="sv-SE" sz="1200" dirty="0">
                <a:solidFill>
                  <a:srgbClr val="00394D"/>
                </a:solidFill>
              </a:rPr>
              <a:t>WSO2 CEP 4.2</a:t>
            </a:r>
          </a:p>
          <a:p>
            <a:endParaRPr lang="sv-SE" sz="1200" dirty="0">
              <a:solidFill>
                <a:srgbClr val="0039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923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De olika miljöerna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705600" y="1198800"/>
            <a:ext cx="7707600" cy="3196800"/>
          </a:xfrm>
        </p:spPr>
        <p:txBody>
          <a:bodyPr>
            <a:normAutofit fontScale="92500" lnSpcReduction="20000"/>
          </a:bodyPr>
          <a:lstStyle/>
          <a:p>
            <a:r>
              <a:rPr lang="sv-SE" dirty="0" smtClean="0"/>
              <a:t>Extern API </a:t>
            </a:r>
            <a:r>
              <a:rPr lang="sv-SE" dirty="0" err="1" smtClean="0"/>
              <a:t>Gateway</a:t>
            </a:r>
            <a:endParaRPr lang="sv-SE" dirty="0" smtClean="0"/>
          </a:p>
          <a:p>
            <a:pPr lvl="1"/>
            <a:r>
              <a:rPr lang="sv-SE" dirty="0" smtClean="0"/>
              <a:t>2 </a:t>
            </a:r>
            <a:r>
              <a:rPr lang="sv-SE" dirty="0" err="1" smtClean="0"/>
              <a:t>gateway</a:t>
            </a:r>
            <a:r>
              <a:rPr lang="sv-SE" dirty="0" smtClean="0"/>
              <a:t>-noder, 2 </a:t>
            </a:r>
            <a:r>
              <a:rPr lang="sv-SE" dirty="0" err="1" smtClean="0"/>
              <a:t>IdP</a:t>
            </a:r>
            <a:r>
              <a:rPr lang="sv-SE" dirty="0" smtClean="0"/>
              <a:t>-noder, 1 </a:t>
            </a:r>
            <a:r>
              <a:rPr lang="sv-SE" dirty="0" err="1" smtClean="0"/>
              <a:t>publisher</a:t>
            </a:r>
            <a:r>
              <a:rPr lang="sv-SE" dirty="0" smtClean="0"/>
              <a:t>, 1 utvecklarportal, 1 </a:t>
            </a:r>
            <a:r>
              <a:rPr lang="sv-SE" dirty="0" err="1" smtClean="0"/>
              <a:t>repository</a:t>
            </a:r>
            <a:r>
              <a:rPr lang="sv-SE" dirty="0" smtClean="0"/>
              <a:t> samt 2 </a:t>
            </a:r>
            <a:r>
              <a:rPr lang="sv-SE" dirty="0" err="1" smtClean="0"/>
              <a:t>analytics</a:t>
            </a:r>
            <a:r>
              <a:rPr lang="sv-SE" dirty="0" smtClean="0"/>
              <a:t>-noder</a:t>
            </a:r>
          </a:p>
          <a:p>
            <a:pPr lvl="1"/>
            <a:r>
              <a:rPr lang="sv-SE" dirty="0" smtClean="0"/>
              <a:t>= Total 9 noder</a:t>
            </a:r>
          </a:p>
          <a:p>
            <a:r>
              <a:rPr lang="sv-SE" dirty="0" smtClean="0"/>
              <a:t>Testmiljö</a:t>
            </a:r>
          </a:p>
          <a:p>
            <a:pPr lvl="1"/>
            <a:r>
              <a:rPr lang="sv-SE" dirty="0" smtClean="0"/>
              <a:t>Som ovan, men </a:t>
            </a:r>
            <a:r>
              <a:rPr lang="sv-SE" dirty="0" err="1" smtClean="0"/>
              <a:t>publisher</a:t>
            </a:r>
            <a:r>
              <a:rPr lang="sv-SE" dirty="0" smtClean="0"/>
              <a:t> och utvecklarportal på samma nod och 1 </a:t>
            </a:r>
            <a:r>
              <a:rPr lang="sv-SE" dirty="0" err="1" smtClean="0"/>
              <a:t>analytics</a:t>
            </a:r>
            <a:r>
              <a:rPr lang="sv-SE" dirty="0" smtClean="0"/>
              <a:t>-nod</a:t>
            </a:r>
          </a:p>
          <a:p>
            <a:pPr lvl="1"/>
            <a:r>
              <a:rPr lang="sv-SE" dirty="0" smtClean="0"/>
              <a:t>= Totalt 7 noder</a:t>
            </a:r>
          </a:p>
          <a:p>
            <a:r>
              <a:rPr lang="sv-SE" dirty="0" smtClean="0"/>
              <a:t>Intern API </a:t>
            </a:r>
            <a:r>
              <a:rPr lang="sv-SE" dirty="0" err="1" smtClean="0"/>
              <a:t>Gateway</a:t>
            </a:r>
            <a:endParaRPr lang="sv-SE" dirty="0" smtClean="0"/>
          </a:p>
          <a:p>
            <a:pPr lvl="1"/>
            <a:r>
              <a:rPr lang="sv-SE" dirty="0" smtClean="0"/>
              <a:t>Som testmiljön, minus </a:t>
            </a:r>
            <a:r>
              <a:rPr lang="sv-SE" dirty="0" err="1" smtClean="0"/>
              <a:t>analytics</a:t>
            </a:r>
            <a:r>
              <a:rPr lang="sv-SE" dirty="0" smtClean="0"/>
              <a:t>-noder (delas med extern </a:t>
            </a:r>
            <a:r>
              <a:rPr lang="sv-SE" dirty="0" err="1" smtClean="0"/>
              <a:t>gateway</a:t>
            </a:r>
            <a:r>
              <a:rPr lang="sv-SE" dirty="0" smtClean="0"/>
              <a:t>)</a:t>
            </a:r>
          </a:p>
          <a:p>
            <a:pPr lvl="1"/>
            <a:r>
              <a:rPr lang="sv-SE" dirty="0" smtClean="0"/>
              <a:t>= Totalt 6 noder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700069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sv-SE" sz="4400" dirty="0" smtClean="0"/>
              <a:t>Lärdomar</a:t>
            </a:r>
            <a:r>
              <a:rPr lang="sv-SE" dirty="0" smtClean="0"/>
              <a:t/>
            </a:r>
            <a:br>
              <a:rPr lang="sv-SE" dirty="0" smtClean="0"/>
            </a:br>
            <a:endParaRPr lang="sv-SE" sz="2400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708217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Agenda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705600" y="1198800"/>
            <a:ext cx="7707600" cy="3196800"/>
          </a:xfrm>
        </p:spPr>
        <p:txBody>
          <a:bodyPr>
            <a:normAutofit/>
          </a:bodyPr>
          <a:lstStyle/>
          <a:p>
            <a:r>
              <a:rPr lang="sv-SE" dirty="0" smtClean="0"/>
              <a:t>Företagspresentation</a:t>
            </a:r>
          </a:p>
          <a:p>
            <a:r>
              <a:rPr lang="sv-SE" dirty="0" smtClean="0"/>
              <a:t>Digitaliseringsprogrammet på Västtrafik</a:t>
            </a:r>
          </a:p>
          <a:p>
            <a:r>
              <a:rPr lang="sv-SE" dirty="0" smtClean="0"/>
              <a:t>API-hantering på Västtrafik - Historik</a:t>
            </a:r>
          </a:p>
          <a:p>
            <a:r>
              <a:rPr lang="sv-SE" dirty="0" smtClean="0"/>
              <a:t>API-Plattformen</a:t>
            </a:r>
          </a:p>
          <a:p>
            <a:r>
              <a:rPr lang="sv-SE" dirty="0" smtClean="0"/>
              <a:t>Lärdomar</a:t>
            </a:r>
          </a:p>
          <a:p>
            <a:r>
              <a:rPr lang="sv-SE" dirty="0" smtClean="0"/>
              <a:t>Utmaningar och </a:t>
            </a:r>
            <a:r>
              <a:rPr lang="sv-SE" dirty="0" err="1" smtClean="0"/>
              <a:t>roadmap</a:t>
            </a:r>
            <a:endParaRPr lang="sv-SE" dirty="0" smtClean="0"/>
          </a:p>
          <a:p>
            <a:pPr marL="0" indent="0">
              <a:buNone/>
            </a:pPr>
            <a:endParaRPr lang="sv-SE" dirty="0" smtClean="0"/>
          </a:p>
          <a:p>
            <a:endParaRPr lang="sv-SE" dirty="0" smtClean="0"/>
          </a:p>
        </p:txBody>
      </p:sp>
    </p:spTree>
    <p:extLst>
      <p:ext uri="{BB962C8B-B14F-4D97-AF65-F5344CB8AC3E}">
        <p14:creationId xmlns:p14="http://schemas.microsoft.com/office/powerpoint/2010/main" val="1869076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Rectangle 14"/>
          <p:cNvSpPr/>
          <p:nvPr/>
        </p:nvSpPr>
        <p:spPr>
          <a:xfrm>
            <a:off x="6934650" y="830363"/>
            <a:ext cx="1508760" cy="36210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6" name="Rectangle 11"/>
          <p:cNvSpPr/>
          <p:nvPr/>
        </p:nvSpPr>
        <p:spPr>
          <a:xfrm>
            <a:off x="754198" y="828092"/>
            <a:ext cx="1508760" cy="3621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prstClr val="white"/>
              </a:solidFill>
            </a:endParaRPr>
          </a:p>
        </p:txBody>
      </p:sp>
      <p:sp>
        <p:nvSpPr>
          <p:cNvPr id="7" name="Rectangle 12"/>
          <p:cNvSpPr/>
          <p:nvPr/>
        </p:nvSpPr>
        <p:spPr>
          <a:xfrm>
            <a:off x="2297248" y="828091"/>
            <a:ext cx="1508760" cy="36210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8" name="Rectangle 13"/>
          <p:cNvSpPr/>
          <p:nvPr/>
        </p:nvSpPr>
        <p:spPr>
          <a:xfrm>
            <a:off x="3840298" y="828091"/>
            <a:ext cx="1508760" cy="36210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9" name="Rectangle 14"/>
          <p:cNvSpPr/>
          <p:nvPr/>
        </p:nvSpPr>
        <p:spPr>
          <a:xfrm>
            <a:off x="5383348" y="828091"/>
            <a:ext cx="1508760" cy="36210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0" name="Rectangle 3"/>
          <p:cNvSpPr/>
          <p:nvPr/>
        </p:nvSpPr>
        <p:spPr>
          <a:xfrm>
            <a:off x="754198" y="534822"/>
            <a:ext cx="1508760" cy="29327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 smtClean="0">
                <a:solidFill>
                  <a:prstClr val="white"/>
                </a:solidFill>
                <a:effectLst>
                  <a:outerShdw blurRad="63500" sx="102000" sy="102000" algn="ctr" rotWithShape="0">
                    <a:prstClr val="white">
                      <a:alpha val="40000"/>
                    </a:prstClr>
                  </a:outerShdw>
                </a:effectLst>
              </a:rPr>
              <a:t>Val </a:t>
            </a:r>
            <a:r>
              <a:rPr lang="en-US" sz="1350" b="1" dirty="0" err="1" smtClean="0">
                <a:solidFill>
                  <a:prstClr val="white"/>
                </a:solidFill>
                <a:effectLst>
                  <a:outerShdw blurRad="63500" sx="102000" sy="102000" algn="ctr" rotWithShape="0">
                    <a:prstClr val="white">
                      <a:alpha val="40000"/>
                    </a:prstClr>
                  </a:outerShdw>
                </a:effectLst>
              </a:rPr>
              <a:t>av</a:t>
            </a:r>
            <a:r>
              <a:rPr lang="en-US" sz="1350" b="1" dirty="0" smtClean="0">
                <a:solidFill>
                  <a:prstClr val="white"/>
                </a:solidFill>
                <a:effectLst>
                  <a:outerShdw blurRad="63500" sx="102000" sy="102000" algn="ctr" rotWithShape="0">
                    <a:prstClr val="white">
                      <a:alpha val="40000"/>
                    </a:prstClr>
                  </a:outerShdw>
                </a:effectLst>
              </a:rPr>
              <a:t> </a:t>
            </a:r>
            <a:r>
              <a:rPr lang="en-US" sz="1350" b="1" dirty="0" err="1" smtClean="0">
                <a:solidFill>
                  <a:prstClr val="white"/>
                </a:solidFill>
                <a:effectLst>
                  <a:outerShdw blurRad="63500" sx="102000" sy="102000" algn="ctr" rotWithShape="0">
                    <a:prstClr val="white">
                      <a:alpha val="40000"/>
                    </a:prstClr>
                  </a:outerShdw>
                </a:effectLst>
              </a:rPr>
              <a:t>plattform</a:t>
            </a:r>
            <a:endParaRPr lang="en-US" sz="1350" b="1" dirty="0">
              <a:solidFill>
                <a:prstClr val="white"/>
              </a:solidFill>
              <a:effectLst>
                <a:outerShdw blurRad="63500" sx="102000" sy="102000" algn="ctr" rotWithShape="0">
                  <a:prstClr val="white">
                    <a:alpha val="40000"/>
                  </a:prstClr>
                </a:outerShdw>
              </a:effectLst>
            </a:endParaRPr>
          </a:p>
        </p:txBody>
      </p:sp>
      <p:sp>
        <p:nvSpPr>
          <p:cNvPr id="11" name="Rectangle 8"/>
          <p:cNvSpPr/>
          <p:nvPr/>
        </p:nvSpPr>
        <p:spPr>
          <a:xfrm>
            <a:off x="2297248" y="534822"/>
            <a:ext cx="1508760" cy="29327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 smtClean="0">
                <a:solidFill>
                  <a:schemeClr val="bg1"/>
                </a:solidFill>
                <a:effectLst>
                  <a:outerShdw blurRad="63500" sx="102000" sy="102000" algn="ctr" rotWithShape="0">
                    <a:prstClr val="white">
                      <a:alpha val="40000"/>
                    </a:prstClr>
                  </a:outerShdw>
                </a:effectLst>
              </a:rPr>
              <a:t>POC</a:t>
            </a:r>
            <a:endParaRPr lang="en-US" sz="1350" b="1" dirty="0">
              <a:solidFill>
                <a:schemeClr val="bg1"/>
              </a:solidFill>
              <a:effectLst>
                <a:outerShdw blurRad="63500" sx="102000" sy="102000" algn="ctr" rotWithShape="0">
                  <a:prstClr val="white">
                    <a:alpha val="40000"/>
                  </a:prstClr>
                </a:outerShdw>
              </a:effectLst>
            </a:endParaRPr>
          </a:p>
        </p:txBody>
      </p:sp>
      <p:sp>
        <p:nvSpPr>
          <p:cNvPr id="12" name="Rectangle 9"/>
          <p:cNvSpPr/>
          <p:nvPr/>
        </p:nvSpPr>
        <p:spPr>
          <a:xfrm>
            <a:off x="3840298" y="534822"/>
            <a:ext cx="1508760" cy="29327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 smtClean="0">
                <a:solidFill>
                  <a:schemeClr val="tx1"/>
                </a:solidFill>
                <a:effectLst>
                  <a:outerShdw blurRad="63500" sx="102000" sy="102000" algn="ctr" rotWithShape="0">
                    <a:prstClr val="white">
                      <a:alpha val="40000"/>
                    </a:prstClr>
                  </a:outerShdw>
                </a:effectLst>
              </a:rPr>
              <a:t>Gateway</a:t>
            </a:r>
            <a:endParaRPr lang="en-US" sz="1350" b="1" dirty="0">
              <a:solidFill>
                <a:schemeClr val="tx1"/>
              </a:solidFill>
              <a:effectLst>
                <a:outerShdw blurRad="63500" sx="102000" sy="102000" algn="ctr" rotWithShape="0">
                  <a:prstClr val="white">
                    <a:alpha val="40000"/>
                  </a:prstClr>
                </a:outerShdw>
              </a:effectLst>
            </a:endParaRPr>
          </a:p>
        </p:txBody>
      </p:sp>
      <p:sp>
        <p:nvSpPr>
          <p:cNvPr id="13" name="Rectangle 10"/>
          <p:cNvSpPr/>
          <p:nvPr/>
        </p:nvSpPr>
        <p:spPr>
          <a:xfrm>
            <a:off x="5383348" y="534822"/>
            <a:ext cx="1508760" cy="29327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 err="1" smtClean="0">
                <a:solidFill>
                  <a:prstClr val="white"/>
                </a:solidFill>
                <a:effectLst>
                  <a:outerShdw blurRad="63500" sx="102000" sy="102000" algn="ctr" rotWithShape="0">
                    <a:prstClr val="white">
                      <a:alpha val="40000"/>
                    </a:prstClr>
                  </a:outerShdw>
                </a:effectLst>
              </a:rPr>
              <a:t>Utvecklarportal</a:t>
            </a:r>
            <a:endParaRPr lang="en-US" sz="1350" b="1" dirty="0">
              <a:solidFill>
                <a:prstClr val="white"/>
              </a:solidFill>
              <a:effectLst>
                <a:outerShdw blurRad="63500" sx="102000" sy="102000" algn="ctr" rotWithShape="0">
                  <a:prstClr val="white">
                    <a:alpha val="40000"/>
                  </a:prstClr>
                </a:outerShdw>
              </a:effectLst>
            </a:endParaRPr>
          </a:p>
        </p:txBody>
      </p:sp>
      <p:grpSp>
        <p:nvGrpSpPr>
          <p:cNvPr id="93" name="Group 15"/>
          <p:cNvGrpSpPr/>
          <p:nvPr/>
        </p:nvGrpSpPr>
        <p:grpSpPr>
          <a:xfrm>
            <a:off x="3982757" y="849367"/>
            <a:ext cx="960120" cy="896621"/>
            <a:chOff x="6709128" y="2482090"/>
            <a:chExt cx="1280160" cy="1195494"/>
          </a:xfrm>
        </p:grpSpPr>
        <p:sp>
          <p:nvSpPr>
            <p:cNvPr id="94" name="Rectangle 1"/>
            <p:cNvSpPr/>
            <p:nvPr/>
          </p:nvSpPr>
          <p:spPr>
            <a:xfrm>
              <a:off x="6709128" y="2488864"/>
              <a:ext cx="1280160" cy="1188720"/>
            </a:xfrm>
            <a:custGeom>
              <a:avLst/>
              <a:gdLst/>
              <a:ahLst/>
              <a:cxnLst/>
              <a:rect l="l" t="t" r="r" b="b"/>
              <a:pathLst>
                <a:path w="4235395" h="4162644">
                  <a:moveTo>
                    <a:pt x="4235395" y="0"/>
                  </a:moveTo>
                  <a:lnTo>
                    <a:pt x="4235395" y="4019636"/>
                  </a:lnTo>
                  <a:lnTo>
                    <a:pt x="140197" y="4162644"/>
                  </a:lnTo>
                  <a:lnTo>
                    <a:pt x="0" y="147903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EEB000"/>
                </a:gs>
                <a:gs pos="0">
                  <a:srgbClr val="FFE115"/>
                </a:gs>
                <a:gs pos="58000">
                  <a:srgbClr val="FFE321"/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762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95" name="TextBox 96"/>
            <p:cNvSpPr txBox="1"/>
            <p:nvPr/>
          </p:nvSpPr>
          <p:spPr>
            <a:xfrm>
              <a:off x="6839353" y="2744699"/>
              <a:ext cx="1019711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900" dirty="0" err="1" smtClean="0">
                  <a:solidFill>
                    <a:prstClr val="black"/>
                  </a:solidFill>
                </a:rPr>
                <a:t>Analysera</a:t>
              </a:r>
              <a:r>
                <a:rPr lang="en-US" sz="900" dirty="0" smtClean="0">
                  <a:solidFill>
                    <a:prstClr val="black"/>
                  </a:solidFill>
                </a:rPr>
                <a:t> API-</a:t>
              </a:r>
              <a:r>
                <a:rPr lang="en-US" sz="900" dirty="0" err="1" smtClean="0">
                  <a:solidFill>
                    <a:prstClr val="black"/>
                  </a:solidFill>
                </a:rPr>
                <a:t>trafiken</a:t>
              </a:r>
              <a:endParaRPr lang="en-US" sz="900" dirty="0">
                <a:solidFill>
                  <a:prstClr val="black"/>
                </a:solidFill>
              </a:endParaRPr>
            </a:p>
          </p:txBody>
        </p:sp>
        <p:grpSp>
          <p:nvGrpSpPr>
            <p:cNvPr id="96" name="Group 97"/>
            <p:cNvGrpSpPr/>
            <p:nvPr/>
          </p:nvGrpSpPr>
          <p:grpSpPr>
            <a:xfrm>
              <a:off x="7296209" y="2482090"/>
              <a:ext cx="182880" cy="182880"/>
              <a:chOff x="4917745" y="2286000"/>
              <a:chExt cx="2558303" cy="2438399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97" name="Oval 98"/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98" name="Oval 99"/>
              <p:cNvSpPr/>
              <p:nvPr/>
            </p:nvSpPr>
            <p:spPr>
              <a:xfrm>
                <a:off x="5945828" y="2286000"/>
                <a:ext cx="1530220" cy="153022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99" name="Oval 10"/>
              <p:cNvSpPr/>
              <p:nvPr/>
            </p:nvSpPr>
            <p:spPr>
              <a:xfrm>
                <a:off x="6054828" y="2667000"/>
                <a:ext cx="1107972" cy="1023687"/>
              </a:xfrm>
              <a:custGeom>
                <a:avLst/>
                <a:gdLst>
                  <a:gd name="connsiteX0" fmla="*/ 189017 w 1045863"/>
                  <a:gd name="connsiteY0" fmla="*/ 0 h 1103312"/>
                  <a:gd name="connsiteX1" fmla="*/ 97056 w 1045863"/>
                  <a:gd name="connsiteY1" fmla="*/ 259496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1045863 w 1045863"/>
                  <a:gd name="connsiteY2" fmla="*/ 954468 h 1103312"/>
                  <a:gd name="connsiteX3" fmla="*/ 640080 w 1045863"/>
                  <a:gd name="connsiteY3" fmla="*/ 1103312 h 1103312"/>
                  <a:gd name="connsiteX4" fmla="*/ 0 w 1045863"/>
                  <a:gd name="connsiteY4" fmla="*/ 463232 h 1103312"/>
                  <a:gd name="connsiteX5" fmla="*/ 189017 w 1045863"/>
                  <a:gd name="connsiteY5" fmla="*/ 0 h 1103312"/>
                  <a:gd name="connsiteX0" fmla="*/ 189017 w 1178210"/>
                  <a:gd name="connsiteY0" fmla="*/ 0 h 1103312"/>
                  <a:gd name="connsiteX1" fmla="*/ 482067 w 1178210"/>
                  <a:gd name="connsiteY1" fmla="*/ 800917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189017 w 1178210"/>
                  <a:gd name="connsiteY0" fmla="*/ 0 h 1103312"/>
                  <a:gd name="connsiteX1" fmla="*/ 494099 w 1178210"/>
                  <a:gd name="connsiteY1" fmla="*/ 596381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2404 w 991597"/>
                  <a:gd name="connsiteY0" fmla="*/ 8836 h 1112148"/>
                  <a:gd name="connsiteX1" fmla="*/ 307486 w 991597"/>
                  <a:gd name="connsiteY1" fmla="*/ 605217 h 1112148"/>
                  <a:gd name="connsiteX2" fmla="*/ 991597 w 991597"/>
                  <a:gd name="connsiteY2" fmla="*/ 818925 h 1112148"/>
                  <a:gd name="connsiteX3" fmla="*/ 453467 w 991597"/>
                  <a:gd name="connsiteY3" fmla="*/ 1112148 h 1112148"/>
                  <a:gd name="connsiteX4" fmla="*/ 2404 w 991597"/>
                  <a:gd name="connsiteY4" fmla="*/ 8836 h 1112148"/>
                  <a:gd name="connsiteX0" fmla="*/ 2404 w 991597"/>
                  <a:gd name="connsiteY0" fmla="*/ 8836 h 887846"/>
                  <a:gd name="connsiteX1" fmla="*/ 307486 w 991597"/>
                  <a:gd name="connsiteY1" fmla="*/ 605217 h 887846"/>
                  <a:gd name="connsiteX2" fmla="*/ 991597 w 991597"/>
                  <a:gd name="connsiteY2" fmla="*/ 818925 h 887846"/>
                  <a:gd name="connsiteX3" fmla="*/ 104551 w 991597"/>
                  <a:gd name="connsiteY3" fmla="*/ 883548 h 887846"/>
                  <a:gd name="connsiteX4" fmla="*/ 2404 w 991597"/>
                  <a:gd name="connsiteY4" fmla="*/ 8836 h 887846"/>
                  <a:gd name="connsiteX0" fmla="*/ 118779 w 1107972"/>
                  <a:gd name="connsiteY0" fmla="*/ 8836 h 1021343"/>
                  <a:gd name="connsiteX1" fmla="*/ 423861 w 1107972"/>
                  <a:gd name="connsiteY1" fmla="*/ 605217 h 1021343"/>
                  <a:gd name="connsiteX2" fmla="*/ 1107972 w 1107972"/>
                  <a:gd name="connsiteY2" fmla="*/ 818925 h 1021343"/>
                  <a:gd name="connsiteX3" fmla="*/ 220926 w 1107972"/>
                  <a:gd name="connsiteY3" fmla="*/ 883548 h 1021343"/>
                  <a:gd name="connsiteX4" fmla="*/ 118779 w 1107972"/>
                  <a:gd name="connsiteY4" fmla="*/ 8836 h 1021343"/>
                  <a:gd name="connsiteX0" fmla="*/ 118779 w 1107972"/>
                  <a:gd name="connsiteY0" fmla="*/ 11180 h 1023687"/>
                  <a:gd name="connsiteX1" fmla="*/ 423861 w 1107972"/>
                  <a:gd name="connsiteY1" fmla="*/ 607561 h 1023687"/>
                  <a:gd name="connsiteX2" fmla="*/ 1107972 w 1107972"/>
                  <a:gd name="connsiteY2" fmla="*/ 821269 h 1023687"/>
                  <a:gd name="connsiteX3" fmla="*/ 220926 w 1107972"/>
                  <a:gd name="connsiteY3" fmla="*/ 885892 h 1023687"/>
                  <a:gd name="connsiteX4" fmla="*/ 118779 w 1107972"/>
                  <a:gd name="connsiteY4" fmla="*/ 11180 h 102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7972" h="1023687">
                    <a:moveTo>
                      <a:pt x="118779" y="11180"/>
                    </a:moveTo>
                    <a:cubicBezTo>
                      <a:pt x="94449" y="-73308"/>
                      <a:pt x="114617" y="340199"/>
                      <a:pt x="423861" y="607561"/>
                    </a:cubicBezTo>
                    <a:cubicBezTo>
                      <a:pt x="733105" y="874923"/>
                      <a:pt x="1081637" y="770870"/>
                      <a:pt x="1107972" y="821269"/>
                    </a:cubicBezTo>
                    <a:cubicBezTo>
                      <a:pt x="999127" y="915094"/>
                      <a:pt x="664577" y="1186681"/>
                      <a:pt x="220926" y="885892"/>
                    </a:cubicBezTo>
                    <a:cubicBezTo>
                      <a:pt x="-222725" y="585103"/>
                      <a:pt x="143109" y="95668"/>
                      <a:pt x="118779" y="1118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89" name="Rectangle 10"/>
          <p:cNvSpPr/>
          <p:nvPr/>
        </p:nvSpPr>
        <p:spPr>
          <a:xfrm>
            <a:off x="6934650" y="537094"/>
            <a:ext cx="1508760" cy="293270"/>
          </a:xfrm>
          <a:prstGeom prst="rect">
            <a:avLst/>
          </a:prstGeom>
          <a:solidFill>
            <a:schemeClr val="bg1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 err="1" smtClean="0">
                <a:solidFill>
                  <a:prstClr val="white"/>
                </a:solidFill>
                <a:effectLst>
                  <a:outerShdw blurRad="63500" sx="102000" sy="102000" algn="ctr" rotWithShape="0">
                    <a:prstClr val="white">
                      <a:alpha val="40000"/>
                    </a:prstClr>
                  </a:outerShdw>
                </a:effectLst>
              </a:rPr>
              <a:t>Generellt</a:t>
            </a:r>
            <a:endParaRPr lang="en-US" sz="1350" b="1" dirty="0">
              <a:solidFill>
                <a:prstClr val="white"/>
              </a:solidFill>
              <a:effectLst>
                <a:outerShdw blurRad="63500" sx="102000" sy="102000" algn="ctr" rotWithShape="0">
                  <a:prstClr val="white">
                    <a:alpha val="40000"/>
                  </a:prstClr>
                </a:outerShdw>
              </a:effectLst>
            </a:endParaRPr>
          </a:p>
        </p:txBody>
      </p:sp>
      <p:grpSp>
        <p:nvGrpSpPr>
          <p:cNvPr id="62" name="Group 15"/>
          <p:cNvGrpSpPr/>
          <p:nvPr/>
        </p:nvGrpSpPr>
        <p:grpSpPr>
          <a:xfrm>
            <a:off x="4168122" y="1427410"/>
            <a:ext cx="960120" cy="896621"/>
            <a:chOff x="6709128" y="2482090"/>
            <a:chExt cx="1280160" cy="1195494"/>
          </a:xfrm>
        </p:grpSpPr>
        <p:sp>
          <p:nvSpPr>
            <p:cNvPr id="63" name="Rectangle 1"/>
            <p:cNvSpPr/>
            <p:nvPr/>
          </p:nvSpPr>
          <p:spPr>
            <a:xfrm>
              <a:off x="6709128" y="2488864"/>
              <a:ext cx="1280160" cy="1188720"/>
            </a:xfrm>
            <a:custGeom>
              <a:avLst/>
              <a:gdLst/>
              <a:ahLst/>
              <a:cxnLst/>
              <a:rect l="l" t="t" r="r" b="b"/>
              <a:pathLst>
                <a:path w="4235395" h="4162644">
                  <a:moveTo>
                    <a:pt x="4235395" y="0"/>
                  </a:moveTo>
                  <a:lnTo>
                    <a:pt x="4235395" y="4019636"/>
                  </a:lnTo>
                  <a:lnTo>
                    <a:pt x="140197" y="4162644"/>
                  </a:lnTo>
                  <a:lnTo>
                    <a:pt x="0" y="147903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EEB000"/>
                </a:gs>
                <a:gs pos="0">
                  <a:srgbClr val="FFE115"/>
                </a:gs>
                <a:gs pos="58000">
                  <a:srgbClr val="FFE321"/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762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64" name="TextBox 96"/>
            <p:cNvSpPr txBox="1"/>
            <p:nvPr/>
          </p:nvSpPr>
          <p:spPr>
            <a:xfrm>
              <a:off x="6839353" y="2744699"/>
              <a:ext cx="1019711" cy="5539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900" dirty="0" err="1" smtClean="0">
                  <a:solidFill>
                    <a:prstClr val="black"/>
                  </a:solidFill>
                </a:rPr>
                <a:t>Kommunicera</a:t>
              </a:r>
              <a:r>
                <a:rPr lang="en-US" sz="900" dirty="0" smtClean="0">
                  <a:solidFill>
                    <a:prstClr val="black"/>
                  </a:solidFill>
                </a:rPr>
                <a:t> med </a:t>
              </a:r>
              <a:r>
                <a:rPr lang="en-US" sz="900" dirty="0" err="1" smtClean="0">
                  <a:solidFill>
                    <a:prstClr val="black"/>
                  </a:solidFill>
                </a:rPr>
                <a:t>utvecklarna</a:t>
              </a:r>
              <a:endParaRPr lang="en-US" sz="900" dirty="0">
                <a:solidFill>
                  <a:prstClr val="black"/>
                </a:solidFill>
              </a:endParaRPr>
            </a:p>
          </p:txBody>
        </p:sp>
        <p:grpSp>
          <p:nvGrpSpPr>
            <p:cNvPr id="65" name="Group 97"/>
            <p:cNvGrpSpPr/>
            <p:nvPr/>
          </p:nvGrpSpPr>
          <p:grpSpPr>
            <a:xfrm>
              <a:off x="7296209" y="2482090"/>
              <a:ext cx="182880" cy="182880"/>
              <a:chOff x="4917745" y="2286000"/>
              <a:chExt cx="2558303" cy="2438399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66" name="Oval 98"/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67" name="Oval 99"/>
              <p:cNvSpPr/>
              <p:nvPr/>
            </p:nvSpPr>
            <p:spPr>
              <a:xfrm>
                <a:off x="5945828" y="2286000"/>
                <a:ext cx="1530220" cy="153022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75" name="Oval 10"/>
              <p:cNvSpPr/>
              <p:nvPr/>
            </p:nvSpPr>
            <p:spPr>
              <a:xfrm>
                <a:off x="6054828" y="2667000"/>
                <a:ext cx="1107972" cy="1023687"/>
              </a:xfrm>
              <a:custGeom>
                <a:avLst/>
                <a:gdLst>
                  <a:gd name="connsiteX0" fmla="*/ 189017 w 1045863"/>
                  <a:gd name="connsiteY0" fmla="*/ 0 h 1103312"/>
                  <a:gd name="connsiteX1" fmla="*/ 97056 w 1045863"/>
                  <a:gd name="connsiteY1" fmla="*/ 259496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1045863 w 1045863"/>
                  <a:gd name="connsiteY2" fmla="*/ 954468 h 1103312"/>
                  <a:gd name="connsiteX3" fmla="*/ 640080 w 1045863"/>
                  <a:gd name="connsiteY3" fmla="*/ 1103312 h 1103312"/>
                  <a:gd name="connsiteX4" fmla="*/ 0 w 1045863"/>
                  <a:gd name="connsiteY4" fmla="*/ 463232 h 1103312"/>
                  <a:gd name="connsiteX5" fmla="*/ 189017 w 1045863"/>
                  <a:gd name="connsiteY5" fmla="*/ 0 h 1103312"/>
                  <a:gd name="connsiteX0" fmla="*/ 189017 w 1178210"/>
                  <a:gd name="connsiteY0" fmla="*/ 0 h 1103312"/>
                  <a:gd name="connsiteX1" fmla="*/ 482067 w 1178210"/>
                  <a:gd name="connsiteY1" fmla="*/ 800917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189017 w 1178210"/>
                  <a:gd name="connsiteY0" fmla="*/ 0 h 1103312"/>
                  <a:gd name="connsiteX1" fmla="*/ 494099 w 1178210"/>
                  <a:gd name="connsiteY1" fmla="*/ 596381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2404 w 991597"/>
                  <a:gd name="connsiteY0" fmla="*/ 8836 h 1112148"/>
                  <a:gd name="connsiteX1" fmla="*/ 307486 w 991597"/>
                  <a:gd name="connsiteY1" fmla="*/ 605217 h 1112148"/>
                  <a:gd name="connsiteX2" fmla="*/ 991597 w 991597"/>
                  <a:gd name="connsiteY2" fmla="*/ 818925 h 1112148"/>
                  <a:gd name="connsiteX3" fmla="*/ 453467 w 991597"/>
                  <a:gd name="connsiteY3" fmla="*/ 1112148 h 1112148"/>
                  <a:gd name="connsiteX4" fmla="*/ 2404 w 991597"/>
                  <a:gd name="connsiteY4" fmla="*/ 8836 h 1112148"/>
                  <a:gd name="connsiteX0" fmla="*/ 2404 w 991597"/>
                  <a:gd name="connsiteY0" fmla="*/ 8836 h 887846"/>
                  <a:gd name="connsiteX1" fmla="*/ 307486 w 991597"/>
                  <a:gd name="connsiteY1" fmla="*/ 605217 h 887846"/>
                  <a:gd name="connsiteX2" fmla="*/ 991597 w 991597"/>
                  <a:gd name="connsiteY2" fmla="*/ 818925 h 887846"/>
                  <a:gd name="connsiteX3" fmla="*/ 104551 w 991597"/>
                  <a:gd name="connsiteY3" fmla="*/ 883548 h 887846"/>
                  <a:gd name="connsiteX4" fmla="*/ 2404 w 991597"/>
                  <a:gd name="connsiteY4" fmla="*/ 8836 h 887846"/>
                  <a:gd name="connsiteX0" fmla="*/ 118779 w 1107972"/>
                  <a:gd name="connsiteY0" fmla="*/ 8836 h 1021343"/>
                  <a:gd name="connsiteX1" fmla="*/ 423861 w 1107972"/>
                  <a:gd name="connsiteY1" fmla="*/ 605217 h 1021343"/>
                  <a:gd name="connsiteX2" fmla="*/ 1107972 w 1107972"/>
                  <a:gd name="connsiteY2" fmla="*/ 818925 h 1021343"/>
                  <a:gd name="connsiteX3" fmla="*/ 220926 w 1107972"/>
                  <a:gd name="connsiteY3" fmla="*/ 883548 h 1021343"/>
                  <a:gd name="connsiteX4" fmla="*/ 118779 w 1107972"/>
                  <a:gd name="connsiteY4" fmla="*/ 8836 h 1021343"/>
                  <a:gd name="connsiteX0" fmla="*/ 118779 w 1107972"/>
                  <a:gd name="connsiteY0" fmla="*/ 11180 h 1023687"/>
                  <a:gd name="connsiteX1" fmla="*/ 423861 w 1107972"/>
                  <a:gd name="connsiteY1" fmla="*/ 607561 h 1023687"/>
                  <a:gd name="connsiteX2" fmla="*/ 1107972 w 1107972"/>
                  <a:gd name="connsiteY2" fmla="*/ 821269 h 1023687"/>
                  <a:gd name="connsiteX3" fmla="*/ 220926 w 1107972"/>
                  <a:gd name="connsiteY3" fmla="*/ 885892 h 1023687"/>
                  <a:gd name="connsiteX4" fmla="*/ 118779 w 1107972"/>
                  <a:gd name="connsiteY4" fmla="*/ 11180 h 102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7972" h="1023687">
                    <a:moveTo>
                      <a:pt x="118779" y="11180"/>
                    </a:moveTo>
                    <a:cubicBezTo>
                      <a:pt x="94449" y="-73308"/>
                      <a:pt x="114617" y="340199"/>
                      <a:pt x="423861" y="607561"/>
                    </a:cubicBezTo>
                    <a:cubicBezTo>
                      <a:pt x="733105" y="874923"/>
                      <a:pt x="1081637" y="770870"/>
                      <a:pt x="1107972" y="821269"/>
                    </a:cubicBezTo>
                    <a:cubicBezTo>
                      <a:pt x="999127" y="915094"/>
                      <a:pt x="664577" y="1186681"/>
                      <a:pt x="220926" y="885892"/>
                    </a:cubicBezTo>
                    <a:cubicBezTo>
                      <a:pt x="-222725" y="585103"/>
                      <a:pt x="143109" y="95668"/>
                      <a:pt x="118779" y="1118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83" name="Group 15"/>
          <p:cNvGrpSpPr/>
          <p:nvPr/>
        </p:nvGrpSpPr>
        <p:grpSpPr>
          <a:xfrm>
            <a:off x="2547564" y="873897"/>
            <a:ext cx="960120" cy="896621"/>
            <a:chOff x="6709128" y="2482090"/>
            <a:chExt cx="1280160" cy="1195494"/>
          </a:xfrm>
        </p:grpSpPr>
        <p:sp>
          <p:nvSpPr>
            <p:cNvPr id="84" name="Rectangle 1"/>
            <p:cNvSpPr/>
            <p:nvPr/>
          </p:nvSpPr>
          <p:spPr>
            <a:xfrm>
              <a:off x="6709128" y="2488864"/>
              <a:ext cx="1280160" cy="1188720"/>
            </a:xfrm>
            <a:custGeom>
              <a:avLst/>
              <a:gdLst/>
              <a:ahLst/>
              <a:cxnLst/>
              <a:rect l="l" t="t" r="r" b="b"/>
              <a:pathLst>
                <a:path w="4235395" h="4162644">
                  <a:moveTo>
                    <a:pt x="4235395" y="0"/>
                  </a:moveTo>
                  <a:lnTo>
                    <a:pt x="4235395" y="4019636"/>
                  </a:lnTo>
                  <a:lnTo>
                    <a:pt x="140197" y="4162644"/>
                  </a:lnTo>
                  <a:lnTo>
                    <a:pt x="0" y="147903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EEB000"/>
                </a:gs>
                <a:gs pos="0">
                  <a:srgbClr val="FFE115"/>
                </a:gs>
                <a:gs pos="58000">
                  <a:srgbClr val="FFE321"/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762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85" name="TextBox 96"/>
            <p:cNvSpPr txBox="1"/>
            <p:nvPr/>
          </p:nvSpPr>
          <p:spPr>
            <a:xfrm>
              <a:off x="6839353" y="2744699"/>
              <a:ext cx="1019711" cy="5539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900" dirty="0" err="1" smtClean="0">
                  <a:solidFill>
                    <a:prstClr val="black"/>
                  </a:solidFill>
                </a:rPr>
                <a:t>Utför</a:t>
              </a:r>
              <a:r>
                <a:rPr lang="en-US" sz="900" dirty="0" smtClean="0">
                  <a:solidFill>
                    <a:prstClr val="black"/>
                  </a:solidFill>
                </a:rPr>
                <a:t> </a:t>
              </a:r>
              <a:r>
                <a:rPr lang="en-US" sz="900" dirty="0" err="1" smtClean="0">
                  <a:solidFill>
                    <a:prstClr val="black"/>
                  </a:solidFill>
                </a:rPr>
                <a:t>lasttester</a:t>
              </a:r>
              <a:r>
                <a:rPr lang="en-US" sz="900" dirty="0" smtClean="0">
                  <a:solidFill>
                    <a:prstClr val="black"/>
                  </a:solidFill>
                </a:rPr>
                <a:t> </a:t>
              </a:r>
              <a:r>
                <a:rPr lang="en-US" sz="900" dirty="0" err="1" smtClean="0">
                  <a:solidFill>
                    <a:prstClr val="black"/>
                  </a:solidFill>
                </a:rPr>
                <a:t>och</a:t>
              </a:r>
              <a:r>
                <a:rPr lang="en-US" sz="900" dirty="0" smtClean="0">
                  <a:solidFill>
                    <a:prstClr val="black"/>
                  </a:solidFill>
                </a:rPr>
                <a:t> </a:t>
              </a:r>
              <a:r>
                <a:rPr lang="en-US" sz="900" dirty="0" err="1" smtClean="0">
                  <a:solidFill>
                    <a:prstClr val="black"/>
                  </a:solidFill>
                </a:rPr>
                <a:t>optimera</a:t>
              </a:r>
              <a:r>
                <a:rPr lang="en-US" sz="900" dirty="0" smtClean="0">
                  <a:solidFill>
                    <a:prstClr val="black"/>
                  </a:solidFill>
                </a:rPr>
                <a:t> </a:t>
              </a:r>
              <a:r>
                <a:rPr lang="en-US" sz="900" dirty="0" err="1" smtClean="0">
                  <a:solidFill>
                    <a:prstClr val="black"/>
                  </a:solidFill>
                </a:rPr>
                <a:t>produkten</a:t>
              </a:r>
              <a:endParaRPr lang="en-US" sz="900" dirty="0">
                <a:solidFill>
                  <a:prstClr val="black"/>
                </a:solidFill>
              </a:endParaRPr>
            </a:p>
          </p:txBody>
        </p:sp>
        <p:grpSp>
          <p:nvGrpSpPr>
            <p:cNvPr id="86" name="Group 97"/>
            <p:cNvGrpSpPr/>
            <p:nvPr/>
          </p:nvGrpSpPr>
          <p:grpSpPr>
            <a:xfrm>
              <a:off x="7296209" y="2482090"/>
              <a:ext cx="182880" cy="182880"/>
              <a:chOff x="4917745" y="2286000"/>
              <a:chExt cx="2558303" cy="2438399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87" name="Oval 98"/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88" name="Oval 99"/>
              <p:cNvSpPr/>
              <p:nvPr/>
            </p:nvSpPr>
            <p:spPr>
              <a:xfrm>
                <a:off x="5945828" y="2286000"/>
                <a:ext cx="1530220" cy="153022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89" name="Oval 10"/>
              <p:cNvSpPr/>
              <p:nvPr/>
            </p:nvSpPr>
            <p:spPr>
              <a:xfrm>
                <a:off x="6054828" y="2667000"/>
                <a:ext cx="1107972" cy="1023687"/>
              </a:xfrm>
              <a:custGeom>
                <a:avLst/>
                <a:gdLst>
                  <a:gd name="connsiteX0" fmla="*/ 189017 w 1045863"/>
                  <a:gd name="connsiteY0" fmla="*/ 0 h 1103312"/>
                  <a:gd name="connsiteX1" fmla="*/ 97056 w 1045863"/>
                  <a:gd name="connsiteY1" fmla="*/ 259496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1045863 w 1045863"/>
                  <a:gd name="connsiteY2" fmla="*/ 954468 h 1103312"/>
                  <a:gd name="connsiteX3" fmla="*/ 640080 w 1045863"/>
                  <a:gd name="connsiteY3" fmla="*/ 1103312 h 1103312"/>
                  <a:gd name="connsiteX4" fmla="*/ 0 w 1045863"/>
                  <a:gd name="connsiteY4" fmla="*/ 463232 h 1103312"/>
                  <a:gd name="connsiteX5" fmla="*/ 189017 w 1045863"/>
                  <a:gd name="connsiteY5" fmla="*/ 0 h 1103312"/>
                  <a:gd name="connsiteX0" fmla="*/ 189017 w 1178210"/>
                  <a:gd name="connsiteY0" fmla="*/ 0 h 1103312"/>
                  <a:gd name="connsiteX1" fmla="*/ 482067 w 1178210"/>
                  <a:gd name="connsiteY1" fmla="*/ 800917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189017 w 1178210"/>
                  <a:gd name="connsiteY0" fmla="*/ 0 h 1103312"/>
                  <a:gd name="connsiteX1" fmla="*/ 494099 w 1178210"/>
                  <a:gd name="connsiteY1" fmla="*/ 596381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2404 w 991597"/>
                  <a:gd name="connsiteY0" fmla="*/ 8836 h 1112148"/>
                  <a:gd name="connsiteX1" fmla="*/ 307486 w 991597"/>
                  <a:gd name="connsiteY1" fmla="*/ 605217 h 1112148"/>
                  <a:gd name="connsiteX2" fmla="*/ 991597 w 991597"/>
                  <a:gd name="connsiteY2" fmla="*/ 818925 h 1112148"/>
                  <a:gd name="connsiteX3" fmla="*/ 453467 w 991597"/>
                  <a:gd name="connsiteY3" fmla="*/ 1112148 h 1112148"/>
                  <a:gd name="connsiteX4" fmla="*/ 2404 w 991597"/>
                  <a:gd name="connsiteY4" fmla="*/ 8836 h 1112148"/>
                  <a:gd name="connsiteX0" fmla="*/ 2404 w 991597"/>
                  <a:gd name="connsiteY0" fmla="*/ 8836 h 887846"/>
                  <a:gd name="connsiteX1" fmla="*/ 307486 w 991597"/>
                  <a:gd name="connsiteY1" fmla="*/ 605217 h 887846"/>
                  <a:gd name="connsiteX2" fmla="*/ 991597 w 991597"/>
                  <a:gd name="connsiteY2" fmla="*/ 818925 h 887846"/>
                  <a:gd name="connsiteX3" fmla="*/ 104551 w 991597"/>
                  <a:gd name="connsiteY3" fmla="*/ 883548 h 887846"/>
                  <a:gd name="connsiteX4" fmla="*/ 2404 w 991597"/>
                  <a:gd name="connsiteY4" fmla="*/ 8836 h 887846"/>
                  <a:gd name="connsiteX0" fmla="*/ 118779 w 1107972"/>
                  <a:gd name="connsiteY0" fmla="*/ 8836 h 1021343"/>
                  <a:gd name="connsiteX1" fmla="*/ 423861 w 1107972"/>
                  <a:gd name="connsiteY1" fmla="*/ 605217 h 1021343"/>
                  <a:gd name="connsiteX2" fmla="*/ 1107972 w 1107972"/>
                  <a:gd name="connsiteY2" fmla="*/ 818925 h 1021343"/>
                  <a:gd name="connsiteX3" fmla="*/ 220926 w 1107972"/>
                  <a:gd name="connsiteY3" fmla="*/ 883548 h 1021343"/>
                  <a:gd name="connsiteX4" fmla="*/ 118779 w 1107972"/>
                  <a:gd name="connsiteY4" fmla="*/ 8836 h 1021343"/>
                  <a:gd name="connsiteX0" fmla="*/ 118779 w 1107972"/>
                  <a:gd name="connsiteY0" fmla="*/ 11180 h 1023687"/>
                  <a:gd name="connsiteX1" fmla="*/ 423861 w 1107972"/>
                  <a:gd name="connsiteY1" fmla="*/ 607561 h 1023687"/>
                  <a:gd name="connsiteX2" fmla="*/ 1107972 w 1107972"/>
                  <a:gd name="connsiteY2" fmla="*/ 821269 h 1023687"/>
                  <a:gd name="connsiteX3" fmla="*/ 220926 w 1107972"/>
                  <a:gd name="connsiteY3" fmla="*/ 885892 h 1023687"/>
                  <a:gd name="connsiteX4" fmla="*/ 118779 w 1107972"/>
                  <a:gd name="connsiteY4" fmla="*/ 11180 h 102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7972" h="1023687">
                    <a:moveTo>
                      <a:pt x="118779" y="11180"/>
                    </a:moveTo>
                    <a:cubicBezTo>
                      <a:pt x="94449" y="-73308"/>
                      <a:pt x="114617" y="340199"/>
                      <a:pt x="423861" y="607561"/>
                    </a:cubicBezTo>
                    <a:cubicBezTo>
                      <a:pt x="733105" y="874923"/>
                      <a:pt x="1081637" y="770870"/>
                      <a:pt x="1107972" y="821269"/>
                    </a:cubicBezTo>
                    <a:cubicBezTo>
                      <a:pt x="999127" y="915094"/>
                      <a:pt x="664577" y="1186681"/>
                      <a:pt x="220926" y="885892"/>
                    </a:cubicBezTo>
                    <a:cubicBezTo>
                      <a:pt x="-222725" y="585103"/>
                      <a:pt x="143109" y="95668"/>
                      <a:pt x="118779" y="1118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90" name="Group 15"/>
          <p:cNvGrpSpPr/>
          <p:nvPr/>
        </p:nvGrpSpPr>
        <p:grpSpPr>
          <a:xfrm>
            <a:off x="1039512" y="914394"/>
            <a:ext cx="972812" cy="896621"/>
            <a:chOff x="6709128" y="2482090"/>
            <a:chExt cx="1280160" cy="1195494"/>
          </a:xfrm>
        </p:grpSpPr>
        <p:sp>
          <p:nvSpPr>
            <p:cNvPr id="91" name="Rectangle 1"/>
            <p:cNvSpPr/>
            <p:nvPr/>
          </p:nvSpPr>
          <p:spPr>
            <a:xfrm>
              <a:off x="6709128" y="2488864"/>
              <a:ext cx="1280160" cy="1188720"/>
            </a:xfrm>
            <a:custGeom>
              <a:avLst/>
              <a:gdLst/>
              <a:ahLst/>
              <a:cxnLst/>
              <a:rect l="l" t="t" r="r" b="b"/>
              <a:pathLst>
                <a:path w="4235395" h="4162644">
                  <a:moveTo>
                    <a:pt x="4235395" y="0"/>
                  </a:moveTo>
                  <a:lnTo>
                    <a:pt x="4235395" y="4019636"/>
                  </a:lnTo>
                  <a:lnTo>
                    <a:pt x="140197" y="4162644"/>
                  </a:lnTo>
                  <a:lnTo>
                    <a:pt x="0" y="147903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EEB000"/>
                </a:gs>
                <a:gs pos="0">
                  <a:srgbClr val="FFE115"/>
                </a:gs>
                <a:gs pos="58000">
                  <a:srgbClr val="FFE321"/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762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92" name="TextBox 96"/>
            <p:cNvSpPr txBox="1"/>
            <p:nvPr/>
          </p:nvSpPr>
          <p:spPr>
            <a:xfrm>
              <a:off x="6839353" y="2744699"/>
              <a:ext cx="1019711" cy="5539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900" dirty="0" err="1" smtClean="0">
                  <a:solidFill>
                    <a:prstClr val="black"/>
                  </a:solidFill>
                </a:rPr>
                <a:t>Produktdemo</a:t>
              </a:r>
              <a:r>
                <a:rPr lang="en-US" sz="900" dirty="0" smtClean="0">
                  <a:solidFill>
                    <a:prstClr val="black"/>
                  </a:solidFill>
                </a:rPr>
                <a:t> (om </a:t>
              </a:r>
              <a:r>
                <a:rPr lang="en-US" sz="900" dirty="0" err="1" smtClean="0">
                  <a:solidFill>
                    <a:prstClr val="black"/>
                  </a:solidFill>
                </a:rPr>
                <a:t>möjligt</a:t>
              </a:r>
              <a:r>
                <a:rPr lang="en-US" sz="900" dirty="0" smtClean="0">
                  <a:solidFill>
                    <a:prstClr val="black"/>
                  </a:solidFill>
                </a:rPr>
                <a:t>) </a:t>
              </a:r>
              <a:r>
                <a:rPr lang="en-US" sz="900" dirty="0" err="1" smtClean="0">
                  <a:solidFill>
                    <a:prstClr val="black"/>
                  </a:solidFill>
                </a:rPr>
                <a:t>och</a:t>
              </a:r>
              <a:r>
                <a:rPr lang="en-US" sz="900" dirty="0" smtClean="0">
                  <a:solidFill>
                    <a:prstClr val="black"/>
                  </a:solidFill>
                </a:rPr>
                <a:t> hands-on</a:t>
              </a:r>
              <a:endParaRPr lang="en-US" sz="900" dirty="0">
                <a:solidFill>
                  <a:prstClr val="black"/>
                </a:solidFill>
              </a:endParaRPr>
            </a:p>
          </p:txBody>
        </p:sp>
        <p:grpSp>
          <p:nvGrpSpPr>
            <p:cNvPr id="100" name="Group 97"/>
            <p:cNvGrpSpPr/>
            <p:nvPr/>
          </p:nvGrpSpPr>
          <p:grpSpPr>
            <a:xfrm>
              <a:off x="7296209" y="2482090"/>
              <a:ext cx="182880" cy="182880"/>
              <a:chOff x="4917745" y="2286000"/>
              <a:chExt cx="2558303" cy="2438399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01" name="Oval 98"/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2" name="Oval 99"/>
              <p:cNvSpPr/>
              <p:nvPr/>
            </p:nvSpPr>
            <p:spPr>
              <a:xfrm>
                <a:off x="5945828" y="2286000"/>
                <a:ext cx="1530220" cy="153022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3" name="Oval 10"/>
              <p:cNvSpPr/>
              <p:nvPr/>
            </p:nvSpPr>
            <p:spPr>
              <a:xfrm>
                <a:off x="6054828" y="2667000"/>
                <a:ext cx="1107972" cy="1023687"/>
              </a:xfrm>
              <a:custGeom>
                <a:avLst/>
                <a:gdLst>
                  <a:gd name="connsiteX0" fmla="*/ 189017 w 1045863"/>
                  <a:gd name="connsiteY0" fmla="*/ 0 h 1103312"/>
                  <a:gd name="connsiteX1" fmla="*/ 97056 w 1045863"/>
                  <a:gd name="connsiteY1" fmla="*/ 259496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1045863 w 1045863"/>
                  <a:gd name="connsiteY2" fmla="*/ 954468 h 1103312"/>
                  <a:gd name="connsiteX3" fmla="*/ 640080 w 1045863"/>
                  <a:gd name="connsiteY3" fmla="*/ 1103312 h 1103312"/>
                  <a:gd name="connsiteX4" fmla="*/ 0 w 1045863"/>
                  <a:gd name="connsiteY4" fmla="*/ 463232 h 1103312"/>
                  <a:gd name="connsiteX5" fmla="*/ 189017 w 1045863"/>
                  <a:gd name="connsiteY5" fmla="*/ 0 h 1103312"/>
                  <a:gd name="connsiteX0" fmla="*/ 189017 w 1178210"/>
                  <a:gd name="connsiteY0" fmla="*/ 0 h 1103312"/>
                  <a:gd name="connsiteX1" fmla="*/ 482067 w 1178210"/>
                  <a:gd name="connsiteY1" fmla="*/ 800917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189017 w 1178210"/>
                  <a:gd name="connsiteY0" fmla="*/ 0 h 1103312"/>
                  <a:gd name="connsiteX1" fmla="*/ 494099 w 1178210"/>
                  <a:gd name="connsiteY1" fmla="*/ 596381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2404 w 991597"/>
                  <a:gd name="connsiteY0" fmla="*/ 8836 h 1112148"/>
                  <a:gd name="connsiteX1" fmla="*/ 307486 w 991597"/>
                  <a:gd name="connsiteY1" fmla="*/ 605217 h 1112148"/>
                  <a:gd name="connsiteX2" fmla="*/ 991597 w 991597"/>
                  <a:gd name="connsiteY2" fmla="*/ 818925 h 1112148"/>
                  <a:gd name="connsiteX3" fmla="*/ 453467 w 991597"/>
                  <a:gd name="connsiteY3" fmla="*/ 1112148 h 1112148"/>
                  <a:gd name="connsiteX4" fmla="*/ 2404 w 991597"/>
                  <a:gd name="connsiteY4" fmla="*/ 8836 h 1112148"/>
                  <a:gd name="connsiteX0" fmla="*/ 2404 w 991597"/>
                  <a:gd name="connsiteY0" fmla="*/ 8836 h 887846"/>
                  <a:gd name="connsiteX1" fmla="*/ 307486 w 991597"/>
                  <a:gd name="connsiteY1" fmla="*/ 605217 h 887846"/>
                  <a:gd name="connsiteX2" fmla="*/ 991597 w 991597"/>
                  <a:gd name="connsiteY2" fmla="*/ 818925 h 887846"/>
                  <a:gd name="connsiteX3" fmla="*/ 104551 w 991597"/>
                  <a:gd name="connsiteY3" fmla="*/ 883548 h 887846"/>
                  <a:gd name="connsiteX4" fmla="*/ 2404 w 991597"/>
                  <a:gd name="connsiteY4" fmla="*/ 8836 h 887846"/>
                  <a:gd name="connsiteX0" fmla="*/ 118779 w 1107972"/>
                  <a:gd name="connsiteY0" fmla="*/ 8836 h 1021343"/>
                  <a:gd name="connsiteX1" fmla="*/ 423861 w 1107972"/>
                  <a:gd name="connsiteY1" fmla="*/ 605217 h 1021343"/>
                  <a:gd name="connsiteX2" fmla="*/ 1107972 w 1107972"/>
                  <a:gd name="connsiteY2" fmla="*/ 818925 h 1021343"/>
                  <a:gd name="connsiteX3" fmla="*/ 220926 w 1107972"/>
                  <a:gd name="connsiteY3" fmla="*/ 883548 h 1021343"/>
                  <a:gd name="connsiteX4" fmla="*/ 118779 w 1107972"/>
                  <a:gd name="connsiteY4" fmla="*/ 8836 h 1021343"/>
                  <a:gd name="connsiteX0" fmla="*/ 118779 w 1107972"/>
                  <a:gd name="connsiteY0" fmla="*/ 11180 h 1023687"/>
                  <a:gd name="connsiteX1" fmla="*/ 423861 w 1107972"/>
                  <a:gd name="connsiteY1" fmla="*/ 607561 h 1023687"/>
                  <a:gd name="connsiteX2" fmla="*/ 1107972 w 1107972"/>
                  <a:gd name="connsiteY2" fmla="*/ 821269 h 1023687"/>
                  <a:gd name="connsiteX3" fmla="*/ 220926 w 1107972"/>
                  <a:gd name="connsiteY3" fmla="*/ 885892 h 1023687"/>
                  <a:gd name="connsiteX4" fmla="*/ 118779 w 1107972"/>
                  <a:gd name="connsiteY4" fmla="*/ 11180 h 102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7972" h="1023687">
                    <a:moveTo>
                      <a:pt x="118779" y="11180"/>
                    </a:moveTo>
                    <a:cubicBezTo>
                      <a:pt x="94449" y="-73308"/>
                      <a:pt x="114617" y="340199"/>
                      <a:pt x="423861" y="607561"/>
                    </a:cubicBezTo>
                    <a:cubicBezTo>
                      <a:pt x="733105" y="874923"/>
                      <a:pt x="1081637" y="770870"/>
                      <a:pt x="1107972" y="821269"/>
                    </a:cubicBezTo>
                    <a:cubicBezTo>
                      <a:pt x="999127" y="915094"/>
                      <a:pt x="664577" y="1186681"/>
                      <a:pt x="220926" y="885892"/>
                    </a:cubicBezTo>
                    <a:cubicBezTo>
                      <a:pt x="-222725" y="585103"/>
                      <a:pt x="143109" y="95668"/>
                      <a:pt x="118779" y="1118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104" name="Group 15"/>
          <p:cNvGrpSpPr/>
          <p:nvPr/>
        </p:nvGrpSpPr>
        <p:grpSpPr>
          <a:xfrm>
            <a:off x="5651762" y="872437"/>
            <a:ext cx="960120" cy="896621"/>
            <a:chOff x="6709128" y="2482090"/>
            <a:chExt cx="1280160" cy="1195494"/>
          </a:xfrm>
        </p:grpSpPr>
        <p:sp>
          <p:nvSpPr>
            <p:cNvPr id="105" name="Rectangle 1"/>
            <p:cNvSpPr/>
            <p:nvPr/>
          </p:nvSpPr>
          <p:spPr>
            <a:xfrm>
              <a:off x="6709128" y="2488864"/>
              <a:ext cx="1280160" cy="1188720"/>
            </a:xfrm>
            <a:custGeom>
              <a:avLst/>
              <a:gdLst/>
              <a:ahLst/>
              <a:cxnLst/>
              <a:rect l="l" t="t" r="r" b="b"/>
              <a:pathLst>
                <a:path w="4235395" h="4162644">
                  <a:moveTo>
                    <a:pt x="4235395" y="0"/>
                  </a:moveTo>
                  <a:lnTo>
                    <a:pt x="4235395" y="4019636"/>
                  </a:lnTo>
                  <a:lnTo>
                    <a:pt x="140197" y="4162644"/>
                  </a:lnTo>
                  <a:lnTo>
                    <a:pt x="0" y="147903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EEB000"/>
                </a:gs>
                <a:gs pos="0">
                  <a:srgbClr val="FFE115"/>
                </a:gs>
                <a:gs pos="58000">
                  <a:srgbClr val="FFE321"/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762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106" name="TextBox 96"/>
            <p:cNvSpPr txBox="1"/>
            <p:nvPr/>
          </p:nvSpPr>
          <p:spPr>
            <a:xfrm>
              <a:off x="6839353" y="2744699"/>
              <a:ext cx="1019711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900" dirty="0" err="1" smtClean="0">
                  <a:solidFill>
                    <a:prstClr val="black"/>
                  </a:solidFill>
                </a:rPr>
                <a:t>Bygg</a:t>
              </a:r>
              <a:r>
                <a:rPr lang="en-US" sz="900" dirty="0" smtClean="0">
                  <a:solidFill>
                    <a:prstClr val="black"/>
                  </a:solidFill>
                </a:rPr>
                <a:t> </a:t>
              </a:r>
              <a:r>
                <a:rPr lang="en-US" sz="900" dirty="0" err="1" smtClean="0">
                  <a:solidFill>
                    <a:prstClr val="black"/>
                  </a:solidFill>
                </a:rPr>
                <a:t>egen</a:t>
              </a:r>
              <a:r>
                <a:rPr lang="en-US" sz="900" dirty="0" smtClean="0">
                  <a:solidFill>
                    <a:prstClr val="black"/>
                  </a:solidFill>
                </a:rPr>
                <a:t> portal</a:t>
              </a:r>
              <a:endParaRPr lang="en-US" sz="900" dirty="0">
                <a:solidFill>
                  <a:prstClr val="black"/>
                </a:solidFill>
              </a:endParaRPr>
            </a:p>
          </p:txBody>
        </p:sp>
        <p:grpSp>
          <p:nvGrpSpPr>
            <p:cNvPr id="107" name="Group 97"/>
            <p:cNvGrpSpPr/>
            <p:nvPr/>
          </p:nvGrpSpPr>
          <p:grpSpPr>
            <a:xfrm>
              <a:off x="7296209" y="2482090"/>
              <a:ext cx="182880" cy="182880"/>
              <a:chOff x="4917745" y="2286000"/>
              <a:chExt cx="2558303" cy="2438399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08" name="Oval 98"/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9" name="Oval 99"/>
              <p:cNvSpPr/>
              <p:nvPr/>
            </p:nvSpPr>
            <p:spPr>
              <a:xfrm>
                <a:off x="5945828" y="2286000"/>
                <a:ext cx="1530220" cy="153022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10" name="Oval 10"/>
              <p:cNvSpPr/>
              <p:nvPr/>
            </p:nvSpPr>
            <p:spPr>
              <a:xfrm>
                <a:off x="6054828" y="2667000"/>
                <a:ext cx="1107972" cy="1023687"/>
              </a:xfrm>
              <a:custGeom>
                <a:avLst/>
                <a:gdLst>
                  <a:gd name="connsiteX0" fmla="*/ 189017 w 1045863"/>
                  <a:gd name="connsiteY0" fmla="*/ 0 h 1103312"/>
                  <a:gd name="connsiteX1" fmla="*/ 97056 w 1045863"/>
                  <a:gd name="connsiteY1" fmla="*/ 259496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1045863 w 1045863"/>
                  <a:gd name="connsiteY2" fmla="*/ 954468 h 1103312"/>
                  <a:gd name="connsiteX3" fmla="*/ 640080 w 1045863"/>
                  <a:gd name="connsiteY3" fmla="*/ 1103312 h 1103312"/>
                  <a:gd name="connsiteX4" fmla="*/ 0 w 1045863"/>
                  <a:gd name="connsiteY4" fmla="*/ 463232 h 1103312"/>
                  <a:gd name="connsiteX5" fmla="*/ 189017 w 1045863"/>
                  <a:gd name="connsiteY5" fmla="*/ 0 h 1103312"/>
                  <a:gd name="connsiteX0" fmla="*/ 189017 w 1178210"/>
                  <a:gd name="connsiteY0" fmla="*/ 0 h 1103312"/>
                  <a:gd name="connsiteX1" fmla="*/ 482067 w 1178210"/>
                  <a:gd name="connsiteY1" fmla="*/ 800917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189017 w 1178210"/>
                  <a:gd name="connsiteY0" fmla="*/ 0 h 1103312"/>
                  <a:gd name="connsiteX1" fmla="*/ 494099 w 1178210"/>
                  <a:gd name="connsiteY1" fmla="*/ 596381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2404 w 991597"/>
                  <a:gd name="connsiteY0" fmla="*/ 8836 h 1112148"/>
                  <a:gd name="connsiteX1" fmla="*/ 307486 w 991597"/>
                  <a:gd name="connsiteY1" fmla="*/ 605217 h 1112148"/>
                  <a:gd name="connsiteX2" fmla="*/ 991597 w 991597"/>
                  <a:gd name="connsiteY2" fmla="*/ 818925 h 1112148"/>
                  <a:gd name="connsiteX3" fmla="*/ 453467 w 991597"/>
                  <a:gd name="connsiteY3" fmla="*/ 1112148 h 1112148"/>
                  <a:gd name="connsiteX4" fmla="*/ 2404 w 991597"/>
                  <a:gd name="connsiteY4" fmla="*/ 8836 h 1112148"/>
                  <a:gd name="connsiteX0" fmla="*/ 2404 w 991597"/>
                  <a:gd name="connsiteY0" fmla="*/ 8836 h 887846"/>
                  <a:gd name="connsiteX1" fmla="*/ 307486 w 991597"/>
                  <a:gd name="connsiteY1" fmla="*/ 605217 h 887846"/>
                  <a:gd name="connsiteX2" fmla="*/ 991597 w 991597"/>
                  <a:gd name="connsiteY2" fmla="*/ 818925 h 887846"/>
                  <a:gd name="connsiteX3" fmla="*/ 104551 w 991597"/>
                  <a:gd name="connsiteY3" fmla="*/ 883548 h 887846"/>
                  <a:gd name="connsiteX4" fmla="*/ 2404 w 991597"/>
                  <a:gd name="connsiteY4" fmla="*/ 8836 h 887846"/>
                  <a:gd name="connsiteX0" fmla="*/ 118779 w 1107972"/>
                  <a:gd name="connsiteY0" fmla="*/ 8836 h 1021343"/>
                  <a:gd name="connsiteX1" fmla="*/ 423861 w 1107972"/>
                  <a:gd name="connsiteY1" fmla="*/ 605217 h 1021343"/>
                  <a:gd name="connsiteX2" fmla="*/ 1107972 w 1107972"/>
                  <a:gd name="connsiteY2" fmla="*/ 818925 h 1021343"/>
                  <a:gd name="connsiteX3" fmla="*/ 220926 w 1107972"/>
                  <a:gd name="connsiteY3" fmla="*/ 883548 h 1021343"/>
                  <a:gd name="connsiteX4" fmla="*/ 118779 w 1107972"/>
                  <a:gd name="connsiteY4" fmla="*/ 8836 h 1021343"/>
                  <a:gd name="connsiteX0" fmla="*/ 118779 w 1107972"/>
                  <a:gd name="connsiteY0" fmla="*/ 11180 h 1023687"/>
                  <a:gd name="connsiteX1" fmla="*/ 423861 w 1107972"/>
                  <a:gd name="connsiteY1" fmla="*/ 607561 h 1023687"/>
                  <a:gd name="connsiteX2" fmla="*/ 1107972 w 1107972"/>
                  <a:gd name="connsiteY2" fmla="*/ 821269 h 1023687"/>
                  <a:gd name="connsiteX3" fmla="*/ 220926 w 1107972"/>
                  <a:gd name="connsiteY3" fmla="*/ 885892 h 1023687"/>
                  <a:gd name="connsiteX4" fmla="*/ 118779 w 1107972"/>
                  <a:gd name="connsiteY4" fmla="*/ 11180 h 102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7972" h="1023687">
                    <a:moveTo>
                      <a:pt x="118779" y="11180"/>
                    </a:moveTo>
                    <a:cubicBezTo>
                      <a:pt x="94449" y="-73308"/>
                      <a:pt x="114617" y="340199"/>
                      <a:pt x="423861" y="607561"/>
                    </a:cubicBezTo>
                    <a:cubicBezTo>
                      <a:pt x="733105" y="874923"/>
                      <a:pt x="1081637" y="770870"/>
                      <a:pt x="1107972" y="821269"/>
                    </a:cubicBezTo>
                    <a:cubicBezTo>
                      <a:pt x="999127" y="915094"/>
                      <a:pt x="664577" y="1186681"/>
                      <a:pt x="220926" y="885892"/>
                    </a:cubicBezTo>
                    <a:cubicBezTo>
                      <a:pt x="-222725" y="585103"/>
                      <a:pt x="143109" y="95668"/>
                      <a:pt x="118779" y="1118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125" name="Group 15"/>
          <p:cNvGrpSpPr/>
          <p:nvPr/>
        </p:nvGrpSpPr>
        <p:grpSpPr>
          <a:xfrm>
            <a:off x="5784817" y="1380544"/>
            <a:ext cx="960120" cy="896621"/>
            <a:chOff x="6709128" y="2482090"/>
            <a:chExt cx="1280160" cy="1195494"/>
          </a:xfrm>
        </p:grpSpPr>
        <p:sp>
          <p:nvSpPr>
            <p:cNvPr id="126" name="Rectangle 1"/>
            <p:cNvSpPr/>
            <p:nvPr/>
          </p:nvSpPr>
          <p:spPr>
            <a:xfrm>
              <a:off x="6709128" y="2488864"/>
              <a:ext cx="1280160" cy="1188720"/>
            </a:xfrm>
            <a:custGeom>
              <a:avLst/>
              <a:gdLst/>
              <a:ahLst/>
              <a:cxnLst/>
              <a:rect l="l" t="t" r="r" b="b"/>
              <a:pathLst>
                <a:path w="4235395" h="4162644">
                  <a:moveTo>
                    <a:pt x="4235395" y="0"/>
                  </a:moveTo>
                  <a:lnTo>
                    <a:pt x="4235395" y="4019636"/>
                  </a:lnTo>
                  <a:lnTo>
                    <a:pt x="140197" y="4162644"/>
                  </a:lnTo>
                  <a:lnTo>
                    <a:pt x="0" y="147903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EEB000"/>
                </a:gs>
                <a:gs pos="0">
                  <a:srgbClr val="FFE115"/>
                </a:gs>
                <a:gs pos="58000">
                  <a:srgbClr val="FFE321"/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762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127" name="TextBox 96"/>
            <p:cNvSpPr txBox="1"/>
            <p:nvPr/>
          </p:nvSpPr>
          <p:spPr>
            <a:xfrm>
              <a:off x="6839353" y="2681009"/>
              <a:ext cx="1019711" cy="92332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900" dirty="0" err="1" smtClean="0">
                  <a:solidFill>
                    <a:prstClr val="black"/>
                  </a:solidFill>
                </a:rPr>
                <a:t>Bygga</a:t>
              </a:r>
              <a:r>
                <a:rPr lang="en-US" sz="900" dirty="0" smtClean="0">
                  <a:solidFill>
                    <a:prstClr val="black"/>
                  </a:solidFill>
                </a:rPr>
                <a:t> </a:t>
              </a:r>
              <a:r>
                <a:rPr lang="en-US" sz="900" dirty="0" err="1" smtClean="0">
                  <a:solidFill>
                    <a:prstClr val="black"/>
                  </a:solidFill>
                </a:rPr>
                <a:t>en</a:t>
              </a:r>
              <a:r>
                <a:rPr lang="en-US" sz="900" dirty="0" smtClean="0">
                  <a:solidFill>
                    <a:prstClr val="black"/>
                  </a:solidFill>
                </a:rPr>
                <a:t> community </a:t>
              </a:r>
              <a:r>
                <a:rPr lang="en-US" sz="900" dirty="0" err="1" smtClean="0">
                  <a:solidFill>
                    <a:prstClr val="black"/>
                  </a:solidFill>
                </a:rPr>
                <a:t>av</a:t>
              </a:r>
              <a:r>
                <a:rPr lang="en-US" sz="900" dirty="0" smtClean="0">
                  <a:solidFill>
                    <a:prstClr val="black"/>
                  </a:solidFill>
                </a:rPr>
                <a:t> </a:t>
              </a:r>
              <a:r>
                <a:rPr lang="en-US" sz="900" dirty="0" err="1" smtClean="0">
                  <a:solidFill>
                    <a:prstClr val="black"/>
                  </a:solidFill>
                </a:rPr>
                <a:t>aktiva</a:t>
              </a:r>
              <a:r>
                <a:rPr lang="en-US" sz="900" dirty="0" smtClean="0">
                  <a:solidFill>
                    <a:prstClr val="black"/>
                  </a:solidFill>
                </a:rPr>
                <a:t> </a:t>
              </a:r>
              <a:r>
                <a:rPr lang="en-US" sz="900" dirty="0" err="1" smtClean="0">
                  <a:solidFill>
                    <a:prstClr val="black"/>
                  </a:solidFill>
                </a:rPr>
                <a:t>utvecklare</a:t>
              </a:r>
              <a:r>
                <a:rPr lang="en-US" sz="900" dirty="0" smtClean="0">
                  <a:solidFill>
                    <a:prstClr val="black"/>
                  </a:solidFill>
                </a:rPr>
                <a:t> </a:t>
              </a:r>
              <a:r>
                <a:rPr lang="en-US" sz="900" dirty="0" err="1" smtClean="0">
                  <a:solidFill>
                    <a:prstClr val="black"/>
                  </a:solidFill>
                </a:rPr>
                <a:t>är</a:t>
              </a:r>
              <a:r>
                <a:rPr lang="en-US" sz="900" dirty="0" smtClean="0">
                  <a:solidFill>
                    <a:prstClr val="black"/>
                  </a:solidFill>
                </a:rPr>
                <a:t> </a:t>
              </a:r>
              <a:r>
                <a:rPr lang="en-US" sz="900" dirty="0" err="1" smtClean="0">
                  <a:solidFill>
                    <a:prstClr val="black"/>
                  </a:solidFill>
                </a:rPr>
                <a:t>inte</a:t>
              </a:r>
              <a:r>
                <a:rPr lang="en-US" sz="900" dirty="0" smtClean="0">
                  <a:solidFill>
                    <a:prstClr val="black"/>
                  </a:solidFill>
                </a:rPr>
                <a:t> </a:t>
              </a:r>
              <a:r>
                <a:rPr lang="en-US" sz="900" dirty="0" err="1" smtClean="0">
                  <a:solidFill>
                    <a:prstClr val="black"/>
                  </a:solidFill>
                </a:rPr>
                <a:t>lätt</a:t>
              </a:r>
              <a:endParaRPr lang="en-US" sz="900" dirty="0">
                <a:solidFill>
                  <a:prstClr val="black"/>
                </a:solidFill>
              </a:endParaRPr>
            </a:p>
          </p:txBody>
        </p:sp>
        <p:grpSp>
          <p:nvGrpSpPr>
            <p:cNvPr id="128" name="Group 97"/>
            <p:cNvGrpSpPr/>
            <p:nvPr/>
          </p:nvGrpSpPr>
          <p:grpSpPr>
            <a:xfrm>
              <a:off x="7296209" y="2482090"/>
              <a:ext cx="182880" cy="182880"/>
              <a:chOff x="4917745" y="2286000"/>
              <a:chExt cx="2558303" cy="2438399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29" name="Oval 98"/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30" name="Oval 99"/>
              <p:cNvSpPr/>
              <p:nvPr/>
            </p:nvSpPr>
            <p:spPr>
              <a:xfrm>
                <a:off x="5945828" y="2286000"/>
                <a:ext cx="1530220" cy="153022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31" name="Oval 10"/>
              <p:cNvSpPr/>
              <p:nvPr/>
            </p:nvSpPr>
            <p:spPr>
              <a:xfrm>
                <a:off x="6054828" y="2667000"/>
                <a:ext cx="1107972" cy="1023687"/>
              </a:xfrm>
              <a:custGeom>
                <a:avLst/>
                <a:gdLst>
                  <a:gd name="connsiteX0" fmla="*/ 189017 w 1045863"/>
                  <a:gd name="connsiteY0" fmla="*/ 0 h 1103312"/>
                  <a:gd name="connsiteX1" fmla="*/ 97056 w 1045863"/>
                  <a:gd name="connsiteY1" fmla="*/ 259496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1045863 w 1045863"/>
                  <a:gd name="connsiteY2" fmla="*/ 954468 h 1103312"/>
                  <a:gd name="connsiteX3" fmla="*/ 640080 w 1045863"/>
                  <a:gd name="connsiteY3" fmla="*/ 1103312 h 1103312"/>
                  <a:gd name="connsiteX4" fmla="*/ 0 w 1045863"/>
                  <a:gd name="connsiteY4" fmla="*/ 463232 h 1103312"/>
                  <a:gd name="connsiteX5" fmla="*/ 189017 w 1045863"/>
                  <a:gd name="connsiteY5" fmla="*/ 0 h 1103312"/>
                  <a:gd name="connsiteX0" fmla="*/ 189017 w 1178210"/>
                  <a:gd name="connsiteY0" fmla="*/ 0 h 1103312"/>
                  <a:gd name="connsiteX1" fmla="*/ 482067 w 1178210"/>
                  <a:gd name="connsiteY1" fmla="*/ 800917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189017 w 1178210"/>
                  <a:gd name="connsiteY0" fmla="*/ 0 h 1103312"/>
                  <a:gd name="connsiteX1" fmla="*/ 494099 w 1178210"/>
                  <a:gd name="connsiteY1" fmla="*/ 596381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2404 w 991597"/>
                  <a:gd name="connsiteY0" fmla="*/ 8836 h 1112148"/>
                  <a:gd name="connsiteX1" fmla="*/ 307486 w 991597"/>
                  <a:gd name="connsiteY1" fmla="*/ 605217 h 1112148"/>
                  <a:gd name="connsiteX2" fmla="*/ 991597 w 991597"/>
                  <a:gd name="connsiteY2" fmla="*/ 818925 h 1112148"/>
                  <a:gd name="connsiteX3" fmla="*/ 453467 w 991597"/>
                  <a:gd name="connsiteY3" fmla="*/ 1112148 h 1112148"/>
                  <a:gd name="connsiteX4" fmla="*/ 2404 w 991597"/>
                  <a:gd name="connsiteY4" fmla="*/ 8836 h 1112148"/>
                  <a:gd name="connsiteX0" fmla="*/ 2404 w 991597"/>
                  <a:gd name="connsiteY0" fmla="*/ 8836 h 887846"/>
                  <a:gd name="connsiteX1" fmla="*/ 307486 w 991597"/>
                  <a:gd name="connsiteY1" fmla="*/ 605217 h 887846"/>
                  <a:gd name="connsiteX2" fmla="*/ 991597 w 991597"/>
                  <a:gd name="connsiteY2" fmla="*/ 818925 h 887846"/>
                  <a:gd name="connsiteX3" fmla="*/ 104551 w 991597"/>
                  <a:gd name="connsiteY3" fmla="*/ 883548 h 887846"/>
                  <a:gd name="connsiteX4" fmla="*/ 2404 w 991597"/>
                  <a:gd name="connsiteY4" fmla="*/ 8836 h 887846"/>
                  <a:gd name="connsiteX0" fmla="*/ 118779 w 1107972"/>
                  <a:gd name="connsiteY0" fmla="*/ 8836 h 1021343"/>
                  <a:gd name="connsiteX1" fmla="*/ 423861 w 1107972"/>
                  <a:gd name="connsiteY1" fmla="*/ 605217 h 1021343"/>
                  <a:gd name="connsiteX2" fmla="*/ 1107972 w 1107972"/>
                  <a:gd name="connsiteY2" fmla="*/ 818925 h 1021343"/>
                  <a:gd name="connsiteX3" fmla="*/ 220926 w 1107972"/>
                  <a:gd name="connsiteY3" fmla="*/ 883548 h 1021343"/>
                  <a:gd name="connsiteX4" fmla="*/ 118779 w 1107972"/>
                  <a:gd name="connsiteY4" fmla="*/ 8836 h 1021343"/>
                  <a:gd name="connsiteX0" fmla="*/ 118779 w 1107972"/>
                  <a:gd name="connsiteY0" fmla="*/ 11180 h 1023687"/>
                  <a:gd name="connsiteX1" fmla="*/ 423861 w 1107972"/>
                  <a:gd name="connsiteY1" fmla="*/ 607561 h 1023687"/>
                  <a:gd name="connsiteX2" fmla="*/ 1107972 w 1107972"/>
                  <a:gd name="connsiteY2" fmla="*/ 821269 h 1023687"/>
                  <a:gd name="connsiteX3" fmla="*/ 220926 w 1107972"/>
                  <a:gd name="connsiteY3" fmla="*/ 885892 h 1023687"/>
                  <a:gd name="connsiteX4" fmla="*/ 118779 w 1107972"/>
                  <a:gd name="connsiteY4" fmla="*/ 11180 h 102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7972" h="1023687">
                    <a:moveTo>
                      <a:pt x="118779" y="11180"/>
                    </a:moveTo>
                    <a:cubicBezTo>
                      <a:pt x="94449" y="-73308"/>
                      <a:pt x="114617" y="340199"/>
                      <a:pt x="423861" y="607561"/>
                    </a:cubicBezTo>
                    <a:cubicBezTo>
                      <a:pt x="733105" y="874923"/>
                      <a:pt x="1081637" y="770870"/>
                      <a:pt x="1107972" y="821269"/>
                    </a:cubicBezTo>
                    <a:cubicBezTo>
                      <a:pt x="999127" y="915094"/>
                      <a:pt x="664577" y="1186681"/>
                      <a:pt x="220926" y="885892"/>
                    </a:cubicBezTo>
                    <a:cubicBezTo>
                      <a:pt x="-222725" y="585103"/>
                      <a:pt x="143109" y="95668"/>
                      <a:pt x="118779" y="1118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132" name="Group 15"/>
          <p:cNvGrpSpPr/>
          <p:nvPr/>
        </p:nvGrpSpPr>
        <p:grpSpPr>
          <a:xfrm>
            <a:off x="4091216" y="2112733"/>
            <a:ext cx="960120" cy="896621"/>
            <a:chOff x="6709128" y="2482090"/>
            <a:chExt cx="1280160" cy="1195494"/>
          </a:xfrm>
        </p:grpSpPr>
        <p:sp>
          <p:nvSpPr>
            <p:cNvPr id="133" name="Rectangle 1"/>
            <p:cNvSpPr/>
            <p:nvPr/>
          </p:nvSpPr>
          <p:spPr>
            <a:xfrm>
              <a:off x="6709128" y="2488864"/>
              <a:ext cx="1280160" cy="1188720"/>
            </a:xfrm>
            <a:custGeom>
              <a:avLst/>
              <a:gdLst/>
              <a:ahLst/>
              <a:cxnLst/>
              <a:rect l="l" t="t" r="r" b="b"/>
              <a:pathLst>
                <a:path w="4235395" h="4162644">
                  <a:moveTo>
                    <a:pt x="4235395" y="0"/>
                  </a:moveTo>
                  <a:lnTo>
                    <a:pt x="4235395" y="4019636"/>
                  </a:lnTo>
                  <a:lnTo>
                    <a:pt x="140197" y="4162644"/>
                  </a:lnTo>
                  <a:lnTo>
                    <a:pt x="0" y="147903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EEB000"/>
                </a:gs>
                <a:gs pos="0">
                  <a:srgbClr val="FFE115"/>
                </a:gs>
                <a:gs pos="58000">
                  <a:srgbClr val="FFE321"/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762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134" name="TextBox 96"/>
            <p:cNvSpPr txBox="1"/>
            <p:nvPr/>
          </p:nvSpPr>
          <p:spPr>
            <a:xfrm>
              <a:off x="6839353" y="2744699"/>
              <a:ext cx="1019711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900" dirty="0" err="1" smtClean="0">
                  <a:solidFill>
                    <a:prstClr val="black"/>
                  </a:solidFill>
                </a:rPr>
                <a:t>Uppgradering</a:t>
              </a:r>
              <a:r>
                <a:rPr lang="en-US" sz="900" dirty="0" smtClean="0">
                  <a:solidFill>
                    <a:prstClr val="black"/>
                  </a:solidFill>
                </a:rPr>
                <a:t> = </a:t>
              </a:r>
              <a:r>
                <a:rPr lang="en-US" sz="900" dirty="0" err="1" smtClean="0">
                  <a:solidFill>
                    <a:prstClr val="black"/>
                  </a:solidFill>
                </a:rPr>
                <a:t>nyinstallation</a:t>
              </a:r>
              <a:endParaRPr lang="en-US" sz="900" dirty="0">
                <a:solidFill>
                  <a:prstClr val="black"/>
                </a:solidFill>
              </a:endParaRPr>
            </a:p>
          </p:txBody>
        </p:sp>
        <p:grpSp>
          <p:nvGrpSpPr>
            <p:cNvPr id="135" name="Group 97"/>
            <p:cNvGrpSpPr/>
            <p:nvPr/>
          </p:nvGrpSpPr>
          <p:grpSpPr>
            <a:xfrm>
              <a:off x="7296209" y="2482090"/>
              <a:ext cx="182880" cy="182880"/>
              <a:chOff x="4917745" y="2286000"/>
              <a:chExt cx="2558303" cy="2438399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36" name="Oval 98"/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37" name="Oval 99"/>
              <p:cNvSpPr/>
              <p:nvPr/>
            </p:nvSpPr>
            <p:spPr>
              <a:xfrm>
                <a:off x="5945828" y="2286000"/>
                <a:ext cx="1530220" cy="153022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38" name="Oval 10"/>
              <p:cNvSpPr/>
              <p:nvPr/>
            </p:nvSpPr>
            <p:spPr>
              <a:xfrm>
                <a:off x="6054828" y="2667000"/>
                <a:ext cx="1107972" cy="1023687"/>
              </a:xfrm>
              <a:custGeom>
                <a:avLst/>
                <a:gdLst>
                  <a:gd name="connsiteX0" fmla="*/ 189017 w 1045863"/>
                  <a:gd name="connsiteY0" fmla="*/ 0 h 1103312"/>
                  <a:gd name="connsiteX1" fmla="*/ 97056 w 1045863"/>
                  <a:gd name="connsiteY1" fmla="*/ 259496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1045863 w 1045863"/>
                  <a:gd name="connsiteY2" fmla="*/ 954468 h 1103312"/>
                  <a:gd name="connsiteX3" fmla="*/ 640080 w 1045863"/>
                  <a:gd name="connsiteY3" fmla="*/ 1103312 h 1103312"/>
                  <a:gd name="connsiteX4" fmla="*/ 0 w 1045863"/>
                  <a:gd name="connsiteY4" fmla="*/ 463232 h 1103312"/>
                  <a:gd name="connsiteX5" fmla="*/ 189017 w 1045863"/>
                  <a:gd name="connsiteY5" fmla="*/ 0 h 1103312"/>
                  <a:gd name="connsiteX0" fmla="*/ 189017 w 1178210"/>
                  <a:gd name="connsiteY0" fmla="*/ 0 h 1103312"/>
                  <a:gd name="connsiteX1" fmla="*/ 482067 w 1178210"/>
                  <a:gd name="connsiteY1" fmla="*/ 800917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189017 w 1178210"/>
                  <a:gd name="connsiteY0" fmla="*/ 0 h 1103312"/>
                  <a:gd name="connsiteX1" fmla="*/ 494099 w 1178210"/>
                  <a:gd name="connsiteY1" fmla="*/ 596381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2404 w 991597"/>
                  <a:gd name="connsiteY0" fmla="*/ 8836 h 1112148"/>
                  <a:gd name="connsiteX1" fmla="*/ 307486 w 991597"/>
                  <a:gd name="connsiteY1" fmla="*/ 605217 h 1112148"/>
                  <a:gd name="connsiteX2" fmla="*/ 991597 w 991597"/>
                  <a:gd name="connsiteY2" fmla="*/ 818925 h 1112148"/>
                  <a:gd name="connsiteX3" fmla="*/ 453467 w 991597"/>
                  <a:gd name="connsiteY3" fmla="*/ 1112148 h 1112148"/>
                  <a:gd name="connsiteX4" fmla="*/ 2404 w 991597"/>
                  <a:gd name="connsiteY4" fmla="*/ 8836 h 1112148"/>
                  <a:gd name="connsiteX0" fmla="*/ 2404 w 991597"/>
                  <a:gd name="connsiteY0" fmla="*/ 8836 h 887846"/>
                  <a:gd name="connsiteX1" fmla="*/ 307486 w 991597"/>
                  <a:gd name="connsiteY1" fmla="*/ 605217 h 887846"/>
                  <a:gd name="connsiteX2" fmla="*/ 991597 w 991597"/>
                  <a:gd name="connsiteY2" fmla="*/ 818925 h 887846"/>
                  <a:gd name="connsiteX3" fmla="*/ 104551 w 991597"/>
                  <a:gd name="connsiteY3" fmla="*/ 883548 h 887846"/>
                  <a:gd name="connsiteX4" fmla="*/ 2404 w 991597"/>
                  <a:gd name="connsiteY4" fmla="*/ 8836 h 887846"/>
                  <a:gd name="connsiteX0" fmla="*/ 118779 w 1107972"/>
                  <a:gd name="connsiteY0" fmla="*/ 8836 h 1021343"/>
                  <a:gd name="connsiteX1" fmla="*/ 423861 w 1107972"/>
                  <a:gd name="connsiteY1" fmla="*/ 605217 h 1021343"/>
                  <a:gd name="connsiteX2" fmla="*/ 1107972 w 1107972"/>
                  <a:gd name="connsiteY2" fmla="*/ 818925 h 1021343"/>
                  <a:gd name="connsiteX3" fmla="*/ 220926 w 1107972"/>
                  <a:gd name="connsiteY3" fmla="*/ 883548 h 1021343"/>
                  <a:gd name="connsiteX4" fmla="*/ 118779 w 1107972"/>
                  <a:gd name="connsiteY4" fmla="*/ 8836 h 1021343"/>
                  <a:gd name="connsiteX0" fmla="*/ 118779 w 1107972"/>
                  <a:gd name="connsiteY0" fmla="*/ 11180 h 1023687"/>
                  <a:gd name="connsiteX1" fmla="*/ 423861 w 1107972"/>
                  <a:gd name="connsiteY1" fmla="*/ 607561 h 1023687"/>
                  <a:gd name="connsiteX2" fmla="*/ 1107972 w 1107972"/>
                  <a:gd name="connsiteY2" fmla="*/ 821269 h 1023687"/>
                  <a:gd name="connsiteX3" fmla="*/ 220926 w 1107972"/>
                  <a:gd name="connsiteY3" fmla="*/ 885892 h 1023687"/>
                  <a:gd name="connsiteX4" fmla="*/ 118779 w 1107972"/>
                  <a:gd name="connsiteY4" fmla="*/ 11180 h 102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7972" h="1023687">
                    <a:moveTo>
                      <a:pt x="118779" y="11180"/>
                    </a:moveTo>
                    <a:cubicBezTo>
                      <a:pt x="94449" y="-73308"/>
                      <a:pt x="114617" y="340199"/>
                      <a:pt x="423861" y="607561"/>
                    </a:cubicBezTo>
                    <a:cubicBezTo>
                      <a:pt x="733105" y="874923"/>
                      <a:pt x="1081637" y="770870"/>
                      <a:pt x="1107972" y="821269"/>
                    </a:cubicBezTo>
                    <a:cubicBezTo>
                      <a:pt x="999127" y="915094"/>
                      <a:pt x="664577" y="1186681"/>
                      <a:pt x="220926" y="885892"/>
                    </a:cubicBezTo>
                    <a:cubicBezTo>
                      <a:pt x="-222725" y="585103"/>
                      <a:pt x="143109" y="95668"/>
                      <a:pt x="118779" y="1118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139" name="Group 15"/>
          <p:cNvGrpSpPr/>
          <p:nvPr/>
        </p:nvGrpSpPr>
        <p:grpSpPr>
          <a:xfrm>
            <a:off x="2708793" y="1585635"/>
            <a:ext cx="960120" cy="896621"/>
            <a:chOff x="6709128" y="2482090"/>
            <a:chExt cx="1280160" cy="1195494"/>
          </a:xfrm>
        </p:grpSpPr>
        <p:sp>
          <p:nvSpPr>
            <p:cNvPr id="140" name="Rectangle 1"/>
            <p:cNvSpPr/>
            <p:nvPr/>
          </p:nvSpPr>
          <p:spPr>
            <a:xfrm>
              <a:off x="6709128" y="2488864"/>
              <a:ext cx="1280160" cy="1188720"/>
            </a:xfrm>
            <a:custGeom>
              <a:avLst/>
              <a:gdLst/>
              <a:ahLst/>
              <a:cxnLst/>
              <a:rect l="l" t="t" r="r" b="b"/>
              <a:pathLst>
                <a:path w="4235395" h="4162644">
                  <a:moveTo>
                    <a:pt x="4235395" y="0"/>
                  </a:moveTo>
                  <a:lnTo>
                    <a:pt x="4235395" y="4019636"/>
                  </a:lnTo>
                  <a:lnTo>
                    <a:pt x="140197" y="4162644"/>
                  </a:lnTo>
                  <a:lnTo>
                    <a:pt x="0" y="147903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EEB000"/>
                </a:gs>
                <a:gs pos="0">
                  <a:srgbClr val="FFE115"/>
                </a:gs>
                <a:gs pos="58000">
                  <a:srgbClr val="FFE321"/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762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141" name="TextBox 96"/>
            <p:cNvSpPr txBox="1"/>
            <p:nvPr/>
          </p:nvSpPr>
          <p:spPr>
            <a:xfrm>
              <a:off x="6839353" y="2744699"/>
              <a:ext cx="1019711" cy="5539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900" dirty="0" err="1" smtClean="0">
                  <a:solidFill>
                    <a:prstClr val="black"/>
                  </a:solidFill>
                </a:rPr>
                <a:t>Testa</a:t>
              </a:r>
              <a:r>
                <a:rPr lang="en-US" sz="900" dirty="0" smtClean="0">
                  <a:solidFill>
                    <a:prstClr val="black"/>
                  </a:solidFill>
                </a:rPr>
                <a:t> </a:t>
              </a:r>
              <a:r>
                <a:rPr lang="en-US" sz="900" dirty="0" err="1" smtClean="0">
                  <a:solidFill>
                    <a:prstClr val="black"/>
                  </a:solidFill>
                </a:rPr>
                <a:t>alla</a:t>
              </a:r>
              <a:r>
                <a:rPr lang="en-US" sz="900" dirty="0" smtClean="0">
                  <a:solidFill>
                    <a:prstClr val="black"/>
                  </a:solidFill>
                </a:rPr>
                <a:t> </a:t>
              </a:r>
              <a:r>
                <a:rPr lang="en-US" sz="900" dirty="0" err="1" smtClean="0">
                  <a:solidFill>
                    <a:prstClr val="black"/>
                  </a:solidFill>
                </a:rPr>
                <a:t>relevanta</a:t>
              </a:r>
              <a:r>
                <a:rPr lang="en-US" sz="900" dirty="0" smtClean="0">
                  <a:solidFill>
                    <a:prstClr val="black"/>
                  </a:solidFill>
                </a:rPr>
                <a:t> </a:t>
              </a:r>
              <a:r>
                <a:rPr lang="en-US" sz="900" dirty="0" err="1" smtClean="0">
                  <a:solidFill>
                    <a:prstClr val="black"/>
                  </a:solidFill>
                </a:rPr>
                <a:t>scenarion</a:t>
              </a:r>
              <a:endParaRPr lang="en-US" sz="900" dirty="0">
                <a:solidFill>
                  <a:prstClr val="black"/>
                </a:solidFill>
              </a:endParaRPr>
            </a:p>
          </p:txBody>
        </p:sp>
        <p:grpSp>
          <p:nvGrpSpPr>
            <p:cNvPr id="142" name="Group 97"/>
            <p:cNvGrpSpPr/>
            <p:nvPr/>
          </p:nvGrpSpPr>
          <p:grpSpPr>
            <a:xfrm>
              <a:off x="7296209" y="2482090"/>
              <a:ext cx="182880" cy="182880"/>
              <a:chOff x="4917745" y="2286000"/>
              <a:chExt cx="2558303" cy="2438399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43" name="Oval 98"/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44" name="Oval 99"/>
              <p:cNvSpPr/>
              <p:nvPr/>
            </p:nvSpPr>
            <p:spPr>
              <a:xfrm>
                <a:off x="5945828" y="2286000"/>
                <a:ext cx="1530220" cy="153022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45" name="Oval 10"/>
              <p:cNvSpPr/>
              <p:nvPr/>
            </p:nvSpPr>
            <p:spPr>
              <a:xfrm>
                <a:off x="6054828" y="2667000"/>
                <a:ext cx="1107972" cy="1023687"/>
              </a:xfrm>
              <a:custGeom>
                <a:avLst/>
                <a:gdLst>
                  <a:gd name="connsiteX0" fmla="*/ 189017 w 1045863"/>
                  <a:gd name="connsiteY0" fmla="*/ 0 h 1103312"/>
                  <a:gd name="connsiteX1" fmla="*/ 97056 w 1045863"/>
                  <a:gd name="connsiteY1" fmla="*/ 259496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1045863 w 1045863"/>
                  <a:gd name="connsiteY2" fmla="*/ 954468 h 1103312"/>
                  <a:gd name="connsiteX3" fmla="*/ 640080 w 1045863"/>
                  <a:gd name="connsiteY3" fmla="*/ 1103312 h 1103312"/>
                  <a:gd name="connsiteX4" fmla="*/ 0 w 1045863"/>
                  <a:gd name="connsiteY4" fmla="*/ 463232 h 1103312"/>
                  <a:gd name="connsiteX5" fmla="*/ 189017 w 1045863"/>
                  <a:gd name="connsiteY5" fmla="*/ 0 h 1103312"/>
                  <a:gd name="connsiteX0" fmla="*/ 189017 w 1178210"/>
                  <a:gd name="connsiteY0" fmla="*/ 0 h 1103312"/>
                  <a:gd name="connsiteX1" fmla="*/ 482067 w 1178210"/>
                  <a:gd name="connsiteY1" fmla="*/ 800917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189017 w 1178210"/>
                  <a:gd name="connsiteY0" fmla="*/ 0 h 1103312"/>
                  <a:gd name="connsiteX1" fmla="*/ 494099 w 1178210"/>
                  <a:gd name="connsiteY1" fmla="*/ 596381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2404 w 991597"/>
                  <a:gd name="connsiteY0" fmla="*/ 8836 h 1112148"/>
                  <a:gd name="connsiteX1" fmla="*/ 307486 w 991597"/>
                  <a:gd name="connsiteY1" fmla="*/ 605217 h 1112148"/>
                  <a:gd name="connsiteX2" fmla="*/ 991597 w 991597"/>
                  <a:gd name="connsiteY2" fmla="*/ 818925 h 1112148"/>
                  <a:gd name="connsiteX3" fmla="*/ 453467 w 991597"/>
                  <a:gd name="connsiteY3" fmla="*/ 1112148 h 1112148"/>
                  <a:gd name="connsiteX4" fmla="*/ 2404 w 991597"/>
                  <a:gd name="connsiteY4" fmla="*/ 8836 h 1112148"/>
                  <a:gd name="connsiteX0" fmla="*/ 2404 w 991597"/>
                  <a:gd name="connsiteY0" fmla="*/ 8836 h 887846"/>
                  <a:gd name="connsiteX1" fmla="*/ 307486 w 991597"/>
                  <a:gd name="connsiteY1" fmla="*/ 605217 h 887846"/>
                  <a:gd name="connsiteX2" fmla="*/ 991597 w 991597"/>
                  <a:gd name="connsiteY2" fmla="*/ 818925 h 887846"/>
                  <a:gd name="connsiteX3" fmla="*/ 104551 w 991597"/>
                  <a:gd name="connsiteY3" fmla="*/ 883548 h 887846"/>
                  <a:gd name="connsiteX4" fmla="*/ 2404 w 991597"/>
                  <a:gd name="connsiteY4" fmla="*/ 8836 h 887846"/>
                  <a:gd name="connsiteX0" fmla="*/ 118779 w 1107972"/>
                  <a:gd name="connsiteY0" fmla="*/ 8836 h 1021343"/>
                  <a:gd name="connsiteX1" fmla="*/ 423861 w 1107972"/>
                  <a:gd name="connsiteY1" fmla="*/ 605217 h 1021343"/>
                  <a:gd name="connsiteX2" fmla="*/ 1107972 w 1107972"/>
                  <a:gd name="connsiteY2" fmla="*/ 818925 h 1021343"/>
                  <a:gd name="connsiteX3" fmla="*/ 220926 w 1107972"/>
                  <a:gd name="connsiteY3" fmla="*/ 883548 h 1021343"/>
                  <a:gd name="connsiteX4" fmla="*/ 118779 w 1107972"/>
                  <a:gd name="connsiteY4" fmla="*/ 8836 h 1021343"/>
                  <a:gd name="connsiteX0" fmla="*/ 118779 w 1107972"/>
                  <a:gd name="connsiteY0" fmla="*/ 11180 h 1023687"/>
                  <a:gd name="connsiteX1" fmla="*/ 423861 w 1107972"/>
                  <a:gd name="connsiteY1" fmla="*/ 607561 h 1023687"/>
                  <a:gd name="connsiteX2" fmla="*/ 1107972 w 1107972"/>
                  <a:gd name="connsiteY2" fmla="*/ 821269 h 1023687"/>
                  <a:gd name="connsiteX3" fmla="*/ 220926 w 1107972"/>
                  <a:gd name="connsiteY3" fmla="*/ 885892 h 1023687"/>
                  <a:gd name="connsiteX4" fmla="*/ 118779 w 1107972"/>
                  <a:gd name="connsiteY4" fmla="*/ 11180 h 102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7972" h="1023687">
                    <a:moveTo>
                      <a:pt x="118779" y="11180"/>
                    </a:moveTo>
                    <a:cubicBezTo>
                      <a:pt x="94449" y="-73308"/>
                      <a:pt x="114617" y="340199"/>
                      <a:pt x="423861" y="607561"/>
                    </a:cubicBezTo>
                    <a:cubicBezTo>
                      <a:pt x="733105" y="874923"/>
                      <a:pt x="1081637" y="770870"/>
                      <a:pt x="1107972" y="821269"/>
                    </a:cubicBezTo>
                    <a:cubicBezTo>
                      <a:pt x="999127" y="915094"/>
                      <a:pt x="664577" y="1186681"/>
                      <a:pt x="220926" y="885892"/>
                    </a:cubicBezTo>
                    <a:cubicBezTo>
                      <a:pt x="-222725" y="585103"/>
                      <a:pt x="143109" y="95668"/>
                      <a:pt x="118779" y="1118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160" name="Group 15"/>
          <p:cNvGrpSpPr/>
          <p:nvPr/>
        </p:nvGrpSpPr>
        <p:grpSpPr>
          <a:xfrm>
            <a:off x="4174528" y="2744723"/>
            <a:ext cx="960120" cy="896621"/>
            <a:chOff x="6709128" y="2482090"/>
            <a:chExt cx="1280160" cy="1195494"/>
          </a:xfrm>
        </p:grpSpPr>
        <p:sp>
          <p:nvSpPr>
            <p:cNvPr id="161" name="Rectangle 1"/>
            <p:cNvSpPr/>
            <p:nvPr/>
          </p:nvSpPr>
          <p:spPr>
            <a:xfrm>
              <a:off x="6709128" y="2488864"/>
              <a:ext cx="1280160" cy="1188720"/>
            </a:xfrm>
            <a:custGeom>
              <a:avLst/>
              <a:gdLst/>
              <a:ahLst/>
              <a:cxnLst/>
              <a:rect l="l" t="t" r="r" b="b"/>
              <a:pathLst>
                <a:path w="4235395" h="4162644">
                  <a:moveTo>
                    <a:pt x="4235395" y="0"/>
                  </a:moveTo>
                  <a:lnTo>
                    <a:pt x="4235395" y="4019636"/>
                  </a:lnTo>
                  <a:lnTo>
                    <a:pt x="140197" y="4162644"/>
                  </a:lnTo>
                  <a:lnTo>
                    <a:pt x="0" y="147903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EEB000"/>
                </a:gs>
                <a:gs pos="0">
                  <a:srgbClr val="FFE115"/>
                </a:gs>
                <a:gs pos="58000">
                  <a:srgbClr val="FFE321"/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762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162" name="TextBox 96"/>
            <p:cNvSpPr txBox="1"/>
            <p:nvPr/>
          </p:nvSpPr>
          <p:spPr>
            <a:xfrm>
              <a:off x="6839353" y="2744699"/>
              <a:ext cx="1019711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900" dirty="0" err="1" smtClean="0">
                  <a:solidFill>
                    <a:prstClr val="black"/>
                  </a:solidFill>
                </a:rPr>
                <a:t>Även</a:t>
              </a:r>
              <a:r>
                <a:rPr lang="en-US" sz="900" dirty="0" smtClean="0">
                  <a:solidFill>
                    <a:prstClr val="black"/>
                  </a:solidFill>
                </a:rPr>
                <a:t> intern Gateway</a:t>
              </a:r>
              <a:endParaRPr lang="en-US" sz="900" dirty="0">
                <a:solidFill>
                  <a:prstClr val="black"/>
                </a:solidFill>
              </a:endParaRPr>
            </a:p>
          </p:txBody>
        </p:sp>
        <p:grpSp>
          <p:nvGrpSpPr>
            <p:cNvPr id="163" name="Group 97"/>
            <p:cNvGrpSpPr/>
            <p:nvPr/>
          </p:nvGrpSpPr>
          <p:grpSpPr>
            <a:xfrm>
              <a:off x="7296209" y="2482090"/>
              <a:ext cx="182880" cy="182880"/>
              <a:chOff x="4917745" y="2286000"/>
              <a:chExt cx="2558303" cy="2438399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64" name="Oval 98"/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65" name="Oval 99"/>
              <p:cNvSpPr/>
              <p:nvPr/>
            </p:nvSpPr>
            <p:spPr>
              <a:xfrm>
                <a:off x="5945828" y="2286000"/>
                <a:ext cx="1530220" cy="153022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66" name="Oval 10"/>
              <p:cNvSpPr/>
              <p:nvPr/>
            </p:nvSpPr>
            <p:spPr>
              <a:xfrm>
                <a:off x="6054828" y="2667000"/>
                <a:ext cx="1107972" cy="1023687"/>
              </a:xfrm>
              <a:custGeom>
                <a:avLst/>
                <a:gdLst>
                  <a:gd name="connsiteX0" fmla="*/ 189017 w 1045863"/>
                  <a:gd name="connsiteY0" fmla="*/ 0 h 1103312"/>
                  <a:gd name="connsiteX1" fmla="*/ 97056 w 1045863"/>
                  <a:gd name="connsiteY1" fmla="*/ 259496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1045863 w 1045863"/>
                  <a:gd name="connsiteY2" fmla="*/ 954468 h 1103312"/>
                  <a:gd name="connsiteX3" fmla="*/ 640080 w 1045863"/>
                  <a:gd name="connsiteY3" fmla="*/ 1103312 h 1103312"/>
                  <a:gd name="connsiteX4" fmla="*/ 0 w 1045863"/>
                  <a:gd name="connsiteY4" fmla="*/ 463232 h 1103312"/>
                  <a:gd name="connsiteX5" fmla="*/ 189017 w 1045863"/>
                  <a:gd name="connsiteY5" fmla="*/ 0 h 1103312"/>
                  <a:gd name="connsiteX0" fmla="*/ 189017 w 1178210"/>
                  <a:gd name="connsiteY0" fmla="*/ 0 h 1103312"/>
                  <a:gd name="connsiteX1" fmla="*/ 482067 w 1178210"/>
                  <a:gd name="connsiteY1" fmla="*/ 800917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189017 w 1178210"/>
                  <a:gd name="connsiteY0" fmla="*/ 0 h 1103312"/>
                  <a:gd name="connsiteX1" fmla="*/ 494099 w 1178210"/>
                  <a:gd name="connsiteY1" fmla="*/ 596381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2404 w 991597"/>
                  <a:gd name="connsiteY0" fmla="*/ 8836 h 1112148"/>
                  <a:gd name="connsiteX1" fmla="*/ 307486 w 991597"/>
                  <a:gd name="connsiteY1" fmla="*/ 605217 h 1112148"/>
                  <a:gd name="connsiteX2" fmla="*/ 991597 w 991597"/>
                  <a:gd name="connsiteY2" fmla="*/ 818925 h 1112148"/>
                  <a:gd name="connsiteX3" fmla="*/ 453467 w 991597"/>
                  <a:gd name="connsiteY3" fmla="*/ 1112148 h 1112148"/>
                  <a:gd name="connsiteX4" fmla="*/ 2404 w 991597"/>
                  <a:gd name="connsiteY4" fmla="*/ 8836 h 1112148"/>
                  <a:gd name="connsiteX0" fmla="*/ 2404 w 991597"/>
                  <a:gd name="connsiteY0" fmla="*/ 8836 h 887846"/>
                  <a:gd name="connsiteX1" fmla="*/ 307486 w 991597"/>
                  <a:gd name="connsiteY1" fmla="*/ 605217 h 887846"/>
                  <a:gd name="connsiteX2" fmla="*/ 991597 w 991597"/>
                  <a:gd name="connsiteY2" fmla="*/ 818925 h 887846"/>
                  <a:gd name="connsiteX3" fmla="*/ 104551 w 991597"/>
                  <a:gd name="connsiteY3" fmla="*/ 883548 h 887846"/>
                  <a:gd name="connsiteX4" fmla="*/ 2404 w 991597"/>
                  <a:gd name="connsiteY4" fmla="*/ 8836 h 887846"/>
                  <a:gd name="connsiteX0" fmla="*/ 118779 w 1107972"/>
                  <a:gd name="connsiteY0" fmla="*/ 8836 h 1021343"/>
                  <a:gd name="connsiteX1" fmla="*/ 423861 w 1107972"/>
                  <a:gd name="connsiteY1" fmla="*/ 605217 h 1021343"/>
                  <a:gd name="connsiteX2" fmla="*/ 1107972 w 1107972"/>
                  <a:gd name="connsiteY2" fmla="*/ 818925 h 1021343"/>
                  <a:gd name="connsiteX3" fmla="*/ 220926 w 1107972"/>
                  <a:gd name="connsiteY3" fmla="*/ 883548 h 1021343"/>
                  <a:gd name="connsiteX4" fmla="*/ 118779 w 1107972"/>
                  <a:gd name="connsiteY4" fmla="*/ 8836 h 1021343"/>
                  <a:gd name="connsiteX0" fmla="*/ 118779 w 1107972"/>
                  <a:gd name="connsiteY0" fmla="*/ 11180 h 1023687"/>
                  <a:gd name="connsiteX1" fmla="*/ 423861 w 1107972"/>
                  <a:gd name="connsiteY1" fmla="*/ 607561 h 1023687"/>
                  <a:gd name="connsiteX2" fmla="*/ 1107972 w 1107972"/>
                  <a:gd name="connsiteY2" fmla="*/ 821269 h 1023687"/>
                  <a:gd name="connsiteX3" fmla="*/ 220926 w 1107972"/>
                  <a:gd name="connsiteY3" fmla="*/ 885892 h 1023687"/>
                  <a:gd name="connsiteX4" fmla="*/ 118779 w 1107972"/>
                  <a:gd name="connsiteY4" fmla="*/ 11180 h 102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7972" h="1023687">
                    <a:moveTo>
                      <a:pt x="118779" y="11180"/>
                    </a:moveTo>
                    <a:cubicBezTo>
                      <a:pt x="94449" y="-73308"/>
                      <a:pt x="114617" y="340199"/>
                      <a:pt x="423861" y="607561"/>
                    </a:cubicBezTo>
                    <a:cubicBezTo>
                      <a:pt x="733105" y="874923"/>
                      <a:pt x="1081637" y="770870"/>
                      <a:pt x="1107972" y="821269"/>
                    </a:cubicBezTo>
                    <a:cubicBezTo>
                      <a:pt x="999127" y="915094"/>
                      <a:pt x="664577" y="1186681"/>
                      <a:pt x="220926" y="885892"/>
                    </a:cubicBezTo>
                    <a:cubicBezTo>
                      <a:pt x="-222725" y="585103"/>
                      <a:pt x="143109" y="95668"/>
                      <a:pt x="118779" y="1118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167" name="Group 15"/>
          <p:cNvGrpSpPr/>
          <p:nvPr/>
        </p:nvGrpSpPr>
        <p:grpSpPr>
          <a:xfrm>
            <a:off x="4091216" y="3384045"/>
            <a:ext cx="960120" cy="896621"/>
            <a:chOff x="6709128" y="2482090"/>
            <a:chExt cx="1280160" cy="1195494"/>
          </a:xfrm>
        </p:grpSpPr>
        <p:sp>
          <p:nvSpPr>
            <p:cNvPr id="168" name="Rectangle 1"/>
            <p:cNvSpPr/>
            <p:nvPr/>
          </p:nvSpPr>
          <p:spPr>
            <a:xfrm>
              <a:off x="6709128" y="2488864"/>
              <a:ext cx="1280160" cy="1188720"/>
            </a:xfrm>
            <a:custGeom>
              <a:avLst/>
              <a:gdLst/>
              <a:ahLst/>
              <a:cxnLst/>
              <a:rect l="l" t="t" r="r" b="b"/>
              <a:pathLst>
                <a:path w="4235395" h="4162644">
                  <a:moveTo>
                    <a:pt x="4235395" y="0"/>
                  </a:moveTo>
                  <a:lnTo>
                    <a:pt x="4235395" y="4019636"/>
                  </a:lnTo>
                  <a:lnTo>
                    <a:pt x="140197" y="4162644"/>
                  </a:lnTo>
                  <a:lnTo>
                    <a:pt x="0" y="147903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EEB000"/>
                </a:gs>
                <a:gs pos="0">
                  <a:srgbClr val="FFE115"/>
                </a:gs>
                <a:gs pos="58000">
                  <a:srgbClr val="FFE321"/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762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169" name="TextBox 96"/>
            <p:cNvSpPr txBox="1"/>
            <p:nvPr/>
          </p:nvSpPr>
          <p:spPr>
            <a:xfrm>
              <a:off x="6839353" y="2744699"/>
              <a:ext cx="1019711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900" dirty="0" err="1" smtClean="0">
                  <a:solidFill>
                    <a:prstClr val="black"/>
                  </a:solidFill>
                </a:rPr>
                <a:t>Använd</a:t>
              </a:r>
              <a:r>
                <a:rPr lang="en-US" sz="900" dirty="0" smtClean="0">
                  <a:solidFill>
                    <a:prstClr val="black"/>
                  </a:solidFill>
                </a:rPr>
                <a:t> </a:t>
              </a:r>
              <a:r>
                <a:rPr lang="en-US" sz="900" dirty="0" err="1" smtClean="0">
                  <a:solidFill>
                    <a:prstClr val="black"/>
                  </a:solidFill>
                </a:rPr>
                <a:t>IdP</a:t>
              </a:r>
              <a:r>
                <a:rPr lang="en-US" sz="900" dirty="0" smtClean="0">
                  <a:solidFill>
                    <a:prstClr val="black"/>
                  </a:solidFill>
                </a:rPr>
                <a:t> </a:t>
              </a:r>
              <a:r>
                <a:rPr lang="en-US" sz="900" dirty="0" err="1" smtClean="0">
                  <a:solidFill>
                    <a:prstClr val="black"/>
                  </a:solidFill>
                </a:rPr>
                <a:t>från</a:t>
              </a:r>
              <a:r>
                <a:rPr lang="en-US" sz="900" dirty="0" smtClean="0">
                  <a:solidFill>
                    <a:prstClr val="black"/>
                  </a:solidFill>
                </a:rPr>
                <a:t> </a:t>
              </a:r>
              <a:r>
                <a:rPr lang="en-US" sz="900" dirty="0" err="1" smtClean="0">
                  <a:solidFill>
                    <a:prstClr val="black"/>
                  </a:solidFill>
                </a:rPr>
                <a:t>början</a:t>
              </a:r>
              <a:endParaRPr lang="en-US" sz="900" dirty="0">
                <a:solidFill>
                  <a:prstClr val="black"/>
                </a:solidFill>
              </a:endParaRPr>
            </a:p>
          </p:txBody>
        </p:sp>
        <p:grpSp>
          <p:nvGrpSpPr>
            <p:cNvPr id="170" name="Group 97"/>
            <p:cNvGrpSpPr/>
            <p:nvPr/>
          </p:nvGrpSpPr>
          <p:grpSpPr>
            <a:xfrm>
              <a:off x="7296209" y="2482090"/>
              <a:ext cx="182880" cy="182880"/>
              <a:chOff x="4917745" y="2286000"/>
              <a:chExt cx="2558303" cy="2438399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71" name="Oval 98"/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72" name="Oval 99"/>
              <p:cNvSpPr/>
              <p:nvPr/>
            </p:nvSpPr>
            <p:spPr>
              <a:xfrm>
                <a:off x="5945828" y="2286000"/>
                <a:ext cx="1530220" cy="153022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73" name="Oval 10"/>
              <p:cNvSpPr/>
              <p:nvPr/>
            </p:nvSpPr>
            <p:spPr>
              <a:xfrm>
                <a:off x="6054828" y="2667000"/>
                <a:ext cx="1107972" cy="1023687"/>
              </a:xfrm>
              <a:custGeom>
                <a:avLst/>
                <a:gdLst>
                  <a:gd name="connsiteX0" fmla="*/ 189017 w 1045863"/>
                  <a:gd name="connsiteY0" fmla="*/ 0 h 1103312"/>
                  <a:gd name="connsiteX1" fmla="*/ 97056 w 1045863"/>
                  <a:gd name="connsiteY1" fmla="*/ 259496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1045863 w 1045863"/>
                  <a:gd name="connsiteY2" fmla="*/ 954468 h 1103312"/>
                  <a:gd name="connsiteX3" fmla="*/ 640080 w 1045863"/>
                  <a:gd name="connsiteY3" fmla="*/ 1103312 h 1103312"/>
                  <a:gd name="connsiteX4" fmla="*/ 0 w 1045863"/>
                  <a:gd name="connsiteY4" fmla="*/ 463232 h 1103312"/>
                  <a:gd name="connsiteX5" fmla="*/ 189017 w 1045863"/>
                  <a:gd name="connsiteY5" fmla="*/ 0 h 1103312"/>
                  <a:gd name="connsiteX0" fmla="*/ 189017 w 1178210"/>
                  <a:gd name="connsiteY0" fmla="*/ 0 h 1103312"/>
                  <a:gd name="connsiteX1" fmla="*/ 482067 w 1178210"/>
                  <a:gd name="connsiteY1" fmla="*/ 800917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189017 w 1178210"/>
                  <a:gd name="connsiteY0" fmla="*/ 0 h 1103312"/>
                  <a:gd name="connsiteX1" fmla="*/ 494099 w 1178210"/>
                  <a:gd name="connsiteY1" fmla="*/ 596381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2404 w 991597"/>
                  <a:gd name="connsiteY0" fmla="*/ 8836 h 1112148"/>
                  <a:gd name="connsiteX1" fmla="*/ 307486 w 991597"/>
                  <a:gd name="connsiteY1" fmla="*/ 605217 h 1112148"/>
                  <a:gd name="connsiteX2" fmla="*/ 991597 w 991597"/>
                  <a:gd name="connsiteY2" fmla="*/ 818925 h 1112148"/>
                  <a:gd name="connsiteX3" fmla="*/ 453467 w 991597"/>
                  <a:gd name="connsiteY3" fmla="*/ 1112148 h 1112148"/>
                  <a:gd name="connsiteX4" fmla="*/ 2404 w 991597"/>
                  <a:gd name="connsiteY4" fmla="*/ 8836 h 1112148"/>
                  <a:gd name="connsiteX0" fmla="*/ 2404 w 991597"/>
                  <a:gd name="connsiteY0" fmla="*/ 8836 h 887846"/>
                  <a:gd name="connsiteX1" fmla="*/ 307486 w 991597"/>
                  <a:gd name="connsiteY1" fmla="*/ 605217 h 887846"/>
                  <a:gd name="connsiteX2" fmla="*/ 991597 w 991597"/>
                  <a:gd name="connsiteY2" fmla="*/ 818925 h 887846"/>
                  <a:gd name="connsiteX3" fmla="*/ 104551 w 991597"/>
                  <a:gd name="connsiteY3" fmla="*/ 883548 h 887846"/>
                  <a:gd name="connsiteX4" fmla="*/ 2404 w 991597"/>
                  <a:gd name="connsiteY4" fmla="*/ 8836 h 887846"/>
                  <a:gd name="connsiteX0" fmla="*/ 118779 w 1107972"/>
                  <a:gd name="connsiteY0" fmla="*/ 8836 h 1021343"/>
                  <a:gd name="connsiteX1" fmla="*/ 423861 w 1107972"/>
                  <a:gd name="connsiteY1" fmla="*/ 605217 h 1021343"/>
                  <a:gd name="connsiteX2" fmla="*/ 1107972 w 1107972"/>
                  <a:gd name="connsiteY2" fmla="*/ 818925 h 1021343"/>
                  <a:gd name="connsiteX3" fmla="*/ 220926 w 1107972"/>
                  <a:gd name="connsiteY3" fmla="*/ 883548 h 1021343"/>
                  <a:gd name="connsiteX4" fmla="*/ 118779 w 1107972"/>
                  <a:gd name="connsiteY4" fmla="*/ 8836 h 1021343"/>
                  <a:gd name="connsiteX0" fmla="*/ 118779 w 1107972"/>
                  <a:gd name="connsiteY0" fmla="*/ 11180 h 1023687"/>
                  <a:gd name="connsiteX1" fmla="*/ 423861 w 1107972"/>
                  <a:gd name="connsiteY1" fmla="*/ 607561 h 1023687"/>
                  <a:gd name="connsiteX2" fmla="*/ 1107972 w 1107972"/>
                  <a:gd name="connsiteY2" fmla="*/ 821269 h 1023687"/>
                  <a:gd name="connsiteX3" fmla="*/ 220926 w 1107972"/>
                  <a:gd name="connsiteY3" fmla="*/ 885892 h 1023687"/>
                  <a:gd name="connsiteX4" fmla="*/ 118779 w 1107972"/>
                  <a:gd name="connsiteY4" fmla="*/ 11180 h 102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7972" h="1023687">
                    <a:moveTo>
                      <a:pt x="118779" y="11180"/>
                    </a:moveTo>
                    <a:cubicBezTo>
                      <a:pt x="94449" y="-73308"/>
                      <a:pt x="114617" y="340199"/>
                      <a:pt x="423861" y="607561"/>
                    </a:cubicBezTo>
                    <a:cubicBezTo>
                      <a:pt x="733105" y="874923"/>
                      <a:pt x="1081637" y="770870"/>
                      <a:pt x="1107972" y="821269"/>
                    </a:cubicBezTo>
                    <a:cubicBezTo>
                      <a:pt x="999127" y="915094"/>
                      <a:pt x="664577" y="1186681"/>
                      <a:pt x="220926" y="885892"/>
                    </a:cubicBezTo>
                    <a:cubicBezTo>
                      <a:pt x="-222725" y="585103"/>
                      <a:pt x="143109" y="95668"/>
                      <a:pt x="118779" y="1118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174" name="Group 15"/>
          <p:cNvGrpSpPr/>
          <p:nvPr/>
        </p:nvGrpSpPr>
        <p:grpSpPr>
          <a:xfrm>
            <a:off x="933767" y="1643287"/>
            <a:ext cx="969672" cy="896621"/>
            <a:chOff x="6709128" y="2482090"/>
            <a:chExt cx="1280160" cy="1195494"/>
          </a:xfrm>
        </p:grpSpPr>
        <p:sp>
          <p:nvSpPr>
            <p:cNvPr id="175" name="Rectangle 1"/>
            <p:cNvSpPr/>
            <p:nvPr/>
          </p:nvSpPr>
          <p:spPr>
            <a:xfrm>
              <a:off x="6709128" y="2488864"/>
              <a:ext cx="1280160" cy="1188720"/>
            </a:xfrm>
            <a:custGeom>
              <a:avLst/>
              <a:gdLst/>
              <a:ahLst/>
              <a:cxnLst/>
              <a:rect l="l" t="t" r="r" b="b"/>
              <a:pathLst>
                <a:path w="4235395" h="4162644">
                  <a:moveTo>
                    <a:pt x="4235395" y="0"/>
                  </a:moveTo>
                  <a:lnTo>
                    <a:pt x="4235395" y="4019636"/>
                  </a:lnTo>
                  <a:lnTo>
                    <a:pt x="140197" y="4162644"/>
                  </a:lnTo>
                  <a:lnTo>
                    <a:pt x="0" y="147903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EEB000"/>
                </a:gs>
                <a:gs pos="0">
                  <a:srgbClr val="FFE115"/>
                </a:gs>
                <a:gs pos="58000">
                  <a:srgbClr val="FFE321"/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762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176" name="TextBox 96"/>
            <p:cNvSpPr txBox="1"/>
            <p:nvPr/>
          </p:nvSpPr>
          <p:spPr>
            <a:xfrm>
              <a:off x="6839352" y="2744699"/>
              <a:ext cx="1019711" cy="5539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900" dirty="0" err="1" smtClean="0">
                  <a:solidFill>
                    <a:prstClr val="black"/>
                  </a:solidFill>
                </a:rPr>
                <a:t>Undvik</a:t>
              </a:r>
              <a:r>
                <a:rPr lang="en-US" sz="900" dirty="0" smtClean="0">
                  <a:solidFill>
                    <a:prstClr val="black"/>
                  </a:solidFill>
                </a:rPr>
                <a:t> </a:t>
              </a:r>
              <a:r>
                <a:rPr lang="en-US" sz="900" dirty="0" err="1" smtClean="0">
                  <a:solidFill>
                    <a:prstClr val="black"/>
                  </a:solidFill>
                </a:rPr>
                <a:t>offentlig</a:t>
              </a:r>
              <a:r>
                <a:rPr lang="en-US" sz="900" dirty="0" smtClean="0">
                  <a:solidFill>
                    <a:prstClr val="black"/>
                  </a:solidFill>
                </a:rPr>
                <a:t> </a:t>
              </a:r>
              <a:r>
                <a:rPr lang="en-US" sz="900" dirty="0" err="1" smtClean="0">
                  <a:solidFill>
                    <a:prstClr val="black"/>
                  </a:solidFill>
                </a:rPr>
                <a:t>upphandling</a:t>
              </a:r>
              <a:endParaRPr lang="en-US" sz="900" dirty="0">
                <a:solidFill>
                  <a:prstClr val="black"/>
                </a:solidFill>
              </a:endParaRPr>
            </a:p>
          </p:txBody>
        </p:sp>
        <p:grpSp>
          <p:nvGrpSpPr>
            <p:cNvPr id="177" name="Group 97"/>
            <p:cNvGrpSpPr/>
            <p:nvPr/>
          </p:nvGrpSpPr>
          <p:grpSpPr>
            <a:xfrm>
              <a:off x="7296209" y="2482090"/>
              <a:ext cx="182880" cy="182880"/>
              <a:chOff x="4917745" y="2286000"/>
              <a:chExt cx="2558303" cy="2438399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78" name="Oval 98"/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79" name="Oval 99"/>
              <p:cNvSpPr/>
              <p:nvPr/>
            </p:nvSpPr>
            <p:spPr>
              <a:xfrm>
                <a:off x="5945828" y="2286000"/>
                <a:ext cx="1530220" cy="153022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80" name="Oval 10"/>
              <p:cNvSpPr/>
              <p:nvPr/>
            </p:nvSpPr>
            <p:spPr>
              <a:xfrm>
                <a:off x="6054828" y="2667000"/>
                <a:ext cx="1107972" cy="1023687"/>
              </a:xfrm>
              <a:custGeom>
                <a:avLst/>
                <a:gdLst>
                  <a:gd name="connsiteX0" fmla="*/ 189017 w 1045863"/>
                  <a:gd name="connsiteY0" fmla="*/ 0 h 1103312"/>
                  <a:gd name="connsiteX1" fmla="*/ 97056 w 1045863"/>
                  <a:gd name="connsiteY1" fmla="*/ 259496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1045863 w 1045863"/>
                  <a:gd name="connsiteY2" fmla="*/ 954468 h 1103312"/>
                  <a:gd name="connsiteX3" fmla="*/ 640080 w 1045863"/>
                  <a:gd name="connsiteY3" fmla="*/ 1103312 h 1103312"/>
                  <a:gd name="connsiteX4" fmla="*/ 0 w 1045863"/>
                  <a:gd name="connsiteY4" fmla="*/ 463232 h 1103312"/>
                  <a:gd name="connsiteX5" fmla="*/ 189017 w 1045863"/>
                  <a:gd name="connsiteY5" fmla="*/ 0 h 1103312"/>
                  <a:gd name="connsiteX0" fmla="*/ 189017 w 1178210"/>
                  <a:gd name="connsiteY0" fmla="*/ 0 h 1103312"/>
                  <a:gd name="connsiteX1" fmla="*/ 482067 w 1178210"/>
                  <a:gd name="connsiteY1" fmla="*/ 800917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189017 w 1178210"/>
                  <a:gd name="connsiteY0" fmla="*/ 0 h 1103312"/>
                  <a:gd name="connsiteX1" fmla="*/ 494099 w 1178210"/>
                  <a:gd name="connsiteY1" fmla="*/ 596381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2404 w 991597"/>
                  <a:gd name="connsiteY0" fmla="*/ 8836 h 1112148"/>
                  <a:gd name="connsiteX1" fmla="*/ 307486 w 991597"/>
                  <a:gd name="connsiteY1" fmla="*/ 605217 h 1112148"/>
                  <a:gd name="connsiteX2" fmla="*/ 991597 w 991597"/>
                  <a:gd name="connsiteY2" fmla="*/ 818925 h 1112148"/>
                  <a:gd name="connsiteX3" fmla="*/ 453467 w 991597"/>
                  <a:gd name="connsiteY3" fmla="*/ 1112148 h 1112148"/>
                  <a:gd name="connsiteX4" fmla="*/ 2404 w 991597"/>
                  <a:gd name="connsiteY4" fmla="*/ 8836 h 1112148"/>
                  <a:gd name="connsiteX0" fmla="*/ 2404 w 991597"/>
                  <a:gd name="connsiteY0" fmla="*/ 8836 h 887846"/>
                  <a:gd name="connsiteX1" fmla="*/ 307486 w 991597"/>
                  <a:gd name="connsiteY1" fmla="*/ 605217 h 887846"/>
                  <a:gd name="connsiteX2" fmla="*/ 991597 w 991597"/>
                  <a:gd name="connsiteY2" fmla="*/ 818925 h 887846"/>
                  <a:gd name="connsiteX3" fmla="*/ 104551 w 991597"/>
                  <a:gd name="connsiteY3" fmla="*/ 883548 h 887846"/>
                  <a:gd name="connsiteX4" fmla="*/ 2404 w 991597"/>
                  <a:gd name="connsiteY4" fmla="*/ 8836 h 887846"/>
                  <a:gd name="connsiteX0" fmla="*/ 118779 w 1107972"/>
                  <a:gd name="connsiteY0" fmla="*/ 8836 h 1021343"/>
                  <a:gd name="connsiteX1" fmla="*/ 423861 w 1107972"/>
                  <a:gd name="connsiteY1" fmla="*/ 605217 h 1021343"/>
                  <a:gd name="connsiteX2" fmla="*/ 1107972 w 1107972"/>
                  <a:gd name="connsiteY2" fmla="*/ 818925 h 1021343"/>
                  <a:gd name="connsiteX3" fmla="*/ 220926 w 1107972"/>
                  <a:gd name="connsiteY3" fmla="*/ 883548 h 1021343"/>
                  <a:gd name="connsiteX4" fmla="*/ 118779 w 1107972"/>
                  <a:gd name="connsiteY4" fmla="*/ 8836 h 1021343"/>
                  <a:gd name="connsiteX0" fmla="*/ 118779 w 1107972"/>
                  <a:gd name="connsiteY0" fmla="*/ 11180 h 1023687"/>
                  <a:gd name="connsiteX1" fmla="*/ 423861 w 1107972"/>
                  <a:gd name="connsiteY1" fmla="*/ 607561 h 1023687"/>
                  <a:gd name="connsiteX2" fmla="*/ 1107972 w 1107972"/>
                  <a:gd name="connsiteY2" fmla="*/ 821269 h 1023687"/>
                  <a:gd name="connsiteX3" fmla="*/ 220926 w 1107972"/>
                  <a:gd name="connsiteY3" fmla="*/ 885892 h 1023687"/>
                  <a:gd name="connsiteX4" fmla="*/ 118779 w 1107972"/>
                  <a:gd name="connsiteY4" fmla="*/ 11180 h 102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7972" h="1023687">
                    <a:moveTo>
                      <a:pt x="118779" y="11180"/>
                    </a:moveTo>
                    <a:cubicBezTo>
                      <a:pt x="94449" y="-73308"/>
                      <a:pt x="114617" y="340199"/>
                      <a:pt x="423861" y="607561"/>
                    </a:cubicBezTo>
                    <a:cubicBezTo>
                      <a:pt x="733105" y="874923"/>
                      <a:pt x="1081637" y="770870"/>
                      <a:pt x="1107972" y="821269"/>
                    </a:cubicBezTo>
                    <a:cubicBezTo>
                      <a:pt x="999127" y="915094"/>
                      <a:pt x="664577" y="1186681"/>
                      <a:pt x="220926" y="885892"/>
                    </a:cubicBezTo>
                    <a:cubicBezTo>
                      <a:pt x="-222725" y="585103"/>
                      <a:pt x="143109" y="95668"/>
                      <a:pt x="118779" y="1118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181" name="Group 15"/>
          <p:cNvGrpSpPr/>
          <p:nvPr/>
        </p:nvGrpSpPr>
        <p:grpSpPr>
          <a:xfrm>
            <a:off x="7212563" y="880436"/>
            <a:ext cx="960120" cy="896621"/>
            <a:chOff x="6709128" y="2482090"/>
            <a:chExt cx="1280160" cy="1195494"/>
          </a:xfrm>
        </p:grpSpPr>
        <p:sp>
          <p:nvSpPr>
            <p:cNvPr id="182" name="Rectangle 1"/>
            <p:cNvSpPr/>
            <p:nvPr/>
          </p:nvSpPr>
          <p:spPr>
            <a:xfrm>
              <a:off x="6709128" y="2488864"/>
              <a:ext cx="1280160" cy="1188720"/>
            </a:xfrm>
            <a:custGeom>
              <a:avLst/>
              <a:gdLst/>
              <a:ahLst/>
              <a:cxnLst/>
              <a:rect l="l" t="t" r="r" b="b"/>
              <a:pathLst>
                <a:path w="4235395" h="4162644">
                  <a:moveTo>
                    <a:pt x="4235395" y="0"/>
                  </a:moveTo>
                  <a:lnTo>
                    <a:pt x="4235395" y="4019636"/>
                  </a:lnTo>
                  <a:lnTo>
                    <a:pt x="140197" y="4162644"/>
                  </a:lnTo>
                  <a:lnTo>
                    <a:pt x="0" y="147903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EEB000"/>
                </a:gs>
                <a:gs pos="0">
                  <a:srgbClr val="FFE115"/>
                </a:gs>
                <a:gs pos="58000">
                  <a:srgbClr val="FFE321"/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762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183" name="TextBox 96"/>
            <p:cNvSpPr txBox="1"/>
            <p:nvPr/>
          </p:nvSpPr>
          <p:spPr>
            <a:xfrm>
              <a:off x="6839353" y="2744699"/>
              <a:ext cx="1019711" cy="5539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900" dirty="0" err="1" smtClean="0">
                  <a:solidFill>
                    <a:prstClr val="black"/>
                  </a:solidFill>
                </a:rPr>
                <a:t>Blir</a:t>
              </a:r>
              <a:r>
                <a:rPr lang="en-US" sz="900" dirty="0" smtClean="0">
                  <a:solidFill>
                    <a:prstClr val="black"/>
                  </a:solidFill>
                </a:rPr>
                <a:t> </a:t>
              </a:r>
              <a:r>
                <a:rPr lang="en-US" sz="900" dirty="0" err="1" smtClean="0">
                  <a:solidFill>
                    <a:prstClr val="black"/>
                  </a:solidFill>
                </a:rPr>
                <a:t>mer</a:t>
              </a:r>
              <a:r>
                <a:rPr lang="en-US" sz="900" dirty="0" smtClean="0">
                  <a:solidFill>
                    <a:prstClr val="black"/>
                  </a:solidFill>
                </a:rPr>
                <a:t> </a:t>
              </a:r>
              <a:r>
                <a:rPr lang="en-US" sz="900" dirty="0" err="1" smtClean="0">
                  <a:solidFill>
                    <a:prstClr val="black"/>
                  </a:solidFill>
                </a:rPr>
                <a:t>trafik</a:t>
              </a:r>
              <a:r>
                <a:rPr lang="en-US" sz="900" dirty="0" smtClean="0">
                  <a:solidFill>
                    <a:prstClr val="black"/>
                  </a:solidFill>
                </a:rPr>
                <a:t> </a:t>
              </a:r>
              <a:r>
                <a:rPr lang="en-US" sz="900" dirty="0" err="1" smtClean="0">
                  <a:solidFill>
                    <a:prstClr val="black"/>
                  </a:solidFill>
                </a:rPr>
                <a:t>än</a:t>
              </a:r>
              <a:r>
                <a:rPr lang="en-US" sz="900" dirty="0" smtClean="0">
                  <a:solidFill>
                    <a:prstClr val="black"/>
                  </a:solidFill>
                </a:rPr>
                <a:t> man </a:t>
              </a:r>
              <a:r>
                <a:rPr lang="en-US" sz="900" dirty="0" err="1" smtClean="0">
                  <a:solidFill>
                    <a:prstClr val="black"/>
                  </a:solidFill>
                </a:rPr>
                <a:t>räknat</a:t>
              </a:r>
              <a:r>
                <a:rPr lang="en-US" sz="900" dirty="0" smtClean="0">
                  <a:solidFill>
                    <a:prstClr val="black"/>
                  </a:solidFill>
                </a:rPr>
                <a:t> med</a:t>
              </a:r>
              <a:endParaRPr lang="en-US" sz="900" dirty="0">
                <a:solidFill>
                  <a:prstClr val="black"/>
                </a:solidFill>
              </a:endParaRPr>
            </a:p>
          </p:txBody>
        </p:sp>
        <p:grpSp>
          <p:nvGrpSpPr>
            <p:cNvPr id="184" name="Group 97"/>
            <p:cNvGrpSpPr/>
            <p:nvPr/>
          </p:nvGrpSpPr>
          <p:grpSpPr>
            <a:xfrm>
              <a:off x="7296209" y="2482090"/>
              <a:ext cx="182880" cy="182880"/>
              <a:chOff x="4917745" y="2286000"/>
              <a:chExt cx="2558303" cy="2438399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85" name="Oval 98"/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86" name="Oval 99"/>
              <p:cNvSpPr/>
              <p:nvPr/>
            </p:nvSpPr>
            <p:spPr>
              <a:xfrm>
                <a:off x="5945828" y="2286000"/>
                <a:ext cx="1530220" cy="153022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87" name="Oval 10"/>
              <p:cNvSpPr/>
              <p:nvPr/>
            </p:nvSpPr>
            <p:spPr>
              <a:xfrm>
                <a:off x="6054828" y="2667000"/>
                <a:ext cx="1107972" cy="1023687"/>
              </a:xfrm>
              <a:custGeom>
                <a:avLst/>
                <a:gdLst>
                  <a:gd name="connsiteX0" fmla="*/ 189017 w 1045863"/>
                  <a:gd name="connsiteY0" fmla="*/ 0 h 1103312"/>
                  <a:gd name="connsiteX1" fmla="*/ 97056 w 1045863"/>
                  <a:gd name="connsiteY1" fmla="*/ 259496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1045863 w 1045863"/>
                  <a:gd name="connsiteY2" fmla="*/ 954468 h 1103312"/>
                  <a:gd name="connsiteX3" fmla="*/ 640080 w 1045863"/>
                  <a:gd name="connsiteY3" fmla="*/ 1103312 h 1103312"/>
                  <a:gd name="connsiteX4" fmla="*/ 0 w 1045863"/>
                  <a:gd name="connsiteY4" fmla="*/ 463232 h 1103312"/>
                  <a:gd name="connsiteX5" fmla="*/ 189017 w 1045863"/>
                  <a:gd name="connsiteY5" fmla="*/ 0 h 1103312"/>
                  <a:gd name="connsiteX0" fmla="*/ 189017 w 1178210"/>
                  <a:gd name="connsiteY0" fmla="*/ 0 h 1103312"/>
                  <a:gd name="connsiteX1" fmla="*/ 482067 w 1178210"/>
                  <a:gd name="connsiteY1" fmla="*/ 800917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189017 w 1178210"/>
                  <a:gd name="connsiteY0" fmla="*/ 0 h 1103312"/>
                  <a:gd name="connsiteX1" fmla="*/ 494099 w 1178210"/>
                  <a:gd name="connsiteY1" fmla="*/ 596381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2404 w 991597"/>
                  <a:gd name="connsiteY0" fmla="*/ 8836 h 1112148"/>
                  <a:gd name="connsiteX1" fmla="*/ 307486 w 991597"/>
                  <a:gd name="connsiteY1" fmla="*/ 605217 h 1112148"/>
                  <a:gd name="connsiteX2" fmla="*/ 991597 w 991597"/>
                  <a:gd name="connsiteY2" fmla="*/ 818925 h 1112148"/>
                  <a:gd name="connsiteX3" fmla="*/ 453467 w 991597"/>
                  <a:gd name="connsiteY3" fmla="*/ 1112148 h 1112148"/>
                  <a:gd name="connsiteX4" fmla="*/ 2404 w 991597"/>
                  <a:gd name="connsiteY4" fmla="*/ 8836 h 1112148"/>
                  <a:gd name="connsiteX0" fmla="*/ 2404 w 991597"/>
                  <a:gd name="connsiteY0" fmla="*/ 8836 h 887846"/>
                  <a:gd name="connsiteX1" fmla="*/ 307486 w 991597"/>
                  <a:gd name="connsiteY1" fmla="*/ 605217 h 887846"/>
                  <a:gd name="connsiteX2" fmla="*/ 991597 w 991597"/>
                  <a:gd name="connsiteY2" fmla="*/ 818925 h 887846"/>
                  <a:gd name="connsiteX3" fmla="*/ 104551 w 991597"/>
                  <a:gd name="connsiteY3" fmla="*/ 883548 h 887846"/>
                  <a:gd name="connsiteX4" fmla="*/ 2404 w 991597"/>
                  <a:gd name="connsiteY4" fmla="*/ 8836 h 887846"/>
                  <a:gd name="connsiteX0" fmla="*/ 118779 w 1107972"/>
                  <a:gd name="connsiteY0" fmla="*/ 8836 h 1021343"/>
                  <a:gd name="connsiteX1" fmla="*/ 423861 w 1107972"/>
                  <a:gd name="connsiteY1" fmla="*/ 605217 h 1021343"/>
                  <a:gd name="connsiteX2" fmla="*/ 1107972 w 1107972"/>
                  <a:gd name="connsiteY2" fmla="*/ 818925 h 1021343"/>
                  <a:gd name="connsiteX3" fmla="*/ 220926 w 1107972"/>
                  <a:gd name="connsiteY3" fmla="*/ 883548 h 1021343"/>
                  <a:gd name="connsiteX4" fmla="*/ 118779 w 1107972"/>
                  <a:gd name="connsiteY4" fmla="*/ 8836 h 1021343"/>
                  <a:gd name="connsiteX0" fmla="*/ 118779 w 1107972"/>
                  <a:gd name="connsiteY0" fmla="*/ 11180 h 1023687"/>
                  <a:gd name="connsiteX1" fmla="*/ 423861 w 1107972"/>
                  <a:gd name="connsiteY1" fmla="*/ 607561 h 1023687"/>
                  <a:gd name="connsiteX2" fmla="*/ 1107972 w 1107972"/>
                  <a:gd name="connsiteY2" fmla="*/ 821269 h 1023687"/>
                  <a:gd name="connsiteX3" fmla="*/ 220926 w 1107972"/>
                  <a:gd name="connsiteY3" fmla="*/ 885892 h 1023687"/>
                  <a:gd name="connsiteX4" fmla="*/ 118779 w 1107972"/>
                  <a:gd name="connsiteY4" fmla="*/ 11180 h 102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7972" h="1023687">
                    <a:moveTo>
                      <a:pt x="118779" y="11180"/>
                    </a:moveTo>
                    <a:cubicBezTo>
                      <a:pt x="94449" y="-73308"/>
                      <a:pt x="114617" y="340199"/>
                      <a:pt x="423861" y="607561"/>
                    </a:cubicBezTo>
                    <a:cubicBezTo>
                      <a:pt x="733105" y="874923"/>
                      <a:pt x="1081637" y="770870"/>
                      <a:pt x="1107972" y="821269"/>
                    </a:cubicBezTo>
                    <a:cubicBezTo>
                      <a:pt x="999127" y="915094"/>
                      <a:pt x="664577" y="1186681"/>
                      <a:pt x="220926" y="885892"/>
                    </a:cubicBezTo>
                    <a:cubicBezTo>
                      <a:pt x="-222725" y="585103"/>
                      <a:pt x="143109" y="95668"/>
                      <a:pt x="118779" y="1118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76" name="Group 15"/>
          <p:cNvGrpSpPr/>
          <p:nvPr/>
        </p:nvGrpSpPr>
        <p:grpSpPr>
          <a:xfrm>
            <a:off x="7347829" y="1452541"/>
            <a:ext cx="960120" cy="896621"/>
            <a:chOff x="6709128" y="2482090"/>
            <a:chExt cx="1280160" cy="1195494"/>
          </a:xfrm>
        </p:grpSpPr>
        <p:sp>
          <p:nvSpPr>
            <p:cNvPr id="77" name="Rectangle 1"/>
            <p:cNvSpPr/>
            <p:nvPr/>
          </p:nvSpPr>
          <p:spPr>
            <a:xfrm>
              <a:off x="6709128" y="2488864"/>
              <a:ext cx="1280160" cy="1188720"/>
            </a:xfrm>
            <a:custGeom>
              <a:avLst/>
              <a:gdLst/>
              <a:ahLst/>
              <a:cxnLst/>
              <a:rect l="l" t="t" r="r" b="b"/>
              <a:pathLst>
                <a:path w="4235395" h="4162644">
                  <a:moveTo>
                    <a:pt x="4235395" y="0"/>
                  </a:moveTo>
                  <a:lnTo>
                    <a:pt x="4235395" y="4019636"/>
                  </a:lnTo>
                  <a:lnTo>
                    <a:pt x="140197" y="4162644"/>
                  </a:lnTo>
                  <a:lnTo>
                    <a:pt x="0" y="147903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EEB000"/>
                </a:gs>
                <a:gs pos="0">
                  <a:srgbClr val="FFE115"/>
                </a:gs>
                <a:gs pos="58000">
                  <a:srgbClr val="FFE321"/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762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78" name="TextBox 96"/>
            <p:cNvSpPr txBox="1"/>
            <p:nvPr/>
          </p:nvSpPr>
          <p:spPr>
            <a:xfrm>
              <a:off x="6839353" y="2744699"/>
              <a:ext cx="1019711" cy="5539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900" dirty="0" err="1" smtClean="0">
                  <a:solidFill>
                    <a:prstClr val="black"/>
                  </a:solidFill>
                </a:rPr>
                <a:t>Bygg</a:t>
              </a:r>
              <a:r>
                <a:rPr lang="en-US" sz="900" dirty="0" smtClean="0">
                  <a:solidFill>
                    <a:prstClr val="black"/>
                  </a:solidFill>
                </a:rPr>
                <a:t> </a:t>
              </a:r>
              <a:r>
                <a:rPr lang="en-US" sz="900" dirty="0" err="1" smtClean="0">
                  <a:solidFill>
                    <a:prstClr val="black"/>
                  </a:solidFill>
                </a:rPr>
                <a:t>upp</a:t>
              </a:r>
              <a:r>
                <a:rPr lang="en-US" sz="900" dirty="0" smtClean="0">
                  <a:solidFill>
                    <a:prstClr val="black"/>
                  </a:solidFill>
                </a:rPr>
                <a:t> </a:t>
              </a:r>
              <a:r>
                <a:rPr lang="en-US" sz="900" dirty="0" err="1" smtClean="0">
                  <a:solidFill>
                    <a:prstClr val="black"/>
                  </a:solidFill>
                </a:rPr>
                <a:t>egen</a:t>
              </a:r>
              <a:r>
                <a:rPr lang="en-US" sz="900" dirty="0" smtClean="0">
                  <a:solidFill>
                    <a:prstClr val="black"/>
                  </a:solidFill>
                </a:rPr>
                <a:t> </a:t>
              </a:r>
              <a:r>
                <a:rPr lang="en-US" sz="900" dirty="0" err="1" smtClean="0">
                  <a:solidFill>
                    <a:prstClr val="black"/>
                  </a:solidFill>
                </a:rPr>
                <a:t>kompetens</a:t>
              </a:r>
              <a:endParaRPr lang="en-US" sz="900" dirty="0">
                <a:solidFill>
                  <a:prstClr val="black"/>
                </a:solidFill>
              </a:endParaRPr>
            </a:p>
          </p:txBody>
        </p:sp>
        <p:grpSp>
          <p:nvGrpSpPr>
            <p:cNvPr id="79" name="Group 97"/>
            <p:cNvGrpSpPr/>
            <p:nvPr/>
          </p:nvGrpSpPr>
          <p:grpSpPr>
            <a:xfrm>
              <a:off x="7296209" y="2482090"/>
              <a:ext cx="182880" cy="182880"/>
              <a:chOff x="4917745" y="2286000"/>
              <a:chExt cx="2558303" cy="2438399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80" name="Oval 98"/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81" name="Oval 99"/>
              <p:cNvSpPr/>
              <p:nvPr/>
            </p:nvSpPr>
            <p:spPr>
              <a:xfrm>
                <a:off x="5945828" y="2286000"/>
                <a:ext cx="1530220" cy="153022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82" name="Oval 10"/>
              <p:cNvSpPr/>
              <p:nvPr/>
            </p:nvSpPr>
            <p:spPr>
              <a:xfrm>
                <a:off x="6054828" y="2667000"/>
                <a:ext cx="1107972" cy="1023687"/>
              </a:xfrm>
              <a:custGeom>
                <a:avLst/>
                <a:gdLst>
                  <a:gd name="connsiteX0" fmla="*/ 189017 w 1045863"/>
                  <a:gd name="connsiteY0" fmla="*/ 0 h 1103312"/>
                  <a:gd name="connsiteX1" fmla="*/ 97056 w 1045863"/>
                  <a:gd name="connsiteY1" fmla="*/ 259496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1045863 w 1045863"/>
                  <a:gd name="connsiteY2" fmla="*/ 954468 h 1103312"/>
                  <a:gd name="connsiteX3" fmla="*/ 640080 w 1045863"/>
                  <a:gd name="connsiteY3" fmla="*/ 1103312 h 1103312"/>
                  <a:gd name="connsiteX4" fmla="*/ 0 w 1045863"/>
                  <a:gd name="connsiteY4" fmla="*/ 463232 h 1103312"/>
                  <a:gd name="connsiteX5" fmla="*/ 189017 w 1045863"/>
                  <a:gd name="connsiteY5" fmla="*/ 0 h 1103312"/>
                  <a:gd name="connsiteX0" fmla="*/ 189017 w 1178210"/>
                  <a:gd name="connsiteY0" fmla="*/ 0 h 1103312"/>
                  <a:gd name="connsiteX1" fmla="*/ 482067 w 1178210"/>
                  <a:gd name="connsiteY1" fmla="*/ 800917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189017 w 1178210"/>
                  <a:gd name="connsiteY0" fmla="*/ 0 h 1103312"/>
                  <a:gd name="connsiteX1" fmla="*/ 494099 w 1178210"/>
                  <a:gd name="connsiteY1" fmla="*/ 596381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2404 w 991597"/>
                  <a:gd name="connsiteY0" fmla="*/ 8836 h 1112148"/>
                  <a:gd name="connsiteX1" fmla="*/ 307486 w 991597"/>
                  <a:gd name="connsiteY1" fmla="*/ 605217 h 1112148"/>
                  <a:gd name="connsiteX2" fmla="*/ 991597 w 991597"/>
                  <a:gd name="connsiteY2" fmla="*/ 818925 h 1112148"/>
                  <a:gd name="connsiteX3" fmla="*/ 453467 w 991597"/>
                  <a:gd name="connsiteY3" fmla="*/ 1112148 h 1112148"/>
                  <a:gd name="connsiteX4" fmla="*/ 2404 w 991597"/>
                  <a:gd name="connsiteY4" fmla="*/ 8836 h 1112148"/>
                  <a:gd name="connsiteX0" fmla="*/ 2404 w 991597"/>
                  <a:gd name="connsiteY0" fmla="*/ 8836 h 887846"/>
                  <a:gd name="connsiteX1" fmla="*/ 307486 w 991597"/>
                  <a:gd name="connsiteY1" fmla="*/ 605217 h 887846"/>
                  <a:gd name="connsiteX2" fmla="*/ 991597 w 991597"/>
                  <a:gd name="connsiteY2" fmla="*/ 818925 h 887846"/>
                  <a:gd name="connsiteX3" fmla="*/ 104551 w 991597"/>
                  <a:gd name="connsiteY3" fmla="*/ 883548 h 887846"/>
                  <a:gd name="connsiteX4" fmla="*/ 2404 w 991597"/>
                  <a:gd name="connsiteY4" fmla="*/ 8836 h 887846"/>
                  <a:gd name="connsiteX0" fmla="*/ 118779 w 1107972"/>
                  <a:gd name="connsiteY0" fmla="*/ 8836 h 1021343"/>
                  <a:gd name="connsiteX1" fmla="*/ 423861 w 1107972"/>
                  <a:gd name="connsiteY1" fmla="*/ 605217 h 1021343"/>
                  <a:gd name="connsiteX2" fmla="*/ 1107972 w 1107972"/>
                  <a:gd name="connsiteY2" fmla="*/ 818925 h 1021343"/>
                  <a:gd name="connsiteX3" fmla="*/ 220926 w 1107972"/>
                  <a:gd name="connsiteY3" fmla="*/ 883548 h 1021343"/>
                  <a:gd name="connsiteX4" fmla="*/ 118779 w 1107972"/>
                  <a:gd name="connsiteY4" fmla="*/ 8836 h 1021343"/>
                  <a:gd name="connsiteX0" fmla="*/ 118779 w 1107972"/>
                  <a:gd name="connsiteY0" fmla="*/ 11180 h 1023687"/>
                  <a:gd name="connsiteX1" fmla="*/ 423861 w 1107972"/>
                  <a:gd name="connsiteY1" fmla="*/ 607561 h 1023687"/>
                  <a:gd name="connsiteX2" fmla="*/ 1107972 w 1107972"/>
                  <a:gd name="connsiteY2" fmla="*/ 821269 h 1023687"/>
                  <a:gd name="connsiteX3" fmla="*/ 220926 w 1107972"/>
                  <a:gd name="connsiteY3" fmla="*/ 885892 h 1023687"/>
                  <a:gd name="connsiteX4" fmla="*/ 118779 w 1107972"/>
                  <a:gd name="connsiteY4" fmla="*/ 11180 h 102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7972" h="1023687">
                    <a:moveTo>
                      <a:pt x="118779" y="11180"/>
                    </a:moveTo>
                    <a:cubicBezTo>
                      <a:pt x="94449" y="-73308"/>
                      <a:pt x="114617" y="340199"/>
                      <a:pt x="423861" y="607561"/>
                    </a:cubicBezTo>
                    <a:cubicBezTo>
                      <a:pt x="733105" y="874923"/>
                      <a:pt x="1081637" y="770870"/>
                      <a:pt x="1107972" y="821269"/>
                    </a:cubicBezTo>
                    <a:cubicBezTo>
                      <a:pt x="999127" y="915094"/>
                      <a:pt x="664577" y="1186681"/>
                      <a:pt x="220926" y="885892"/>
                    </a:cubicBezTo>
                    <a:cubicBezTo>
                      <a:pt x="-222725" y="585103"/>
                      <a:pt x="143109" y="95668"/>
                      <a:pt x="118779" y="1118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118" name="Group 15"/>
          <p:cNvGrpSpPr/>
          <p:nvPr/>
        </p:nvGrpSpPr>
        <p:grpSpPr>
          <a:xfrm>
            <a:off x="7252556" y="2157311"/>
            <a:ext cx="960120" cy="896621"/>
            <a:chOff x="6709128" y="2482090"/>
            <a:chExt cx="1280160" cy="1195494"/>
          </a:xfrm>
        </p:grpSpPr>
        <p:sp>
          <p:nvSpPr>
            <p:cNvPr id="119" name="Rectangle 1"/>
            <p:cNvSpPr/>
            <p:nvPr/>
          </p:nvSpPr>
          <p:spPr>
            <a:xfrm>
              <a:off x="6709128" y="2488864"/>
              <a:ext cx="1280160" cy="1188720"/>
            </a:xfrm>
            <a:custGeom>
              <a:avLst/>
              <a:gdLst/>
              <a:ahLst/>
              <a:cxnLst/>
              <a:rect l="l" t="t" r="r" b="b"/>
              <a:pathLst>
                <a:path w="4235395" h="4162644">
                  <a:moveTo>
                    <a:pt x="4235395" y="0"/>
                  </a:moveTo>
                  <a:lnTo>
                    <a:pt x="4235395" y="4019636"/>
                  </a:lnTo>
                  <a:lnTo>
                    <a:pt x="140197" y="4162644"/>
                  </a:lnTo>
                  <a:lnTo>
                    <a:pt x="0" y="147903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EEB000"/>
                </a:gs>
                <a:gs pos="0">
                  <a:srgbClr val="FFE115"/>
                </a:gs>
                <a:gs pos="58000">
                  <a:srgbClr val="FFE321"/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762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120" name="TextBox 96"/>
            <p:cNvSpPr txBox="1"/>
            <p:nvPr/>
          </p:nvSpPr>
          <p:spPr>
            <a:xfrm>
              <a:off x="6839353" y="2744699"/>
              <a:ext cx="1019711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900" dirty="0" err="1" smtClean="0">
                  <a:solidFill>
                    <a:prstClr val="black"/>
                  </a:solidFill>
                </a:rPr>
                <a:t>Kunna</a:t>
              </a:r>
              <a:r>
                <a:rPr lang="en-US" sz="900" dirty="0" smtClean="0">
                  <a:solidFill>
                    <a:prstClr val="black"/>
                  </a:solidFill>
                </a:rPr>
                <a:t> </a:t>
              </a:r>
              <a:r>
                <a:rPr lang="en-US" sz="900" dirty="0" err="1" smtClean="0">
                  <a:solidFill>
                    <a:prstClr val="black"/>
                  </a:solidFill>
                </a:rPr>
                <a:t>bygga</a:t>
              </a:r>
              <a:r>
                <a:rPr lang="en-US" sz="900" dirty="0" smtClean="0">
                  <a:solidFill>
                    <a:prstClr val="black"/>
                  </a:solidFill>
                </a:rPr>
                <a:t> </a:t>
              </a:r>
              <a:r>
                <a:rPr lang="en-US" sz="900" dirty="0" err="1" smtClean="0">
                  <a:solidFill>
                    <a:prstClr val="black"/>
                  </a:solidFill>
                </a:rPr>
                <a:t>produkten</a:t>
              </a:r>
              <a:r>
                <a:rPr lang="en-US" sz="900" dirty="0" smtClean="0">
                  <a:solidFill>
                    <a:prstClr val="black"/>
                  </a:solidFill>
                </a:rPr>
                <a:t> </a:t>
              </a:r>
              <a:r>
                <a:rPr lang="en-US" sz="900" dirty="0" err="1" smtClean="0">
                  <a:solidFill>
                    <a:prstClr val="black"/>
                  </a:solidFill>
                </a:rPr>
                <a:t>och</a:t>
              </a:r>
              <a:r>
                <a:rPr lang="en-US" sz="900" dirty="0" smtClean="0">
                  <a:solidFill>
                    <a:prstClr val="black"/>
                  </a:solidFill>
                </a:rPr>
                <a:t> </a:t>
              </a:r>
              <a:r>
                <a:rPr lang="en-US" sz="900" dirty="0" err="1" smtClean="0">
                  <a:solidFill>
                    <a:prstClr val="black"/>
                  </a:solidFill>
                </a:rPr>
                <a:t>komponenter</a:t>
              </a:r>
              <a:r>
                <a:rPr lang="en-US" sz="900" dirty="0" smtClean="0">
                  <a:solidFill>
                    <a:prstClr val="black"/>
                  </a:solidFill>
                </a:rPr>
                <a:t> </a:t>
              </a:r>
              <a:r>
                <a:rPr lang="en-US" sz="900" dirty="0" err="1" smtClean="0">
                  <a:solidFill>
                    <a:prstClr val="black"/>
                  </a:solidFill>
                </a:rPr>
                <a:t>själva</a:t>
              </a:r>
              <a:endParaRPr lang="en-US" sz="900" dirty="0">
                <a:solidFill>
                  <a:prstClr val="black"/>
                </a:solidFill>
              </a:endParaRPr>
            </a:p>
          </p:txBody>
        </p:sp>
        <p:grpSp>
          <p:nvGrpSpPr>
            <p:cNvPr id="121" name="Group 97"/>
            <p:cNvGrpSpPr/>
            <p:nvPr/>
          </p:nvGrpSpPr>
          <p:grpSpPr>
            <a:xfrm>
              <a:off x="7296209" y="2482090"/>
              <a:ext cx="182880" cy="182880"/>
              <a:chOff x="4917745" y="2286000"/>
              <a:chExt cx="2558303" cy="2438399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22" name="Oval 98"/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23" name="Oval 99"/>
              <p:cNvSpPr/>
              <p:nvPr/>
            </p:nvSpPr>
            <p:spPr>
              <a:xfrm>
                <a:off x="5945828" y="2286000"/>
                <a:ext cx="1530220" cy="153022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24" name="Oval 10"/>
              <p:cNvSpPr/>
              <p:nvPr/>
            </p:nvSpPr>
            <p:spPr>
              <a:xfrm>
                <a:off x="6054828" y="2667000"/>
                <a:ext cx="1107972" cy="1023687"/>
              </a:xfrm>
              <a:custGeom>
                <a:avLst/>
                <a:gdLst>
                  <a:gd name="connsiteX0" fmla="*/ 189017 w 1045863"/>
                  <a:gd name="connsiteY0" fmla="*/ 0 h 1103312"/>
                  <a:gd name="connsiteX1" fmla="*/ 97056 w 1045863"/>
                  <a:gd name="connsiteY1" fmla="*/ 259496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1045863 w 1045863"/>
                  <a:gd name="connsiteY2" fmla="*/ 954468 h 1103312"/>
                  <a:gd name="connsiteX3" fmla="*/ 640080 w 1045863"/>
                  <a:gd name="connsiteY3" fmla="*/ 1103312 h 1103312"/>
                  <a:gd name="connsiteX4" fmla="*/ 0 w 1045863"/>
                  <a:gd name="connsiteY4" fmla="*/ 463232 h 1103312"/>
                  <a:gd name="connsiteX5" fmla="*/ 189017 w 1045863"/>
                  <a:gd name="connsiteY5" fmla="*/ 0 h 1103312"/>
                  <a:gd name="connsiteX0" fmla="*/ 189017 w 1178210"/>
                  <a:gd name="connsiteY0" fmla="*/ 0 h 1103312"/>
                  <a:gd name="connsiteX1" fmla="*/ 482067 w 1178210"/>
                  <a:gd name="connsiteY1" fmla="*/ 800917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189017 w 1178210"/>
                  <a:gd name="connsiteY0" fmla="*/ 0 h 1103312"/>
                  <a:gd name="connsiteX1" fmla="*/ 494099 w 1178210"/>
                  <a:gd name="connsiteY1" fmla="*/ 596381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2404 w 991597"/>
                  <a:gd name="connsiteY0" fmla="*/ 8836 h 1112148"/>
                  <a:gd name="connsiteX1" fmla="*/ 307486 w 991597"/>
                  <a:gd name="connsiteY1" fmla="*/ 605217 h 1112148"/>
                  <a:gd name="connsiteX2" fmla="*/ 991597 w 991597"/>
                  <a:gd name="connsiteY2" fmla="*/ 818925 h 1112148"/>
                  <a:gd name="connsiteX3" fmla="*/ 453467 w 991597"/>
                  <a:gd name="connsiteY3" fmla="*/ 1112148 h 1112148"/>
                  <a:gd name="connsiteX4" fmla="*/ 2404 w 991597"/>
                  <a:gd name="connsiteY4" fmla="*/ 8836 h 1112148"/>
                  <a:gd name="connsiteX0" fmla="*/ 2404 w 991597"/>
                  <a:gd name="connsiteY0" fmla="*/ 8836 h 887846"/>
                  <a:gd name="connsiteX1" fmla="*/ 307486 w 991597"/>
                  <a:gd name="connsiteY1" fmla="*/ 605217 h 887846"/>
                  <a:gd name="connsiteX2" fmla="*/ 991597 w 991597"/>
                  <a:gd name="connsiteY2" fmla="*/ 818925 h 887846"/>
                  <a:gd name="connsiteX3" fmla="*/ 104551 w 991597"/>
                  <a:gd name="connsiteY3" fmla="*/ 883548 h 887846"/>
                  <a:gd name="connsiteX4" fmla="*/ 2404 w 991597"/>
                  <a:gd name="connsiteY4" fmla="*/ 8836 h 887846"/>
                  <a:gd name="connsiteX0" fmla="*/ 118779 w 1107972"/>
                  <a:gd name="connsiteY0" fmla="*/ 8836 h 1021343"/>
                  <a:gd name="connsiteX1" fmla="*/ 423861 w 1107972"/>
                  <a:gd name="connsiteY1" fmla="*/ 605217 h 1021343"/>
                  <a:gd name="connsiteX2" fmla="*/ 1107972 w 1107972"/>
                  <a:gd name="connsiteY2" fmla="*/ 818925 h 1021343"/>
                  <a:gd name="connsiteX3" fmla="*/ 220926 w 1107972"/>
                  <a:gd name="connsiteY3" fmla="*/ 883548 h 1021343"/>
                  <a:gd name="connsiteX4" fmla="*/ 118779 w 1107972"/>
                  <a:gd name="connsiteY4" fmla="*/ 8836 h 1021343"/>
                  <a:gd name="connsiteX0" fmla="*/ 118779 w 1107972"/>
                  <a:gd name="connsiteY0" fmla="*/ 11180 h 1023687"/>
                  <a:gd name="connsiteX1" fmla="*/ 423861 w 1107972"/>
                  <a:gd name="connsiteY1" fmla="*/ 607561 h 1023687"/>
                  <a:gd name="connsiteX2" fmla="*/ 1107972 w 1107972"/>
                  <a:gd name="connsiteY2" fmla="*/ 821269 h 1023687"/>
                  <a:gd name="connsiteX3" fmla="*/ 220926 w 1107972"/>
                  <a:gd name="connsiteY3" fmla="*/ 885892 h 1023687"/>
                  <a:gd name="connsiteX4" fmla="*/ 118779 w 1107972"/>
                  <a:gd name="connsiteY4" fmla="*/ 11180 h 102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7972" h="1023687">
                    <a:moveTo>
                      <a:pt x="118779" y="11180"/>
                    </a:moveTo>
                    <a:cubicBezTo>
                      <a:pt x="94449" y="-73308"/>
                      <a:pt x="114617" y="340199"/>
                      <a:pt x="423861" y="607561"/>
                    </a:cubicBezTo>
                    <a:cubicBezTo>
                      <a:pt x="733105" y="874923"/>
                      <a:pt x="1081637" y="770870"/>
                      <a:pt x="1107972" y="821269"/>
                    </a:cubicBezTo>
                    <a:cubicBezTo>
                      <a:pt x="999127" y="915094"/>
                      <a:pt x="664577" y="1186681"/>
                      <a:pt x="220926" y="885892"/>
                    </a:cubicBezTo>
                    <a:cubicBezTo>
                      <a:pt x="-222725" y="585103"/>
                      <a:pt x="143109" y="95668"/>
                      <a:pt x="118779" y="1118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146" name="Group 15"/>
          <p:cNvGrpSpPr/>
          <p:nvPr/>
        </p:nvGrpSpPr>
        <p:grpSpPr>
          <a:xfrm>
            <a:off x="7118597" y="2920993"/>
            <a:ext cx="960120" cy="896621"/>
            <a:chOff x="6709128" y="2482090"/>
            <a:chExt cx="1280160" cy="1195494"/>
          </a:xfrm>
        </p:grpSpPr>
        <p:sp>
          <p:nvSpPr>
            <p:cNvPr id="147" name="Rectangle 1"/>
            <p:cNvSpPr/>
            <p:nvPr/>
          </p:nvSpPr>
          <p:spPr>
            <a:xfrm>
              <a:off x="6709128" y="2488864"/>
              <a:ext cx="1280160" cy="1188720"/>
            </a:xfrm>
            <a:custGeom>
              <a:avLst/>
              <a:gdLst/>
              <a:ahLst/>
              <a:cxnLst/>
              <a:rect l="l" t="t" r="r" b="b"/>
              <a:pathLst>
                <a:path w="4235395" h="4162644">
                  <a:moveTo>
                    <a:pt x="4235395" y="0"/>
                  </a:moveTo>
                  <a:lnTo>
                    <a:pt x="4235395" y="4019636"/>
                  </a:lnTo>
                  <a:lnTo>
                    <a:pt x="140197" y="4162644"/>
                  </a:lnTo>
                  <a:lnTo>
                    <a:pt x="0" y="147903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EEB000"/>
                </a:gs>
                <a:gs pos="0">
                  <a:srgbClr val="FFE115"/>
                </a:gs>
                <a:gs pos="58000">
                  <a:srgbClr val="FFE321"/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762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148" name="TextBox 96"/>
            <p:cNvSpPr txBox="1"/>
            <p:nvPr/>
          </p:nvSpPr>
          <p:spPr>
            <a:xfrm>
              <a:off x="6839353" y="2744699"/>
              <a:ext cx="1019711" cy="5539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900" dirty="0" err="1" smtClean="0">
                  <a:solidFill>
                    <a:prstClr val="black"/>
                  </a:solidFill>
                </a:rPr>
                <a:t>Tillgång</a:t>
              </a:r>
              <a:r>
                <a:rPr lang="en-US" sz="900" dirty="0" smtClean="0">
                  <a:solidFill>
                    <a:prstClr val="black"/>
                  </a:solidFill>
                </a:rPr>
                <a:t> till </a:t>
              </a:r>
              <a:r>
                <a:rPr lang="en-US" sz="900" dirty="0" err="1" smtClean="0">
                  <a:solidFill>
                    <a:prstClr val="black"/>
                  </a:solidFill>
                </a:rPr>
                <a:t>kompetens</a:t>
              </a:r>
              <a:r>
                <a:rPr lang="en-US" sz="900" dirty="0" smtClean="0">
                  <a:solidFill>
                    <a:prstClr val="black"/>
                  </a:solidFill>
                </a:rPr>
                <a:t> </a:t>
              </a:r>
              <a:r>
                <a:rPr lang="en-US" sz="900" dirty="0" err="1" smtClean="0">
                  <a:solidFill>
                    <a:prstClr val="black"/>
                  </a:solidFill>
                </a:rPr>
                <a:t>på</a:t>
              </a:r>
              <a:r>
                <a:rPr lang="en-US" sz="900" dirty="0" smtClean="0">
                  <a:solidFill>
                    <a:prstClr val="black"/>
                  </a:solidFill>
                </a:rPr>
                <a:t> </a:t>
              </a:r>
              <a:r>
                <a:rPr lang="en-US" sz="900" dirty="0" err="1" smtClean="0">
                  <a:solidFill>
                    <a:prstClr val="black"/>
                  </a:solidFill>
                </a:rPr>
                <a:t>plattformen</a:t>
              </a:r>
              <a:endParaRPr lang="en-US" sz="900" dirty="0">
                <a:solidFill>
                  <a:prstClr val="black"/>
                </a:solidFill>
              </a:endParaRPr>
            </a:p>
          </p:txBody>
        </p:sp>
        <p:grpSp>
          <p:nvGrpSpPr>
            <p:cNvPr id="149" name="Group 97"/>
            <p:cNvGrpSpPr/>
            <p:nvPr/>
          </p:nvGrpSpPr>
          <p:grpSpPr>
            <a:xfrm>
              <a:off x="7296209" y="2482090"/>
              <a:ext cx="182880" cy="182880"/>
              <a:chOff x="4917745" y="2286000"/>
              <a:chExt cx="2558303" cy="2438399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50" name="Oval 98"/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51" name="Oval 99"/>
              <p:cNvSpPr/>
              <p:nvPr/>
            </p:nvSpPr>
            <p:spPr>
              <a:xfrm>
                <a:off x="5945828" y="2286000"/>
                <a:ext cx="1530220" cy="153022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52" name="Oval 10"/>
              <p:cNvSpPr/>
              <p:nvPr/>
            </p:nvSpPr>
            <p:spPr>
              <a:xfrm>
                <a:off x="6054828" y="2667000"/>
                <a:ext cx="1107972" cy="1023687"/>
              </a:xfrm>
              <a:custGeom>
                <a:avLst/>
                <a:gdLst>
                  <a:gd name="connsiteX0" fmla="*/ 189017 w 1045863"/>
                  <a:gd name="connsiteY0" fmla="*/ 0 h 1103312"/>
                  <a:gd name="connsiteX1" fmla="*/ 97056 w 1045863"/>
                  <a:gd name="connsiteY1" fmla="*/ 259496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1045863 w 1045863"/>
                  <a:gd name="connsiteY2" fmla="*/ 954468 h 1103312"/>
                  <a:gd name="connsiteX3" fmla="*/ 640080 w 1045863"/>
                  <a:gd name="connsiteY3" fmla="*/ 1103312 h 1103312"/>
                  <a:gd name="connsiteX4" fmla="*/ 0 w 1045863"/>
                  <a:gd name="connsiteY4" fmla="*/ 463232 h 1103312"/>
                  <a:gd name="connsiteX5" fmla="*/ 189017 w 1045863"/>
                  <a:gd name="connsiteY5" fmla="*/ 0 h 1103312"/>
                  <a:gd name="connsiteX0" fmla="*/ 189017 w 1178210"/>
                  <a:gd name="connsiteY0" fmla="*/ 0 h 1103312"/>
                  <a:gd name="connsiteX1" fmla="*/ 482067 w 1178210"/>
                  <a:gd name="connsiteY1" fmla="*/ 800917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189017 w 1178210"/>
                  <a:gd name="connsiteY0" fmla="*/ 0 h 1103312"/>
                  <a:gd name="connsiteX1" fmla="*/ 494099 w 1178210"/>
                  <a:gd name="connsiteY1" fmla="*/ 596381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2404 w 991597"/>
                  <a:gd name="connsiteY0" fmla="*/ 8836 h 1112148"/>
                  <a:gd name="connsiteX1" fmla="*/ 307486 w 991597"/>
                  <a:gd name="connsiteY1" fmla="*/ 605217 h 1112148"/>
                  <a:gd name="connsiteX2" fmla="*/ 991597 w 991597"/>
                  <a:gd name="connsiteY2" fmla="*/ 818925 h 1112148"/>
                  <a:gd name="connsiteX3" fmla="*/ 453467 w 991597"/>
                  <a:gd name="connsiteY3" fmla="*/ 1112148 h 1112148"/>
                  <a:gd name="connsiteX4" fmla="*/ 2404 w 991597"/>
                  <a:gd name="connsiteY4" fmla="*/ 8836 h 1112148"/>
                  <a:gd name="connsiteX0" fmla="*/ 2404 w 991597"/>
                  <a:gd name="connsiteY0" fmla="*/ 8836 h 887846"/>
                  <a:gd name="connsiteX1" fmla="*/ 307486 w 991597"/>
                  <a:gd name="connsiteY1" fmla="*/ 605217 h 887846"/>
                  <a:gd name="connsiteX2" fmla="*/ 991597 w 991597"/>
                  <a:gd name="connsiteY2" fmla="*/ 818925 h 887846"/>
                  <a:gd name="connsiteX3" fmla="*/ 104551 w 991597"/>
                  <a:gd name="connsiteY3" fmla="*/ 883548 h 887846"/>
                  <a:gd name="connsiteX4" fmla="*/ 2404 w 991597"/>
                  <a:gd name="connsiteY4" fmla="*/ 8836 h 887846"/>
                  <a:gd name="connsiteX0" fmla="*/ 118779 w 1107972"/>
                  <a:gd name="connsiteY0" fmla="*/ 8836 h 1021343"/>
                  <a:gd name="connsiteX1" fmla="*/ 423861 w 1107972"/>
                  <a:gd name="connsiteY1" fmla="*/ 605217 h 1021343"/>
                  <a:gd name="connsiteX2" fmla="*/ 1107972 w 1107972"/>
                  <a:gd name="connsiteY2" fmla="*/ 818925 h 1021343"/>
                  <a:gd name="connsiteX3" fmla="*/ 220926 w 1107972"/>
                  <a:gd name="connsiteY3" fmla="*/ 883548 h 1021343"/>
                  <a:gd name="connsiteX4" fmla="*/ 118779 w 1107972"/>
                  <a:gd name="connsiteY4" fmla="*/ 8836 h 1021343"/>
                  <a:gd name="connsiteX0" fmla="*/ 118779 w 1107972"/>
                  <a:gd name="connsiteY0" fmla="*/ 11180 h 1023687"/>
                  <a:gd name="connsiteX1" fmla="*/ 423861 w 1107972"/>
                  <a:gd name="connsiteY1" fmla="*/ 607561 h 1023687"/>
                  <a:gd name="connsiteX2" fmla="*/ 1107972 w 1107972"/>
                  <a:gd name="connsiteY2" fmla="*/ 821269 h 1023687"/>
                  <a:gd name="connsiteX3" fmla="*/ 220926 w 1107972"/>
                  <a:gd name="connsiteY3" fmla="*/ 885892 h 1023687"/>
                  <a:gd name="connsiteX4" fmla="*/ 118779 w 1107972"/>
                  <a:gd name="connsiteY4" fmla="*/ 11180 h 102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7972" h="1023687">
                    <a:moveTo>
                      <a:pt x="118779" y="11180"/>
                    </a:moveTo>
                    <a:cubicBezTo>
                      <a:pt x="94449" y="-73308"/>
                      <a:pt x="114617" y="340199"/>
                      <a:pt x="423861" y="607561"/>
                    </a:cubicBezTo>
                    <a:cubicBezTo>
                      <a:pt x="733105" y="874923"/>
                      <a:pt x="1081637" y="770870"/>
                      <a:pt x="1107972" y="821269"/>
                    </a:cubicBezTo>
                    <a:cubicBezTo>
                      <a:pt x="999127" y="915094"/>
                      <a:pt x="664577" y="1186681"/>
                      <a:pt x="220926" y="885892"/>
                    </a:cubicBezTo>
                    <a:cubicBezTo>
                      <a:pt x="-222725" y="585103"/>
                      <a:pt x="143109" y="95668"/>
                      <a:pt x="118779" y="1118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153" name="Group 15"/>
          <p:cNvGrpSpPr/>
          <p:nvPr/>
        </p:nvGrpSpPr>
        <p:grpSpPr>
          <a:xfrm>
            <a:off x="7308080" y="3634326"/>
            <a:ext cx="960120" cy="896621"/>
            <a:chOff x="6709128" y="2482090"/>
            <a:chExt cx="1280160" cy="1195494"/>
          </a:xfrm>
        </p:grpSpPr>
        <p:sp>
          <p:nvSpPr>
            <p:cNvPr id="154" name="Rectangle 1"/>
            <p:cNvSpPr/>
            <p:nvPr/>
          </p:nvSpPr>
          <p:spPr>
            <a:xfrm>
              <a:off x="6709128" y="2488864"/>
              <a:ext cx="1280160" cy="1188720"/>
            </a:xfrm>
            <a:custGeom>
              <a:avLst/>
              <a:gdLst/>
              <a:ahLst/>
              <a:cxnLst/>
              <a:rect l="l" t="t" r="r" b="b"/>
              <a:pathLst>
                <a:path w="4235395" h="4162644">
                  <a:moveTo>
                    <a:pt x="4235395" y="0"/>
                  </a:moveTo>
                  <a:lnTo>
                    <a:pt x="4235395" y="4019636"/>
                  </a:lnTo>
                  <a:lnTo>
                    <a:pt x="140197" y="4162644"/>
                  </a:lnTo>
                  <a:lnTo>
                    <a:pt x="0" y="147903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EEB000"/>
                </a:gs>
                <a:gs pos="0">
                  <a:srgbClr val="FFE115"/>
                </a:gs>
                <a:gs pos="58000">
                  <a:srgbClr val="FFE321"/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762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155" name="TextBox 96"/>
            <p:cNvSpPr txBox="1"/>
            <p:nvPr/>
          </p:nvSpPr>
          <p:spPr>
            <a:xfrm>
              <a:off x="6839353" y="2744699"/>
              <a:ext cx="1019711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900" dirty="0" err="1" smtClean="0">
                  <a:solidFill>
                    <a:prstClr val="black"/>
                  </a:solidFill>
                </a:rPr>
                <a:t>Våga</a:t>
              </a:r>
              <a:r>
                <a:rPr lang="en-US" sz="900" dirty="0" smtClean="0">
                  <a:solidFill>
                    <a:prstClr val="black"/>
                  </a:solidFill>
                </a:rPr>
                <a:t> </a:t>
              </a:r>
              <a:r>
                <a:rPr lang="en-US" sz="900" dirty="0" err="1" smtClean="0">
                  <a:solidFill>
                    <a:prstClr val="black"/>
                  </a:solidFill>
                </a:rPr>
                <a:t>välja</a:t>
              </a:r>
              <a:r>
                <a:rPr lang="en-US" sz="900" dirty="0" smtClean="0">
                  <a:solidFill>
                    <a:prstClr val="black"/>
                  </a:solidFill>
                </a:rPr>
                <a:t> </a:t>
              </a:r>
              <a:r>
                <a:rPr lang="en-US" sz="900" dirty="0" err="1" smtClean="0">
                  <a:solidFill>
                    <a:prstClr val="black"/>
                  </a:solidFill>
                </a:rPr>
                <a:t>bort</a:t>
              </a:r>
              <a:r>
                <a:rPr lang="en-US" sz="900" dirty="0" smtClean="0">
                  <a:solidFill>
                    <a:prstClr val="black"/>
                  </a:solidFill>
                </a:rPr>
                <a:t> </a:t>
              </a:r>
              <a:r>
                <a:rPr lang="en-US" sz="900" dirty="0" err="1" smtClean="0">
                  <a:solidFill>
                    <a:prstClr val="black"/>
                  </a:solidFill>
                </a:rPr>
                <a:t>supporten</a:t>
              </a:r>
              <a:endParaRPr lang="en-US" sz="900" dirty="0">
                <a:solidFill>
                  <a:prstClr val="black"/>
                </a:solidFill>
              </a:endParaRPr>
            </a:p>
          </p:txBody>
        </p:sp>
        <p:grpSp>
          <p:nvGrpSpPr>
            <p:cNvPr id="156" name="Group 97"/>
            <p:cNvGrpSpPr/>
            <p:nvPr/>
          </p:nvGrpSpPr>
          <p:grpSpPr>
            <a:xfrm>
              <a:off x="7296209" y="2482090"/>
              <a:ext cx="182880" cy="182880"/>
              <a:chOff x="4917745" y="2286000"/>
              <a:chExt cx="2558303" cy="2438399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57" name="Oval 98"/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58" name="Oval 99"/>
              <p:cNvSpPr/>
              <p:nvPr/>
            </p:nvSpPr>
            <p:spPr>
              <a:xfrm>
                <a:off x="5945828" y="2286000"/>
                <a:ext cx="1530220" cy="153022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59" name="Oval 10"/>
              <p:cNvSpPr/>
              <p:nvPr/>
            </p:nvSpPr>
            <p:spPr>
              <a:xfrm>
                <a:off x="6054828" y="2667000"/>
                <a:ext cx="1107972" cy="1023687"/>
              </a:xfrm>
              <a:custGeom>
                <a:avLst/>
                <a:gdLst>
                  <a:gd name="connsiteX0" fmla="*/ 189017 w 1045863"/>
                  <a:gd name="connsiteY0" fmla="*/ 0 h 1103312"/>
                  <a:gd name="connsiteX1" fmla="*/ 97056 w 1045863"/>
                  <a:gd name="connsiteY1" fmla="*/ 259496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1045863 w 1045863"/>
                  <a:gd name="connsiteY2" fmla="*/ 954468 h 1103312"/>
                  <a:gd name="connsiteX3" fmla="*/ 640080 w 1045863"/>
                  <a:gd name="connsiteY3" fmla="*/ 1103312 h 1103312"/>
                  <a:gd name="connsiteX4" fmla="*/ 0 w 1045863"/>
                  <a:gd name="connsiteY4" fmla="*/ 463232 h 1103312"/>
                  <a:gd name="connsiteX5" fmla="*/ 189017 w 1045863"/>
                  <a:gd name="connsiteY5" fmla="*/ 0 h 1103312"/>
                  <a:gd name="connsiteX0" fmla="*/ 189017 w 1178210"/>
                  <a:gd name="connsiteY0" fmla="*/ 0 h 1103312"/>
                  <a:gd name="connsiteX1" fmla="*/ 482067 w 1178210"/>
                  <a:gd name="connsiteY1" fmla="*/ 800917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189017 w 1178210"/>
                  <a:gd name="connsiteY0" fmla="*/ 0 h 1103312"/>
                  <a:gd name="connsiteX1" fmla="*/ 494099 w 1178210"/>
                  <a:gd name="connsiteY1" fmla="*/ 596381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2404 w 991597"/>
                  <a:gd name="connsiteY0" fmla="*/ 8836 h 1112148"/>
                  <a:gd name="connsiteX1" fmla="*/ 307486 w 991597"/>
                  <a:gd name="connsiteY1" fmla="*/ 605217 h 1112148"/>
                  <a:gd name="connsiteX2" fmla="*/ 991597 w 991597"/>
                  <a:gd name="connsiteY2" fmla="*/ 818925 h 1112148"/>
                  <a:gd name="connsiteX3" fmla="*/ 453467 w 991597"/>
                  <a:gd name="connsiteY3" fmla="*/ 1112148 h 1112148"/>
                  <a:gd name="connsiteX4" fmla="*/ 2404 w 991597"/>
                  <a:gd name="connsiteY4" fmla="*/ 8836 h 1112148"/>
                  <a:gd name="connsiteX0" fmla="*/ 2404 w 991597"/>
                  <a:gd name="connsiteY0" fmla="*/ 8836 h 887846"/>
                  <a:gd name="connsiteX1" fmla="*/ 307486 w 991597"/>
                  <a:gd name="connsiteY1" fmla="*/ 605217 h 887846"/>
                  <a:gd name="connsiteX2" fmla="*/ 991597 w 991597"/>
                  <a:gd name="connsiteY2" fmla="*/ 818925 h 887846"/>
                  <a:gd name="connsiteX3" fmla="*/ 104551 w 991597"/>
                  <a:gd name="connsiteY3" fmla="*/ 883548 h 887846"/>
                  <a:gd name="connsiteX4" fmla="*/ 2404 w 991597"/>
                  <a:gd name="connsiteY4" fmla="*/ 8836 h 887846"/>
                  <a:gd name="connsiteX0" fmla="*/ 118779 w 1107972"/>
                  <a:gd name="connsiteY0" fmla="*/ 8836 h 1021343"/>
                  <a:gd name="connsiteX1" fmla="*/ 423861 w 1107972"/>
                  <a:gd name="connsiteY1" fmla="*/ 605217 h 1021343"/>
                  <a:gd name="connsiteX2" fmla="*/ 1107972 w 1107972"/>
                  <a:gd name="connsiteY2" fmla="*/ 818925 h 1021343"/>
                  <a:gd name="connsiteX3" fmla="*/ 220926 w 1107972"/>
                  <a:gd name="connsiteY3" fmla="*/ 883548 h 1021343"/>
                  <a:gd name="connsiteX4" fmla="*/ 118779 w 1107972"/>
                  <a:gd name="connsiteY4" fmla="*/ 8836 h 1021343"/>
                  <a:gd name="connsiteX0" fmla="*/ 118779 w 1107972"/>
                  <a:gd name="connsiteY0" fmla="*/ 11180 h 1023687"/>
                  <a:gd name="connsiteX1" fmla="*/ 423861 w 1107972"/>
                  <a:gd name="connsiteY1" fmla="*/ 607561 h 1023687"/>
                  <a:gd name="connsiteX2" fmla="*/ 1107972 w 1107972"/>
                  <a:gd name="connsiteY2" fmla="*/ 821269 h 1023687"/>
                  <a:gd name="connsiteX3" fmla="*/ 220926 w 1107972"/>
                  <a:gd name="connsiteY3" fmla="*/ 885892 h 1023687"/>
                  <a:gd name="connsiteX4" fmla="*/ 118779 w 1107972"/>
                  <a:gd name="connsiteY4" fmla="*/ 11180 h 102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7972" h="1023687">
                    <a:moveTo>
                      <a:pt x="118779" y="11180"/>
                    </a:moveTo>
                    <a:cubicBezTo>
                      <a:pt x="94449" y="-73308"/>
                      <a:pt x="114617" y="340199"/>
                      <a:pt x="423861" y="607561"/>
                    </a:cubicBezTo>
                    <a:cubicBezTo>
                      <a:pt x="733105" y="874923"/>
                      <a:pt x="1081637" y="770870"/>
                      <a:pt x="1107972" y="821269"/>
                    </a:cubicBezTo>
                    <a:cubicBezTo>
                      <a:pt x="999127" y="915094"/>
                      <a:pt x="664577" y="1186681"/>
                      <a:pt x="220926" y="885892"/>
                    </a:cubicBezTo>
                    <a:cubicBezTo>
                      <a:pt x="-222725" y="585103"/>
                      <a:pt x="143109" y="95668"/>
                      <a:pt x="118779" y="1118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111" name="Group 15"/>
          <p:cNvGrpSpPr/>
          <p:nvPr/>
        </p:nvGrpSpPr>
        <p:grpSpPr>
          <a:xfrm>
            <a:off x="1076665" y="2372180"/>
            <a:ext cx="963701" cy="896621"/>
            <a:chOff x="6709128" y="2482090"/>
            <a:chExt cx="1280160" cy="1195494"/>
          </a:xfrm>
        </p:grpSpPr>
        <p:sp>
          <p:nvSpPr>
            <p:cNvPr id="112" name="Rectangle 1"/>
            <p:cNvSpPr/>
            <p:nvPr/>
          </p:nvSpPr>
          <p:spPr>
            <a:xfrm>
              <a:off x="6709128" y="2488864"/>
              <a:ext cx="1280160" cy="1188720"/>
            </a:xfrm>
            <a:custGeom>
              <a:avLst/>
              <a:gdLst/>
              <a:ahLst/>
              <a:cxnLst/>
              <a:rect l="l" t="t" r="r" b="b"/>
              <a:pathLst>
                <a:path w="4235395" h="4162644">
                  <a:moveTo>
                    <a:pt x="4235395" y="0"/>
                  </a:moveTo>
                  <a:lnTo>
                    <a:pt x="4235395" y="4019636"/>
                  </a:lnTo>
                  <a:lnTo>
                    <a:pt x="140197" y="4162644"/>
                  </a:lnTo>
                  <a:lnTo>
                    <a:pt x="0" y="147903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EEB000"/>
                </a:gs>
                <a:gs pos="0">
                  <a:srgbClr val="FFE115"/>
                </a:gs>
                <a:gs pos="58000">
                  <a:srgbClr val="FFE321"/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762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113" name="TextBox 96"/>
            <p:cNvSpPr txBox="1"/>
            <p:nvPr/>
          </p:nvSpPr>
          <p:spPr>
            <a:xfrm>
              <a:off x="6839353" y="2744699"/>
              <a:ext cx="1019711" cy="5539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900" dirty="0" smtClean="0">
                  <a:solidFill>
                    <a:prstClr val="black"/>
                  </a:solidFill>
                </a:rPr>
                <a:t>Open Source </a:t>
              </a:r>
              <a:r>
                <a:rPr lang="en-US" sz="900" dirty="0" err="1" smtClean="0">
                  <a:solidFill>
                    <a:prstClr val="black"/>
                  </a:solidFill>
                </a:rPr>
                <a:t>som</a:t>
              </a:r>
              <a:r>
                <a:rPr lang="en-US" sz="900" dirty="0" smtClean="0">
                  <a:solidFill>
                    <a:prstClr val="black"/>
                  </a:solidFill>
                </a:rPr>
                <a:t> 1:a </a:t>
              </a:r>
              <a:r>
                <a:rPr lang="en-US" sz="900" dirty="0" err="1" smtClean="0">
                  <a:solidFill>
                    <a:prstClr val="black"/>
                  </a:solidFill>
                </a:rPr>
                <a:t>alternativ</a:t>
              </a:r>
              <a:endParaRPr lang="en-US" sz="900" dirty="0">
                <a:solidFill>
                  <a:prstClr val="black"/>
                </a:solidFill>
              </a:endParaRPr>
            </a:p>
          </p:txBody>
        </p:sp>
        <p:grpSp>
          <p:nvGrpSpPr>
            <p:cNvPr id="114" name="Group 97"/>
            <p:cNvGrpSpPr/>
            <p:nvPr/>
          </p:nvGrpSpPr>
          <p:grpSpPr>
            <a:xfrm>
              <a:off x="7296209" y="2482090"/>
              <a:ext cx="182880" cy="182880"/>
              <a:chOff x="4917745" y="2286000"/>
              <a:chExt cx="2558303" cy="2438399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15" name="Oval 98"/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16" name="Oval 99"/>
              <p:cNvSpPr/>
              <p:nvPr/>
            </p:nvSpPr>
            <p:spPr>
              <a:xfrm>
                <a:off x="5945828" y="2286000"/>
                <a:ext cx="1530220" cy="153022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17" name="Oval 10"/>
              <p:cNvSpPr/>
              <p:nvPr/>
            </p:nvSpPr>
            <p:spPr>
              <a:xfrm>
                <a:off x="6054828" y="2667000"/>
                <a:ext cx="1107972" cy="1023687"/>
              </a:xfrm>
              <a:custGeom>
                <a:avLst/>
                <a:gdLst>
                  <a:gd name="connsiteX0" fmla="*/ 189017 w 1045863"/>
                  <a:gd name="connsiteY0" fmla="*/ 0 h 1103312"/>
                  <a:gd name="connsiteX1" fmla="*/ 97056 w 1045863"/>
                  <a:gd name="connsiteY1" fmla="*/ 259496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1045863 w 1045863"/>
                  <a:gd name="connsiteY2" fmla="*/ 954468 h 1103312"/>
                  <a:gd name="connsiteX3" fmla="*/ 640080 w 1045863"/>
                  <a:gd name="connsiteY3" fmla="*/ 1103312 h 1103312"/>
                  <a:gd name="connsiteX4" fmla="*/ 0 w 1045863"/>
                  <a:gd name="connsiteY4" fmla="*/ 463232 h 1103312"/>
                  <a:gd name="connsiteX5" fmla="*/ 189017 w 1045863"/>
                  <a:gd name="connsiteY5" fmla="*/ 0 h 1103312"/>
                  <a:gd name="connsiteX0" fmla="*/ 189017 w 1178210"/>
                  <a:gd name="connsiteY0" fmla="*/ 0 h 1103312"/>
                  <a:gd name="connsiteX1" fmla="*/ 482067 w 1178210"/>
                  <a:gd name="connsiteY1" fmla="*/ 800917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189017 w 1178210"/>
                  <a:gd name="connsiteY0" fmla="*/ 0 h 1103312"/>
                  <a:gd name="connsiteX1" fmla="*/ 494099 w 1178210"/>
                  <a:gd name="connsiteY1" fmla="*/ 596381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2404 w 991597"/>
                  <a:gd name="connsiteY0" fmla="*/ 8836 h 1112148"/>
                  <a:gd name="connsiteX1" fmla="*/ 307486 w 991597"/>
                  <a:gd name="connsiteY1" fmla="*/ 605217 h 1112148"/>
                  <a:gd name="connsiteX2" fmla="*/ 991597 w 991597"/>
                  <a:gd name="connsiteY2" fmla="*/ 818925 h 1112148"/>
                  <a:gd name="connsiteX3" fmla="*/ 453467 w 991597"/>
                  <a:gd name="connsiteY3" fmla="*/ 1112148 h 1112148"/>
                  <a:gd name="connsiteX4" fmla="*/ 2404 w 991597"/>
                  <a:gd name="connsiteY4" fmla="*/ 8836 h 1112148"/>
                  <a:gd name="connsiteX0" fmla="*/ 2404 w 991597"/>
                  <a:gd name="connsiteY0" fmla="*/ 8836 h 887846"/>
                  <a:gd name="connsiteX1" fmla="*/ 307486 w 991597"/>
                  <a:gd name="connsiteY1" fmla="*/ 605217 h 887846"/>
                  <a:gd name="connsiteX2" fmla="*/ 991597 w 991597"/>
                  <a:gd name="connsiteY2" fmla="*/ 818925 h 887846"/>
                  <a:gd name="connsiteX3" fmla="*/ 104551 w 991597"/>
                  <a:gd name="connsiteY3" fmla="*/ 883548 h 887846"/>
                  <a:gd name="connsiteX4" fmla="*/ 2404 w 991597"/>
                  <a:gd name="connsiteY4" fmla="*/ 8836 h 887846"/>
                  <a:gd name="connsiteX0" fmla="*/ 118779 w 1107972"/>
                  <a:gd name="connsiteY0" fmla="*/ 8836 h 1021343"/>
                  <a:gd name="connsiteX1" fmla="*/ 423861 w 1107972"/>
                  <a:gd name="connsiteY1" fmla="*/ 605217 h 1021343"/>
                  <a:gd name="connsiteX2" fmla="*/ 1107972 w 1107972"/>
                  <a:gd name="connsiteY2" fmla="*/ 818925 h 1021343"/>
                  <a:gd name="connsiteX3" fmla="*/ 220926 w 1107972"/>
                  <a:gd name="connsiteY3" fmla="*/ 883548 h 1021343"/>
                  <a:gd name="connsiteX4" fmla="*/ 118779 w 1107972"/>
                  <a:gd name="connsiteY4" fmla="*/ 8836 h 1021343"/>
                  <a:gd name="connsiteX0" fmla="*/ 118779 w 1107972"/>
                  <a:gd name="connsiteY0" fmla="*/ 11180 h 1023687"/>
                  <a:gd name="connsiteX1" fmla="*/ 423861 w 1107972"/>
                  <a:gd name="connsiteY1" fmla="*/ 607561 h 1023687"/>
                  <a:gd name="connsiteX2" fmla="*/ 1107972 w 1107972"/>
                  <a:gd name="connsiteY2" fmla="*/ 821269 h 1023687"/>
                  <a:gd name="connsiteX3" fmla="*/ 220926 w 1107972"/>
                  <a:gd name="connsiteY3" fmla="*/ 885892 h 1023687"/>
                  <a:gd name="connsiteX4" fmla="*/ 118779 w 1107972"/>
                  <a:gd name="connsiteY4" fmla="*/ 11180 h 102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7972" h="1023687">
                    <a:moveTo>
                      <a:pt x="118779" y="11180"/>
                    </a:moveTo>
                    <a:cubicBezTo>
                      <a:pt x="94449" y="-73308"/>
                      <a:pt x="114617" y="340199"/>
                      <a:pt x="423861" y="607561"/>
                    </a:cubicBezTo>
                    <a:cubicBezTo>
                      <a:pt x="733105" y="874923"/>
                      <a:pt x="1081637" y="770870"/>
                      <a:pt x="1107972" y="821269"/>
                    </a:cubicBezTo>
                    <a:cubicBezTo>
                      <a:pt x="999127" y="915094"/>
                      <a:pt x="664577" y="1186681"/>
                      <a:pt x="220926" y="885892"/>
                    </a:cubicBezTo>
                    <a:cubicBezTo>
                      <a:pt x="-222725" y="585103"/>
                      <a:pt x="143109" y="95668"/>
                      <a:pt x="118779" y="1118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>
                  <a:solidFill>
                    <a:prstClr val="white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96647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Effekter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705600" y="1198800"/>
            <a:ext cx="5847132" cy="3196800"/>
          </a:xfrm>
        </p:spPr>
        <p:txBody>
          <a:bodyPr>
            <a:normAutofit fontScale="85000" lnSpcReduction="10000"/>
          </a:bodyPr>
          <a:lstStyle/>
          <a:p>
            <a:r>
              <a:rPr lang="sv-SE" dirty="0" err="1"/>
              <a:t>Varumärkesbyggande</a:t>
            </a:r>
            <a:r>
              <a:rPr lang="sv-SE" dirty="0"/>
              <a:t> </a:t>
            </a:r>
            <a:r>
              <a:rPr lang="sv-SE" dirty="0" smtClean="0"/>
              <a:t>på flera sätt vilket </a:t>
            </a:r>
            <a:r>
              <a:rPr lang="sv-SE" dirty="0"/>
              <a:t>bidrar till att nå våra mål</a:t>
            </a:r>
          </a:p>
          <a:p>
            <a:r>
              <a:rPr lang="sv-SE" dirty="0"/>
              <a:t>Gett oss ökad samverkansförmåga över </a:t>
            </a:r>
            <a:r>
              <a:rPr lang="sv-SE" dirty="0" smtClean="0"/>
              <a:t>organisationsgränser</a:t>
            </a:r>
          </a:p>
          <a:p>
            <a:r>
              <a:rPr lang="sv-SE" dirty="0" smtClean="0"/>
              <a:t>Vi är bra rustade för ökad digitalisering</a:t>
            </a:r>
            <a:endParaRPr lang="sv-SE" dirty="0"/>
          </a:p>
          <a:p>
            <a:r>
              <a:rPr lang="sv-SE" dirty="0" err="1" smtClean="0"/>
              <a:t>Agilare</a:t>
            </a:r>
            <a:r>
              <a:rPr lang="sv-SE" dirty="0" smtClean="0"/>
              <a:t> (minskad </a:t>
            </a:r>
            <a:r>
              <a:rPr lang="sv-SE" dirty="0" err="1" smtClean="0"/>
              <a:t>time</a:t>
            </a:r>
            <a:r>
              <a:rPr lang="sv-SE" dirty="0" smtClean="0"/>
              <a:t>-to-market </a:t>
            </a:r>
            <a:r>
              <a:rPr lang="sv-SE" dirty="0" err="1" smtClean="0"/>
              <a:t>pga</a:t>
            </a:r>
            <a:r>
              <a:rPr lang="sv-SE" dirty="0" smtClean="0"/>
              <a:t> etablerad plattform för att kommunicera såväl internt som externt)</a:t>
            </a:r>
          </a:p>
          <a:p>
            <a:r>
              <a:rPr lang="sv-SE" dirty="0"/>
              <a:t>Kostnadsbesparingar (</a:t>
            </a:r>
            <a:r>
              <a:rPr lang="sv-SE" dirty="0" err="1"/>
              <a:t>pga</a:t>
            </a:r>
            <a:r>
              <a:rPr lang="sv-SE" dirty="0"/>
              <a:t> egen drift, inga licenser, ingen support</a:t>
            </a:r>
            <a:r>
              <a:rPr lang="sv-SE" dirty="0" smtClean="0"/>
              <a:t>)</a:t>
            </a:r>
          </a:p>
          <a:p>
            <a:r>
              <a:rPr lang="sv-SE" dirty="0" err="1" smtClean="0"/>
              <a:t>QoS</a:t>
            </a:r>
            <a:r>
              <a:rPr lang="sv-SE" dirty="0" smtClean="0"/>
              <a:t> (</a:t>
            </a:r>
            <a:r>
              <a:rPr lang="sv-SE" dirty="0" err="1" smtClean="0"/>
              <a:t>quality</a:t>
            </a:r>
            <a:r>
              <a:rPr lang="sv-SE" dirty="0" smtClean="0"/>
              <a:t>-</a:t>
            </a:r>
            <a:r>
              <a:rPr lang="sv-SE" dirty="0" err="1" smtClean="0"/>
              <a:t>of</a:t>
            </a:r>
            <a:r>
              <a:rPr lang="sv-SE" dirty="0" smtClean="0"/>
              <a:t>-service)</a:t>
            </a:r>
          </a:p>
        </p:txBody>
      </p:sp>
    </p:spTree>
    <p:extLst>
      <p:ext uri="{BB962C8B-B14F-4D97-AF65-F5344CB8AC3E}">
        <p14:creationId xmlns:p14="http://schemas.microsoft.com/office/powerpoint/2010/main" val="1692696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5" name="Bildobjekt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00" y="388300"/>
            <a:ext cx="8280000" cy="41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2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sv-SE" sz="4400" dirty="0" smtClean="0"/>
              <a:t>Utmaningar och </a:t>
            </a:r>
            <a:r>
              <a:rPr lang="sv-SE" sz="4400" dirty="0" err="1" smtClean="0"/>
              <a:t>roadmap</a:t>
            </a:r>
            <a:r>
              <a:rPr lang="sv-SE" dirty="0" smtClean="0"/>
              <a:t/>
            </a:r>
            <a:br>
              <a:rPr lang="sv-SE" dirty="0" smtClean="0"/>
            </a:br>
            <a:endParaRPr lang="sv-SE" sz="2400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329047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Utmaningar inom Digitaliseringsprogrammet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705600" y="1198800"/>
            <a:ext cx="3703114" cy="3196800"/>
          </a:xfrm>
        </p:spPr>
        <p:txBody>
          <a:bodyPr>
            <a:normAutofit/>
          </a:bodyPr>
          <a:lstStyle/>
          <a:p>
            <a:r>
              <a:rPr lang="sv-SE" dirty="0" smtClean="0"/>
              <a:t>Nya digitala tjänster</a:t>
            </a:r>
          </a:p>
          <a:p>
            <a:r>
              <a:rPr lang="sv-SE" dirty="0" smtClean="0"/>
              <a:t>Förbättrad störningshantering</a:t>
            </a:r>
          </a:p>
          <a:p>
            <a:r>
              <a:rPr lang="sv-SE" dirty="0" smtClean="0"/>
              <a:t>Möjliggöra </a:t>
            </a:r>
            <a:r>
              <a:rPr lang="sv-SE" dirty="0" err="1"/>
              <a:t>p</a:t>
            </a:r>
            <a:r>
              <a:rPr lang="sv-SE" dirty="0" err="1" smtClean="0"/>
              <a:t>ersonalisering</a:t>
            </a:r>
            <a:endParaRPr lang="sv-SE" dirty="0" smtClean="0"/>
          </a:p>
          <a:p>
            <a:r>
              <a:rPr lang="sv-SE" dirty="0" smtClean="0"/>
              <a:t>Sömlös hantering av multipla identiteter</a:t>
            </a:r>
          </a:p>
          <a:p>
            <a:r>
              <a:rPr lang="sv-SE" dirty="0" smtClean="0"/>
              <a:t>Möjliggöra innovation</a:t>
            </a:r>
          </a:p>
        </p:txBody>
      </p:sp>
      <p:sp>
        <p:nvSpPr>
          <p:cNvPr id="4" name="Höger klammerparentes 3"/>
          <p:cNvSpPr/>
          <p:nvPr/>
        </p:nvSpPr>
        <p:spPr>
          <a:xfrm>
            <a:off x="3837215" y="1231634"/>
            <a:ext cx="457200" cy="2556771"/>
          </a:xfrm>
          <a:prstGeom prst="rightBrace">
            <a:avLst/>
          </a:prstGeom>
          <a:ln w="1905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textruta 4"/>
          <p:cNvSpPr txBox="1"/>
          <p:nvPr/>
        </p:nvSpPr>
        <p:spPr>
          <a:xfrm>
            <a:off x="5094512" y="1095987"/>
            <a:ext cx="369424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Ökat behov av integration </a:t>
            </a:r>
            <a:r>
              <a:rPr lang="sv-SE" dirty="0" err="1" smtClean="0"/>
              <a:t>mha</a:t>
            </a:r>
            <a:r>
              <a:rPr lang="sv-SE" dirty="0" smtClean="0"/>
              <a:t> </a:t>
            </a:r>
            <a:r>
              <a:rPr lang="sv-SE" dirty="0" err="1" smtClean="0"/>
              <a:t>API:er</a:t>
            </a:r>
            <a:endParaRPr lang="sv-SE" dirty="0" smtClean="0"/>
          </a:p>
          <a:p>
            <a:endParaRPr lang="sv-SE" dirty="0" smtClean="0"/>
          </a:p>
          <a:p>
            <a:r>
              <a:rPr lang="sv-SE" dirty="0" smtClean="0"/>
              <a:t>Ökad belastning på plattformen</a:t>
            </a:r>
          </a:p>
          <a:p>
            <a:endParaRPr lang="sv-SE" dirty="0"/>
          </a:p>
          <a:p>
            <a:r>
              <a:rPr lang="sv-SE" dirty="0"/>
              <a:t>Nya tekniska lösningar kan </a:t>
            </a:r>
            <a:r>
              <a:rPr lang="sv-SE" dirty="0" smtClean="0"/>
              <a:t>krävas</a:t>
            </a:r>
          </a:p>
          <a:p>
            <a:endParaRPr lang="sv-SE" dirty="0" smtClean="0"/>
          </a:p>
          <a:p>
            <a:r>
              <a:rPr lang="sv-SE" dirty="0" smtClean="0"/>
              <a:t>Behöver vara mer </a:t>
            </a:r>
            <a:r>
              <a:rPr lang="sv-SE" dirty="0" err="1" smtClean="0"/>
              <a:t>agila</a:t>
            </a:r>
            <a:endParaRPr lang="sv-SE" dirty="0" smtClean="0"/>
          </a:p>
          <a:p>
            <a:endParaRPr lang="sv-SE" dirty="0"/>
          </a:p>
          <a:p>
            <a:r>
              <a:rPr lang="sv-SE" dirty="0" smtClean="0"/>
              <a:t>Krav på plattform för (C)IAM</a:t>
            </a:r>
            <a:endParaRPr lang="sv-SE" dirty="0"/>
          </a:p>
          <a:p>
            <a:endParaRPr lang="sv-SE" dirty="0"/>
          </a:p>
        </p:txBody>
      </p:sp>
      <p:sp>
        <p:nvSpPr>
          <p:cNvPr id="6" name="Höger 5"/>
          <p:cNvSpPr/>
          <p:nvPr/>
        </p:nvSpPr>
        <p:spPr>
          <a:xfrm>
            <a:off x="4408714" y="2294307"/>
            <a:ext cx="604157" cy="395832"/>
          </a:xfrm>
          <a:prstGeom prst="rightArrow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rgbClr val="FFFFFF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sv-SE" sz="1800" b="0" i="0" u="none" strike="noStrike" kern="0" cap="none" spc="0" normalizeH="0" baseline="0" noProof="0" dirty="0" err="1" smtClean="0">
              <a:ln>
                <a:noFill/>
              </a:ln>
              <a:solidFill>
                <a:srgbClr val="00AAEB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ruta 6"/>
          <p:cNvSpPr txBox="1"/>
          <p:nvPr/>
        </p:nvSpPr>
        <p:spPr>
          <a:xfrm>
            <a:off x="5379346" y="4177086"/>
            <a:ext cx="31245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00" dirty="0" smtClean="0"/>
              <a:t>CIAM = </a:t>
            </a:r>
            <a:r>
              <a:rPr lang="sv-SE" sz="1000" dirty="0" err="1" smtClean="0"/>
              <a:t>Customer</a:t>
            </a:r>
            <a:r>
              <a:rPr lang="sv-SE" sz="1000" dirty="0" smtClean="0"/>
              <a:t> </a:t>
            </a:r>
            <a:r>
              <a:rPr lang="sv-SE" sz="1000" dirty="0" err="1" smtClean="0"/>
              <a:t>Identity</a:t>
            </a:r>
            <a:r>
              <a:rPr lang="sv-SE" sz="1000" dirty="0" smtClean="0"/>
              <a:t> and Access Management</a:t>
            </a:r>
            <a:endParaRPr lang="sv-SE" sz="1000" dirty="0"/>
          </a:p>
        </p:txBody>
      </p:sp>
    </p:spTree>
    <p:extLst>
      <p:ext uri="{BB962C8B-B14F-4D97-AF65-F5344CB8AC3E}">
        <p14:creationId xmlns:p14="http://schemas.microsoft.com/office/powerpoint/2010/main" val="643116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05599" y="586800"/>
            <a:ext cx="8045293" cy="396000"/>
          </a:xfrm>
        </p:spPr>
        <p:txBody>
          <a:bodyPr/>
          <a:lstStyle/>
          <a:p>
            <a:r>
              <a:rPr lang="sv-SE" dirty="0" smtClean="0"/>
              <a:t>Fördubblat </a:t>
            </a:r>
            <a:r>
              <a:rPr lang="sv-SE" dirty="0"/>
              <a:t>resande</a:t>
            </a:r>
            <a:br>
              <a:rPr lang="sv-SE" dirty="0"/>
            </a:b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705600" y="1198800"/>
            <a:ext cx="4182594" cy="3196800"/>
          </a:xfrm>
        </p:spPr>
        <p:txBody>
          <a:bodyPr/>
          <a:lstStyle/>
          <a:p>
            <a:r>
              <a:rPr lang="sv-SE" dirty="0" smtClean="0"/>
              <a:t>Fler invånare</a:t>
            </a:r>
          </a:p>
          <a:p>
            <a:r>
              <a:rPr lang="sv-SE" dirty="0" smtClean="0"/>
              <a:t>Större andel kollektivtrafikresor</a:t>
            </a:r>
          </a:p>
          <a:p>
            <a:r>
              <a:rPr lang="sv-SE" dirty="0"/>
              <a:t>S</a:t>
            </a:r>
            <a:r>
              <a:rPr lang="sv-SE" dirty="0" smtClean="0"/>
              <a:t>törre utbud av resor (linjer, turer, hållplatser etc.)</a:t>
            </a:r>
          </a:p>
        </p:txBody>
      </p:sp>
      <p:sp>
        <p:nvSpPr>
          <p:cNvPr id="4" name="textruta 3"/>
          <p:cNvSpPr txBox="1"/>
          <p:nvPr/>
        </p:nvSpPr>
        <p:spPr>
          <a:xfrm>
            <a:off x="5849614" y="1691979"/>
            <a:ext cx="29064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Ökad </a:t>
            </a:r>
            <a:r>
              <a:rPr lang="sv-SE" dirty="0" smtClean="0"/>
              <a:t>belastning på plattformen</a:t>
            </a:r>
          </a:p>
          <a:p>
            <a:endParaRPr lang="sv-SE" dirty="0"/>
          </a:p>
          <a:p>
            <a:endParaRPr lang="sv-SE" dirty="0"/>
          </a:p>
          <a:p>
            <a:endParaRPr lang="sv-SE" dirty="0"/>
          </a:p>
        </p:txBody>
      </p:sp>
      <p:sp>
        <p:nvSpPr>
          <p:cNvPr id="5" name="Höger klammerparentes 4"/>
          <p:cNvSpPr/>
          <p:nvPr/>
        </p:nvSpPr>
        <p:spPr>
          <a:xfrm>
            <a:off x="4261757" y="1231635"/>
            <a:ext cx="457200" cy="1625866"/>
          </a:xfrm>
          <a:prstGeom prst="rightBrace">
            <a:avLst/>
          </a:prstGeom>
          <a:ln w="1905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Höger 5"/>
          <p:cNvSpPr/>
          <p:nvPr/>
        </p:nvSpPr>
        <p:spPr>
          <a:xfrm>
            <a:off x="4839904" y="1846741"/>
            <a:ext cx="888763" cy="395832"/>
          </a:xfrm>
          <a:prstGeom prst="rightArrow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rgbClr val="FFFFFF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sv-SE" sz="1800" b="0" i="0" u="none" strike="noStrike" kern="0" cap="none" spc="0" normalizeH="0" baseline="0" noProof="0" dirty="0" err="1" smtClean="0">
              <a:ln>
                <a:noFill/>
              </a:ln>
              <a:solidFill>
                <a:srgbClr val="00AAEB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984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Utmaningar inom Öppna Data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705600" y="1198800"/>
            <a:ext cx="8144486" cy="3196800"/>
          </a:xfrm>
        </p:spPr>
        <p:txBody>
          <a:bodyPr/>
          <a:lstStyle/>
          <a:p>
            <a:r>
              <a:rPr lang="sv-SE" dirty="0" smtClean="0"/>
              <a:t>Projektet Kraftsamling Öppna (trafik)data i Samtrafikens regi</a:t>
            </a:r>
          </a:p>
          <a:p>
            <a:pPr lvl="1"/>
            <a:r>
              <a:rPr lang="sv-SE" dirty="0"/>
              <a:t>hitta en gemensam nationell målbild för öppna </a:t>
            </a:r>
            <a:r>
              <a:rPr lang="sv-SE" dirty="0" smtClean="0"/>
              <a:t>trafikdata</a:t>
            </a:r>
          </a:p>
          <a:p>
            <a:pPr lvl="1"/>
            <a:r>
              <a:rPr lang="sv-SE" dirty="0"/>
              <a:t>ta fram en handlingsplan med åtgärder för att realisera målbilden</a:t>
            </a:r>
            <a:endParaRPr lang="sv-SE" dirty="0" smtClean="0"/>
          </a:p>
          <a:p>
            <a:r>
              <a:rPr lang="sv-SE" dirty="0" smtClean="0"/>
              <a:t>Nya datamängder och tjänster</a:t>
            </a:r>
          </a:p>
          <a:p>
            <a:r>
              <a:rPr lang="sv-SE" dirty="0" smtClean="0"/>
              <a:t>Försäljning via 3:e part</a:t>
            </a:r>
          </a:p>
          <a:p>
            <a:r>
              <a:rPr lang="sv-SE" dirty="0" smtClean="0"/>
              <a:t>Ny nationell utvecklarportal och åtkomstpunkt</a:t>
            </a:r>
          </a:p>
        </p:txBody>
      </p:sp>
      <p:sp>
        <p:nvSpPr>
          <p:cNvPr id="4" name="textruta 3"/>
          <p:cNvSpPr txBox="1"/>
          <p:nvPr/>
        </p:nvSpPr>
        <p:spPr>
          <a:xfrm>
            <a:off x="1820636" y="4171950"/>
            <a:ext cx="51122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00" dirty="0"/>
              <a:t>Samtrafiken - Ett samarbete mellan 54 av Sveriges trafikföretag och samarbetspartners</a:t>
            </a:r>
          </a:p>
        </p:txBody>
      </p:sp>
    </p:spTree>
    <p:extLst>
      <p:ext uri="{BB962C8B-B14F-4D97-AF65-F5344CB8AC3E}">
        <p14:creationId xmlns:p14="http://schemas.microsoft.com/office/powerpoint/2010/main" val="85522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ubrik 1"/>
          <p:cNvSpPr>
            <a:spLocks noGrp="1"/>
          </p:cNvSpPr>
          <p:nvPr>
            <p:ph type="title"/>
          </p:nvPr>
        </p:nvSpPr>
        <p:spPr>
          <a:xfrm>
            <a:off x="705600" y="372999"/>
            <a:ext cx="7673772" cy="571500"/>
          </a:xfrm>
        </p:spPr>
        <p:txBody>
          <a:bodyPr/>
          <a:lstStyle/>
          <a:p>
            <a:pPr eaLnBrk="1" hangingPunct="1"/>
            <a:r>
              <a:rPr lang="sv-SE" dirty="0" smtClean="0"/>
              <a:t>Datamängder och tjänster – Västtrafiks perspektiv</a:t>
            </a:r>
            <a:r>
              <a:rPr lang="sv-SE" dirty="0"/>
              <a:t/>
            </a:r>
            <a:br>
              <a:rPr lang="sv-SE" dirty="0"/>
            </a:br>
            <a:endParaRPr lang="sv-SE" dirty="0"/>
          </a:p>
        </p:txBody>
      </p:sp>
      <p:sp>
        <p:nvSpPr>
          <p:cNvPr id="6" name="textruta 5"/>
          <p:cNvSpPr txBox="1"/>
          <p:nvPr/>
        </p:nvSpPr>
        <p:spPr>
          <a:xfrm>
            <a:off x="6678234" y="1572639"/>
            <a:ext cx="70207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" dirty="0"/>
              <a:t>…</a:t>
            </a:r>
          </a:p>
        </p:txBody>
      </p:sp>
      <p:sp>
        <p:nvSpPr>
          <p:cNvPr id="3" name="textruta 2"/>
          <p:cNvSpPr txBox="1"/>
          <p:nvPr/>
        </p:nvSpPr>
        <p:spPr>
          <a:xfrm>
            <a:off x="976928" y="3797022"/>
            <a:ext cx="50834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Font typeface="+mj-lt"/>
              <a:buAutoNum type="arabicParenR"/>
            </a:pPr>
            <a:r>
              <a:rPr lang="sv-SE" sz="900" dirty="0" smtClean="0"/>
              <a:t>Tillhandahålla realtidsdata via dumpar, med undantag för historisk trafikdata, är ej relevant. </a:t>
            </a:r>
          </a:p>
        </p:txBody>
      </p:sp>
      <p:sp>
        <p:nvSpPr>
          <p:cNvPr id="8" name="Rektangel 7"/>
          <p:cNvSpPr/>
          <p:nvPr/>
        </p:nvSpPr>
        <p:spPr>
          <a:xfrm>
            <a:off x="6481677" y="1490111"/>
            <a:ext cx="533978" cy="165538"/>
          </a:xfrm>
          <a:prstGeom prst="rect">
            <a:avLst/>
          </a:prstGeom>
          <a:gradFill rotWithShape="1">
            <a:gsLst>
              <a:gs pos="0">
                <a:srgbClr val="FFFFFF">
                  <a:tint val="100000"/>
                  <a:shade val="100000"/>
                  <a:satMod val="130000"/>
                </a:srgbClr>
              </a:gs>
              <a:gs pos="100000">
                <a:srgbClr val="FFFFFF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FFFFFF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sv-SE" sz="1800" b="0" i="0" u="none" strike="noStrike" kern="0" cap="none" spc="0" normalizeH="0" baseline="0" noProof="0" dirty="0" err="1" smtClean="0">
              <a:ln>
                <a:noFill/>
              </a:ln>
              <a:solidFill>
                <a:srgbClr val="00AAEB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ektangel 9"/>
          <p:cNvSpPr/>
          <p:nvPr/>
        </p:nvSpPr>
        <p:spPr>
          <a:xfrm>
            <a:off x="6481677" y="2027619"/>
            <a:ext cx="533978" cy="165538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rgbClr val="FFFFFF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sv-SE" sz="1800" b="0" i="0" u="none" strike="noStrike" kern="0" cap="none" spc="0" normalizeH="0" baseline="0" noProof="0" dirty="0" err="1" smtClean="0">
              <a:ln>
                <a:noFill/>
              </a:ln>
              <a:solidFill>
                <a:srgbClr val="00AAEB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ektangel 10"/>
          <p:cNvSpPr/>
          <p:nvPr/>
        </p:nvSpPr>
        <p:spPr>
          <a:xfrm>
            <a:off x="6481677" y="2315745"/>
            <a:ext cx="533978" cy="165538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rgbClr val="FFFFFF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sv-SE" sz="1800" b="0" i="0" u="none" strike="noStrike" kern="0" cap="none" spc="0" normalizeH="0" baseline="0" noProof="0" dirty="0" err="1" smtClean="0">
              <a:ln>
                <a:noFill/>
              </a:ln>
              <a:solidFill>
                <a:srgbClr val="00AAEB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textruta 8"/>
          <p:cNvSpPr txBox="1"/>
          <p:nvPr/>
        </p:nvSpPr>
        <p:spPr>
          <a:xfrm>
            <a:off x="7055732" y="1445891"/>
            <a:ext cx="10422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200" dirty="0" smtClean="0"/>
              <a:t>= Ej relevant</a:t>
            </a:r>
            <a:endParaRPr lang="sv-SE" sz="1200" dirty="0"/>
          </a:p>
        </p:txBody>
      </p:sp>
      <p:sp>
        <p:nvSpPr>
          <p:cNvPr id="13" name="textruta 12"/>
          <p:cNvSpPr txBox="1"/>
          <p:nvPr/>
        </p:nvSpPr>
        <p:spPr>
          <a:xfrm>
            <a:off x="7058504" y="1980679"/>
            <a:ext cx="8627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200" dirty="0" smtClean="0"/>
              <a:t>= Uppfylls</a:t>
            </a:r>
            <a:endParaRPr lang="sv-SE" sz="1200" dirty="0"/>
          </a:p>
        </p:txBody>
      </p:sp>
      <p:sp>
        <p:nvSpPr>
          <p:cNvPr id="14" name="textruta 13"/>
          <p:cNvSpPr txBox="1"/>
          <p:nvPr/>
        </p:nvSpPr>
        <p:spPr>
          <a:xfrm>
            <a:off x="7069586" y="2282708"/>
            <a:ext cx="10246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200" dirty="0" smtClean="0"/>
              <a:t>= Uppfylls ej</a:t>
            </a:r>
            <a:endParaRPr lang="sv-SE" sz="1200" dirty="0"/>
          </a:p>
        </p:txBody>
      </p:sp>
      <p:sp>
        <p:nvSpPr>
          <p:cNvPr id="15" name="Rektangel 14"/>
          <p:cNvSpPr/>
          <p:nvPr/>
        </p:nvSpPr>
        <p:spPr>
          <a:xfrm>
            <a:off x="6481677" y="1763874"/>
            <a:ext cx="533978" cy="165538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9525" cap="flat" cmpd="sng" algn="ctr">
            <a:solidFill>
              <a:srgbClr val="FFFFFF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sv-SE" sz="1800" b="0" i="0" u="none" strike="noStrike" kern="0" cap="none" spc="0" normalizeH="0" baseline="0" noProof="0" dirty="0" err="1" smtClean="0">
              <a:ln>
                <a:noFill/>
              </a:ln>
              <a:solidFill>
                <a:srgbClr val="00AAEB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textruta 15"/>
          <p:cNvSpPr txBox="1"/>
          <p:nvPr/>
        </p:nvSpPr>
        <p:spPr>
          <a:xfrm>
            <a:off x="7069586" y="1706358"/>
            <a:ext cx="1322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200" dirty="0" smtClean="0"/>
              <a:t>= Delvis relevant</a:t>
            </a:r>
            <a:endParaRPr lang="sv-SE" sz="1200" dirty="0"/>
          </a:p>
        </p:txBody>
      </p:sp>
      <p:pic>
        <p:nvPicPr>
          <p:cNvPr id="5" name="Bildobjekt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201" y="960328"/>
            <a:ext cx="4314825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1179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objekt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776" y="982800"/>
            <a:ext cx="6966064" cy="3489447"/>
          </a:xfrm>
          <a:prstGeom prst="rect">
            <a:avLst/>
          </a:prstGeom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05600" y="586800"/>
            <a:ext cx="8438400" cy="396000"/>
          </a:xfrm>
        </p:spPr>
        <p:txBody>
          <a:bodyPr/>
          <a:lstStyle/>
          <a:p>
            <a:r>
              <a:rPr lang="sv-SE" dirty="0" err="1" smtClean="0"/>
              <a:t>IT-Arkitektur</a:t>
            </a:r>
            <a:r>
              <a:rPr lang="sv-SE" dirty="0" smtClean="0"/>
              <a:t> för nationell utvecklarportal och åtkomstpunkt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45199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Effekter av Öppna Data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705600" y="1198800"/>
            <a:ext cx="3784757" cy="3196800"/>
          </a:xfrm>
        </p:spPr>
        <p:txBody>
          <a:bodyPr/>
          <a:lstStyle/>
          <a:p>
            <a:r>
              <a:rPr lang="sv-SE" dirty="0" smtClean="0"/>
              <a:t>Data skall levereras till nationell åtkomstpunkt</a:t>
            </a:r>
          </a:p>
          <a:p>
            <a:r>
              <a:rPr lang="sv-SE" dirty="0" smtClean="0"/>
              <a:t>Data skall kunna levereras på en mängd olika format</a:t>
            </a:r>
          </a:p>
          <a:p>
            <a:r>
              <a:rPr lang="sv-SE" dirty="0" smtClean="0"/>
              <a:t>Nya öppna </a:t>
            </a:r>
            <a:r>
              <a:rPr lang="sv-SE" dirty="0" err="1" smtClean="0"/>
              <a:t>API:er</a:t>
            </a:r>
            <a:r>
              <a:rPr lang="sv-SE" dirty="0" smtClean="0"/>
              <a:t> </a:t>
            </a:r>
          </a:p>
          <a:p>
            <a:r>
              <a:rPr lang="sv-SE" dirty="0" smtClean="0"/>
              <a:t>Västtrafiks egen utvecklarportal bibehålls</a:t>
            </a:r>
          </a:p>
          <a:p>
            <a:endParaRPr lang="sv-SE" dirty="0" smtClean="0"/>
          </a:p>
        </p:txBody>
      </p:sp>
      <p:sp>
        <p:nvSpPr>
          <p:cNvPr id="4" name="textruta 3"/>
          <p:cNvSpPr txBox="1"/>
          <p:nvPr/>
        </p:nvSpPr>
        <p:spPr>
          <a:xfrm>
            <a:off x="5849614" y="1830772"/>
            <a:ext cx="290648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Ökad </a:t>
            </a:r>
            <a:r>
              <a:rPr lang="sv-SE" dirty="0" smtClean="0"/>
              <a:t>belastning på plattformen</a:t>
            </a:r>
          </a:p>
          <a:p>
            <a:endParaRPr lang="sv-SE" dirty="0"/>
          </a:p>
          <a:p>
            <a:r>
              <a:rPr lang="sv-SE" dirty="0"/>
              <a:t>Nya tekniska lösningar kan </a:t>
            </a:r>
            <a:r>
              <a:rPr lang="sv-SE" dirty="0" smtClean="0"/>
              <a:t>krävas, t.ex. för push av störningsinformation</a:t>
            </a:r>
            <a:endParaRPr lang="sv-SE" dirty="0"/>
          </a:p>
          <a:p>
            <a:endParaRPr lang="sv-SE" dirty="0"/>
          </a:p>
        </p:txBody>
      </p:sp>
      <p:sp>
        <p:nvSpPr>
          <p:cNvPr id="5" name="Höger klammerparentes 4"/>
          <p:cNvSpPr/>
          <p:nvPr/>
        </p:nvSpPr>
        <p:spPr>
          <a:xfrm>
            <a:off x="4261757" y="1231634"/>
            <a:ext cx="457200" cy="2556771"/>
          </a:xfrm>
          <a:prstGeom prst="rightBrace">
            <a:avLst/>
          </a:prstGeom>
          <a:ln w="1905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Höger 5"/>
          <p:cNvSpPr/>
          <p:nvPr/>
        </p:nvSpPr>
        <p:spPr>
          <a:xfrm>
            <a:off x="4839904" y="2312103"/>
            <a:ext cx="888763" cy="395832"/>
          </a:xfrm>
          <a:prstGeom prst="rightArrow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rgbClr val="FFFFFF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sv-SE" sz="1800" b="0" i="0" u="none" strike="noStrike" kern="0" cap="none" spc="0" normalizeH="0" baseline="0" noProof="0" dirty="0" err="1" smtClean="0">
              <a:ln>
                <a:noFill/>
              </a:ln>
              <a:solidFill>
                <a:srgbClr val="00AAEB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664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sz="4400" dirty="0" smtClean="0"/>
              <a:t>Företagspresentation</a:t>
            </a:r>
            <a:r>
              <a:rPr lang="sv-SE" dirty="0" smtClean="0"/>
              <a:t/>
            </a:r>
            <a:br>
              <a:rPr lang="sv-SE" dirty="0" smtClean="0"/>
            </a:br>
            <a:endParaRPr lang="sv-SE" sz="2400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45194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Teknisk utveckling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705600" y="1198800"/>
            <a:ext cx="8144486" cy="3196800"/>
          </a:xfrm>
        </p:spPr>
        <p:txBody>
          <a:bodyPr>
            <a:normAutofit fontScale="92500" lnSpcReduction="20000"/>
          </a:bodyPr>
          <a:lstStyle/>
          <a:p>
            <a:r>
              <a:rPr lang="sv-SE" dirty="0"/>
              <a:t>Monoliter vs </a:t>
            </a:r>
            <a:r>
              <a:rPr lang="sv-SE" dirty="0" smtClean="0"/>
              <a:t>Mikrotjänster</a:t>
            </a:r>
          </a:p>
          <a:p>
            <a:r>
              <a:rPr lang="sv-SE" dirty="0"/>
              <a:t>H</a:t>
            </a:r>
            <a:r>
              <a:rPr lang="sv-SE" dirty="0" smtClean="0"/>
              <a:t>ybrid miljö med on-</a:t>
            </a:r>
            <a:r>
              <a:rPr lang="sv-SE" dirty="0" err="1" smtClean="0"/>
              <a:t>premise</a:t>
            </a:r>
            <a:r>
              <a:rPr lang="sv-SE" dirty="0" smtClean="0"/>
              <a:t>, </a:t>
            </a:r>
            <a:r>
              <a:rPr lang="sv-SE" dirty="0" err="1" smtClean="0"/>
              <a:t>IaaS</a:t>
            </a:r>
            <a:r>
              <a:rPr lang="sv-SE" dirty="0" smtClean="0"/>
              <a:t>, </a:t>
            </a:r>
            <a:r>
              <a:rPr lang="sv-SE" dirty="0" err="1" smtClean="0"/>
              <a:t>PaaS</a:t>
            </a:r>
            <a:r>
              <a:rPr lang="sv-SE" dirty="0" smtClean="0"/>
              <a:t>, </a:t>
            </a:r>
            <a:r>
              <a:rPr lang="sv-SE" dirty="0" err="1" smtClean="0"/>
              <a:t>SaaS</a:t>
            </a:r>
            <a:r>
              <a:rPr lang="sv-SE" dirty="0" smtClean="0"/>
              <a:t> etc.</a:t>
            </a:r>
          </a:p>
          <a:p>
            <a:r>
              <a:rPr lang="sv-SE" dirty="0" smtClean="0"/>
              <a:t>Nya typer av </a:t>
            </a:r>
            <a:r>
              <a:rPr lang="sv-SE" dirty="0" err="1" smtClean="0"/>
              <a:t>API:er</a:t>
            </a:r>
            <a:r>
              <a:rPr lang="sv-SE" dirty="0" smtClean="0"/>
              <a:t>, tex </a:t>
            </a:r>
            <a:r>
              <a:rPr lang="sv-SE" dirty="0" err="1" smtClean="0"/>
              <a:t>GraphQL</a:t>
            </a:r>
            <a:r>
              <a:rPr lang="sv-SE" dirty="0" smtClean="0"/>
              <a:t>, </a:t>
            </a:r>
            <a:r>
              <a:rPr lang="sv-SE" dirty="0" err="1" smtClean="0"/>
              <a:t>gRPC</a:t>
            </a:r>
            <a:r>
              <a:rPr lang="sv-SE" dirty="0" smtClean="0"/>
              <a:t> och </a:t>
            </a:r>
            <a:r>
              <a:rPr lang="sv-SE" dirty="0" err="1" smtClean="0"/>
              <a:t>WiSH</a:t>
            </a:r>
            <a:endParaRPr lang="sv-SE" dirty="0" smtClean="0"/>
          </a:p>
          <a:p>
            <a:r>
              <a:rPr lang="sv-SE" dirty="0" smtClean="0"/>
              <a:t>Den traditionella tjänstebussen håller på att spela ut sin roll</a:t>
            </a:r>
          </a:p>
          <a:p>
            <a:pPr lvl="1"/>
            <a:r>
              <a:rPr lang="sv-SE" dirty="0" smtClean="0"/>
              <a:t>Ersätts av </a:t>
            </a:r>
            <a:r>
              <a:rPr lang="sv-SE" dirty="0" err="1" smtClean="0"/>
              <a:t>API:er</a:t>
            </a:r>
            <a:r>
              <a:rPr lang="sv-SE" dirty="0" smtClean="0"/>
              <a:t> (mikrotjänster) </a:t>
            </a:r>
            <a:r>
              <a:rPr lang="sv-SE" dirty="0" smtClean="0"/>
              <a:t>och </a:t>
            </a:r>
            <a:r>
              <a:rPr lang="sv-SE" dirty="0" err="1" smtClean="0"/>
              <a:t>Gateway</a:t>
            </a:r>
            <a:endParaRPr lang="sv-SE" dirty="0" smtClean="0"/>
          </a:p>
          <a:p>
            <a:pPr lvl="1"/>
            <a:r>
              <a:rPr lang="sv-SE" dirty="0" smtClean="0"/>
              <a:t>Västtrafiks supportavtal med Mule går ut 2018</a:t>
            </a:r>
          </a:p>
          <a:p>
            <a:r>
              <a:rPr lang="sv-SE" dirty="0" smtClean="0"/>
              <a:t>Identitetsbussens entré på arenan</a:t>
            </a:r>
          </a:p>
          <a:p>
            <a:r>
              <a:rPr lang="sv-SE" dirty="0" smtClean="0"/>
              <a:t>Nästa generation av WSO2-plattform container-</a:t>
            </a:r>
            <a:r>
              <a:rPr lang="sv-SE" dirty="0" err="1" smtClean="0"/>
              <a:t>native</a:t>
            </a:r>
            <a:r>
              <a:rPr lang="sv-SE" dirty="0" smtClean="0"/>
              <a:t> och mikrotjänster</a:t>
            </a:r>
          </a:p>
        </p:txBody>
      </p:sp>
    </p:spTree>
    <p:extLst>
      <p:ext uri="{BB962C8B-B14F-4D97-AF65-F5344CB8AC3E}">
        <p14:creationId xmlns:p14="http://schemas.microsoft.com/office/powerpoint/2010/main" val="229741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Utmaningar Sammanfattning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705599" y="1198800"/>
            <a:ext cx="7575276" cy="3196800"/>
          </a:xfrm>
        </p:spPr>
        <p:txBody>
          <a:bodyPr>
            <a:normAutofit fontScale="85000" lnSpcReduction="20000"/>
          </a:bodyPr>
          <a:lstStyle/>
          <a:p>
            <a:r>
              <a:rPr lang="sv-SE" dirty="0" smtClean="0"/>
              <a:t>Behöver kunna hantera ökat integrationsbehov (i hybrid miljö) </a:t>
            </a:r>
            <a:r>
              <a:rPr lang="sv-SE" dirty="0" err="1" smtClean="0"/>
              <a:t>mha</a:t>
            </a:r>
            <a:r>
              <a:rPr lang="sv-SE" dirty="0" smtClean="0"/>
              <a:t> </a:t>
            </a:r>
            <a:r>
              <a:rPr lang="sv-SE" dirty="0" err="1" smtClean="0"/>
              <a:t>API:er</a:t>
            </a:r>
            <a:endParaRPr lang="sv-SE" dirty="0" smtClean="0"/>
          </a:p>
          <a:p>
            <a:r>
              <a:rPr lang="sv-SE" dirty="0" smtClean="0"/>
              <a:t>Ökad belastning på plattformen, med stora variationer</a:t>
            </a:r>
          </a:p>
          <a:p>
            <a:r>
              <a:rPr lang="sv-SE" dirty="0" smtClean="0"/>
              <a:t>Behöver kunna hantera nya format, leveranskanaler och typer av </a:t>
            </a:r>
            <a:r>
              <a:rPr lang="sv-SE" dirty="0" err="1" smtClean="0"/>
              <a:t>API:er</a:t>
            </a:r>
            <a:endParaRPr lang="sv-SE" dirty="0" smtClean="0"/>
          </a:p>
          <a:p>
            <a:r>
              <a:rPr lang="sv-SE" dirty="0" smtClean="0"/>
              <a:t>Behöver kunna hantera identiteter och behörigheter på ett sömlöst sätt</a:t>
            </a:r>
          </a:p>
          <a:p>
            <a:r>
              <a:rPr lang="sv-SE" dirty="0" smtClean="0"/>
              <a:t>Behöver kunna stödja </a:t>
            </a:r>
            <a:r>
              <a:rPr lang="sv-SE" dirty="0" err="1" smtClean="0"/>
              <a:t>personalisering</a:t>
            </a:r>
            <a:r>
              <a:rPr lang="sv-SE" dirty="0" smtClean="0"/>
              <a:t> av </a:t>
            </a:r>
            <a:r>
              <a:rPr lang="sv-SE" dirty="0" err="1" smtClean="0"/>
              <a:t>API:er</a:t>
            </a:r>
            <a:r>
              <a:rPr lang="sv-SE" dirty="0" smtClean="0"/>
              <a:t> och information</a:t>
            </a:r>
          </a:p>
          <a:p>
            <a:r>
              <a:rPr lang="sv-SE" dirty="0" smtClean="0"/>
              <a:t>Behöver kunna välja rätt verktyg för jobbet</a:t>
            </a:r>
          </a:p>
          <a:p>
            <a:r>
              <a:rPr lang="sv-SE" dirty="0" smtClean="0"/>
              <a:t>Behöver som helhet bli mer </a:t>
            </a:r>
            <a:r>
              <a:rPr lang="sv-SE" dirty="0" err="1" smtClean="0"/>
              <a:t>agila</a:t>
            </a:r>
            <a:endParaRPr lang="sv-SE" dirty="0" smtClean="0"/>
          </a:p>
          <a:p>
            <a:r>
              <a:rPr lang="sv-SE" dirty="0" smtClean="0"/>
              <a:t>Behöver tänka i former av produkter/tjänster med egna livscykler</a:t>
            </a:r>
          </a:p>
          <a:p>
            <a:pPr marL="0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00812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API-Plattformen - </a:t>
            </a:r>
            <a:r>
              <a:rPr lang="sv-SE" dirty="0" err="1" smtClean="0"/>
              <a:t>Roadmap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705600" y="1198800"/>
            <a:ext cx="8144486" cy="3381364"/>
          </a:xfrm>
        </p:spPr>
        <p:txBody>
          <a:bodyPr>
            <a:normAutofit fontScale="92500" lnSpcReduction="20000"/>
          </a:bodyPr>
          <a:lstStyle/>
          <a:p>
            <a:r>
              <a:rPr lang="sv-SE" dirty="0" smtClean="0"/>
              <a:t>Plattform för mikrotjänster baserad på </a:t>
            </a:r>
            <a:r>
              <a:rPr lang="sv-SE" dirty="0"/>
              <a:t> </a:t>
            </a:r>
            <a:r>
              <a:rPr lang="sv-SE" dirty="0" smtClean="0"/>
              <a:t>                          (2017-2018)</a:t>
            </a:r>
          </a:p>
          <a:p>
            <a:r>
              <a:rPr lang="sv-SE" dirty="0" smtClean="0"/>
              <a:t>Nya </a:t>
            </a:r>
            <a:r>
              <a:rPr lang="sv-SE" dirty="0" err="1" smtClean="0"/>
              <a:t>API:er</a:t>
            </a:r>
            <a:r>
              <a:rPr lang="sv-SE" dirty="0" smtClean="0"/>
              <a:t> som mikrotjänster (2017-)</a:t>
            </a:r>
          </a:p>
          <a:p>
            <a:r>
              <a:rPr lang="sv-SE" dirty="0" smtClean="0"/>
              <a:t>API-Plattform och (C)IAM-Plattform container </a:t>
            </a:r>
            <a:r>
              <a:rPr lang="sv-SE" dirty="0" err="1" smtClean="0"/>
              <a:t>native</a:t>
            </a:r>
            <a:r>
              <a:rPr lang="sv-SE" dirty="0" smtClean="0"/>
              <a:t> som mikrotjänster i nästa större release av respektive plattform (2018)</a:t>
            </a:r>
          </a:p>
          <a:p>
            <a:r>
              <a:rPr lang="sv-SE" u="sng" dirty="0" smtClean="0"/>
              <a:t>Intelligent</a:t>
            </a:r>
            <a:r>
              <a:rPr lang="sv-SE" dirty="0" smtClean="0"/>
              <a:t> automatisk skalning av plattformen (2018)</a:t>
            </a:r>
          </a:p>
          <a:p>
            <a:r>
              <a:rPr lang="sv-SE" dirty="0" smtClean="0"/>
              <a:t>Lämplig teknisk lösning för push av störningsinformation (2018)</a:t>
            </a:r>
          </a:p>
          <a:p>
            <a:r>
              <a:rPr lang="sv-SE" dirty="0" smtClean="0"/>
              <a:t>Succesiv omskrivning av befintliga integrationer som mikrotjänster och därefter avveckling av befintlig ESB (2018-2019)</a:t>
            </a:r>
          </a:p>
          <a:p>
            <a:r>
              <a:rPr lang="sv-SE" dirty="0" smtClean="0"/>
              <a:t>Serverless (2019-)</a:t>
            </a:r>
          </a:p>
        </p:txBody>
      </p:sp>
      <p:pic>
        <p:nvPicPr>
          <p:cNvPr id="4" name="Bildobjekt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448" y="1076299"/>
            <a:ext cx="1440000" cy="398529"/>
          </a:xfrm>
          <a:prstGeom prst="rect">
            <a:avLst/>
          </a:prstGeom>
        </p:spPr>
      </p:pic>
      <p:pic>
        <p:nvPicPr>
          <p:cNvPr id="6" name="Bildobjekt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9256" y="2300676"/>
            <a:ext cx="1546384" cy="234791"/>
          </a:xfrm>
          <a:prstGeom prst="rect">
            <a:avLst/>
          </a:prstGeom>
        </p:spPr>
      </p:pic>
      <p:pic>
        <p:nvPicPr>
          <p:cNvPr id="7" name="Bildobjekt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15640" y="2300676"/>
            <a:ext cx="1546384" cy="242888"/>
          </a:xfrm>
          <a:prstGeom prst="rect">
            <a:avLst/>
          </a:prstGeom>
        </p:spPr>
      </p:pic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5423669"/>
              </p:ext>
            </p:extLst>
          </p:nvPr>
        </p:nvGraphicFramePr>
        <p:xfrm>
          <a:off x="6142448" y="2737162"/>
          <a:ext cx="1728000" cy="255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Bitmappsbild" r:id="rId7" imgW="1933560" imgH="285840" progId="Paint.Picture">
                  <p:embed/>
                </p:oleObj>
              </mc:Choice>
              <mc:Fallback>
                <p:oleObj name="Bitmappsbild" r:id="rId7" imgW="1933560" imgH="28584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142448" y="2737162"/>
                        <a:ext cx="1728000" cy="2553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4294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Frågor</a:t>
            </a:r>
            <a:r>
              <a:rPr lang="sv-SE" dirty="0" smtClean="0"/>
              <a:t>?</a:t>
            </a:r>
            <a:br>
              <a:rPr lang="sv-SE" dirty="0" smtClean="0"/>
            </a:br>
            <a:r>
              <a:rPr lang="sv-SE" dirty="0"/>
              <a:t/>
            </a:r>
            <a:br>
              <a:rPr lang="sv-SE" dirty="0"/>
            </a:br>
            <a:r>
              <a:rPr lang="sv-SE" sz="4000" dirty="0" smtClean="0"/>
              <a:t>BTW: </a:t>
            </a:r>
            <a:r>
              <a:rPr lang="sv-SE" sz="4000" dirty="0" err="1" smtClean="0"/>
              <a:t>We</a:t>
            </a:r>
            <a:r>
              <a:rPr lang="sv-SE" sz="4000" dirty="0" smtClean="0"/>
              <a:t> </a:t>
            </a:r>
            <a:r>
              <a:rPr lang="sv-SE" sz="4000" dirty="0" err="1" smtClean="0"/>
              <a:t>are</a:t>
            </a:r>
            <a:r>
              <a:rPr lang="sv-SE" sz="4000" dirty="0" smtClean="0"/>
              <a:t> </a:t>
            </a:r>
            <a:r>
              <a:rPr lang="sv-SE" sz="4000" dirty="0" err="1" smtClean="0"/>
              <a:t>hiring</a:t>
            </a:r>
            <a:r>
              <a:rPr lang="sv-SE" sz="4000" dirty="0" smtClean="0"/>
              <a:t>!</a:t>
            </a:r>
            <a:r>
              <a:rPr lang="sv-SE" sz="4000" dirty="0" smtClean="0"/>
              <a:t/>
            </a:r>
            <a:br>
              <a:rPr lang="sv-SE" sz="4000" dirty="0" smtClean="0"/>
            </a:br>
            <a:r>
              <a:rPr lang="sv-SE" dirty="0"/>
              <a:t/>
            </a:r>
            <a:br>
              <a:rPr lang="sv-SE" dirty="0"/>
            </a:br>
            <a:endParaRPr lang="sv-SE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704751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Västtrafiks styrande mål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705600" y="1993561"/>
            <a:ext cx="3088733" cy="3196800"/>
          </a:xfrm>
        </p:spPr>
        <p:txBody>
          <a:bodyPr/>
          <a:lstStyle/>
          <a:p>
            <a:r>
              <a:rPr lang="sv-SE" dirty="0" smtClean="0"/>
              <a:t>Ökad tillgänglighet i hela regionen</a:t>
            </a:r>
          </a:p>
          <a:p>
            <a:r>
              <a:rPr lang="sv-SE" dirty="0" smtClean="0"/>
              <a:t>Attraktiv kollektivtrafik</a:t>
            </a:r>
          </a:p>
          <a:p>
            <a:r>
              <a:rPr lang="sv-SE" dirty="0" smtClean="0"/>
              <a:t>Bättre för alla resenärsgrupper</a:t>
            </a:r>
          </a:p>
          <a:p>
            <a:r>
              <a:rPr lang="sv-SE" dirty="0" smtClean="0"/>
              <a:t>Mindre miljöpåverkan</a:t>
            </a:r>
          </a:p>
          <a:p>
            <a:pPr marL="0" indent="0">
              <a:buNone/>
            </a:pPr>
            <a:endParaRPr lang="sv-SE" dirty="0"/>
          </a:p>
        </p:txBody>
      </p:sp>
      <p:sp>
        <p:nvSpPr>
          <p:cNvPr id="4" name="textruta 3"/>
          <p:cNvSpPr txBox="1"/>
          <p:nvPr/>
        </p:nvSpPr>
        <p:spPr>
          <a:xfrm>
            <a:off x="4913832" y="3058727"/>
            <a:ext cx="3108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Fördubblat resande till 2025!</a:t>
            </a:r>
            <a:endParaRPr lang="sv-SE" dirty="0"/>
          </a:p>
        </p:txBody>
      </p:sp>
      <p:sp>
        <p:nvSpPr>
          <p:cNvPr id="5" name="Höger klammerparentes 4"/>
          <p:cNvSpPr/>
          <p:nvPr/>
        </p:nvSpPr>
        <p:spPr>
          <a:xfrm>
            <a:off x="3529413" y="1993561"/>
            <a:ext cx="205099" cy="2433163"/>
          </a:xfrm>
          <a:prstGeom prst="rightBrace">
            <a:avLst/>
          </a:prstGeom>
          <a:ln w="15875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Höger 5"/>
          <p:cNvSpPr/>
          <p:nvPr/>
        </p:nvSpPr>
        <p:spPr>
          <a:xfrm>
            <a:off x="3956703" y="2992224"/>
            <a:ext cx="871671" cy="435835"/>
          </a:xfrm>
          <a:prstGeom prst="rightArrow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rgbClr val="FFFFFF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sv-SE" sz="1800" b="0" i="0" u="none" strike="noStrike" kern="0" cap="none" spc="0" normalizeH="0" baseline="0" noProof="0" dirty="0" err="1" smtClean="0">
              <a:ln>
                <a:noFill/>
              </a:ln>
              <a:solidFill>
                <a:srgbClr val="00AAEB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ruta 6"/>
          <p:cNvSpPr txBox="1"/>
          <p:nvPr/>
        </p:nvSpPr>
        <p:spPr>
          <a:xfrm>
            <a:off x="854580" y="1400263"/>
            <a:ext cx="4929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Enligt trafikförsörjningsprogrammet 2017-2020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88985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Prioriterade områden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705599" y="1198800"/>
            <a:ext cx="7139439" cy="3196800"/>
          </a:xfrm>
        </p:spPr>
        <p:txBody>
          <a:bodyPr>
            <a:normAutofit fontScale="92500" lnSpcReduction="10000"/>
          </a:bodyPr>
          <a:lstStyle/>
          <a:p>
            <a:r>
              <a:rPr lang="sv-SE" dirty="0" smtClean="0">
                <a:solidFill>
                  <a:schemeClr val="accent5">
                    <a:lumMod val="75000"/>
                  </a:schemeClr>
                </a:solidFill>
              </a:rPr>
              <a:t>Förbättra störningshantering</a:t>
            </a:r>
          </a:p>
          <a:p>
            <a:r>
              <a:rPr lang="sv-SE" dirty="0" smtClean="0"/>
              <a:t>Säkra framkomlighet</a:t>
            </a:r>
          </a:p>
          <a:p>
            <a:r>
              <a:rPr lang="sv-SE" dirty="0" smtClean="0"/>
              <a:t>Förnya sortiment</a:t>
            </a:r>
          </a:p>
          <a:p>
            <a:r>
              <a:rPr lang="sv-SE" dirty="0" smtClean="0">
                <a:solidFill>
                  <a:schemeClr val="accent5">
                    <a:lumMod val="75000"/>
                  </a:schemeClr>
                </a:solidFill>
              </a:rPr>
              <a:t>Förenkla biljettköp</a:t>
            </a:r>
          </a:p>
          <a:p>
            <a:r>
              <a:rPr lang="sv-SE" dirty="0" smtClean="0">
                <a:solidFill>
                  <a:schemeClr val="accent5">
                    <a:lumMod val="75000"/>
                  </a:schemeClr>
                </a:solidFill>
              </a:rPr>
              <a:t>Utveckla digitala tjänster</a:t>
            </a:r>
          </a:p>
          <a:p>
            <a:r>
              <a:rPr lang="sv-SE" dirty="0" smtClean="0">
                <a:solidFill>
                  <a:schemeClr val="accent5">
                    <a:lumMod val="75000"/>
                  </a:schemeClr>
                </a:solidFill>
              </a:rPr>
              <a:t>Utveckla nya kombinationer av reseerbjudanden</a:t>
            </a:r>
          </a:p>
          <a:p>
            <a:r>
              <a:rPr lang="sv-SE" dirty="0" smtClean="0"/>
              <a:t>Utveckla och marknadsföra resmöjligheter (= vår kärnverksamhet)</a:t>
            </a:r>
            <a:endParaRPr lang="sv-SE" dirty="0"/>
          </a:p>
        </p:txBody>
      </p:sp>
      <p:sp>
        <p:nvSpPr>
          <p:cNvPr id="4" name="Rektangel 3"/>
          <p:cNvSpPr/>
          <p:nvPr/>
        </p:nvSpPr>
        <p:spPr>
          <a:xfrm>
            <a:off x="5768414" y="1341881"/>
            <a:ext cx="538385" cy="17946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rgbClr val="FFFFFF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sv-SE" sz="1800" b="0" i="0" u="none" strike="noStrike" kern="0" cap="none" spc="0" normalizeH="0" baseline="0" noProof="0" dirty="0" err="1" smtClean="0">
              <a:ln>
                <a:noFill/>
              </a:ln>
              <a:solidFill>
                <a:srgbClr val="00AAEB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xtruta 4"/>
          <p:cNvSpPr txBox="1"/>
          <p:nvPr/>
        </p:nvSpPr>
        <p:spPr>
          <a:xfrm>
            <a:off x="6315342" y="1307602"/>
            <a:ext cx="25722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dirty="0" smtClean="0"/>
              <a:t>= Ingår i digitaliseringsprogrammet</a:t>
            </a:r>
            <a:endParaRPr lang="sv-SE" sz="1200" dirty="0"/>
          </a:p>
        </p:txBody>
      </p:sp>
    </p:spTree>
    <p:extLst>
      <p:ext uri="{BB962C8B-B14F-4D97-AF65-F5344CB8AC3E}">
        <p14:creationId xmlns:p14="http://schemas.microsoft.com/office/powerpoint/2010/main" val="409619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Västtrafik i siffror</a:t>
            </a:r>
            <a:endParaRPr lang="sv-SE" dirty="0"/>
          </a:p>
        </p:txBody>
      </p:sp>
      <p:sp>
        <p:nvSpPr>
          <p:cNvPr id="7" name="Platshållare för text 2"/>
          <p:cNvSpPr>
            <a:spLocks noGrp="1"/>
          </p:cNvSpPr>
          <p:nvPr>
            <p:ph idx="1"/>
          </p:nvPr>
        </p:nvSpPr>
        <p:spPr>
          <a:xfrm>
            <a:off x="730273" y="1198563"/>
            <a:ext cx="7682927" cy="3197225"/>
          </a:xfrm>
        </p:spPr>
        <p:txBody>
          <a:bodyPr>
            <a:normAutofit/>
          </a:bodyPr>
          <a:lstStyle/>
          <a:p>
            <a:r>
              <a:rPr lang="sv-SE" sz="1900" dirty="0" smtClean="0"/>
              <a:t>8,6 </a:t>
            </a:r>
            <a:r>
              <a:rPr lang="sv-SE" sz="1900" dirty="0"/>
              <a:t>miljarder kronor i </a:t>
            </a:r>
            <a:r>
              <a:rPr lang="sv-SE" sz="1900" dirty="0" smtClean="0"/>
              <a:t>omsättning, varav 4,1 miljarder i driftsbidrag</a:t>
            </a:r>
            <a:endParaRPr lang="sv-SE" sz="1900" dirty="0"/>
          </a:p>
          <a:p>
            <a:r>
              <a:rPr lang="sv-SE" sz="1900" dirty="0" smtClean="0"/>
              <a:t>324 </a:t>
            </a:r>
            <a:r>
              <a:rPr lang="sv-SE" sz="1900" dirty="0"/>
              <a:t>medarbetare (</a:t>
            </a:r>
            <a:r>
              <a:rPr lang="sv-SE" sz="1900" dirty="0" smtClean="0"/>
              <a:t>inkl. </a:t>
            </a:r>
            <a:r>
              <a:rPr lang="sv-SE" sz="1900" dirty="0"/>
              <a:t>partnerföretagen </a:t>
            </a:r>
            <a:r>
              <a:rPr lang="sv-SE" sz="1900" dirty="0" smtClean="0"/>
              <a:t>ca 9 </a:t>
            </a:r>
            <a:r>
              <a:rPr lang="sv-SE" sz="1900" dirty="0"/>
              <a:t>000)</a:t>
            </a:r>
          </a:p>
          <a:p>
            <a:r>
              <a:rPr lang="sv-SE" sz="1900" dirty="0" smtClean="0"/>
              <a:t>303 </a:t>
            </a:r>
            <a:r>
              <a:rPr lang="sv-SE" sz="1900" dirty="0"/>
              <a:t>miljoner </a:t>
            </a:r>
            <a:r>
              <a:rPr lang="sv-SE" sz="1900" dirty="0" smtClean="0"/>
              <a:t>resor per år</a:t>
            </a:r>
            <a:endParaRPr lang="sv-SE" sz="1900" dirty="0"/>
          </a:p>
          <a:p>
            <a:r>
              <a:rPr lang="sv-SE" sz="1900" dirty="0" smtClean="0"/>
              <a:t>95% </a:t>
            </a:r>
            <a:r>
              <a:rPr lang="sv-SE" sz="1900" dirty="0"/>
              <a:t>av kunderna nöjda med sin senaste </a:t>
            </a:r>
            <a:r>
              <a:rPr lang="sv-SE" sz="1900" dirty="0" smtClean="0"/>
              <a:t>resa</a:t>
            </a:r>
          </a:p>
          <a:p>
            <a:r>
              <a:rPr lang="sv-SE" sz="1900" dirty="0"/>
              <a:t>900 </a:t>
            </a:r>
            <a:r>
              <a:rPr lang="sv-SE" sz="1900" dirty="0" smtClean="0"/>
              <a:t>linjer och 20 </a:t>
            </a:r>
            <a:r>
              <a:rPr lang="sv-SE" sz="1900" dirty="0"/>
              <a:t>5</a:t>
            </a:r>
            <a:r>
              <a:rPr lang="sv-SE" sz="1900" dirty="0" smtClean="0"/>
              <a:t>00 hållplatslägen</a:t>
            </a:r>
          </a:p>
          <a:p>
            <a:r>
              <a:rPr lang="sv-SE" sz="1900" dirty="0" smtClean="0"/>
              <a:t>295 pendelparkeringar</a:t>
            </a:r>
            <a:endParaRPr lang="sv-S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/>
          </a:p>
          <a:p>
            <a:endParaRPr lang="sv-SE" dirty="0"/>
          </a:p>
        </p:txBody>
      </p:sp>
      <p:sp>
        <p:nvSpPr>
          <p:cNvPr id="5" name="textruta 4"/>
          <p:cNvSpPr txBox="1"/>
          <p:nvPr/>
        </p:nvSpPr>
        <p:spPr>
          <a:xfrm>
            <a:off x="730273" y="4257288"/>
            <a:ext cx="3105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i="1" dirty="0" smtClean="0"/>
              <a:t>Fakta från 2016</a:t>
            </a:r>
            <a:endParaRPr lang="sv-SE" sz="1200" i="1" dirty="0"/>
          </a:p>
        </p:txBody>
      </p:sp>
    </p:spTree>
    <p:extLst>
      <p:ext uri="{BB962C8B-B14F-4D97-AF65-F5344CB8AC3E}">
        <p14:creationId xmlns:p14="http://schemas.microsoft.com/office/powerpoint/2010/main" val="4070679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sz="4400" dirty="0" smtClean="0"/>
              <a:t>Digitaliseringsprogrammet</a:t>
            </a:r>
            <a:r>
              <a:rPr lang="sv-SE" dirty="0" smtClean="0"/>
              <a:t/>
            </a:r>
            <a:br>
              <a:rPr lang="sv-SE" dirty="0" smtClean="0"/>
            </a:br>
            <a:endParaRPr lang="sv-SE" sz="2400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661479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Västtrafiks digitaliseringsprogram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705600" y="1198800"/>
            <a:ext cx="7707600" cy="3196800"/>
          </a:xfrm>
        </p:spPr>
        <p:txBody>
          <a:bodyPr>
            <a:normAutofit fontScale="92500" lnSpcReduction="20000"/>
          </a:bodyPr>
          <a:lstStyle/>
          <a:p>
            <a:r>
              <a:rPr lang="sv-SE" dirty="0"/>
              <a:t>Digitaliseringsprogrammet håller ihop alla projekt och aktiviteter som jobbar med Västtrafiks digitala </a:t>
            </a:r>
            <a:r>
              <a:rPr lang="sv-SE" dirty="0" smtClean="0"/>
              <a:t>kundmöte</a:t>
            </a:r>
          </a:p>
          <a:p>
            <a:r>
              <a:rPr lang="sv-SE" dirty="0"/>
              <a:t>P</a:t>
            </a:r>
            <a:r>
              <a:rPr lang="sv-SE" dirty="0" smtClean="0"/>
              <a:t>rogrammet har 3 fokusområden:</a:t>
            </a:r>
          </a:p>
          <a:p>
            <a:pPr lvl="1"/>
            <a:r>
              <a:rPr lang="sv-SE" dirty="0" smtClean="0"/>
              <a:t>Utveckling av nya digitala tjänster</a:t>
            </a:r>
          </a:p>
          <a:p>
            <a:pPr lvl="1"/>
            <a:r>
              <a:rPr lang="sv-SE" dirty="0" smtClean="0"/>
              <a:t>Förbättrad störningshantering</a:t>
            </a:r>
          </a:p>
          <a:p>
            <a:pPr lvl="1"/>
            <a:r>
              <a:rPr lang="sv-SE" dirty="0" smtClean="0"/>
              <a:t>Förenklat biljettköp</a:t>
            </a:r>
          </a:p>
          <a:p>
            <a:r>
              <a:rPr lang="sv-SE" dirty="0" smtClean="0"/>
              <a:t>Några av de projekt som ingår i programmet</a:t>
            </a:r>
          </a:p>
          <a:p>
            <a:pPr lvl="1"/>
            <a:r>
              <a:rPr lang="sv-SE" dirty="0" smtClean="0"/>
              <a:t>Innovationsarenan</a:t>
            </a:r>
          </a:p>
          <a:p>
            <a:pPr lvl="1"/>
            <a:r>
              <a:rPr lang="sv-SE" dirty="0" smtClean="0"/>
              <a:t>Västtrafik </a:t>
            </a:r>
            <a:r>
              <a:rPr lang="sv-SE" dirty="0" err="1" smtClean="0"/>
              <a:t>ToGo</a:t>
            </a:r>
            <a:r>
              <a:rPr lang="sv-SE" dirty="0" smtClean="0"/>
              <a:t> och Reseplaneraren</a:t>
            </a:r>
          </a:p>
          <a:p>
            <a:pPr lvl="1"/>
            <a:r>
              <a:rPr lang="sv-SE" dirty="0" smtClean="0"/>
              <a:t>Nya hemsidan</a:t>
            </a:r>
          </a:p>
          <a:p>
            <a:pPr lvl="1"/>
            <a:r>
              <a:rPr lang="sv-SE" dirty="0" smtClean="0"/>
              <a:t>Kombinerad mobilitet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29604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Vad är innovationsarenan?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705600" y="1198800"/>
            <a:ext cx="7992000" cy="3196800"/>
          </a:xfrm>
        </p:spPr>
        <p:txBody>
          <a:bodyPr/>
          <a:lstStyle/>
          <a:p>
            <a:pPr marL="0" indent="0">
              <a:buNone/>
            </a:pPr>
            <a:r>
              <a:rPr lang="sv-SE" dirty="0" smtClean="0"/>
              <a:t>Projektets mål </a:t>
            </a:r>
            <a:r>
              <a:rPr lang="sv-SE" dirty="0"/>
              <a:t>är att etablera en innovationsprocess på Västtrafik med hjälp av en metod som kallas service </a:t>
            </a:r>
            <a:r>
              <a:rPr lang="sv-SE" dirty="0" smtClean="0"/>
              <a:t>design (ITIL) </a:t>
            </a:r>
            <a:r>
              <a:rPr lang="sv-SE" dirty="0"/>
              <a:t>eller </a:t>
            </a:r>
            <a:r>
              <a:rPr lang="sv-SE" dirty="0" smtClean="0"/>
              <a:t>tjänstedesign.</a:t>
            </a:r>
            <a:endParaRPr lang="sv-SE" dirty="0"/>
          </a:p>
        </p:txBody>
      </p:sp>
      <p:pic>
        <p:nvPicPr>
          <p:cNvPr id="4" name="Bildobjekt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00" y="2137510"/>
            <a:ext cx="7992000" cy="2103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82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Västtrafik 1">
      <a:dk1>
        <a:srgbClr val="00394D"/>
      </a:dk1>
      <a:lt1>
        <a:srgbClr val="F8F8F8"/>
      </a:lt1>
      <a:dk2>
        <a:srgbClr val="3C4650"/>
      </a:dk2>
      <a:lt2>
        <a:srgbClr val="FFF0F0"/>
      </a:lt2>
      <a:accent1>
        <a:srgbClr val="59D1FF"/>
      </a:accent1>
      <a:accent2>
        <a:srgbClr val="F5781E"/>
      </a:accent2>
      <a:accent3>
        <a:srgbClr val="3C4650"/>
      </a:accent3>
      <a:accent4>
        <a:srgbClr val="50B746"/>
      </a:accent4>
      <a:accent5>
        <a:srgbClr val="F9AE77"/>
      </a:accent5>
      <a:accent6>
        <a:srgbClr val="FFF0F0"/>
      </a:accent6>
      <a:hlink>
        <a:srgbClr val="00AAEB"/>
      </a:hlink>
      <a:folHlink>
        <a:srgbClr val="59D1FF"/>
      </a:folHlink>
    </a:clrScheme>
    <a:fontScheme name="Västtrafi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rotWithShape="1">
          <a:gsLst>
            <a:gs pos="0">
              <a:srgbClr val="FFFFFF">
                <a:tint val="100000"/>
                <a:shade val="100000"/>
                <a:satMod val="130000"/>
              </a:srgbClr>
            </a:gs>
            <a:gs pos="100000">
              <a:srgbClr val="FFFFFF">
                <a:tint val="50000"/>
                <a:shade val="100000"/>
                <a:satMod val="350000"/>
              </a:srgbClr>
            </a:gs>
          </a:gsLst>
          <a:lin ang="16200000" scaled="0"/>
        </a:gradFill>
        <a:ln w="9525" cap="flat" cmpd="sng" algn="ctr">
          <a:solidFill>
            <a:srgbClr val="FFFFFF">
              <a:shade val="95000"/>
              <a:satMod val="10500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4572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err="1" smtClean="0">
            <a:ln>
              <a:noFill/>
            </a:ln>
            <a:solidFill>
              <a:srgbClr val="00AAEB"/>
            </a:solidFill>
            <a:effectLst/>
            <a:uLnTx/>
            <a:uFillTx/>
            <a:latin typeface="Calibri"/>
            <a:ea typeface="+mn-ea"/>
            <a:cs typeface="+mn-cs"/>
          </a:defRPr>
        </a:defPPr>
      </a:lstStyle>
    </a:spDef>
    <a:lnDef>
      <a:spPr>
        <a:ln>
          <a:solidFill>
            <a:schemeClr val="tx2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VT_Vardagsmall_2015-03-06.potx" id="{82EB8DC0-86C6-4C33-A86A-ECAE9E472118}" vid="{D5C06765-B89D-4408-9879-F0D89E9A1205}"/>
    </a:ext>
  </a:extLst>
</a:theme>
</file>

<file path=ppt/theme/theme2.xml><?xml version="1.0" encoding="utf-8"?>
<a:theme xmlns:a="http://schemas.openxmlformats.org/drawingml/2006/main" name="1_Showeet theme">
  <a:themeElements>
    <a:clrScheme name="6">
      <a:dk1>
        <a:srgbClr val="95A5A6"/>
      </a:dk1>
      <a:lt1>
        <a:sysClr val="window" lastClr="FFFFFF"/>
      </a:lt1>
      <a:dk2>
        <a:srgbClr val="2C3E50"/>
      </a:dk2>
      <a:lt2>
        <a:srgbClr val="F2F2F2"/>
      </a:lt2>
      <a:accent1>
        <a:srgbClr val="2980B9"/>
      </a:accent1>
      <a:accent2>
        <a:srgbClr val="16A085"/>
      </a:accent2>
      <a:accent3>
        <a:srgbClr val="9BBB59"/>
      </a:accent3>
      <a:accent4>
        <a:srgbClr val="F39C12"/>
      </a:accent4>
      <a:accent5>
        <a:srgbClr val="C0392B"/>
      </a:accent5>
      <a:accent6>
        <a:srgbClr val="4B2C5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Showeet theme">
  <a:themeElements>
    <a:clrScheme name="6">
      <a:dk1>
        <a:srgbClr val="95A5A6"/>
      </a:dk1>
      <a:lt1>
        <a:sysClr val="window" lastClr="FFFFFF"/>
      </a:lt1>
      <a:dk2>
        <a:srgbClr val="2C3E50"/>
      </a:dk2>
      <a:lt2>
        <a:srgbClr val="F2F2F2"/>
      </a:lt2>
      <a:accent1>
        <a:srgbClr val="2980B9"/>
      </a:accent1>
      <a:accent2>
        <a:srgbClr val="16A085"/>
      </a:accent2>
      <a:accent3>
        <a:srgbClr val="9BBB59"/>
      </a:accent3>
      <a:accent4>
        <a:srgbClr val="F39C12"/>
      </a:accent4>
      <a:accent5>
        <a:srgbClr val="C0392B"/>
      </a:accent5>
      <a:accent6>
        <a:srgbClr val="4B2C5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Showeet theme">
  <a:themeElements>
    <a:clrScheme name="6">
      <a:dk1>
        <a:srgbClr val="95A5A6"/>
      </a:dk1>
      <a:lt1>
        <a:sysClr val="window" lastClr="FFFFFF"/>
      </a:lt1>
      <a:dk2>
        <a:srgbClr val="2C3E50"/>
      </a:dk2>
      <a:lt2>
        <a:srgbClr val="F2F2F2"/>
      </a:lt2>
      <a:accent1>
        <a:srgbClr val="2980B9"/>
      </a:accent1>
      <a:accent2>
        <a:srgbClr val="16A085"/>
      </a:accent2>
      <a:accent3>
        <a:srgbClr val="9BBB59"/>
      </a:accent3>
      <a:accent4>
        <a:srgbClr val="F39C12"/>
      </a:accent4>
      <a:accent5>
        <a:srgbClr val="C0392B"/>
      </a:accent5>
      <a:accent6>
        <a:srgbClr val="4B2C5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ITLES">
  <a:themeElements>
    <a:clrScheme name="1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80B9"/>
      </a:accent1>
      <a:accent2>
        <a:srgbClr val="16A085"/>
      </a:accent2>
      <a:accent3>
        <a:srgbClr val="9BBB59"/>
      </a:accent3>
      <a:accent4>
        <a:srgbClr val="F39C12"/>
      </a:accent4>
      <a:accent5>
        <a:srgbClr val="C0392B"/>
      </a:accent5>
      <a:accent6>
        <a:srgbClr val="2C3F50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haredContentType xmlns="Microsoft.SharePoint.Taxonomy.ContentTypeSync" SourceId="574d21b6-978f-4ee5-8a02-0b6aabc4e8b3" ContentTypeId="0x0101007A60771C5753A247A9E629B69FD0F51E01" PreviousValue="false"/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382a4f6b-e637-45ac-98ea-fda4ccae885a">
      <Value>74</Value>
    </TaxCatchAll>
    <af0dd91e22ad42e1903851a2da7fcb38 xmlns="382a4f6b-e637-45ac-98ea-fda4ccae885a">
      <Terms xmlns="http://schemas.microsoft.com/office/infopath/2007/PartnerControls">
        <TermInfo xmlns="http://schemas.microsoft.com/office/infopath/2007/PartnerControls">
          <TermName xmlns="http://schemas.microsoft.com/office/infopath/2007/PartnerControls">Presentation</TermName>
          <TermId xmlns="http://schemas.microsoft.com/office/infopath/2007/PartnerControls">b4b667ec-fcd7-481a-9d46-a4545c28e3b1</TermId>
        </TermInfo>
      </Terms>
    </af0dd91e22ad42e1903851a2da7fcb38>
    <ACTCategory xmlns="382a4f6b-e637-45ac-98ea-fda4ccae885a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Generellt dokument" ma:contentTypeID="0x0101007A60771C5753A247A9E629B69FD0F51E0100B2F7B4156DF2BB4A8D5A5CA6CA0331A1" ma:contentTypeVersion="11" ma:contentTypeDescription="Generellt dokument" ma:contentTypeScope="" ma:versionID="3666b3d3857988855d5b88f74d788b89">
  <xsd:schema xmlns:xsd="http://www.w3.org/2001/XMLSchema" xmlns:xs="http://www.w3.org/2001/XMLSchema" xmlns:p="http://schemas.microsoft.com/office/2006/metadata/properties" xmlns:ns2="382a4f6b-e637-45ac-98ea-fda4ccae885a" targetNamespace="http://schemas.microsoft.com/office/2006/metadata/properties" ma:root="true" ma:fieldsID="016de4e3f4796b6cd31a2e98a87f7e06" ns2:_="">
    <xsd:import namespace="382a4f6b-e637-45ac-98ea-fda4ccae885a"/>
    <xsd:element name="properties">
      <xsd:complexType>
        <xsd:sequence>
          <xsd:element name="documentManagement">
            <xsd:complexType>
              <xsd:all>
                <xsd:element ref="ns2:af0dd91e22ad42e1903851a2da7fcb38" minOccurs="0"/>
                <xsd:element ref="ns2:TaxCatchAll" minOccurs="0"/>
                <xsd:element ref="ns2:TaxCatchAllLabel" minOccurs="0"/>
                <xsd:element ref="ns2:ACTCategor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2a4f6b-e637-45ac-98ea-fda4ccae885a" elementFormDefault="qualified">
    <xsd:import namespace="http://schemas.microsoft.com/office/2006/documentManagement/types"/>
    <xsd:import namespace="http://schemas.microsoft.com/office/infopath/2007/PartnerControls"/>
    <xsd:element name="af0dd91e22ad42e1903851a2da7fcb38" ma:index="8" ma:taxonomy="true" ma:internalName="af0dd91e22ad42e1903851a2da7fcb38" ma:taxonomyFieldName="ACTDocumentType" ma:displayName="Dokumenttyp" ma:readOnly="false" ma:fieldId="{af0dd91e-22ad-42e1-9038-51a2da7fcb38}" ma:sspId="574d21b6-978f-4ee5-8a02-0b6aabc4e8b3" ma:termSetId="e19fe3c8-fe12-4a8d-8ba9-b9ce17009fa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9" nillable="true" ma:displayName="Taxonomy Catch All Column" ma:hidden="true" ma:list="{6d9706d4-a03a-43b0-b668-83c2738144e2}" ma:internalName="TaxCatchAll" ma:showField="CatchAllData" ma:web="2c4e1fd8-0d40-4295-bb4a-8b9264f7e0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hidden="true" ma:list="{6d9706d4-a03a-43b0-b668-83c2738144e2}" ma:internalName="TaxCatchAllLabel" ma:readOnly="true" ma:showField="CatchAllDataLabel" ma:web="2c4e1fd8-0d40-4295-bb4a-8b9264f7e0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ACTCategory" ma:index="12" nillable="true" ma:displayName="Kategori" ma:format="Dropdown" ma:internalName="ACTCategory">
      <xsd:simpleType>
        <xsd:restriction base="dms:Choice">
          <xsd:enumeration value="Category 1"/>
          <xsd:enumeration value="Category 2"/>
          <xsd:enumeration value="Category 3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ehållstyp"/>
        <xsd:element ref="dc:title" minOccurs="0" maxOccurs="1" ma:index="4" ma:displayName="Rubri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C37389F-3EE3-4455-8EAB-1EF9D622D106}">
  <ds:schemaRefs>
    <ds:schemaRef ds:uri="Microsoft.SharePoint.Taxonomy.ContentTypeSync"/>
  </ds:schemaRefs>
</ds:datastoreItem>
</file>

<file path=customXml/itemProps2.xml><?xml version="1.0" encoding="utf-8"?>
<ds:datastoreItem xmlns:ds="http://schemas.openxmlformats.org/officeDocument/2006/customXml" ds:itemID="{5BE36678-EB7C-432B-A8C2-081989223FFB}">
  <ds:schemaRefs>
    <ds:schemaRef ds:uri="http://schemas.microsoft.com/office/2006/metadata/properties"/>
    <ds:schemaRef ds:uri="http://purl.org/dc/elements/1.1/"/>
    <ds:schemaRef ds:uri="382a4f6b-e637-45ac-98ea-fda4ccae885a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BFE71871-836E-43A7-BD8C-17916316F3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82a4f6b-e637-45ac-98ea-fda4ccae885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0A371C62-93F2-4301-A353-5E313F6BC01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2596</TotalTime>
  <Words>1189</Words>
  <Application>Microsoft Office PowerPoint</Application>
  <PresentationFormat>Bildspel på skärmen (16:9)</PresentationFormat>
  <Paragraphs>279</Paragraphs>
  <Slides>33</Slides>
  <Notes>7</Notes>
  <HiddenSlides>0</HiddenSlides>
  <MMClips>0</MMClips>
  <ScaleCrop>false</ScaleCrop>
  <HeadingPairs>
    <vt:vector size="8" baseType="variant">
      <vt:variant>
        <vt:lpstr>Använt teckensnitt</vt:lpstr>
      </vt:variant>
      <vt:variant>
        <vt:i4>9</vt:i4>
      </vt:variant>
      <vt:variant>
        <vt:lpstr>Tema</vt:lpstr>
      </vt:variant>
      <vt:variant>
        <vt:i4>5</vt:i4>
      </vt:variant>
      <vt:variant>
        <vt:lpstr>Serverprogram för OLE-inbäddning</vt:lpstr>
      </vt:variant>
      <vt:variant>
        <vt:i4>1</vt:i4>
      </vt:variant>
      <vt:variant>
        <vt:lpstr>Bildrubriker</vt:lpstr>
      </vt:variant>
      <vt:variant>
        <vt:i4>33</vt:i4>
      </vt:variant>
    </vt:vector>
  </HeadingPairs>
  <TitlesOfParts>
    <vt:vector size="48" baseType="lpstr">
      <vt:lpstr>Arial</vt:lpstr>
      <vt:lpstr>Arial (Brödtext)</vt:lpstr>
      <vt:lpstr>Arial (Rubriker)</vt:lpstr>
      <vt:lpstr>Book Antiqua</vt:lpstr>
      <vt:lpstr>Calibri</vt:lpstr>
      <vt:lpstr>Calibri Light</vt:lpstr>
      <vt:lpstr>FontAwesome</vt:lpstr>
      <vt:lpstr>GeosansLight</vt:lpstr>
      <vt:lpstr>Open Sans</vt:lpstr>
      <vt:lpstr>Office-tema</vt:lpstr>
      <vt:lpstr>1_Showeet theme</vt:lpstr>
      <vt:lpstr>2_Showeet theme</vt:lpstr>
      <vt:lpstr>Showeet theme</vt:lpstr>
      <vt:lpstr>TITLES</vt:lpstr>
      <vt:lpstr>Bitmappsbild</vt:lpstr>
      <vt:lpstr>API:ER - EN FÖRUTSÄTTNING FÖR DIGITALISERING  API-Hantering på Västtrafik  Lars Andersson lars.andersson@vasttrafik.se  </vt:lpstr>
      <vt:lpstr>Agenda</vt:lpstr>
      <vt:lpstr>Företagspresentation </vt:lpstr>
      <vt:lpstr>Västtrafiks styrande mål</vt:lpstr>
      <vt:lpstr>Prioriterade områden</vt:lpstr>
      <vt:lpstr>Västtrafik i siffror</vt:lpstr>
      <vt:lpstr>Digitaliseringsprogrammet </vt:lpstr>
      <vt:lpstr>Västtrafiks digitaliseringsprogram</vt:lpstr>
      <vt:lpstr>Vad är innovationsarenan?</vt:lpstr>
      <vt:lpstr>Kombinerad mobilitet</vt:lpstr>
      <vt:lpstr>API-Hantering på Västtrafik Historik </vt:lpstr>
      <vt:lpstr>API-hantering på Västtrafik</vt:lpstr>
      <vt:lpstr>Tid och kostnad (exkl. hårdvara)</vt:lpstr>
      <vt:lpstr>Statistik</vt:lpstr>
      <vt:lpstr>Varför satsar Västtrafik på API-hantering?</vt:lpstr>
      <vt:lpstr>API-Plattformen  </vt:lpstr>
      <vt:lpstr>API-Plattformen</vt:lpstr>
      <vt:lpstr>De olika miljöerna</vt:lpstr>
      <vt:lpstr>Lärdomar </vt:lpstr>
      <vt:lpstr>PowerPoint-presentation</vt:lpstr>
      <vt:lpstr>Effekter</vt:lpstr>
      <vt:lpstr>PowerPoint-presentation</vt:lpstr>
      <vt:lpstr>Utmaningar och roadmap </vt:lpstr>
      <vt:lpstr>Utmaningar inom Digitaliseringsprogrammet</vt:lpstr>
      <vt:lpstr>Fördubblat resande </vt:lpstr>
      <vt:lpstr>Utmaningar inom Öppna Data</vt:lpstr>
      <vt:lpstr>Datamängder och tjänster – Västtrafiks perspektiv </vt:lpstr>
      <vt:lpstr>IT-Arkitektur för nationell utvecklarportal och åtkomstpunkt</vt:lpstr>
      <vt:lpstr>Effekter av Öppna Data</vt:lpstr>
      <vt:lpstr>Teknisk utveckling</vt:lpstr>
      <vt:lpstr>Utmaningar Sammanfattning</vt:lpstr>
      <vt:lpstr>API-Plattformen - Roadmap</vt:lpstr>
      <vt:lpstr>Frågor?  BTW: We are hiring!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Enfo-presentation Draft</dc:title>
  <dc:creator>elev</dc:creator>
  <cp:lastModifiedBy>Lars Andersson</cp:lastModifiedBy>
  <cp:revision>227</cp:revision>
  <cp:lastPrinted>2017-05-11T07:27:15Z</cp:lastPrinted>
  <dcterms:created xsi:type="dcterms:W3CDTF">2015-03-06T08:58:07Z</dcterms:created>
  <dcterms:modified xsi:type="dcterms:W3CDTF">2017-05-11T10:17:09Z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0x0101007A60771C5753A247A9E629B69FD0F51E0100B2F7B4156DF2BB4A8D5A5CA6CA0331A1</vt:lpwstr>
  </property>
  <property fmtid="{D5CDD505-2E9C-101B-9397-08002B2CF9AE}" pid="3" name="VTDocumentTypeOfDocument">
    <vt:lpwstr>49;#Presentation|b4b667ec-fcd7-481a-9d46-a4545c28e3b1</vt:lpwstr>
  </property>
  <property fmtid="{D5CDD505-2E9C-101B-9397-08002B2CF9AE}" pid="4" name="ACTDocumentType">
    <vt:lpwstr>74;#Presentation|b4b667ec-fcd7-481a-9d46-a4545c28e3b1</vt:lpwstr>
  </property>
</Properties>
</file>