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9" r:id="rId3"/>
    <p:sldId id="267" r:id="rId4"/>
    <p:sldId id="260" r:id="rId5"/>
    <p:sldId id="268" r:id="rId6"/>
    <p:sldId id="269" r:id="rId7"/>
    <p:sldId id="270" r:id="rId8"/>
    <p:sldId id="271" r:id="rId9"/>
    <p:sldId id="272" r:id="rId10"/>
    <p:sldId id="278" r:id="rId11"/>
    <p:sldId id="275" r:id="rId12"/>
    <p:sldId id="265" r:id="rId13"/>
    <p:sldId id="266"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C2B946-5483-432C-A673-5F14B87885CE}">
          <p14:sldIdLst>
            <p14:sldId id="256"/>
            <p14:sldId id="259"/>
            <p14:sldId id="267"/>
            <p14:sldId id="260"/>
            <p14:sldId id="268"/>
            <p14:sldId id="269"/>
            <p14:sldId id="270"/>
            <p14:sldId id="271"/>
            <p14:sldId id="272"/>
            <p14:sldId id="278"/>
            <p14:sldId id="275"/>
            <p14:sldId id="265"/>
            <p14:sldId id="266"/>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18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50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701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789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781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182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6158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09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882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290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03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61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08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226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460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43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301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513991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vb.net-informations.com/dataset/dataset-create-without-database.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Online Book Shop</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638" y="3657597"/>
            <a:ext cx="2305050" cy="1320802"/>
          </a:xfrm>
          <a:prstGeom prst="rect">
            <a:avLst/>
          </a:prstGeom>
        </p:spPr>
      </p:pic>
    </p:spTree>
    <p:extLst>
      <p:ext uri="{BB962C8B-B14F-4D97-AF65-F5344CB8AC3E}">
        <p14:creationId xmlns:p14="http://schemas.microsoft.com/office/powerpoint/2010/main" val="862727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950022" y="2859110"/>
            <a:ext cx="4291956" cy="2807594"/>
          </a:xfrm>
          <a:prstGeom prst="rect">
            <a:avLst/>
          </a:prstGeom>
        </p:spPr>
      </p:pic>
    </p:spTree>
    <p:extLst>
      <p:ext uri="{BB962C8B-B14F-4D97-AF65-F5344CB8AC3E}">
        <p14:creationId xmlns:p14="http://schemas.microsoft.com/office/powerpoint/2010/main" val="2331886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 and Discussion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6769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Advantages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Customers can get their book delivered instead of actually going and buying the book.</a:t>
            </a:r>
          </a:p>
          <a:p>
            <a:r>
              <a:rPr lang="en-US" dirty="0">
                <a:latin typeface="Times New Roman" panose="02020603050405020304" pitchFamily="18" charset="0"/>
                <a:cs typeface="Times New Roman" panose="02020603050405020304" pitchFamily="18" charset="0"/>
              </a:rPr>
              <a:t> They can make payment online itself.</a:t>
            </a:r>
          </a:p>
          <a:p>
            <a:r>
              <a:rPr lang="en-US" dirty="0">
                <a:latin typeface="Times New Roman" panose="02020603050405020304" pitchFamily="18" charset="0"/>
                <a:cs typeface="Times New Roman" panose="02020603050405020304" pitchFamily="18" charset="0"/>
              </a:rPr>
              <a:t>Managing of inventory in the shop for shopkeeper becomes easier as customers are not visiting and ordering online.</a:t>
            </a:r>
          </a:p>
          <a:p>
            <a:r>
              <a:rPr lang="en-US" dirty="0">
                <a:latin typeface="Times New Roman" panose="02020603050405020304" pitchFamily="18" charset="0"/>
                <a:cs typeface="Times New Roman" panose="02020603050405020304" pitchFamily="18" charset="0"/>
              </a:rPr>
              <a:t>This system saves both time and travelling cost of customers.</a:t>
            </a:r>
          </a:p>
          <a:p>
            <a:r>
              <a:rPr lang="en-US" dirty="0">
                <a:latin typeface="Times New Roman" panose="02020603050405020304" pitchFamily="18" charset="0"/>
                <a:cs typeface="Times New Roman" panose="02020603050405020304" pitchFamily="18" charset="0"/>
              </a:rPr>
              <a:t>User can get to know different kinds of books that they were unaware of by just searching in the system using keywords.</a:t>
            </a:r>
          </a:p>
          <a:p>
            <a:endParaRPr lang="en-US" dirty="0"/>
          </a:p>
        </p:txBody>
      </p:sp>
    </p:spTree>
    <p:extLst>
      <p:ext uri="{BB962C8B-B14F-4D97-AF65-F5344CB8AC3E}">
        <p14:creationId xmlns:p14="http://schemas.microsoft.com/office/powerpoint/2010/main" val="1234739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is efficient in maintaining users records and can perform operations on it, also reduces the work load on the shop owner of knowing the quantity of books available and which books are available and keeps the records of how many books are purchased and sold.</a:t>
            </a:r>
          </a:p>
        </p:txBody>
      </p:sp>
    </p:spTree>
    <p:extLst>
      <p:ext uri="{BB962C8B-B14F-4D97-AF65-F5344CB8AC3E}">
        <p14:creationId xmlns:p14="http://schemas.microsoft.com/office/powerpoint/2010/main" val="27568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https://en.wikipedia.org/wiki/Bookselling</a:t>
            </a:r>
          </a:p>
          <a:p>
            <a:r>
              <a:rPr lang="en-US" dirty="0" smtClean="0">
                <a:latin typeface="Times New Roman" panose="02020603050405020304" pitchFamily="18" charset="0"/>
                <a:cs typeface="Times New Roman" panose="02020603050405020304" pitchFamily="18" charset="0"/>
              </a:rPr>
              <a:t>https</a:t>
            </a:r>
            <a:r>
              <a:rPr lang="en-US" dirty="0">
                <a:latin typeface="Times New Roman" panose="02020603050405020304" pitchFamily="18" charset="0"/>
                <a:cs typeface="Times New Roman" panose="02020603050405020304" pitchFamily="18" charset="0"/>
              </a:rPr>
              <a:t>://www.techopedia.com/definition/23889/web-development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http://php.net/manual/en/intro-whatis.php</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https://www.mysql.com/about/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https://en.wikipedia.org/wiki/MySQL</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https://www.w3schools.com/php/php_mysql_intro.asp</a:t>
            </a:r>
          </a:p>
        </p:txBody>
      </p:sp>
    </p:spTree>
    <p:extLst>
      <p:ext uri="{BB962C8B-B14F-4D97-AF65-F5344CB8AC3E}">
        <p14:creationId xmlns:p14="http://schemas.microsoft.com/office/powerpoint/2010/main" val="3060948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5400" dirty="0" smtClean="0">
                <a:latin typeface="Times New Roman" panose="02020603050405020304" pitchFamily="18" charset="0"/>
                <a:cs typeface="Times New Roman" panose="02020603050405020304" pitchFamily="18" charset="0"/>
              </a:rPr>
              <a:t>Thank You</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576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Online book shop is an online web application where the customer can purchase books online. Through a web browser the customers can search for a book by its title, later can add to the shopping cart and finally purchase the books.</a:t>
            </a:r>
          </a:p>
          <a:p>
            <a:r>
              <a:rPr lang="en-US" dirty="0" smtClean="0">
                <a:latin typeface="Times New Roman" panose="02020603050405020304" pitchFamily="18" charset="0"/>
                <a:cs typeface="Times New Roman" panose="02020603050405020304" pitchFamily="18" charset="0"/>
              </a:rPr>
              <a:t>The main aim of this project is to create a website where a customer can visit and buy books online and have it delivered to his or her doorsteps.</a:t>
            </a:r>
          </a:p>
          <a:p>
            <a:r>
              <a:rPr lang="en-US" dirty="0" smtClean="0">
                <a:latin typeface="Times New Roman" panose="02020603050405020304" pitchFamily="18" charset="0"/>
                <a:cs typeface="Times New Roman" panose="02020603050405020304" pitchFamily="18" charset="0"/>
              </a:rPr>
              <a:t>User can view online book detail from anywhere through internet and purchase it with payment from PayPal and credit card.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090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ONLINE BOOK SHOP</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489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Objectives</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Customer convenience</a:t>
            </a:r>
          </a:p>
          <a:p>
            <a:r>
              <a:rPr lang="en-US" dirty="0" smtClean="0">
                <a:latin typeface="Times New Roman" panose="02020603050405020304" pitchFamily="18" charset="0"/>
                <a:cs typeface="Times New Roman" panose="02020603050405020304" pitchFamily="18" charset="0"/>
              </a:rPr>
              <a:t>Unlimited capacity</a:t>
            </a:r>
          </a:p>
          <a:p>
            <a:r>
              <a:rPr lang="en-US" dirty="0" smtClean="0">
                <a:latin typeface="Times New Roman" panose="02020603050405020304" pitchFamily="18" charset="0"/>
                <a:cs typeface="Times New Roman" panose="02020603050405020304" pitchFamily="18" charset="0"/>
              </a:rPr>
              <a:t>Enhanced customer experience</a:t>
            </a:r>
          </a:p>
          <a:p>
            <a:r>
              <a:rPr lang="en-US" dirty="0" smtClean="0">
                <a:latin typeface="Times New Roman" panose="02020603050405020304" pitchFamily="18" charset="0"/>
                <a:cs typeface="Times New Roman" panose="02020603050405020304" pitchFamily="18" charset="0"/>
              </a:rPr>
              <a:t>Accessibility</a:t>
            </a:r>
          </a:p>
          <a:p>
            <a:r>
              <a:rPr lang="en-US" dirty="0" smtClean="0">
                <a:latin typeface="Times New Roman" panose="02020603050405020304" pitchFamily="18" charset="0"/>
                <a:cs typeface="Times New Roman" panose="02020603050405020304" pitchFamily="18" charset="0"/>
              </a:rPr>
              <a:t>Exposure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300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Choice of the topic with reasoning</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56720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Overview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32500" lnSpcReduction="20000"/>
          </a:bodyPr>
          <a:lstStyle/>
          <a:p>
            <a:r>
              <a:rPr lang="en-IN" sz="5500" dirty="0" smtClean="0">
                <a:latin typeface="Times New Roman" panose="02020603050405020304" pitchFamily="18" charset="0"/>
                <a:cs typeface="Times New Roman" panose="02020603050405020304" pitchFamily="18" charset="0"/>
              </a:rPr>
              <a:t>The </a:t>
            </a:r>
            <a:r>
              <a:rPr lang="en-IN" sz="5500" dirty="0" err="1">
                <a:latin typeface="Times New Roman" panose="02020603050405020304" pitchFamily="18" charset="0"/>
                <a:cs typeface="Times New Roman" panose="02020603050405020304" pitchFamily="18" charset="0"/>
              </a:rPr>
              <a:t>DataSet</a:t>
            </a:r>
            <a:r>
              <a:rPr lang="en-IN" sz="5500" dirty="0">
                <a:latin typeface="Times New Roman" panose="02020603050405020304" pitchFamily="18" charset="0"/>
                <a:cs typeface="Times New Roman" panose="02020603050405020304" pitchFamily="18" charset="0"/>
              </a:rPr>
              <a:t> contains the copy of the data we requested through the SQL statement. We can use Dataset in combination with </a:t>
            </a:r>
            <a:r>
              <a:rPr lang="en-IN" sz="5500" dirty="0" err="1">
                <a:latin typeface="Times New Roman" panose="02020603050405020304" pitchFamily="18" charset="0"/>
                <a:cs typeface="Times New Roman" panose="02020603050405020304" pitchFamily="18" charset="0"/>
              </a:rPr>
              <a:t>OleDbDataAdapterclass</a:t>
            </a:r>
            <a:r>
              <a:rPr lang="en-IN" sz="5500" dirty="0">
                <a:latin typeface="Times New Roman" panose="02020603050405020304" pitchFamily="18" charset="0"/>
                <a:cs typeface="Times New Roman" panose="02020603050405020304" pitchFamily="18" charset="0"/>
              </a:rPr>
              <a:t> . The </a:t>
            </a:r>
            <a:r>
              <a:rPr lang="en-IN" sz="5500" dirty="0" err="1">
                <a:latin typeface="Times New Roman" panose="02020603050405020304" pitchFamily="18" charset="0"/>
                <a:cs typeface="Times New Roman" panose="02020603050405020304" pitchFamily="18" charset="0"/>
              </a:rPr>
              <a:t>OleDbDataAdapter</a:t>
            </a:r>
            <a:r>
              <a:rPr lang="en-IN" sz="5500" dirty="0">
                <a:latin typeface="Times New Roman" panose="02020603050405020304" pitchFamily="18" charset="0"/>
                <a:cs typeface="Times New Roman" panose="02020603050405020304" pitchFamily="18" charset="0"/>
              </a:rPr>
              <a:t> object allows us to populate </a:t>
            </a:r>
            <a:r>
              <a:rPr lang="en-IN" sz="5500" dirty="0">
                <a:latin typeface="Times New Roman" panose="02020603050405020304" pitchFamily="18" charset="0"/>
                <a:cs typeface="Times New Roman" panose="02020603050405020304" pitchFamily="18" charset="0"/>
                <a:hlinkClick r:id="rId2"/>
              </a:rPr>
              <a:t>Data</a:t>
            </a:r>
            <a:r>
              <a:rPr lang="en-IN" sz="5500" dirty="0">
                <a:latin typeface="Times New Roman" panose="02020603050405020304" pitchFamily="18" charset="0"/>
                <a:cs typeface="Times New Roman" panose="02020603050405020304" pitchFamily="18" charset="0"/>
              </a:rPr>
              <a:t> </a:t>
            </a:r>
            <a:r>
              <a:rPr lang="en-IN" sz="5500" dirty="0">
                <a:latin typeface="Times New Roman" panose="02020603050405020304" pitchFamily="18" charset="0"/>
                <a:cs typeface="Times New Roman" panose="02020603050405020304" pitchFamily="18" charset="0"/>
                <a:hlinkClick r:id="rId2"/>
              </a:rPr>
              <a:t>Tables</a:t>
            </a:r>
            <a:r>
              <a:rPr lang="en-IN" sz="5500" dirty="0">
                <a:latin typeface="Times New Roman" panose="02020603050405020304" pitchFamily="18" charset="0"/>
                <a:cs typeface="Times New Roman" panose="02020603050405020304" pitchFamily="18" charset="0"/>
              </a:rPr>
              <a:t> in a </a:t>
            </a:r>
            <a:r>
              <a:rPr lang="en-IN" sz="5500" dirty="0" err="1">
                <a:latin typeface="Times New Roman" panose="02020603050405020304" pitchFamily="18" charset="0"/>
                <a:cs typeface="Times New Roman" panose="02020603050405020304" pitchFamily="18" charset="0"/>
              </a:rPr>
              <a:t>DataSet</a:t>
            </a:r>
            <a:r>
              <a:rPr lang="en-IN" sz="5500" dirty="0">
                <a:latin typeface="Times New Roman" panose="02020603050405020304" pitchFamily="18" charset="0"/>
                <a:cs typeface="Times New Roman" panose="02020603050405020304" pitchFamily="18" charset="0"/>
              </a:rPr>
              <a:t>. We can use Fill method in </a:t>
            </a:r>
            <a:r>
              <a:rPr lang="en-IN" sz="5500" dirty="0" smtClean="0">
                <a:latin typeface="Times New Roman" panose="02020603050405020304" pitchFamily="18" charset="0"/>
                <a:cs typeface="Times New Roman" panose="02020603050405020304" pitchFamily="18" charset="0"/>
              </a:rPr>
              <a:t>the</a:t>
            </a:r>
            <a:r>
              <a:rPr lang="en-US" sz="5500" dirty="0">
                <a:latin typeface="Times New Roman" panose="02020603050405020304" pitchFamily="18" charset="0"/>
                <a:cs typeface="Times New Roman" panose="02020603050405020304" pitchFamily="18" charset="0"/>
              </a:rPr>
              <a:t> </a:t>
            </a:r>
            <a:r>
              <a:rPr lang="en-IN" sz="5500" dirty="0" err="1" smtClean="0">
                <a:latin typeface="Times New Roman" panose="02020603050405020304" pitchFamily="18" charset="0"/>
                <a:cs typeface="Times New Roman" panose="02020603050405020304" pitchFamily="18" charset="0"/>
              </a:rPr>
              <a:t>OleDbDataAdapter</a:t>
            </a:r>
            <a:r>
              <a:rPr lang="en-IN" sz="5500" dirty="0" smtClean="0">
                <a:latin typeface="Times New Roman" panose="02020603050405020304" pitchFamily="18" charset="0"/>
                <a:cs typeface="Times New Roman" panose="02020603050405020304" pitchFamily="18" charset="0"/>
              </a:rPr>
              <a:t> </a:t>
            </a:r>
            <a:r>
              <a:rPr lang="en-IN" sz="5500" dirty="0">
                <a:latin typeface="Times New Roman" panose="02020603050405020304" pitchFamily="18" charset="0"/>
                <a:cs typeface="Times New Roman" panose="02020603050405020304" pitchFamily="18" charset="0"/>
              </a:rPr>
              <a:t>for populating data in a Dataset</a:t>
            </a:r>
            <a:r>
              <a:rPr lang="en-IN" sz="5500" dirty="0" smtClean="0">
                <a:latin typeface="Times New Roman" panose="02020603050405020304" pitchFamily="18" charset="0"/>
                <a:cs typeface="Times New Roman" panose="02020603050405020304" pitchFamily="18" charset="0"/>
              </a:rPr>
              <a:t>.</a:t>
            </a:r>
          </a:p>
          <a:p>
            <a:pPr lvl="0" fontAlgn="base"/>
            <a:r>
              <a:rPr lang="en-IN" sz="5500" u="sng" dirty="0" err="1">
                <a:latin typeface="Times New Roman" panose="02020603050405020304" pitchFamily="18" charset="0"/>
                <a:cs typeface="Times New Roman" panose="02020603050405020304" pitchFamily="18" charset="0"/>
              </a:rPr>
              <a:t>OleDbCommand</a:t>
            </a:r>
            <a:r>
              <a:rPr lang="en-IN" sz="5500" u="sng" dirty="0">
                <a:latin typeface="Times New Roman" panose="02020603050405020304" pitchFamily="18" charset="0"/>
                <a:cs typeface="Times New Roman" panose="02020603050405020304" pitchFamily="18" charset="0"/>
              </a:rPr>
              <a:t> Object :</a:t>
            </a:r>
            <a:endParaRPr lang="en-US" sz="5500" u="sng" dirty="0">
              <a:latin typeface="Times New Roman" panose="02020603050405020304" pitchFamily="18" charset="0"/>
              <a:cs typeface="Times New Roman" panose="02020603050405020304" pitchFamily="18" charset="0"/>
            </a:endParaRPr>
          </a:p>
          <a:p>
            <a:pPr marL="0" indent="0">
              <a:buNone/>
            </a:pPr>
            <a:r>
              <a:rPr lang="en-IN" sz="5500" dirty="0" smtClean="0">
                <a:latin typeface="Times New Roman" panose="02020603050405020304" pitchFamily="18" charset="0"/>
                <a:cs typeface="Times New Roman" panose="02020603050405020304" pitchFamily="18" charset="0"/>
              </a:rPr>
              <a:t>             Represents </a:t>
            </a:r>
            <a:r>
              <a:rPr lang="en-IN" sz="5500" dirty="0">
                <a:latin typeface="Times New Roman" panose="02020603050405020304" pitchFamily="18" charset="0"/>
                <a:cs typeface="Times New Roman" panose="02020603050405020304" pitchFamily="18" charset="0"/>
              </a:rPr>
              <a:t>a set of data commands and a database connection that are used to fill the </a:t>
            </a:r>
            <a:r>
              <a:rPr lang="en-IN" sz="5500" dirty="0" smtClean="0">
                <a:latin typeface="Times New Roman" panose="02020603050405020304" pitchFamily="18" charset="0"/>
                <a:cs typeface="Times New Roman" panose="02020603050405020304" pitchFamily="18" charset="0"/>
              </a:rPr>
              <a:t>                                                                                         </a:t>
            </a:r>
            <a:r>
              <a:rPr lang="en-IN" sz="5500" dirty="0" err="1" smtClean="0">
                <a:latin typeface="Times New Roman" panose="02020603050405020304" pitchFamily="18" charset="0"/>
                <a:cs typeface="Times New Roman" panose="02020603050405020304" pitchFamily="18" charset="0"/>
              </a:rPr>
              <a:t>DataSet</a:t>
            </a:r>
            <a:r>
              <a:rPr lang="en-IN" sz="5500" dirty="0" smtClean="0">
                <a:latin typeface="Times New Roman" panose="02020603050405020304" pitchFamily="18" charset="0"/>
                <a:cs typeface="Times New Roman" panose="02020603050405020304" pitchFamily="18" charset="0"/>
              </a:rPr>
              <a:t> </a:t>
            </a:r>
            <a:r>
              <a:rPr lang="en-IN" sz="5500" dirty="0">
                <a:latin typeface="Times New Roman" panose="02020603050405020304" pitchFamily="18" charset="0"/>
                <a:cs typeface="Times New Roman" panose="02020603050405020304" pitchFamily="18" charset="0"/>
              </a:rPr>
              <a:t>and update the data source.</a:t>
            </a:r>
            <a:endParaRPr lang="en-US" sz="5500" dirty="0">
              <a:latin typeface="Times New Roman" panose="02020603050405020304" pitchFamily="18" charset="0"/>
              <a:cs typeface="Times New Roman" panose="02020603050405020304" pitchFamily="18" charset="0"/>
            </a:endParaRPr>
          </a:p>
          <a:p>
            <a:pPr lvl="0" fontAlgn="base"/>
            <a:r>
              <a:rPr lang="en-IN" sz="5500" u="sng" dirty="0" err="1">
                <a:latin typeface="Times New Roman" panose="02020603050405020304" pitchFamily="18" charset="0"/>
                <a:cs typeface="Times New Roman" panose="02020603050405020304" pitchFamily="18" charset="0"/>
              </a:rPr>
              <a:t>OleDbDataRow</a:t>
            </a:r>
            <a:r>
              <a:rPr lang="en-IN" sz="5500" u="sng" dirty="0">
                <a:latin typeface="Times New Roman" panose="02020603050405020304" pitchFamily="18" charset="0"/>
                <a:cs typeface="Times New Roman" panose="02020603050405020304" pitchFamily="18" charset="0"/>
              </a:rPr>
              <a:t> :</a:t>
            </a:r>
            <a:endParaRPr lang="en-US" sz="5500" u="sng" dirty="0">
              <a:latin typeface="Times New Roman" panose="02020603050405020304" pitchFamily="18" charset="0"/>
              <a:cs typeface="Times New Roman" panose="02020603050405020304" pitchFamily="18" charset="0"/>
            </a:endParaRPr>
          </a:p>
          <a:p>
            <a:pPr marL="0" indent="0">
              <a:buNone/>
            </a:pPr>
            <a:r>
              <a:rPr lang="en-IN" sz="5500" dirty="0" smtClean="0">
                <a:latin typeface="Times New Roman" panose="02020603050405020304" pitchFamily="18" charset="0"/>
                <a:cs typeface="Times New Roman" panose="02020603050405020304" pitchFamily="18" charset="0"/>
              </a:rPr>
              <a:t>                A </a:t>
            </a:r>
            <a:r>
              <a:rPr lang="en-IN" sz="5500" dirty="0" err="1">
                <a:latin typeface="Times New Roman" panose="02020603050405020304" pitchFamily="18" charset="0"/>
                <a:cs typeface="Times New Roman" panose="02020603050405020304" pitchFamily="18" charset="0"/>
              </a:rPr>
              <a:t>DataRow</a:t>
            </a:r>
            <a:r>
              <a:rPr lang="en-IN" sz="5500" dirty="0">
                <a:latin typeface="Times New Roman" panose="02020603050405020304" pitchFamily="18" charset="0"/>
                <a:cs typeface="Times New Roman" panose="02020603050405020304" pitchFamily="18" charset="0"/>
              </a:rPr>
              <a:t> contains an individual row of data. It narrows the data abstraction to the level of the row. The </a:t>
            </a:r>
            <a:r>
              <a:rPr lang="en-IN" sz="5500" dirty="0" err="1">
                <a:latin typeface="Times New Roman" panose="02020603050405020304" pitchFamily="18" charset="0"/>
                <a:cs typeface="Times New Roman" panose="02020603050405020304" pitchFamily="18" charset="0"/>
              </a:rPr>
              <a:t>DataRow</a:t>
            </a:r>
            <a:r>
              <a:rPr lang="en-IN" sz="5500" dirty="0">
                <a:latin typeface="Times New Roman" panose="02020603050405020304" pitchFamily="18" charset="0"/>
                <a:cs typeface="Times New Roman" panose="02020603050405020304" pitchFamily="18" charset="0"/>
              </a:rPr>
              <a:t> type provides ways to add, remove, or read cells from the enclosing data structure.</a:t>
            </a:r>
            <a:endParaRPr lang="en-US" sz="5500" dirty="0">
              <a:latin typeface="Times New Roman" panose="02020603050405020304" pitchFamily="18" charset="0"/>
              <a:cs typeface="Times New Roman" panose="02020603050405020304" pitchFamily="18" charset="0"/>
            </a:endParaRPr>
          </a:p>
          <a:p>
            <a:endParaRPr lang="en-US" sz="55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369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architecture </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442" y="2524259"/>
            <a:ext cx="7379595" cy="3387144"/>
          </a:xfrm>
        </p:spPr>
      </p:pic>
    </p:spTree>
    <p:extLst>
      <p:ext uri="{BB962C8B-B14F-4D97-AF65-F5344CB8AC3E}">
        <p14:creationId xmlns:p14="http://schemas.microsoft.com/office/powerpoint/2010/main" val="3232939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User </a:t>
            </a:r>
            <a:r>
              <a:rPr lang="en-US" dirty="0" smtClean="0">
                <a:latin typeface="Times New Roman" panose="02020603050405020304" pitchFamily="18" charset="0"/>
                <a:cs typeface="Times New Roman" panose="02020603050405020304" pitchFamily="18" charset="0"/>
              </a:rPr>
              <a:t>Registration</a:t>
            </a:r>
          </a:p>
          <a:p>
            <a:r>
              <a:rPr lang="en-US" dirty="0" smtClean="0">
                <a:latin typeface="Times New Roman" panose="02020603050405020304" pitchFamily="18" charset="0"/>
                <a:cs typeface="Times New Roman" panose="02020603050405020304" pitchFamily="18" charset="0"/>
              </a:rPr>
              <a:t>Book </a:t>
            </a:r>
            <a:r>
              <a:rPr lang="en-US" dirty="0">
                <a:latin typeface="Times New Roman" panose="02020603050405020304" pitchFamily="18" charset="0"/>
                <a:cs typeface="Times New Roman" panose="02020603050405020304" pitchFamily="18" charset="0"/>
              </a:rPr>
              <a:t>Details </a:t>
            </a:r>
            <a:r>
              <a:rPr lang="en-US" dirty="0" smtClean="0">
                <a:latin typeface="Times New Roman" panose="02020603050405020304" pitchFamily="18" charset="0"/>
                <a:cs typeface="Times New Roman" panose="02020603050405020304" pitchFamily="18" charset="0"/>
              </a:rPr>
              <a:t>Entry</a:t>
            </a:r>
          </a:p>
          <a:p>
            <a:r>
              <a:rPr lang="en-US" dirty="0" smtClean="0">
                <a:latin typeface="Times New Roman" panose="02020603050405020304" pitchFamily="18" charset="0"/>
                <a:cs typeface="Times New Roman" panose="02020603050405020304" pitchFamily="18" charset="0"/>
              </a:rPr>
              <a:t>Search </a:t>
            </a:r>
            <a:r>
              <a:rPr lang="en-US" dirty="0">
                <a:latin typeface="Times New Roman" panose="02020603050405020304" pitchFamily="18" charset="0"/>
                <a:cs typeface="Times New Roman" panose="02020603050405020304" pitchFamily="18" charset="0"/>
              </a:rPr>
              <a:t>Book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View </a:t>
            </a:r>
            <a:r>
              <a:rPr lang="en-US" dirty="0">
                <a:latin typeface="Times New Roman" panose="02020603050405020304" pitchFamily="18" charset="0"/>
                <a:cs typeface="Times New Roman" panose="02020603050405020304" pitchFamily="18" charset="0"/>
              </a:rPr>
              <a:t>Book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Cart</a:t>
            </a:r>
          </a:p>
          <a:p>
            <a:r>
              <a:rPr lang="en-US" dirty="0" smtClean="0">
                <a:latin typeface="Times New Roman" panose="02020603050405020304" pitchFamily="18" charset="0"/>
                <a:cs typeface="Times New Roman" panose="02020603050405020304" pitchFamily="18" charset="0"/>
              </a:rPr>
              <a:t>Payment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026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Agile methodology </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an iterative project management strategy that allows a project to adapt to changing working conditions and develop in a short amount of time. In this method, which is referred to as "sprint," a project term is divided into shorter and repeatable stages. Sprint lengths were decided during the project's early planning stages and will be reflected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final </a:t>
            </a:r>
            <a:r>
              <a:rPr lang="en-US" dirty="0" smtClean="0">
                <a:latin typeface="Times New Roman" panose="02020603050405020304" pitchFamily="18" charset="0"/>
                <a:cs typeface="Times New Roman" panose="02020603050405020304" pitchFamily="18" charset="0"/>
              </a:rPr>
              <a:t>product.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948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370</TotalTime>
  <Words>488</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Times New Roman</vt:lpstr>
      <vt:lpstr>Organic</vt:lpstr>
      <vt:lpstr>Online Book Shop</vt:lpstr>
      <vt:lpstr>Introduction</vt:lpstr>
      <vt:lpstr>Problem Statement</vt:lpstr>
      <vt:lpstr>Objectives </vt:lpstr>
      <vt:lpstr>Choice of the topic with reasoning</vt:lpstr>
      <vt:lpstr>Literature Overview</vt:lpstr>
      <vt:lpstr>System architecture </vt:lpstr>
      <vt:lpstr>Modules</vt:lpstr>
      <vt:lpstr>Methodologies</vt:lpstr>
      <vt:lpstr>PowerPoint Presentation</vt:lpstr>
      <vt:lpstr>Result and Discussion</vt:lpstr>
      <vt:lpstr>Advantages </vt:lpstr>
      <vt:lpstr>Conclusion </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Shop</dc:title>
  <dc:creator>sai</dc:creator>
  <cp:lastModifiedBy>sai</cp:lastModifiedBy>
  <cp:revision>26</cp:revision>
  <dcterms:created xsi:type="dcterms:W3CDTF">2023-07-08T04:01:35Z</dcterms:created>
  <dcterms:modified xsi:type="dcterms:W3CDTF">2023-07-20T04:47:24Z</dcterms:modified>
</cp:coreProperties>
</file>