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163" cy="1006475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 userDrawn="1">
          <p15:clr>
            <a:srgbClr val="A4A3A4"/>
          </p15:clr>
        </p15:guide>
        <p15:guide id="2" pos="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1680" y="552"/>
      </p:cViewPr>
      <p:guideLst>
        <p:guide orient="horz" pos="317"/>
        <p:guide pos="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1143000"/>
            <a:ext cx="476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6163" y="1143000"/>
            <a:ext cx="4765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71" y="312670"/>
            <a:ext cx="1321039" cy="2157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33" y="570336"/>
            <a:ext cx="1087915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521" y="5358"/>
            <a:ext cx="55853" cy="114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3" y="5358"/>
            <a:ext cx="142195" cy="114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3" y="646757"/>
            <a:ext cx="1321039" cy="199897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73" y="426591"/>
            <a:ext cx="1321039" cy="220166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1" y="31227"/>
            <a:ext cx="99025" cy="8876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48" y="31227"/>
            <a:ext cx="99023" cy="8876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7" y="40306"/>
            <a:ext cx="1398747" cy="167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9" y="225296"/>
            <a:ext cx="686692" cy="9389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09" y="319185"/>
            <a:ext cx="686692" cy="57988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493" y="225296"/>
            <a:ext cx="686962" cy="9389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493" y="319185"/>
            <a:ext cx="686962" cy="57988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0" y="40074"/>
            <a:ext cx="511309" cy="17054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36" y="40079"/>
            <a:ext cx="868820" cy="85899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0" y="210623"/>
            <a:ext cx="511309" cy="688457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30" y="704540"/>
            <a:ext cx="932498" cy="83174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30" y="89931"/>
            <a:ext cx="932498" cy="603885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30" y="787717"/>
            <a:ext cx="932498" cy="118121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7" y="40306"/>
            <a:ext cx="1398747" cy="167746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7" y="234845"/>
            <a:ext cx="1398747" cy="664227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" y="932864"/>
            <a:ext cx="362638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06" y="932864"/>
            <a:ext cx="492152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7" y="932864"/>
            <a:ext cx="362638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24574" y="126684"/>
            <a:ext cx="203105" cy="450498"/>
          </a:xfrm>
          <a:prstGeom prst="rect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88580" y="128086"/>
            <a:ext cx="73933" cy="485925"/>
            <a:chOff x="630025" y="-263175"/>
            <a:chExt cx="73933" cy="485925"/>
          </a:xfrm>
        </p:grpSpPr>
        <p:graphicFrame>
          <p:nvGraphicFramePr>
            <p:cNvPr id="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027947"/>
                </p:ext>
              </p:extLst>
            </p:nvPr>
          </p:nvGraphicFramePr>
          <p:xfrm>
            <a:off x="630450" y="-263175"/>
            <a:ext cx="73508" cy="246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" name="Visio" r:id="rId4" imgW="635000" imgH="1511300" progId="">
                    <p:embed/>
                  </p:oleObj>
                </mc:Choice>
                <mc:Fallback>
                  <p:oleObj name="Visio" r:id="rId4" imgW="635000" imgH="151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50" y="-263175"/>
                          <a:ext cx="73508" cy="246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6750458"/>
                </p:ext>
              </p:extLst>
            </p:nvPr>
          </p:nvGraphicFramePr>
          <p:xfrm>
            <a:off x="630025" y="-24022"/>
            <a:ext cx="73508" cy="246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" name="Visio" r:id="rId6" imgW="635000" imgH="1511300" progId="">
                    <p:embed/>
                  </p:oleObj>
                </mc:Choice>
                <mc:Fallback>
                  <p:oleObj name="Visio" r:id="rId6" imgW="635000" imgH="151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25" y="-24022"/>
                          <a:ext cx="73508" cy="246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66"/>
          <p:cNvSpPr/>
          <p:nvPr/>
        </p:nvSpPr>
        <p:spPr>
          <a:xfrm>
            <a:off x="1038473" y="150349"/>
            <a:ext cx="273321" cy="12243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9" name="Cloud 68"/>
          <p:cNvSpPr/>
          <p:nvPr/>
        </p:nvSpPr>
        <p:spPr>
          <a:xfrm>
            <a:off x="12701" y="179157"/>
            <a:ext cx="248509" cy="455174"/>
          </a:xfrm>
          <a:prstGeom prst="cloud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2" name="Straight Connector 71"/>
          <p:cNvCxnSpPr>
            <a:stCxn id="34" idx="3"/>
            <a:endCxn id="68" idx="1"/>
          </p:cNvCxnSpPr>
          <p:nvPr/>
        </p:nvCxnSpPr>
        <p:spPr>
          <a:xfrm>
            <a:off x="627679" y="351933"/>
            <a:ext cx="407619" cy="32372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1171" y="289728"/>
            <a:ext cx="460331" cy="184666"/>
            <a:chOff x="984345" y="550871"/>
            <a:chExt cx="460331" cy="184666"/>
          </a:xfrm>
        </p:grpSpPr>
        <p:sp>
          <p:nvSpPr>
            <p:cNvPr id="68" name="Rectangle 67"/>
            <p:cNvSpPr/>
            <p:nvPr/>
          </p:nvSpPr>
          <p:spPr>
            <a:xfrm>
              <a:off x="1038472" y="584232"/>
              <a:ext cx="273321" cy="122432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345" y="550871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MME2</a:t>
              </a:r>
            </a:p>
          </p:txBody>
        </p:sp>
      </p:grpSp>
      <p:cxnSp>
        <p:nvCxnSpPr>
          <p:cNvPr id="78" name="Straight Connector 77"/>
          <p:cNvCxnSpPr>
            <a:stCxn id="34" idx="3"/>
            <a:endCxn id="67" idx="1"/>
          </p:cNvCxnSpPr>
          <p:nvPr/>
        </p:nvCxnSpPr>
        <p:spPr>
          <a:xfrm flipV="1">
            <a:off x="627678" y="211565"/>
            <a:ext cx="410794" cy="140368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49432" y="118816"/>
            <a:ext cx="460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4929" y="-12597"/>
            <a:ext cx="492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eNodeB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47647" y="306546"/>
            <a:ext cx="3555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UEs</a:t>
            </a:r>
          </a:p>
        </p:txBody>
      </p:sp>
      <p:sp>
        <p:nvSpPr>
          <p:cNvPr id="64" name="Freeform 63"/>
          <p:cNvSpPr/>
          <p:nvPr/>
        </p:nvSpPr>
        <p:spPr>
          <a:xfrm>
            <a:off x="255928" y="168310"/>
            <a:ext cx="755024" cy="131148"/>
          </a:xfrm>
          <a:custGeom>
            <a:avLst/>
            <a:gdLst>
              <a:gd name="connsiteX0" fmla="*/ 742950 w 742950"/>
              <a:gd name="connsiteY0" fmla="*/ 0 h 220587"/>
              <a:gd name="connsiteX1" fmla="*/ 460375 w 742950"/>
              <a:gd name="connsiteY1" fmla="*/ 200025 h 220587"/>
              <a:gd name="connsiteX2" fmla="*/ 292100 w 742950"/>
              <a:gd name="connsiteY2" fmla="*/ 215900 h 220587"/>
              <a:gd name="connsiteX3" fmla="*/ 0 w 742950"/>
              <a:gd name="connsiteY3" fmla="*/ 215900 h 22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20587">
                <a:moveTo>
                  <a:pt x="742950" y="0"/>
                </a:moveTo>
                <a:cubicBezTo>
                  <a:pt x="639233" y="82021"/>
                  <a:pt x="535517" y="164042"/>
                  <a:pt x="460375" y="200025"/>
                </a:cubicBezTo>
                <a:cubicBezTo>
                  <a:pt x="385233" y="236008"/>
                  <a:pt x="368829" y="213254"/>
                  <a:pt x="292100" y="215900"/>
                </a:cubicBezTo>
                <a:cubicBezTo>
                  <a:pt x="215371" y="218546"/>
                  <a:pt x="0" y="215900"/>
                  <a:pt x="0" y="215900"/>
                </a:cubicBezTo>
              </a:path>
            </a:pathLst>
          </a:custGeom>
          <a:ln w="6350">
            <a:solidFill>
              <a:schemeClr val="accent6">
                <a:lumMod val="50000"/>
              </a:schemeClr>
            </a:solidFill>
            <a:prstDash val="solid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 rot="15900000" flipH="1" flipV="1">
            <a:off x="354961" y="95461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52566" y="418830"/>
            <a:ext cx="758029" cy="245379"/>
          </a:xfrm>
          <a:custGeom>
            <a:avLst/>
            <a:gdLst>
              <a:gd name="connsiteX0" fmla="*/ 0 w 841375"/>
              <a:gd name="connsiteY0" fmla="*/ 28197 h 269497"/>
              <a:gd name="connsiteX1" fmla="*/ 482600 w 841375"/>
              <a:gd name="connsiteY1" fmla="*/ 21847 h 269497"/>
              <a:gd name="connsiteX2" fmla="*/ 841375 w 841375"/>
              <a:gd name="connsiteY2" fmla="*/ 269497 h 26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375" h="269497">
                <a:moveTo>
                  <a:pt x="0" y="28197"/>
                </a:moveTo>
                <a:cubicBezTo>
                  <a:pt x="171185" y="4913"/>
                  <a:pt x="342371" y="-18370"/>
                  <a:pt x="482600" y="21847"/>
                </a:cubicBezTo>
                <a:cubicBezTo>
                  <a:pt x="622829" y="62064"/>
                  <a:pt x="841375" y="269497"/>
                  <a:pt x="841375" y="269497"/>
                </a:cubicBezTo>
              </a:path>
            </a:pathLst>
          </a:custGeom>
          <a:ln w="6350">
            <a:solidFill>
              <a:schemeClr val="accent3">
                <a:lumMod val="50000"/>
              </a:schemeClr>
            </a:solidFill>
            <a:prstDash val="solid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189" y="-44770"/>
            <a:ext cx="91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Reestablish </a:t>
            </a:r>
            <a:r>
              <a:rPr lang="en-US" sz="500">
                <a:latin typeface="Heiti SC Light" charset="-122"/>
                <a:ea typeface="Heiti SC Light" charset="-122"/>
                <a:cs typeface="Heiti SC Light" charset="-122"/>
              </a:rPr>
              <a:t>Connection with new MMEs</a:t>
            </a:r>
            <a:endParaRPr lang="en-US" sz="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02381" y="671594"/>
            <a:ext cx="1757359" cy="379205"/>
            <a:chOff x="-102381" y="678549"/>
            <a:chExt cx="1757359" cy="369332"/>
          </a:xfrm>
        </p:grpSpPr>
        <p:sp>
          <p:nvSpPr>
            <p:cNvPr id="7" name="Rectangle 6"/>
            <p:cNvSpPr/>
            <p:nvPr/>
          </p:nvSpPr>
          <p:spPr>
            <a:xfrm>
              <a:off x="16866" y="732658"/>
              <a:ext cx="1520825" cy="26111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02381" y="678549"/>
              <a:ext cx="175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Increased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control message load inside Core and paging messages in RAN to wakeup UEs in IDLE mode for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LB/Scaling.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0059" y="526382"/>
            <a:ext cx="460331" cy="184666"/>
            <a:chOff x="976487" y="548499"/>
            <a:chExt cx="460331" cy="184666"/>
          </a:xfrm>
        </p:grpSpPr>
        <p:sp>
          <p:nvSpPr>
            <p:cNvPr id="41" name="Rectangle 40"/>
            <p:cNvSpPr/>
            <p:nvPr/>
          </p:nvSpPr>
          <p:spPr>
            <a:xfrm>
              <a:off x="1038472" y="584232"/>
              <a:ext cx="273321" cy="122432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6487" y="548499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MME1</a:t>
              </a:r>
            </a:p>
          </p:txBody>
        </p:sp>
      </p:grpSp>
      <p:cxnSp>
        <p:nvCxnSpPr>
          <p:cNvPr id="43" name="Straight Connector 42"/>
          <p:cNvCxnSpPr>
            <a:stCxn id="34" idx="3"/>
            <a:endCxn id="41" idx="1"/>
          </p:cNvCxnSpPr>
          <p:nvPr/>
        </p:nvCxnSpPr>
        <p:spPr>
          <a:xfrm>
            <a:off x="627679" y="351933"/>
            <a:ext cx="404365" cy="271398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821171" y="379386"/>
            <a:ext cx="193873" cy="178433"/>
          </a:xfrm>
          <a:custGeom>
            <a:avLst/>
            <a:gdLst>
              <a:gd name="connsiteX0" fmla="*/ 219075 w 219075"/>
              <a:gd name="connsiteY0" fmla="*/ 244475 h 244475"/>
              <a:gd name="connsiteX1" fmla="*/ 0 w 219075"/>
              <a:gd name="connsiteY1" fmla="*/ 95250 h 244475"/>
              <a:gd name="connsiteX2" fmla="*/ 215900 w 219075"/>
              <a:gd name="connsiteY2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44475">
                <a:moveTo>
                  <a:pt x="219075" y="244475"/>
                </a:moveTo>
                <a:cubicBezTo>
                  <a:pt x="109802" y="190235"/>
                  <a:pt x="529" y="135996"/>
                  <a:pt x="0" y="95250"/>
                </a:cubicBezTo>
                <a:cubicBezTo>
                  <a:pt x="-529" y="54504"/>
                  <a:pt x="215900" y="0"/>
                  <a:pt x="215900" y="0"/>
                </a:cubicBezTo>
              </a:path>
            </a:pathLst>
          </a:custGeom>
          <a:noFill/>
          <a:ln w="6350">
            <a:headEnd type="stealth" w="sm" len="sm"/>
            <a:tailEnd type="stealth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/>
          </a:p>
        </p:txBody>
      </p:sp>
      <p:sp>
        <p:nvSpPr>
          <p:cNvPr id="56" name="TextBox 55"/>
          <p:cNvSpPr txBox="1"/>
          <p:nvPr/>
        </p:nvSpPr>
        <p:spPr>
          <a:xfrm>
            <a:off x="114519" y="524260"/>
            <a:ext cx="9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2"/>
                </a:solidFill>
                <a:latin typeface="Heiti SC Light" charset="-122"/>
                <a:ea typeface="Heiti SC Light" charset="-122"/>
                <a:cs typeface="Heiti SC Light" charset="-122"/>
              </a:rPr>
              <a:t>TAU Cause</a:t>
            </a:r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: Load balancing TAU required</a:t>
            </a:r>
          </a:p>
        </p:txBody>
      </p:sp>
      <p:sp>
        <p:nvSpPr>
          <p:cNvPr id="71" name="Freeform 70"/>
          <p:cNvSpPr/>
          <p:nvPr/>
        </p:nvSpPr>
        <p:spPr>
          <a:xfrm>
            <a:off x="269397" y="338291"/>
            <a:ext cx="756297" cy="45719"/>
          </a:xfrm>
          <a:custGeom>
            <a:avLst/>
            <a:gdLst>
              <a:gd name="connsiteX0" fmla="*/ 742950 w 742950"/>
              <a:gd name="connsiteY0" fmla="*/ 0 h 220587"/>
              <a:gd name="connsiteX1" fmla="*/ 460375 w 742950"/>
              <a:gd name="connsiteY1" fmla="*/ 200025 h 220587"/>
              <a:gd name="connsiteX2" fmla="*/ 292100 w 742950"/>
              <a:gd name="connsiteY2" fmla="*/ 215900 h 220587"/>
              <a:gd name="connsiteX3" fmla="*/ 0 w 742950"/>
              <a:gd name="connsiteY3" fmla="*/ 215900 h 22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20587">
                <a:moveTo>
                  <a:pt x="742950" y="0"/>
                </a:moveTo>
                <a:cubicBezTo>
                  <a:pt x="639233" y="82021"/>
                  <a:pt x="535517" y="164042"/>
                  <a:pt x="460375" y="200025"/>
                </a:cubicBezTo>
                <a:cubicBezTo>
                  <a:pt x="385233" y="236008"/>
                  <a:pt x="368829" y="213254"/>
                  <a:pt x="292100" y="215900"/>
                </a:cubicBezTo>
                <a:cubicBezTo>
                  <a:pt x="215371" y="218546"/>
                  <a:pt x="0" y="215900"/>
                  <a:pt x="0" y="215900"/>
                </a:cubicBezTo>
              </a:path>
            </a:pathLst>
          </a:custGeom>
          <a:ln w="6350">
            <a:solidFill>
              <a:schemeClr val="accent6">
                <a:lumMod val="50000"/>
              </a:schemeClr>
            </a:solidFill>
            <a:prstDash val="solid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2656" y="431261"/>
            <a:ext cx="227948" cy="184666"/>
            <a:chOff x="1227975" y="77282"/>
            <a:chExt cx="227948" cy="184666"/>
          </a:xfrm>
        </p:grpSpPr>
        <p:sp>
          <p:nvSpPr>
            <p:cNvPr id="76" name="Oval 75"/>
            <p:cNvSpPr/>
            <p:nvPr/>
          </p:nvSpPr>
          <p:spPr>
            <a:xfrm>
              <a:off x="1290507" y="121689"/>
              <a:ext cx="100337" cy="95852"/>
            </a:xfrm>
            <a:prstGeom prst="ellips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accent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27975" y="77282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3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49763" y="408191"/>
            <a:ext cx="784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Context Migration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761385" y="268289"/>
            <a:ext cx="255411" cy="344626"/>
          </a:xfrm>
          <a:custGeom>
            <a:avLst/>
            <a:gdLst>
              <a:gd name="connsiteX0" fmla="*/ 219075 w 219075"/>
              <a:gd name="connsiteY0" fmla="*/ 244475 h 244475"/>
              <a:gd name="connsiteX1" fmla="*/ 0 w 219075"/>
              <a:gd name="connsiteY1" fmla="*/ 95250 h 244475"/>
              <a:gd name="connsiteX2" fmla="*/ 215900 w 219075"/>
              <a:gd name="connsiteY2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44475">
                <a:moveTo>
                  <a:pt x="219075" y="244475"/>
                </a:moveTo>
                <a:cubicBezTo>
                  <a:pt x="109802" y="190235"/>
                  <a:pt x="529" y="135996"/>
                  <a:pt x="0" y="95250"/>
                </a:cubicBezTo>
                <a:cubicBezTo>
                  <a:pt x="-529" y="54504"/>
                  <a:pt x="215900" y="0"/>
                  <a:pt x="215900" y="0"/>
                </a:cubicBezTo>
              </a:path>
            </a:pathLst>
          </a:custGeom>
          <a:noFill/>
          <a:ln w="6350">
            <a:headEnd type="stealth" w="sm" len="sm"/>
            <a:tailEnd type="stealth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/>
          </a:p>
        </p:txBody>
      </p:sp>
      <p:grpSp>
        <p:nvGrpSpPr>
          <p:cNvPr id="65" name="Group 64"/>
          <p:cNvGrpSpPr/>
          <p:nvPr/>
        </p:nvGrpSpPr>
        <p:grpSpPr>
          <a:xfrm>
            <a:off x="761354" y="383219"/>
            <a:ext cx="327770" cy="184665"/>
            <a:chOff x="1214285" y="90824"/>
            <a:chExt cx="299891" cy="149529"/>
          </a:xfrm>
        </p:grpSpPr>
        <p:sp>
          <p:nvSpPr>
            <p:cNvPr id="66" name="Oval 65"/>
            <p:cNvSpPr/>
            <p:nvPr/>
          </p:nvSpPr>
          <p:spPr>
            <a:xfrm>
              <a:off x="1290507" y="121689"/>
              <a:ext cx="100337" cy="958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accent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14285" y="90824"/>
              <a:ext cx="299891" cy="14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>
                  <a:solidFill>
                    <a:schemeClr val="accent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2b</a:t>
              </a:r>
              <a:endParaRPr lang="en-US" sz="600" dirty="0">
                <a:solidFill>
                  <a:schemeClr val="accent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8825" y="131794"/>
            <a:ext cx="280846" cy="184666"/>
            <a:chOff x="1201893" y="73702"/>
            <a:chExt cx="280846" cy="184666"/>
          </a:xfrm>
        </p:grpSpPr>
        <p:sp>
          <p:nvSpPr>
            <p:cNvPr id="59" name="Oval 58"/>
            <p:cNvSpPr/>
            <p:nvPr/>
          </p:nvSpPr>
          <p:spPr>
            <a:xfrm>
              <a:off x="1279367" y="119275"/>
              <a:ext cx="111478" cy="9826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1893" y="73702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6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194</cp:revision>
  <cp:lastPrinted>2017-12-23T04:14:18Z</cp:lastPrinted>
  <dcterms:created xsi:type="dcterms:W3CDTF">2017-12-22T04:32:26Z</dcterms:created>
  <dcterms:modified xsi:type="dcterms:W3CDTF">2017-12-27T05:41:10Z</dcterms:modified>
</cp:coreProperties>
</file>