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00400" cy="1554163"/>
  <p:notesSz cx="6858000" cy="9144000"/>
  <p:defaultTextStyle>
    <a:defPPr>
      <a:defRPr lang="en-US"/>
    </a:defPPr>
    <a:lvl1pPr marL="0" algn="l" defTabSz="135820" rtl="0" eaLnBrk="1" latinLnBrk="0" hangingPunct="1">
      <a:defRPr sz="520" kern="1200">
        <a:solidFill>
          <a:schemeClr val="tx1"/>
        </a:solidFill>
        <a:latin typeface="+mn-lt"/>
        <a:ea typeface="+mn-ea"/>
        <a:cs typeface="+mn-cs"/>
      </a:defRPr>
    </a:lvl1pPr>
    <a:lvl2pPr marL="135820" algn="l" defTabSz="135820" rtl="0" eaLnBrk="1" latinLnBrk="0" hangingPunct="1">
      <a:defRPr sz="520" kern="1200">
        <a:solidFill>
          <a:schemeClr val="tx1"/>
        </a:solidFill>
        <a:latin typeface="+mn-lt"/>
        <a:ea typeface="+mn-ea"/>
        <a:cs typeface="+mn-cs"/>
      </a:defRPr>
    </a:lvl2pPr>
    <a:lvl3pPr marL="271641" algn="l" defTabSz="135820" rtl="0" eaLnBrk="1" latinLnBrk="0" hangingPunct="1">
      <a:defRPr sz="520" kern="1200">
        <a:solidFill>
          <a:schemeClr val="tx1"/>
        </a:solidFill>
        <a:latin typeface="+mn-lt"/>
        <a:ea typeface="+mn-ea"/>
        <a:cs typeface="+mn-cs"/>
      </a:defRPr>
    </a:lvl3pPr>
    <a:lvl4pPr marL="407461" algn="l" defTabSz="135820" rtl="0" eaLnBrk="1" latinLnBrk="0" hangingPunct="1">
      <a:defRPr sz="520" kern="1200">
        <a:solidFill>
          <a:schemeClr val="tx1"/>
        </a:solidFill>
        <a:latin typeface="+mn-lt"/>
        <a:ea typeface="+mn-ea"/>
        <a:cs typeface="+mn-cs"/>
      </a:defRPr>
    </a:lvl4pPr>
    <a:lvl5pPr marL="543283" algn="l" defTabSz="135820" rtl="0" eaLnBrk="1" latinLnBrk="0" hangingPunct="1">
      <a:defRPr sz="520" kern="1200">
        <a:solidFill>
          <a:schemeClr val="tx1"/>
        </a:solidFill>
        <a:latin typeface="+mn-lt"/>
        <a:ea typeface="+mn-ea"/>
        <a:cs typeface="+mn-cs"/>
      </a:defRPr>
    </a:lvl5pPr>
    <a:lvl6pPr marL="679103" algn="l" defTabSz="135820" rtl="0" eaLnBrk="1" latinLnBrk="0" hangingPunct="1">
      <a:defRPr sz="520" kern="1200">
        <a:solidFill>
          <a:schemeClr val="tx1"/>
        </a:solidFill>
        <a:latin typeface="+mn-lt"/>
        <a:ea typeface="+mn-ea"/>
        <a:cs typeface="+mn-cs"/>
      </a:defRPr>
    </a:lvl6pPr>
    <a:lvl7pPr marL="814924" algn="l" defTabSz="135820" rtl="0" eaLnBrk="1" latinLnBrk="0" hangingPunct="1">
      <a:defRPr sz="520" kern="1200">
        <a:solidFill>
          <a:schemeClr val="tx1"/>
        </a:solidFill>
        <a:latin typeface="+mn-lt"/>
        <a:ea typeface="+mn-ea"/>
        <a:cs typeface="+mn-cs"/>
      </a:defRPr>
    </a:lvl7pPr>
    <a:lvl8pPr marL="950744" algn="l" defTabSz="135820" rtl="0" eaLnBrk="1" latinLnBrk="0" hangingPunct="1">
      <a:defRPr sz="520" kern="1200">
        <a:solidFill>
          <a:schemeClr val="tx1"/>
        </a:solidFill>
        <a:latin typeface="+mn-lt"/>
        <a:ea typeface="+mn-ea"/>
        <a:cs typeface="+mn-cs"/>
      </a:defRPr>
    </a:lvl8pPr>
    <a:lvl9pPr marL="1086565" algn="l" defTabSz="135820" rtl="0" eaLnBrk="1" latinLnBrk="0" hangingPunct="1">
      <a:defRPr sz="5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90" userDrawn="1">
          <p15:clr>
            <a:srgbClr val="A4A3A4"/>
          </p15:clr>
        </p15:guide>
        <p15:guide id="2" pos="10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38"/>
    <p:restoredTop sz="94780"/>
  </p:normalViewPr>
  <p:slideViewPr>
    <p:cSldViewPr snapToGrid="0" snapToObjects="1">
      <p:cViewPr varScale="1">
        <p:scale>
          <a:sx n="400" d="100"/>
          <a:sy n="400" d="100"/>
        </p:scale>
        <p:origin x="1168" y="496"/>
      </p:cViewPr>
      <p:guideLst>
        <p:guide orient="horz" pos="490"/>
        <p:guide pos="10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D4EB4-3AB7-1145-8926-B219C9199FC9}" type="datetimeFigureOut">
              <a:rPr lang="en-US" smtClean="0"/>
              <a:t>1/30/18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2413" y="1143000"/>
            <a:ext cx="6353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6A130-C862-1645-BDE5-172A62D82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55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2413" y="1143000"/>
            <a:ext cx="6353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A130-C862-1645-BDE5-172A62D82C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73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1" y="482798"/>
            <a:ext cx="2720340" cy="3331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" y="880696"/>
            <a:ext cx="2240281" cy="3971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3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6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2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15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18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21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24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6181-50CF-D34E-B497-E682017852ED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2447-E8B3-FA4F-BD99-1A86DF98F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6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6181-50CF-D34E-B497-E682017852ED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2447-E8B3-FA4F-BD99-1A86DF98F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03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20290" y="62242"/>
            <a:ext cx="720090" cy="1326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" y="62242"/>
            <a:ext cx="2106930" cy="1326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6181-50CF-D34E-B497-E682017852ED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2447-E8B3-FA4F-BD99-1A86DF98F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6181-50CF-D34E-B497-E682017852ED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2447-E8B3-FA4F-BD99-1A86DF98F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2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08" y="998696"/>
            <a:ext cx="2720340" cy="308674"/>
          </a:xfrm>
        </p:spPr>
        <p:txBody>
          <a:bodyPr anchor="t"/>
          <a:lstStyle>
            <a:lvl1pPr algn="l">
              <a:defRPr sz="92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808" y="658723"/>
            <a:ext cx="2720340" cy="339974"/>
          </a:xfrm>
        </p:spPr>
        <p:txBody>
          <a:bodyPr anchor="b"/>
          <a:lstStyle>
            <a:lvl1pPr marL="0" indent="0">
              <a:buNone/>
              <a:defRPr sz="460">
                <a:solidFill>
                  <a:schemeClr val="tx1">
                    <a:tint val="75000"/>
                  </a:schemeClr>
                </a:solidFill>
              </a:defRPr>
            </a:lvl1pPr>
            <a:lvl2pPr marL="103006" indent="0">
              <a:buNone/>
              <a:defRPr sz="394">
                <a:solidFill>
                  <a:schemeClr val="tx1">
                    <a:tint val="75000"/>
                  </a:schemeClr>
                </a:solidFill>
              </a:defRPr>
            </a:lvl2pPr>
            <a:lvl3pPr marL="206011" indent="0">
              <a:buNone/>
              <a:defRPr sz="329">
                <a:solidFill>
                  <a:schemeClr val="tx1">
                    <a:tint val="75000"/>
                  </a:schemeClr>
                </a:solidFill>
              </a:defRPr>
            </a:lvl3pPr>
            <a:lvl4pPr marL="309017" indent="0">
              <a:buNone/>
              <a:defRPr sz="329">
                <a:solidFill>
                  <a:schemeClr val="tx1">
                    <a:tint val="75000"/>
                  </a:schemeClr>
                </a:solidFill>
              </a:defRPr>
            </a:lvl4pPr>
            <a:lvl5pPr marL="412022" indent="0">
              <a:buNone/>
              <a:defRPr sz="329">
                <a:solidFill>
                  <a:schemeClr val="tx1">
                    <a:tint val="75000"/>
                  </a:schemeClr>
                </a:solidFill>
              </a:defRPr>
            </a:lvl5pPr>
            <a:lvl6pPr marL="515028" indent="0">
              <a:buNone/>
              <a:defRPr sz="329">
                <a:solidFill>
                  <a:schemeClr val="tx1">
                    <a:tint val="75000"/>
                  </a:schemeClr>
                </a:solidFill>
              </a:defRPr>
            </a:lvl6pPr>
            <a:lvl7pPr marL="618033" indent="0">
              <a:buNone/>
              <a:defRPr sz="329">
                <a:solidFill>
                  <a:schemeClr val="tx1">
                    <a:tint val="75000"/>
                  </a:schemeClr>
                </a:solidFill>
              </a:defRPr>
            </a:lvl7pPr>
            <a:lvl8pPr marL="721039" indent="0">
              <a:buNone/>
              <a:defRPr sz="329">
                <a:solidFill>
                  <a:schemeClr val="tx1">
                    <a:tint val="75000"/>
                  </a:schemeClr>
                </a:solidFill>
              </a:defRPr>
            </a:lvl8pPr>
            <a:lvl9pPr marL="824044" indent="0">
              <a:buNone/>
              <a:defRPr sz="3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6181-50CF-D34E-B497-E682017852ED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2447-E8B3-FA4F-BD99-1A86DF98F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5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1" y="362639"/>
            <a:ext cx="1413509" cy="1025676"/>
          </a:xfrm>
        </p:spPr>
        <p:txBody>
          <a:bodyPr/>
          <a:lstStyle>
            <a:lvl1pPr>
              <a:defRPr sz="657"/>
            </a:lvl1pPr>
            <a:lvl2pPr>
              <a:defRPr sz="526"/>
            </a:lvl2pPr>
            <a:lvl3pPr>
              <a:defRPr sz="460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6870" y="362639"/>
            <a:ext cx="1413509" cy="1025676"/>
          </a:xfrm>
        </p:spPr>
        <p:txBody>
          <a:bodyPr/>
          <a:lstStyle>
            <a:lvl1pPr>
              <a:defRPr sz="657"/>
            </a:lvl1pPr>
            <a:lvl2pPr>
              <a:defRPr sz="526"/>
            </a:lvl2pPr>
            <a:lvl3pPr>
              <a:defRPr sz="460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6181-50CF-D34E-B497-E682017852ED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2447-E8B3-FA4F-BD99-1A86DF98F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6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4" y="347888"/>
            <a:ext cx="1414066" cy="144983"/>
          </a:xfrm>
        </p:spPr>
        <p:txBody>
          <a:bodyPr anchor="b"/>
          <a:lstStyle>
            <a:lvl1pPr marL="0" indent="0">
              <a:buNone/>
              <a:defRPr sz="526" b="1"/>
            </a:lvl1pPr>
            <a:lvl2pPr marL="103006" indent="0">
              <a:buNone/>
              <a:defRPr sz="460" b="1"/>
            </a:lvl2pPr>
            <a:lvl3pPr marL="206011" indent="0">
              <a:buNone/>
              <a:defRPr sz="394" b="1"/>
            </a:lvl3pPr>
            <a:lvl4pPr marL="309017" indent="0">
              <a:buNone/>
              <a:defRPr sz="329" b="1"/>
            </a:lvl4pPr>
            <a:lvl5pPr marL="412022" indent="0">
              <a:buNone/>
              <a:defRPr sz="329" b="1"/>
            </a:lvl5pPr>
            <a:lvl6pPr marL="515028" indent="0">
              <a:buNone/>
              <a:defRPr sz="329" b="1"/>
            </a:lvl6pPr>
            <a:lvl7pPr marL="618033" indent="0">
              <a:buNone/>
              <a:defRPr sz="329" b="1"/>
            </a:lvl7pPr>
            <a:lvl8pPr marL="721039" indent="0">
              <a:buNone/>
              <a:defRPr sz="329" b="1"/>
            </a:lvl8pPr>
            <a:lvl9pPr marL="824044" indent="0">
              <a:buNone/>
              <a:defRPr sz="3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24" y="492872"/>
            <a:ext cx="1414066" cy="895442"/>
          </a:xfrm>
        </p:spPr>
        <p:txBody>
          <a:bodyPr/>
          <a:lstStyle>
            <a:lvl1pPr>
              <a:defRPr sz="526"/>
            </a:lvl1pPr>
            <a:lvl2pPr>
              <a:defRPr sz="460"/>
            </a:lvl2pPr>
            <a:lvl3pPr>
              <a:defRPr sz="394"/>
            </a:lvl3pPr>
            <a:lvl4pPr>
              <a:defRPr sz="329"/>
            </a:lvl4pPr>
            <a:lvl5pPr>
              <a:defRPr sz="329"/>
            </a:lvl5pPr>
            <a:lvl6pPr>
              <a:defRPr sz="329"/>
            </a:lvl6pPr>
            <a:lvl7pPr>
              <a:defRPr sz="329"/>
            </a:lvl7pPr>
            <a:lvl8pPr>
              <a:defRPr sz="329"/>
            </a:lvl8pPr>
            <a:lvl9pPr>
              <a:defRPr sz="3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5761" y="347888"/>
            <a:ext cx="1414621" cy="144983"/>
          </a:xfrm>
        </p:spPr>
        <p:txBody>
          <a:bodyPr anchor="b"/>
          <a:lstStyle>
            <a:lvl1pPr marL="0" indent="0">
              <a:buNone/>
              <a:defRPr sz="526" b="1"/>
            </a:lvl1pPr>
            <a:lvl2pPr marL="103006" indent="0">
              <a:buNone/>
              <a:defRPr sz="460" b="1"/>
            </a:lvl2pPr>
            <a:lvl3pPr marL="206011" indent="0">
              <a:buNone/>
              <a:defRPr sz="394" b="1"/>
            </a:lvl3pPr>
            <a:lvl4pPr marL="309017" indent="0">
              <a:buNone/>
              <a:defRPr sz="329" b="1"/>
            </a:lvl4pPr>
            <a:lvl5pPr marL="412022" indent="0">
              <a:buNone/>
              <a:defRPr sz="329" b="1"/>
            </a:lvl5pPr>
            <a:lvl6pPr marL="515028" indent="0">
              <a:buNone/>
              <a:defRPr sz="329" b="1"/>
            </a:lvl6pPr>
            <a:lvl7pPr marL="618033" indent="0">
              <a:buNone/>
              <a:defRPr sz="329" b="1"/>
            </a:lvl7pPr>
            <a:lvl8pPr marL="721039" indent="0">
              <a:buNone/>
              <a:defRPr sz="329" b="1"/>
            </a:lvl8pPr>
            <a:lvl9pPr marL="824044" indent="0">
              <a:buNone/>
              <a:defRPr sz="3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5761" y="492872"/>
            <a:ext cx="1414621" cy="895442"/>
          </a:xfrm>
        </p:spPr>
        <p:txBody>
          <a:bodyPr/>
          <a:lstStyle>
            <a:lvl1pPr>
              <a:defRPr sz="526"/>
            </a:lvl1pPr>
            <a:lvl2pPr>
              <a:defRPr sz="460"/>
            </a:lvl2pPr>
            <a:lvl3pPr>
              <a:defRPr sz="394"/>
            </a:lvl3pPr>
            <a:lvl4pPr>
              <a:defRPr sz="329"/>
            </a:lvl4pPr>
            <a:lvl5pPr>
              <a:defRPr sz="329"/>
            </a:lvl5pPr>
            <a:lvl6pPr>
              <a:defRPr sz="329"/>
            </a:lvl6pPr>
            <a:lvl7pPr>
              <a:defRPr sz="329"/>
            </a:lvl7pPr>
            <a:lvl8pPr>
              <a:defRPr sz="329"/>
            </a:lvl8pPr>
            <a:lvl9pPr>
              <a:defRPr sz="3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6181-50CF-D34E-B497-E682017852ED}" type="datetimeFigureOut">
              <a:rPr lang="en-US" smtClean="0"/>
              <a:t>1/30/18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2447-E8B3-FA4F-BD99-1A86DF98F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8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6181-50CF-D34E-B497-E682017852ED}" type="datetimeFigureOut">
              <a:rPr lang="en-US" smtClean="0"/>
              <a:t>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2447-E8B3-FA4F-BD99-1A86DF98F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24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6181-50CF-D34E-B497-E682017852ED}" type="datetimeFigureOut">
              <a:rPr lang="en-US" smtClean="0"/>
              <a:t>1/30/18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2447-E8B3-FA4F-BD99-1A86DF98F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8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6" y="61879"/>
            <a:ext cx="1052908" cy="263344"/>
          </a:xfrm>
        </p:spPr>
        <p:txBody>
          <a:bodyPr anchor="b"/>
          <a:lstStyle>
            <a:lvl1pPr algn="l">
              <a:defRPr sz="46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273" y="61883"/>
            <a:ext cx="1789112" cy="1326435"/>
          </a:xfrm>
        </p:spPr>
        <p:txBody>
          <a:bodyPr/>
          <a:lstStyle>
            <a:lvl1pPr>
              <a:defRPr sz="723"/>
            </a:lvl1pPr>
            <a:lvl2pPr>
              <a:defRPr sz="657"/>
            </a:lvl2pPr>
            <a:lvl3pPr>
              <a:defRPr sz="526"/>
            </a:lvl3pPr>
            <a:lvl4pPr>
              <a:defRPr sz="460"/>
            </a:lvl4pPr>
            <a:lvl5pPr>
              <a:defRPr sz="460"/>
            </a:lvl5pPr>
            <a:lvl6pPr>
              <a:defRPr sz="460"/>
            </a:lvl6pPr>
            <a:lvl7pPr>
              <a:defRPr sz="460"/>
            </a:lvl7pPr>
            <a:lvl8pPr>
              <a:defRPr sz="460"/>
            </a:lvl8pPr>
            <a:lvl9pPr>
              <a:defRPr sz="4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6" y="325228"/>
            <a:ext cx="1052908" cy="1063091"/>
          </a:xfrm>
        </p:spPr>
        <p:txBody>
          <a:bodyPr/>
          <a:lstStyle>
            <a:lvl1pPr marL="0" indent="0">
              <a:buNone/>
              <a:defRPr sz="329"/>
            </a:lvl1pPr>
            <a:lvl2pPr marL="103006" indent="0">
              <a:buNone/>
              <a:defRPr sz="263"/>
            </a:lvl2pPr>
            <a:lvl3pPr marL="206011" indent="0">
              <a:buNone/>
              <a:defRPr sz="197"/>
            </a:lvl3pPr>
            <a:lvl4pPr marL="309017" indent="0">
              <a:buNone/>
              <a:defRPr sz="197"/>
            </a:lvl4pPr>
            <a:lvl5pPr marL="412022" indent="0">
              <a:buNone/>
              <a:defRPr sz="197"/>
            </a:lvl5pPr>
            <a:lvl6pPr marL="515028" indent="0">
              <a:buNone/>
              <a:defRPr sz="197"/>
            </a:lvl6pPr>
            <a:lvl7pPr marL="618033" indent="0">
              <a:buNone/>
              <a:defRPr sz="197"/>
            </a:lvl7pPr>
            <a:lvl8pPr marL="721039" indent="0">
              <a:buNone/>
              <a:defRPr sz="197"/>
            </a:lvl8pPr>
            <a:lvl9pPr marL="824044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6181-50CF-D34E-B497-E682017852ED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2447-E8B3-FA4F-BD99-1A86DF98F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9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302" y="1087916"/>
            <a:ext cx="1920240" cy="128434"/>
          </a:xfrm>
        </p:spPr>
        <p:txBody>
          <a:bodyPr anchor="b"/>
          <a:lstStyle>
            <a:lvl1pPr algn="l">
              <a:defRPr sz="46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7302" y="138868"/>
            <a:ext cx="1920240" cy="932498"/>
          </a:xfrm>
        </p:spPr>
        <p:txBody>
          <a:bodyPr/>
          <a:lstStyle>
            <a:lvl1pPr marL="0" indent="0">
              <a:buNone/>
              <a:defRPr sz="723"/>
            </a:lvl1pPr>
            <a:lvl2pPr marL="103006" indent="0">
              <a:buNone/>
              <a:defRPr sz="657"/>
            </a:lvl2pPr>
            <a:lvl3pPr marL="206011" indent="0">
              <a:buNone/>
              <a:defRPr sz="526"/>
            </a:lvl3pPr>
            <a:lvl4pPr marL="309017" indent="0">
              <a:buNone/>
              <a:defRPr sz="460"/>
            </a:lvl4pPr>
            <a:lvl5pPr marL="412022" indent="0">
              <a:buNone/>
              <a:defRPr sz="460"/>
            </a:lvl5pPr>
            <a:lvl6pPr marL="515028" indent="0">
              <a:buNone/>
              <a:defRPr sz="460"/>
            </a:lvl6pPr>
            <a:lvl7pPr marL="618033" indent="0">
              <a:buNone/>
              <a:defRPr sz="460"/>
            </a:lvl7pPr>
            <a:lvl8pPr marL="721039" indent="0">
              <a:buNone/>
              <a:defRPr sz="460"/>
            </a:lvl8pPr>
            <a:lvl9pPr marL="824044" indent="0">
              <a:buNone/>
              <a:defRPr sz="46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302" y="1216349"/>
            <a:ext cx="1920240" cy="182398"/>
          </a:xfrm>
        </p:spPr>
        <p:txBody>
          <a:bodyPr/>
          <a:lstStyle>
            <a:lvl1pPr marL="0" indent="0">
              <a:buNone/>
              <a:defRPr sz="329"/>
            </a:lvl1pPr>
            <a:lvl2pPr marL="103006" indent="0">
              <a:buNone/>
              <a:defRPr sz="263"/>
            </a:lvl2pPr>
            <a:lvl3pPr marL="206011" indent="0">
              <a:buNone/>
              <a:defRPr sz="197"/>
            </a:lvl3pPr>
            <a:lvl4pPr marL="309017" indent="0">
              <a:buNone/>
              <a:defRPr sz="197"/>
            </a:lvl4pPr>
            <a:lvl5pPr marL="412022" indent="0">
              <a:buNone/>
              <a:defRPr sz="197"/>
            </a:lvl5pPr>
            <a:lvl6pPr marL="515028" indent="0">
              <a:buNone/>
              <a:defRPr sz="197"/>
            </a:lvl6pPr>
            <a:lvl7pPr marL="618033" indent="0">
              <a:buNone/>
              <a:defRPr sz="197"/>
            </a:lvl7pPr>
            <a:lvl8pPr marL="721039" indent="0">
              <a:buNone/>
              <a:defRPr sz="197"/>
            </a:lvl8pPr>
            <a:lvl9pPr marL="824044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6181-50CF-D34E-B497-E682017852ED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2447-E8B3-FA4F-BD99-1A86DF98F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5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" y="62242"/>
            <a:ext cx="2880361" cy="259027"/>
          </a:xfrm>
          <a:prstGeom prst="rect">
            <a:avLst/>
          </a:prstGeom>
        </p:spPr>
        <p:txBody>
          <a:bodyPr vert="horz" lIns="31346" tIns="15673" rIns="31346" bIns="15673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" y="362639"/>
            <a:ext cx="2880361" cy="1025676"/>
          </a:xfrm>
          <a:prstGeom prst="rect">
            <a:avLst/>
          </a:prstGeom>
        </p:spPr>
        <p:txBody>
          <a:bodyPr vert="horz" lIns="31346" tIns="15673" rIns="31346" bIns="1567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" y="1440483"/>
            <a:ext cx="746760" cy="82745"/>
          </a:xfrm>
          <a:prstGeom prst="rect">
            <a:avLst/>
          </a:prstGeom>
        </p:spPr>
        <p:txBody>
          <a:bodyPr vert="horz" lIns="31346" tIns="15673" rIns="31346" bIns="15673" rtlCol="0" anchor="ctr"/>
          <a:lstStyle>
            <a:lvl1pPr algn="l">
              <a:defRPr sz="2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B6181-50CF-D34E-B497-E682017852ED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3471" y="1440483"/>
            <a:ext cx="1013460" cy="82745"/>
          </a:xfrm>
          <a:prstGeom prst="rect">
            <a:avLst/>
          </a:prstGeom>
        </p:spPr>
        <p:txBody>
          <a:bodyPr vert="horz" lIns="31346" tIns="15673" rIns="31346" bIns="15673" rtlCol="0" anchor="ctr"/>
          <a:lstStyle>
            <a:lvl1pPr algn="ctr">
              <a:defRPr sz="2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3620" y="1440483"/>
            <a:ext cx="746760" cy="82745"/>
          </a:xfrm>
          <a:prstGeom prst="rect">
            <a:avLst/>
          </a:prstGeom>
        </p:spPr>
        <p:txBody>
          <a:bodyPr vert="horz" lIns="31346" tIns="15673" rIns="31346" bIns="15673" rtlCol="0" anchor="ctr"/>
          <a:lstStyle>
            <a:lvl1pPr algn="r">
              <a:defRPr sz="2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22447-E8B3-FA4F-BD99-1A86DF98F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8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3006" rtl="0" eaLnBrk="1" latinLnBrk="0" hangingPunct="1">
        <a:spcBef>
          <a:spcPct val="0"/>
        </a:spcBef>
        <a:buNone/>
        <a:defRPr sz="9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254" indent="-77254" algn="l" defTabSz="103006" rtl="0" eaLnBrk="1" latinLnBrk="0" hangingPunct="1">
        <a:spcBef>
          <a:spcPct val="20000"/>
        </a:spcBef>
        <a:buFont typeface="Arial"/>
        <a:buChar char="•"/>
        <a:defRPr sz="723" kern="1200">
          <a:solidFill>
            <a:schemeClr val="tx1"/>
          </a:solidFill>
          <a:latin typeface="+mn-lt"/>
          <a:ea typeface="+mn-ea"/>
          <a:cs typeface="+mn-cs"/>
        </a:defRPr>
      </a:lvl1pPr>
      <a:lvl2pPr marL="167384" indent="-64378" algn="l" defTabSz="103006" rtl="0" eaLnBrk="1" latinLnBrk="0" hangingPunct="1">
        <a:spcBef>
          <a:spcPct val="20000"/>
        </a:spcBef>
        <a:buFont typeface="Arial"/>
        <a:buChar char="–"/>
        <a:defRPr sz="657" kern="1200">
          <a:solidFill>
            <a:schemeClr val="tx1"/>
          </a:solidFill>
          <a:latin typeface="+mn-lt"/>
          <a:ea typeface="+mn-ea"/>
          <a:cs typeface="+mn-cs"/>
        </a:defRPr>
      </a:lvl2pPr>
      <a:lvl3pPr marL="257514" indent="-51503" algn="l" defTabSz="103006" rtl="0" eaLnBrk="1" latinLnBrk="0" hangingPunct="1">
        <a:spcBef>
          <a:spcPct val="20000"/>
        </a:spcBef>
        <a:buFont typeface="Arial"/>
        <a:buChar char="•"/>
        <a:defRPr sz="526" kern="1200">
          <a:solidFill>
            <a:schemeClr val="tx1"/>
          </a:solidFill>
          <a:latin typeface="+mn-lt"/>
          <a:ea typeface="+mn-ea"/>
          <a:cs typeface="+mn-cs"/>
        </a:defRPr>
      </a:lvl3pPr>
      <a:lvl4pPr marL="360519" indent="-51503" algn="l" defTabSz="103006" rtl="0" eaLnBrk="1" latinLnBrk="0" hangingPunct="1">
        <a:spcBef>
          <a:spcPct val="20000"/>
        </a:spcBef>
        <a:buFont typeface="Arial"/>
        <a:buChar char="–"/>
        <a:defRPr sz="460" kern="1200">
          <a:solidFill>
            <a:schemeClr val="tx1"/>
          </a:solidFill>
          <a:latin typeface="+mn-lt"/>
          <a:ea typeface="+mn-ea"/>
          <a:cs typeface="+mn-cs"/>
        </a:defRPr>
      </a:lvl4pPr>
      <a:lvl5pPr marL="463525" indent="-51503" algn="l" defTabSz="103006" rtl="0" eaLnBrk="1" latinLnBrk="0" hangingPunct="1">
        <a:spcBef>
          <a:spcPct val="20000"/>
        </a:spcBef>
        <a:buFont typeface="Arial"/>
        <a:buChar char="»"/>
        <a:defRPr sz="460" kern="1200">
          <a:solidFill>
            <a:schemeClr val="tx1"/>
          </a:solidFill>
          <a:latin typeface="+mn-lt"/>
          <a:ea typeface="+mn-ea"/>
          <a:cs typeface="+mn-cs"/>
        </a:defRPr>
      </a:lvl5pPr>
      <a:lvl6pPr marL="566530" indent="-51503" algn="l" defTabSz="103006" rtl="0" eaLnBrk="1" latinLnBrk="0" hangingPunct="1">
        <a:spcBef>
          <a:spcPct val="20000"/>
        </a:spcBef>
        <a:buFont typeface="Arial"/>
        <a:buChar char="•"/>
        <a:defRPr sz="460" kern="1200">
          <a:solidFill>
            <a:schemeClr val="tx1"/>
          </a:solidFill>
          <a:latin typeface="+mn-lt"/>
          <a:ea typeface="+mn-ea"/>
          <a:cs typeface="+mn-cs"/>
        </a:defRPr>
      </a:lvl6pPr>
      <a:lvl7pPr marL="669536" indent="-51503" algn="l" defTabSz="103006" rtl="0" eaLnBrk="1" latinLnBrk="0" hangingPunct="1">
        <a:spcBef>
          <a:spcPct val="20000"/>
        </a:spcBef>
        <a:buFont typeface="Arial"/>
        <a:buChar char="•"/>
        <a:defRPr sz="460" kern="1200">
          <a:solidFill>
            <a:schemeClr val="tx1"/>
          </a:solidFill>
          <a:latin typeface="+mn-lt"/>
          <a:ea typeface="+mn-ea"/>
          <a:cs typeface="+mn-cs"/>
        </a:defRPr>
      </a:lvl7pPr>
      <a:lvl8pPr marL="772542" indent="-51503" algn="l" defTabSz="103006" rtl="0" eaLnBrk="1" latinLnBrk="0" hangingPunct="1">
        <a:spcBef>
          <a:spcPct val="20000"/>
        </a:spcBef>
        <a:buFont typeface="Arial"/>
        <a:buChar char="•"/>
        <a:defRPr sz="460" kern="1200">
          <a:solidFill>
            <a:schemeClr val="tx1"/>
          </a:solidFill>
          <a:latin typeface="+mn-lt"/>
          <a:ea typeface="+mn-ea"/>
          <a:cs typeface="+mn-cs"/>
        </a:defRPr>
      </a:lvl8pPr>
      <a:lvl9pPr marL="875547" indent="-51503" algn="l" defTabSz="103006" rtl="0" eaLnBrk="1" latinLnBrk="0" hangingPunct="1">
        <a:spcBef>
          <a:spcPct val="20000"/>
        </a:spcBef>
        <a:buFont typeface="Arial"/>
        <a:buChar char="•"/>
        <a:defRPr sz="4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006" rtl="0" eaLnBrk="1" latinLnBrk="0" hangingPunct="1">
        <a:defRPr sz="394" kern="1200">
          <a:solidFill>
            <a:schemeClr val="tx1"/>
          </a:solidFill>
          <a:latin typeface="+mn-lt"/>
          <a:ea typeface="+mn-ea"/>
          <a:cs typeface="+mn-cs"/>
        </a:defRPr>
      </a:lvl1pPr>
      <a:lvl2pPr marL="103006" algn="l" defTabSz="103006" rtl="0" eaLnBrk="1" latinLnBrk="0" hangingPunct="1">
        <a:defRPr sz="394" kern="1200">
          <a:solidFill>
            <a:schemeClr val="tx1"/>
          </a:solidFill>
          <a:latin typeface="+mn-lt"/>
          <a:ea typeface="+mn-ea"/>
          <a:cs typeface="+mn-cs"/>
        </a:defRPr>
      </a:lvl2pPr>
      <a:lvl3pPr marL="206011" algn="l" defTabSz="103006" rtl="0" eaLnBrk="1" latinLnBrk="0" hangingPunct="1"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09017" algn="l" defTabSz="103006" rtl="0" eaLnBrk="1" latinLnBrk="0" hangingPunct="1">
        <a:defRPr sz="394" kern="1200">
          <a:solidFill>
            <a:schemeClr val="tx1"/>
          </a:solidFill>
          <a:latin typeface="+mn-lt"/>
          <a:ea typeface="+mn-ea"/>
          <a:cs typeface="+mn-cs"/>
        </a:defRPr>
      </a:lvl4pPr>
      <a:lvl5pPr marL="412022" algn="l" defTabSz="103006" rtl="0" eaLnBrk="1" latinLnBrk="0" hangingPunct="1">
        <a:defRPr sz="394" kern="1200">
          <a:solidFill>
            <a:schemeClr val="tx1"/>
          </a:solidFill>
          <a:latin typeface="+mn-lt"/>
          <a:ea typeface="+mn-ea"/>
          <a:cs typeface="+mn-cs"/>
        </a:defRPr>
      </a:lvl5pPr>
      <a:lvl6pPr marL="515028" algn="l" defTabSz="103006" rtl="0" eaLnBrk="1" latinLnBrk="0" hangingPunct="1">
        <a:defRPr sz="394" kern="1200">
          <a:solidFill>
            <a:schemeClr val="tx1"/>
          </a:solidFill>
          <a:latin typeface="+mn-lt"/>
          <a:ea typeface="+mn-ea"/>
          <a:cs typeface="+mn-cs"/>
        </a:defRPr>
      </a:lvl6pPr>
      <a:lvl7pPr marL="618033" algn="l" defTabSz="103006" rtl="0" eaLnBrk="1" latinLnBrk="0" hangingPunct="1">
        <a:defRPr sz="394" kern="1200">
          <a:solidFill>
            <a:schemeClr val="tx1"/>
          </a:solidFill>
          <a:latin typeface="+mn-lt"/>
          <a:ea typeface="+mn-ea"/>
          <a:cs typeface="+mn-cs"/>
        </a:defRPr>
      </a:lvl7pPr>
      <a:lvl8pPr marL="721039" algn="l" defTabSz="103006" rtl="0" eaLnBrk="1" latinLnBrk="0" hangingPunct="1">
        <a:defRPr sz="394" kern="1200">
          <a:solidFill>
            <a:schemeClr val="tx1"/>
          </a:solidFill>
          <a:latin typeface="+mn-lt"/>
          <a:ea typeface="+mn-ea"/>
          <a:cs typeface="+mn-cs"/>
        </a:defRPr>
      </a:lvl8pPr>
      <a:lvl9pPr marL="824044" algn="l" defTabSz="103006" rtl="0" eaLnBrk="1" latinLnBrk="0" hangingPunct="1">
        <a:defRPr sz="3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Arrow Connector 93"/>
          <p:cNvCxnSpPr>
            <a:stCxn id="243" idx="1"/>
            <a:endCxn id="86" idx="2"/>
          </p:cNvCxnSpPr>
          <p:nvPr/>
        </p:nvCxnSpPr>
        <p:spPr>
          <a:xfrm flipV="1">
            <a:off x="678218" y="363198"/>
            <a:ext cx="778051" cy="400156"/>
          </a:xfrm>
          <a:prstGeom prst="straightConnector1">
            <a:avLst/>
          </a:prstGeom>
          <a:ln w="6350" cmpd="sng">
            <a:solidFill>
              <a:schemeClr val="bg1">
                <a:lumMod val="65000"/>
              </a:schemeClr>
            </a:solidFill>
            <a:prstDash val="dash"/>
            <a:headEnd type="stealth" w="sm" len="sm"/>
            <a:tailEnd type="stealth" w="sm" len="sm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 rot="5400000">
            <a:off x="589179" y="651879"/>
            <a:ext cx="178078" cy="401027"/>
          </a:xfrm>
          <a:prstGeom prst="rect">
            <a:avLst/>
          </a:prstGeom>
          <a:ln w="63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44" name="Rectangle 243"/>
          <p:cNvSpPr/>
          <p:nvPr/>
        </p:nvSpPr>
        <p:spPr>
          <a:xfrm rot="5400000">
            <a:off x="199589" y="759299"/>
            <a:ext cx="179018" cy="185246"/>
          </a:xfrm>
          <a:prstGeom prst="rect">
            <a:avLst/>
          </a:prstGeom>
          <a:ln w="63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45" name="Rectangle 244"/>
          <p:cNvSpPr/>
          <p:nvPr/>
        </p:nvSpPr>
        <p:spPr>
          <a:xfrm rot="5400000">
            <a:off x="2844699" y="759300"/>
            <a:ext cx="179016" cy="185246"/>
          </a:xfrm>
          <a:prstGeom prst="rect">
            <a:avLst/>
          </a:prstGeom>
          <a:ln w="63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46" name="Straight Arrow Connector 245"/>
          <p:cNvCxnSpPr>
            <a:stCxn id="245" idx="0"/>
          </p:cNvCxnSpPr>
          <p:nvPr/>
        </p:nvCxnSpPr>
        <p:spPr>
          <a:xfrm flipV="1">
            <a:off x="3026831" y="848119"/>
            <a:ext cx="138383" cy="3804"/>
          </a:xfrm>
          <a:prstGeom prst="straightConnector1">
            <a:avLst/>
          </a:prstGeom>
          <a:ln w="6350" cmpd="sng">
            <a:solidFill>
              <a:schemeClr val="tx2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>
            <a:stCxn id="271" idx="1"/>
          </p:cNvCxnSpPr>
          <p:nvPr/>
        </p:nvCxnSpPr>
        <p:spPr>
          <a:xfrm>
            <a:off x="48267" y="852352"/>
            <a:ext cx="148207" cy="814"/>
          </a:xfrm>
          <a:prstGeom prst="straightConnector1">
            <a:avLst/>
          </a:prstGeom>
          <a:ln w="6350" cmpd="sng">
            <a:solidFill>
              <a:schemeClr val="tx2"/>
            </a:solidFill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>
            <a:stCxn id="243" idx="2"/>
            <a:endCxn id="244" idx="0"/>
          </p:cNvCxnSpPr>
          <p:nvPr/>
        </p:nvCxnSpPr>
        <p:spPr>
          <a:xfrm flipH="1" flipV="1">
            <a:off x="381721" y="851922"/>
            <a:ext cx="95984" cy="471"/>
          </a:xfrm>
          <a:prstGeom prst="line">
            <a:avLst/>
          </a:prstGeom>
          <a:ln w="6350" cmpd="sng">
            <a:solidFill>
              <a:schemeClr val="tx2"/>
            </a:solidFill>
            <a:headEnd type="stealth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294" idx="3"/>
            <a:endCxn id="296" idx="1"/>
          </p:cNvCxnSpPr>
          <p:nvPr/>
        </p:nvCxnSpPr>
        <p:spPr>
          <a:xfrm flipV="1">
            <a:off x="1757926" y="110208"/>
            <a:ext cx="201812" cy="977"/>
          </a:xfrm>
          <a:prstGeom prst="straightConnector1">
            <a:avLst/>
          </a:prstGeom>
          <a:ln w="6350" cmpd="sng">
            <a:prstDash val="dash"/>
            <a:headEnd type="stealth" w="sm" len="sm"/>
            <a:tailEnd type="stealth" w="sm" len="sm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201" idx="0"/>
            <a:endCxn id="296" idx="2"/>
          </p:cNvCxnSpPr>
          <p:nvPr/>
        </p:nvCxnSpPr>
        <p:spPr>
          <a:xfrm flipV="1">
            <a:off x="2297458" y="196611"/>
            <a:ext cx="831" cy="119726"/>
          </a:xfrm>
          <a:prstGeom prst="straightConnector1">
            <a:avLst/>
          </a:prstGeom>
          <a:ln w="6350" cmpd="sng">
            <a:solidFill>
              <a:schemeClr val="tx1"/>
            </a:solidFill>
            <a:prstDash val="dash"/>
            <a:headEnd type="stealth" w="sm" len="sm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/>
          <p:nvPr/>
        </p:nvCxnSpPr>
        <p:spPr>
          <a:xfrm>
            <a:off x="586893" y="941431"/>
            <a:ext cx="5100" cy="415062"/>
          </a:xfrm>
          <a:prstGeom prst="straightConnector1">
            <a:avLst/>
          </a:prstGeom>
          <a:ln w="6350" cmpd="sng">
            <a:solidFill>
              <a:schemeClr val="tx2"/>
            </a:solidFill>
            <a:prstDash val="solid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/>
          <p:nvPr/>
        </p:nvCxnSpPr>
        <p:spPr>
          <a:xfrm flipV="1">
            <a:off x="2269735" y="811113"/>
            <a:ext cx="2553" cy="70303"/>
          </a:xfrm>
          <a:prstGeom prst="straightConnector1">
            <a:avLst/>
          </a:prstGeom>
          <a:ln w="6350" cmpd="sng">
            <a:solidFill>
              <a:schemeClr val="tx1"/>
            </a:solidFill>
            <a:prstDash val="sysDot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6" name="Group 265"/>
          <p:cNvGrpSpPr/>
          <p:nvPr/>
        </p:nvGrpSpPr>
        <p:grpSpPr>
          <a:xfrm>
            <a:off x="1870306" y="-32426"/>
            <a:ext cx="874010" cy="277585"/>
            <a:chOff x="860965" y="527150"/>
            <a:chExt cx="905458" cy="335413"/>
          </a:xfrm>
        </p:grpSpPr>
        <p:sp>
          <p:nvSpPr>
            <p:cNvPr id="296" name="Rectangle 295"/>
            <p:cNvSpPr/>
            <p:nvPr/>
          </p:nvSpPr>
          <p:spPr>
            <a:xfrm>
              <a:off x="953615" y="595094"/>
              <a:ext cx="701464" cy="208807"/>
            </a:xfrm>
            <a:prstGeom prst="rect">
              <a:avLst/>
            </a:prstGeom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860965" y="527150"/>
              <a:ext cx="905458" cy="335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latin typeface="Heiti SC Light" charset="-122"/>
                  <a:ea typeface="Heiti SC Light" charset="-122"/>
                  <a:cs typeface="Heiti SC Light" charset="-122"/>
                </a:rPr>
                <a:t>Shared Memory</a:t>
              </a:r>
            </a:p>
            <a:p>
              <a:pPr algn="ctr"/>
              <a:r>
                <a:rPr lang="en-US" sz="600" dirty="0">
                  <a:latin typeface="Heiti SC Light" charset="-122"/>
                  <a:ea typeface="Heiti SC Light" charset="-122"/>
                  <a:cs typeface="Heiti SC Light" charset="-122"/>
                </a:rPr>
                <a:t>State Datastore</a:t>
              </a:r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1017813" y="-27496"/>
            <a:ext cx="855239" cy="277585"/>
            <a:chOff x="1386996" y="627760"/>
            <a:chExt cx="886011" cy="335413"/>
          </a:xfrm>
        </p:grpSpPr>
        <p:sp>
          <p:nvSpPr>
            <p:cNvPr id="294" name="Rectangle 293"/>
            <p:cNvSpPr/>
            <p:nvPr/>
          </p:nvSpPr>
          <p:spPr>
            <a:xfrm>
              <a:off x="1508648" y="687988"/>
              <a:ext cx="645091" cy="214687"/>
            </a:xfrm>
            <a:prstGeom prst="rect">
              <a:avLst/>
            </a:prstGeom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1386996" y="627760"/>
              <a:ext cx="886011" cy="335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latin typeface="Heiti SC Light" charset="-122"/>
                  <a:ea typeface="Heiti SC Light" charset="-122"/>
                  <a:cs typeface="Heiti SC Light" charset="-122"/>
                </a:rPr>
                <a:t>Migration / </a:t>
              </a:r>
            </a:p>
            <a:p>
              <a:pPr algn="ctr"/>
              <a:r>
                <a:rPr lang="en-US" sz="600" dirty="0">
                  <a:latin typeface="Heiti SC Light" charset="-122"/>
                  <a:ea typeface="Heiti SC Light" charset="-122"/>
                  <a:cs typeface="Heiti SC Light" charset="-122"/>
                </a:rPr>
                <a:t>Replication NF</a:t>
              </a:r>
            </a:p>
          </p:txBody>
        </p:sp>
      </p:grpSp>
      <p:sp>
        <p:nvSpPr>
          <p:cNvPr id="269" name="TextBox 268"/>
          <p:cNvSpPr txBox="1"/>
          <p:nvPr/>
        </p:nvSpPr>
        <p:spPr>
          <a:xfrm>
            <a:off x="120887" y="525076"/>
            <a:ext cx="356818" cy="277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iti SC Light" charset="-122"/>
                <a:ea typeface="Heiti SC Light" charset="-122"/>
                <a:cs typeface="Heiti SC Light" charset="-122"/>
              </a:rPr>
              <a:t>PKT </a:t>
            </a:r>
          </a:p>
          <a:p>
            <a:pPr algn="ctr"/>
            <a:r>
              <a:rPr lang="en-US" sz="600" dirty="0">
                <a:latin typeface="Heiti SC Light" charset="-122"/>
                <a:ea typeface="Heiti SC Light" charset="-122"/>
                <a:cs typeface="Heiti SC Light" charset="-122"/>
              </a:rPr>
              <a:t>In</a:t>
            </a:r>
          </a:p>
        </p:txBody>
      </p:sp>
      <p:sp>
        <p:nvSpPr>
          <p:cNvPr id="270" name="TextBox 269"/>
          <p:cNvSpPr txBox="1"/>
          <p:nvPr/>
        </p:nvSpPr>
        <p:spPr>
          <a:xfrm>
            <a:off x="2750439" y="525076"/>
            <a:ext cx="367535" cy="277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iti SC Light" charset="-122"/>
                <a:ea typeface="Heiti SC Light" charset="-122"/>
                <a:cs typeface="Heiti SC Light" charset="-122"/>
              </a:rPr>
              <a:t>PKT</a:t>
            </a:r>
          </a:p>
          <a:p>
            <a:pPr algn="ctr"/>
            <a:r>
              <a:rPr lang="en-US" sz="600" dirty="0">
                <a:latin typeface="Heiti SC Light" charset="-122"/>
                <a:ea typeface="Heiti SC Light" charset="-122"/>
                <a:cs typeface="Heiti SC Light" charset="-122"/>
              </a:rPr>
              <a:t>Out</a:t>
            </a:r>
          </a:p>
        </p:txBody>
      </p:sp>
      <p:sp>
        <p:nvSpPr>
          <p:cNvPr id="271" name="TextBox 270"/>
          <p:cNvSpPr txBox="1"/>
          <p:nvPr/>
        </p:nvSpPr>
        <p:spPr>
          <a:xfrm>
            <a:off x="48267" y="713560"/>
            <a:ext cx="454763" cy="277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iti SC Light" charset="-122"/>
                <a:ea typeface="Heiti SC Light" charset="-122"/>
                <a:cs typeface="Heiti SC Light" charset="-122"/>
              </a:rPr>
              <a:t>Rx</a:t>
            </a:r>
          </a:p>
          <a:p>
            <a:pPr algn="ctr"/>
            <a:r>
              <a:rPr lang="en-US" sz="600" dirty="0">
                <a:latin typeface="Heiti SC Light" charset="-122"/>
                <a:ea typeface="Heiti SC Light" charset="-122"/>
                <a:cs typeface="Heiti SC Light" charset="-122"/>
              </a:rPr>
              <a:t> NIC</a:t>
            </a:r>
          </a:p>
        </p:txBody>
      </p:sp>
      <p:sp>
        <p:nvSpPr>
          <p:cNvPr id="272" name="TextBox 271"/>
          <p:cNvSpPr txBox="1"/>
          <p:nvPr/>
        </p:nvSpPr>
        <p:spPr>
          <a:xfrm>
            <a:off x="380184" y="712731"/>
            <a:ext cx="604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smtClean="0">
                <a:latin typeface="Heiti SC Light" charset="-122"/>
                <a:ea typeface="Heiti SC Light" charset="-122"/>
                <a:cs typeface="Heiti SC Light" charset="-122"/>
              </a:rPr>
              <a:t>NF Packet </a:t>
            </a:r>
            <a:r>
              <a:rPr lang="en-US" sz="600" dirty="0" smtClean="0">
                <a:latin typeface="Heiti SC Light" charset="-122"/>
                <a:ea typeface="Heiti SC Light" charset="-122"/>
                <a:cs typeface="Heiti SC Light" charset="-122"/>
              </a:rPr>
              <a:t>Handler</a:t>
            </a:r>
            <a:endParaRPr lang="en-US" sz="6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804059" y="570428"/>
            <a:ext cx="4926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 err="1" smtClean="0">
                <a:latin typeface="Heiti SC Light" charset="-122"/>
                <a:ea typeface="Heiti SC Light" charset="-122"/>
                <a:cs typeface="Heiti SC Light" charset="-122"/>
              </a:rPr>
              <a:t>Pkt</a:t>
            </a:r>
            <a:r>
              <a:rPr lang="en-US" sz="600" i="1" baseline="-25000" dirty="0" err="1" smtClean="0">
                <a:latin typeface="Heiti SC Light" charset="-122"/>
                <a:ea typeface="Heiti SC Light" charset="-122"/>
                <a:cs typeface="Heiti SC Light" charset="-122"/>
              </a:rPr>
              <a:t>Desc</a:t>
            </a:r>
            <a:endParaRPr lang="en-US" sz="600" i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grpSp>
        <p:nvGrpSpPr>
          <p:cNvPr id="277" name="Group 276"/>
          <p:cNvGrpSpPr/>
          <p:nvPr/>
        </p:nvGrpSpPr>
        <p:grpSpPr>
          <a:xfrm>
            <a:off x="161639" y="1302776"/>
            <a:ext cx="1028499" cy="277585"/>
            <a:chOff x="309239" y="2453483"/>
            <a:chExt cx="1065505" cy="335413"/>
          </a:xfrm>
        </p:grpSpPr>
        <p:sp>
          <p:nvSpPr>
            <p:cNvPr id="288" name="Rectangle 287"/>
            <p:cNvSpPr/>
            <p:nvPr/>
          </p:nvSpPr>
          <p:spPr>
            <a:xfrm>
              <a:off x="471066" y="2518391"/>
              <a:ext cx="768465" cy="210277"/>
            </a:xfrm>
            <a:prstGeom prst="rect">
              <a:avLst/>
            </a:prstGeom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309239" y="2453483"/>
              <a:ext cx="1065505" cy="335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>
                  <a:latin typeface="Heiti SC Light" charset="-122"/>
                  <a:ea typeface="Heiti SC Light" charset="-122"/>
                  <a:cs typeface="Heiti SC Light" charset="-122"/>
                </a:rPr>
                <a:t>Shared Memory </a:t>
              </a:r>
              <a:endParaRPr lang="en-US" sz="600" dirty="0">
                <a:latin typeface="Heiti SC Light" charset="-122"/>
                <a:ea typeface="Heiti SC Light" charset="-122"/>
                <a:cs typeface="Heiti SC Light" charset="-122"/>
              </a:endParaRPr>
            </a:p>
            <a:p>
              <a:pPr algn="ctr"/>
              <a:r>
                <a:rPr lang="en-US" sz="600" dirty="0">
                  <a:latin typeface="Heiti SC Light" charset="-122"/>
                  <a:ea typeface="Heiti SC Light" charset="-122"/>
                  <a:cs typeface="Heiti SC Light" charset="-122"/>
                </a:rPr>
                <a:t>for Packets</a:t>
              </a:r>
            </a:p>
          </p:txBody>
        </p:sp>
      </p:grpSp>
      <p:sp>
        <p:nvSpPr>
          <p:cNvPr id="280" name="TextBox 279"/>
          <p:cNvSpPr txBox="1"/>
          <p:nvPr/>
        </p:nvSpPr>
        <p:spPr>
          <a:xfrm>
            <a:off x="2213848" y="269265"/>
            <a:ext cx="493045" cy="18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Slice 1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2747718" y="709328"/>
            <a:ext cx="368872" cy="277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iti SC Light" charset="-122"/>
                <a:ea typeface="Heiti SC Light" charset="-122"/>
                <a:cs typeface="Heiti SC Light" charset="-122"/>
              </a:rPr>
              <a:t>Tx </a:t>
            </a:r>
          </a:p>
          <a:p>
            <a:pPr algn="ctr"/>
            <a:r>
              <a:rPr lang="en-US" sz="600" dirty="0">
                <a:latin typeface="Heiti SC Light" charset="-122"/>
                <a:ea typeface="Heiti SC Light" charset="-122"/>
                <a:cs typeface="Heiti SC Light" charset="-122"/>
              </a:rPr>
              <a:t>NIC</a:t>
            </a:r>
          </a:p>
        </p:txBody>
      </p:sp>
      <p:cxnSp>
        <p:nvCxnSpPr>
          <p:cNvPr id="287" name="Connector: Elbow 286"/>
          <p:cNvCxnSpPr>
            <a:stCxn id="288" idx="3"/>
            <a:endCxn id="245" idx="2"/>
          </p:cNvCxnSpPr>
          <p:nvPr/>
        </p:nvCxnSpPr>
        <p:spPr>
          <a:xfrm flipV="1">
            <a:off x="1059621" y="851924"/>
            <a:ext cx="1781963" cy="591581"/>
          </a:xfrm>
          <a:prstGeom prst="bentConnector3">
            <a:avLst>
              <a:gd name="adj1" fmla="val 94034"/>
            </a:avLst>
          </a:prstGeom>
          <a:ln w="6350">
            <a:solidFill>
              <a:schemeClr val="tx2"/>
            </a:solidFill>
            <a:headEnd type="none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1903564" y="879915"/>
            <a:ext cx="823260" cy="519501"/>
            <a:chOff x="1837051" y="1021084"/>
            <a:chExt cx="729515" cy="518406"/>
          </a:xfrm>
        </p:grpSpPr>
        <p:sp>
          <p:nvSpPr>
            <p:cNvPr id="286" name="Rectangle 285"/>
            <p:cNvSpPr/>
            <p:nvPr/>
          </p:nvSpPr>
          <p:spPr>
            <a:xfrm>
              <a:off x="1851228" y="1042780"/>
              <a:ext cx="684974" cy="496710"/>
            </a:xfrm>
            <a:prstGeom prst="rect">
              <a:avLst/>
            </a:prstGeom>
            <a:noFill/>
            <a:ln w="6350">
              <a:solidFill>
                <a:schemeClr val="accent6">
                  <a:lumMod val="50000"/>
                </a:schemeClr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1837051" y="1021084"/>
              <a:ext cx="729515" cy="184277"/>
              <a:chOff x="1834608" y="599743"/>
              <a:chExt cx="729515" cy="184277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1924780" y="649777"/>
                <a:ext cx="547791" cy="96674"/>
              </a:xfrm>
              <a:prstGeom prst="rect">
                <a:avLst/>
              </a:prstGeom>
              <a:ln w="6350" cmpd="sng"/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834608" y="599743"/>
                <a:ext cx="729515" cy="184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 smtClean="0">
                    <a:latin typeface="Heiti SC Light" charset="-122"/>
                    <a:ea typeface="Heiti SC Light" charset="-122"/>
                    <a:cs typeface="Heiti SC Light" charset="-122"/>
                  </a:rPr>
                  <a:t>Handover NFs</a:t>
                </a:r>
                <a:endParaRPr lang="en-US" sz="600" dirty="0"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844276" y="1132506"/>
              <a:ext cx="700343" cy="184666"/>
              <a:chOff x="1841834" y="603563"/>
              <a:chExt cx="700343" cy="184666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1924780" y="649777"/>
                <a:ext cx="547791" cy="96674"/>
              </a:xfrm>
              <a:prstGeom prst="rect">
                <a:avLst/>
              </a:prstGeom>
              <a:ln w="6350" cmpd="sng"/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841834" y="603563"/>
                <a:ext cx="70034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latin typeface="Heiti SC Light" charset="-122"/>
                    <a:ea typeface="Heiti SC Light" charset="-122"/>
                    <a:cs typeface="Heiti SC Light" charset="-122"/>
                  </a:rPr>
                  <a:t>Service </a:t>
                </a:r>
                <a:r>
                  <a:rPr lang="en-US" sz="600" dirty="0" smtClean="0">
                    <a:latin typeface="Heiti SC Light" charset="-122"/>
                    <a:ea typeface="Heiti SC Light" charset="-122"/>
                    <a:cs typeface="Heiti SC Light" charset="-122"/>
                  </a:rPr>
                  <a:t>NFs</a:t>
                </a:r>
                <a:endParaRPr lang="en-US" sz="600" dirty="0"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840296" y="1243094"/>
              <a:ext cx="700343" cy="184666"/>
              <a:chOff x="1835189" y="604383"/>
              <a:chExt cx="700343" cy="184666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1924780" y="649777"/>
                <a:ext cx="547791" cy="96674"/>
              </a:xfrm>
              <a:prstGeom prst="rect">
                <a:avLst/>
              </a:prstGeom>
              <a:ln w="6350" cmpd="sng"/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835189" y="604383"/>
                <a:ext cx="70034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latin typeface="Heiti SC Light" charset="-122"/>
                    <a:ea typeface="Heiti SC Light" charset="-122"/>
                    <a:cs typeface="Heiti SC Light" charset="-122"/>
                  </a:rPr>
                  <a:t>Mobility </a:t>
                </a:r>
                <a:r>
                  <a:rPr lang="en-US" sz="600" dirty="0" smtClean="0">
                    <a:latin typeface="Heiti SC Light" charset="-122"/>
                    <a:ea typeface="Heiti SC Light" charset="-122"/>
                    <a:cs typeface="Heiti SC Light" charset="-122"/>
                  </a:rPr>
                  <a:t>NFs</a:t>
                </a:r>
                <a:endParaRPr lang="en-US" sz="600" dirty="0"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847297" y="1352459"/>
              <a:ext cx="700343" cy="184666"/>
              <a:chOff x="1837313" y="606123"/>
              <a:chExt cx="700343" cy="184666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1924780" y="649777"/>
                <a:ext cx="547791" cy="96674"/>
              </a:xfrm>
              <a:prstGeom prst="rect">
                <a:avLst/>
              </a:prstGeom>
              <a:ln w="6350" cmpd="sng"/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 b="1"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837313" y="606123"/>
                <a:ext cx="70034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>
                    <a:latin typeface="Heiti SC Light" charset="-122"/>
                    <a:ea typeface="Heiti SC Light" charset="-122"/>
                    <a:cs typeface="Heiti SC Light" charset="-122"/>
                  </a:rPr>
                  <a:t>Detach </a:t>
                </a:r>
                <a:r>
                  <a:rPr lang="en-US" sz="600" b="1" smtClean="0">
                    <a:latin typeface="Heiti SC Light" charset="-122"/>
                    <a:ea typeface="Heiti SC Light" charset="-122"/>
                    <a:cs typeface="Heiti SC Light" charset="-122"/>
                  </a:rPr>
                  <a:t>NFs</a:t>
                </a:r>
                <a:endParaRPr lang="en-US" sz="600" b="1" dirty="0"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1102577" y="457111"/>
            <a:ext cx="707678" cy="277585"/>
            <a:chOff x="2547194" y="71505"/>
            <a:chExt cx="627095" cy="276999"/>
          </a:xfrm>
        </p:grpSpPr>
        <p:sp>
          <p:nvSpPr>
            <p:cNvPr id="90" name="Rectangle 89"/>
            <p:cNvSpPr/>
            <p:nvPr/>
          </p:nvSpPr>
          <p:spPr>
            <a:xfrm>
              <a:off x="2613253" y="125232"/>
              <a:ext cx="496617" cy="176233"/>
            </a:xfrm>
            <a:prstGeom prst="rect">
              <a:avLst/>
            </a:prstGeom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547194" y="71505"/>
              <a:ext cx="627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>
                  <a:latin typeface="Heiti SC Light" charset="-122"/>
                  <a:ea typeface="Heiti SC Light" charset="-122"/>
                  <a:cs typeface="Heiti SC Light" charset="-122"/>
                </a:rPr>
                <a:t>MME Forwarder-1</a:t>
              </a:r>
              <a:endParaRPr lang="en-US" sz="600" dirty="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086913" y="1008783"/>
            <a:ext cx="765227" cy="277585"/>
            <a:chOff x="2528114" y="460"/>
            <a:chExt cx="678091" cy="276999"/>
          </a:xfrm>
        </p:grpSpPr>
        <p:sp>
          <p:nvSpPr>
            <p:cNvPr id="142" name="Rectangle 141"/>
            <p:cNvSpPr/>
            <p:nvPr/>
          </p:nvSpPr>
          <p:spPr>
            <a:xfrm>
              <a:off x="2616428" y="53714"/>
              <a:ext cx="496617" cy="175038"/>
            </a:xfrm>
            <a:prstGeom prst="rect">
              <a:avLst/>
            </a:prstGeom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528114" y="460"/>
              <a:ext cx="678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latin typeface="Heiti SC Light" charset="-122"/>
                  <a:ea typeface="Heiti SC Light" charset="-122"/>
                  <a:cs typeface="Heiti SC Light" charset="-122"/>
                </a:rPr>
                <a:t>MME Forwarder-N</a:t>
              </a:r>
            </a:p>
          </p:txBody>
        </p:sp>
      </p:grpSp>
      <p:sp>
        <p:nvSpPr>
          <p:cNvPr id="163" name="TextBox 162"/>
          <p:cNvSpPr txBox="1"/>
          <p:nvPr/>
        </p:nvSpPr>
        <p:spPr>
          <a:xfrm>
            <a:off x="2179845" y="765041"/>
            <a:ext cx="532495" cy="18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rPr>
              <a:t>Slice N</a:t>
            </a:r>
          </a:p>
        </p:txBody>
      </p:sp>
      <p:grpSp>
        <p:nvGrpSpPr>
          <p:cNvPr id="165" name="Group 164"/>
          <p:cNvGrpSpPr/>
          <p:nvPr/>
        </p:nvGrpSpPr>
        <p:grpSpPr>
          <a:xfrm>
            <a:off x="1909602" y="383543"/>
            <a:ext cx="832344" cy="414104"/>
            <a:chOff x="1810150" y="558454"/>
            <a:chExt cx="737565" cy="413230"/>
          </a:xfrm>
        </p:grpSpPr>
        <p:grpSp>
          <p:nvGrpSpPr>
            <p:cNvPr id="166" name="Group 165"/>
            <p:cNvGrpSpPr/>
            <p:nvPr/>
          </p:nvGrpSpPr>
          <p:grpSpPr>
            <a:xfrm>
              <a:off x="1810150" y="558454"/>
              <a:ext cx="737565" cy="184277"/>
              <a:chOff x="1824817" y="605216"/>
              <a:chExt cx="737565" cy="184277"/>
            </a:xfrm>
          </p:grpSpPr>
          <p:sp>
            <p:nvSpPr>
              <p:cNvPr id="174" name="Rectangle 173"/>
              <p:cNvSpPr/>
              <p:nvPr/>
            </p:nvSpPr>
            <p:spPr>
              <a:xfrm>
                <a:off x="1924780" y="649777"/>
                <a:ext cx="532647" cy="96674"/>
              </a:xfrm>
              <a:prstGeom prst="rect">
                <a:avLst/>
              </a:prstGeom>
              <a:ln w="6350" cmpd="sng"/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1824817" y="605216"/>
                <a:ext cx="737565" cy="184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smtClean="0">
                    <a:latin typeface="Heiti SC Light" charset="-122"/>
                    <a:ea typeface="Heiti SC Light" charset="-122"/>
                    <a:cs typeface="Heiti SC Light" charset="-122"/>
                  </a:rPr>
                  <a:t>Handover NFs</a:t>
                </a:r>
                <a:endParaRPr lang="en-US" sz="600" dirty="0"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>
              <a:off x="1825633" y="673282"/>
              <a:ext cx="689506" cy="184666"/>
              <a:chOff x="1837859" y="605054"/>
              <a:chExt cx="689506" cy="184666"/>
            </a:xfrm>
          </p:grpSpPr>
          <p:sp>
            <p:nvSpPr>
              <p:cNvPr id="172" name="Rectangle 171"/>
              <p:cNvSpPr/>
              <p:nvPr/>
            </p:nvSpPr>
            <p:spPr>
              <a:xfrm>
                <a:off x="1924780" y="649777"/>
                <a:ext cx="532647" cy="96674"/>
              </a:xfrm>
              <a:prstGeom prst="rect">
                <a:avLst/>
              </a:prstGeom>
              <a:ln w="6350" cmpd="sng"/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1837859" y="605054"/>
                <a:ext cx="68950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latin typeface="Heiti SC Light" charset="-122"/>
                    <a:ea typeface="Heiti SC Light" charset="-122"/>
                    <a:cs typeface="Heiti SC Light" charset="-122"/>
                  </a:rPr>
                  <a:t>Service </a:t>
                </a:r>
                <a:r>
                  <a:rPr lang="en-US" sz="600" dirty="0" smtClean="0">
                    <a:latin typeface="Heiti SC Light" charset="-122"/>
                    <a:ea typeface="Heiti SC Light" charset="-122"/>
                    <a:cs typeface="Heiti SC Light" charset="-122"/>
                  </a:rPr>
                  <a:t>NFs</a:t>
                </a:r>
                <a:endParaRPr lang="en-US" sz="600" dirty="0"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1826757" y="787018"/>
              <a:ext cx="701407" cy="184666"/>
              <a:chOff x="1837858" y="605054"/>
              <a:chExt cx="701407" cy="184666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1924780" y="649777"/>
                <a:ext cx="532647" cy="96674"/>
              </a:xfrm>
              <a:prstGeom prst="rect">
                <a:avLst/>
              </a:prstGeom>
              <a:ln w="6350" cmpd="sng"/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1837858" y="605054"/>
                <a:ext cx="70140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latin typeface="Heiti SC Light" charset="-122"/>
                    <a:ea typeface="Heiti SC Light" charset="-122"/>
                    <a:cs typeface="Heiti SC Light" charset="-122"/>
                  </a:rPr>
                  <a:t>Detach </a:t>
                </a:r>
                <a:r>
                  <a:rPr lang="en-US" sz="600" dirty="0" smtClean="0">
                    <a:latin typeface="Heiti SC Light" charset="-122"/>
                    <a:ea typeface="Heiti SC Light" charset="-122"/>
                    <a:cs typeface="Heiti SC Light" charset="-122"/>
                  </a:rPr>
                  <a:t>NFs</a:t>
                </a:r>
                <a:endParaRPr lang="en-US" sz="600" dirty="0"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</p:grpSp>
        <p:sp>
          <p:nvSpPr>
            <p:cNvPr id="169" name="Rectangle 168"/>
            <p:cNvSpPr/>
            <p:nvPr/>
          </p:nvSpPr>
          <p:spPr>
            <a:xfrm>
              <a:off x="1827839" y="575643"/>
              <a:ext cx="676110" cy="396041"/>
            </a:xfrm>
            <a:prstGeom prst="rect">
              <a:avLst/>
            </a:prstGeom>
            <a:noFill/>
            <a:ln w="6350">
              <a:solidFill>
                <a:schemeClr val="accent6">
                  <a:lumMod val="50000"/>
                </a:schemeClr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</p:grpSp>
      <p:cxnSp>
        <p:nvCxnSpPr>
          <p:cNvPr id="179" name="Straight Connector 178"/>
          <p:cNvCxnSpPr>
            <a:stCxn id="90" idx="3"/>
            <a:endCxn id="169" idx="1"/>
          </p:cNvCxnSpPr>
          <p:nvPr/>
        </p:nvCxnSpPr>
        <p:spPr>
          <a:xfrm flipV="1">
            <a:off x="1737558" y="599207"/>
            <a:ext cx="192006" cy="48"/>
          </a:xfrm>
          <a:prstGeom prst="line">
            <a:avLst/>
          </a:prstGeom>
          <a:ln w="6350" cmpd="sng">
            <a:solidFill>
              <a:schemeClr val="accent2"/>
            </a:solidFill>
            <a:prstDash val="solid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42" idx="3"/>
            <a:endCxn id="286" idx="1"/>
          </p:cNvCxnSpPr>
          <p:nvPr/>
        </p:nvCxnSpPr>
        <p:spPr>
          <a:xfrm>
            <a:off x="1747009" y="1149854"/>
            <a:ext cx="172553" cy="684"/>
          </a:xfrm>
          <a:prstGeom prst="line">
            <a:avLst/>
          </a:prstGeom>
          <a:ln w="6350" cmpd="sng">
            <a:solidFill>
              <a:schemeClr val="accent2"/>
            </a:solidFill>
            <a:prstDash val="solid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892273" y="707945"/>
            <a:ext cx="426339" cy="18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>
                <a:latin typeface="Heiti SC Light" charset="-122"/>
                <a:ea typeface="Heiti SC Light" charset="-122"/>
                <a:cs typeface="Heiti SC Light" charset="-122"/>
              </a:rPr>
              <a:t>Pkt</a:t>
            </a:r>
            <a:r>
              <a:rPr lang="en-US" sz="600" i="1" baseline="-25000" dirty="0">
                <a:latin typeface="Heiti SC Light" charset="-122"/>
                <a:ea typeface="Heiti SC Light" charset="-122"/>
                <a:cs typeface="Heiti SC Light" charset="-122"/>
              </a:rPr>
              <a:t>Desc</a:t>
            </a:r>
            <a:endParaRPr lang="en-US" sz="600" i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1885489" y="316337"/>
            <a:ext cx="823938" cy="1099388"/>
          </a:xfrm>
          <a:prstGeom prst="rect">
            <a:avLst/>
          </a:prstGeom>
          <a:noFill/>
          <a:ln w="6350">
            <a:solidFill>
              <a:schemeClr val="accent6">
                <a:lumMod val="50000"/>
                <a:alpha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304" name="Straight Arrow Connector 303"/>
          <p:cNvCxnSpPr>
            <a:stCxn id="294" idx="1"/>
          </p:cNvCxnSpPr>
          <p:nvPr/>
        </p:nvCxnSpPr>
        <p:spPr>
          <a:xfrm flipH="1">
            <a:off x="995540" y="111185"/>
            <a:ext cx="139700" cy="858"/>
          </a:xfrm>
          <a:prstGeom prst="straightConnector1">
            <a:avLst/>
          </a:prstGeom>
          <a:ln w="6350" cmpd="sng">
            <a:prstDash val="dash"/>
            <a:headEnd type="stealth" w="sm" len="sm"/>
            <a:tailEnd type="stealth" w="sm" len="sm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6475" y="9623"/>
            <a:ext cx="2830356" cy="153362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7" name="Elbow Connector 6"/>
          <p:cNvCxnSpPr/>
          <p:nvPr/>
        </p:nvCxnSpPr>
        <p:spPr>
          <a:xfrm>
            <a:off x="2644673" y="685497"/>
            <a:ext cx="204492" cy="117979"/>
          </a:xfrm>
          <a:prstGeom prst="bentConnector3">
            <a:avLst>
              <a:gd name="adj1" fmla="val 48248"/>
            </a:avLst>
          </a:prstGeom>
          <a:ln w="6350">
            <a:solidFill>
              <a:schemeClr val="tx1"/>
            </a:solidFill>
            <a:headEnd type="none" w="sm" len="sm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83634" y="570428"/>
            <a:ext cx="169001" cy="178630"/>
            <a:chOff x="485763" y="631825"/>
            <a:chExt cx="121587" cy="111193"/>
          </a:xfrm>
        </p:grpSpPr>
        <p:sp>
          <p:nvSpPr>
            <p:cNvPr id="3" name="Freeform 2"/>
            <p:cNvSpPr/>
            <p:nvPr/>
          </p:nvSpPr>
          <p:spPr>
            <a:xfrm>
              <a:off x="485763" y="631825"/>
              <a:ext cx="19062" cy="104775"/>
            </a:xfrm>
            <a:custGeom>
              <a:avLst/>
              <a:gdLst>
                <a:gd name="connsiteX0" fmla="*/ 12 w 19062"/>
                <a:gd name="connsiteY0" fmla="*/ 0 h 104775"/>
                <a:gd name="connsiteX1" fmla="*/ 15887 w 19062"/>
                <a:gd name="connsiteY1" fmla="*/ 47625 h 104775"/>
                <a:gd name="connsiteX2" fmla="*/ 12 w 19062"/>
                <a:gd name="connsiteY2" fmla="*/ 63500 h 104775"/>
                <a:gd name="connsiteX3" fmla="*/ 19062 w 19062"/>
                <a:gd name="connsiteY3" fmla="*/ 92075 h 104775"/>
                <a:gd name="connsiteX4" fmla="*/ 12 w 19062"/>
                <a:gd name="connsiteY4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62" h="104775">
                  <a:moveTo>
                    <a:pt x="12" y="0"/>
                  </a:moveTo>
                  <a:cubicBezTo>
                    <a:pt x="7949" y="18521"/>
                    <a:pt x="15887" y="37042"/>
                    <a:pt x="15887" y="47625"/>
                  </a:cubicBezTo>
                  <a:cubicBezTo>
                    <a:pt x="15887" y="58208"/>
                    <a:pt x="-517" y="56092"/>
                    <a:pt x="12" y="63500"/>
                  </a:cubicBezTo>
                  <a:cubicBezTo>
                    <a:pt x="541" y="70908"/>
                    <a:pt x="19062" y="85196"/>
                    <a:pt x="19062" y="92075"/>
                  </a:cubicBezTo>
                  <a:cubicBezTo>
                    <a:pt x="19062" y="98954"/>
                    <a:pt x="12" y="104775"/>
                    <a:pt x="12" y="104775"/>
                  </a:cubicBezTo>
                </a:path>
              </a:pathLst>
            </a:custGeom>
            <a:noFill/>
            <a:ln w="6350">
              <a:solidFill>
                <a:schemeClr val="tx2"/>
              </a:solidFill>
              <a:tailEnd type="none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 80"/>
            <p:cNvSpPr/>
            <p:nvPr/>
          </p:nvSpPr>
          <p:spPr>
            <a:xfrm>
              <a:off x="537706" y="635219"/>
              <a:ext cx="19062" cy="104775"/>
            </a:xfrm>
            <a:custGeom>
              <a:avLst/>
              <a:gdLst>
                <a:gd name="connsiteX0" fmla="*/ 12 w 19062"/>
                <a:gd name="connsiteY0" fmla="*/ 0 h 104775"/>
                <a:gd name="connsiteX1" fmla="*/ 15887 w 19062"/>
                <a:gd name="connsiteY1" fmla="*/ 47625 h 104775"/>
                <a:gd name="connsiteX2" fmla="*/ 12 w 19062"/>
                <a:gd name="connsiteY2" fmla="*/ 63500 h 104775"/>
                <a:gd name="connsiteX3" fmla="*/ 19062 w 19062"/>
                <a:gd name="connsiteY3" fmla="*/ 92075 h 104775"/>
                <a:gd name="connsiteX4" fmla="*/ 12 w 19062"/>
                <a:gd name="connsiteY4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62" h="104775">
                  <a:moveTo>
                    <a:pt x="12" y="0"/>
                  </a:moveTo>
                  <a:cubicBezTo>
                    <a:pt x="7949" y="18521"/>
                    <a:pt x="15887" y="37042"/>
                    <a:pt x="15887" y="47625"/>
                  </a:cubicBezTo>
                  <a:cubicBezTo>
                    <a:pt x="15887" y="58208"/>
                    <a:pt x="-517" y="56092"/>
                    <a:pt x="12" y="63500"/>
                  </a:cubicBezTo>
                  <a:cubicBezTo>
                    <a:pt x="541" y="70908"/>
                    <a:pt x="19062" y="85196"/>
                    <a:pt x="19062" y="92075"/>
                  </a:cubicBezTo>
                  <a:cubicBezTo>
                    <a:pt x="19062" y="98954"/>
                    <a:pt x="12" y="104775"/>
                    <a:pt x="12" y="104775"/>
                  </a:cubicBezTo>
                </a:path>
              </a:pathLst>
            </a:custGeom>
            <a:noFill/>
            <a:ln w="6350">
              <a:solidFill>
                <a:schemeClr val="accent2"/>
              </a:solidFill>
              <a:tailEnd type="none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588288" y="638243"/>
              <a:ext cx="19062" cy="104775"/>
            </a:xfrm>
            <a:custGeom>
              <a:avLst/>
              <a:gdLst>
                <a:gd name="connsiteX0" fmla="*/ 12 w 19062"/>
                <a:gd name="connsiteY0" fmla="*/ 0 h 104775"/>
                <a:gd name="connsiteX1" fmla="*/ 15887 w 19062"/>
                <a:gd name="connsiteY1" fmla="*/ 47625 h 104775"/>
                <a:gd name="connsiteX2" fmla="*/ 12 w 19062"/>
                <a:gd name="connsiteY2" fmla="*/ 63500 h 104775"/>
                <a:gd name="connsiteX3" fmla="*/ 19062 w 19062"/>
                <a:gd name="connsiteY3" fmla="*/ 92075 h 104775"/>
                <a:gd name="connsiteX4" fmla="*/ 12 w 19062"/>
                <a:gd name="connsiteY4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62" h="104775">
                  <a:moveTo>
                    <a:pt x="12" y="0"/>
                  </a:moveTo>
                  <a:cubicBezTo>
                    <a:pt x="7949" y="18521"/>
                    <a:pt x="15887" y="37042"/>
                    <a:pt x="15887" y="47625"/>
                  </a:cubicBezTo>
                  <a:cubicBezTo>
                    <a:pt x="15887" y="58208"/>
                    <a:pt x="-517" y="56092"/>
                    <a:pt x="12" y="63500"/>
                  </a:cubicBezTo>
                  <a:cubicBezTo>
                    <a:pt x="541" y="70908"/>
                    <a:pt x="19062" y="85196"/>
                    <a:pt x="19062" y="92075"/>
                  </a:cubicBezTo>
                  <a:cubicBezTo>
                    <a:pt x="19062" y="98954"/>
                    <a:pt x="12" y="104775"/>
                    <a:pt x="12" y="104775"/>
                  </a:cubicBezTo>
                </a:path>
              </a:pathLst>
            </a:custGeom>
            <a:noFill/>
            <a:ln w="6350">
              <a:solidFill>
                <a:schemeClr val="accent2"/>
              </a:solidFill>
              <a:tailEnd type="none"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121757" y="239169"/>
            <a:ext cx="1132757" cy="370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iti SC Light" charset="-122"/>
                <a:ea typeface="Heiti SC Light" charset="-122"/>
                <a:cs typeface="Heiti SC Light" charset="-122"/>
              </a:rPr>
              <a:t>Dedicated lcores</a:t>
            </a:r>
          </a:p>
          <a:p>
            <a:pPr algn="ctr"/>
            <a:r>
              <a:rPr lang="en-US" sz="600" dirty="0">
                <a:latin typeface="Heiti SC Light" charset="-122"/>
                <a:ea typeface="Heiti SC Light" charset="-122"/>
                <a:cs typeface="Heiti SC Light" charset="-122"/>
              </a:rPr>
              <a:t>for handling packets, Rx, </a:t>
            </a:r>
            <a:r>
              <a:rPr lang="en-US" sz="600" dirty="0" err="1">
                <a:latin typeface="Heiti SC Light" charset="-122"/>
                <a:ea typeface="Heiti SC Light" charset="-122"/>
                <a:cs typeface="Heiti SC Light" charset="-122"/>
              </a:rPr>
              <a:t>Tx</a:t>
            </a:r>
            <a:r>
              <a:rPr lang="en-US" sz="600" dirty="0">
                <a:latin typeface="Heiti SC Light" charset="-122"/>
                <a:ea typeface="Heiti SC Light" charset="-122"/>
                <a:cs typeface="Heiti SC Light" charset="-122"/>
              </a:rPr>
              <a:t> ring buffers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1034019" y="203034"/>
            <a:ext cx="855239" cy="185056"/>
            <a:chOff x="1389949" y="667731"/>
            <a:chExt cx="886011" cy="266636"/>
          </a:xfrm>
        </p:grpSpPr>
        <p:sp>
          <p:nvSpPr>
            <p:cNvPr id="86" name="Rectangle 85"/>
            <p:cNvSpPr/>
            <p:nvPr/>
          </p:nvSpPr>
          <p:spPr>
            <a:xfrm>
              <a:off x="1504847" y="705181"/>
              <a:ext cx="645091" cy="193321"/>
            </a:xfrm>
            <a:prstGeom prst="rect">
              <a:avLst/>
            </a:prstGeom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389949" y="667731"/>
              <a:ext cx="886011" cy="266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latin typeface="Heiti SC Light" charset="-122"/>
                  <a:ea typeface="Heiti SC Light" charset="-122"/>
                  <a:cs typeface="Heiti SC Light" charset="-122"/>
                </a:rPr>
                <a:t>NF Controller</a:t>
              </a:r>
            </a:p>
          </p:txBody>
        </p:sp>
      </p:grpSp>
      <p:cxnSp>
        <p:nvCxnSpPr>
          <p:cNvPr id="91" name="Straight Arrow Connector 90"/>
          <p:cNvCxnSpPr>
            <a:endCxn id="86" idx="2"/>
          </p:cNvCxnSpPr>
          <p:nvPr/>
        </p:nvCxnSpPr>
        <p:spPr>
          <a:xfrm flipH="1" flipV="1">
            <a:off x="1456270" y="363201"/>
            <a:ext cx="426834" cy="155389"/>
          </a:xfrm>
          <a:prstGeom prst="straightConnector1">
            <a:avLst/>
          </a:prstGeom>
          <a:ln w="6350" cmpd="sng">
            <a:solidFill>
              <a:schemeClr val="bg1">
                <a:lumMod val="65000"/>
              </a:schemeClr>
            </a:solidFill>
            <a:prstDash val="dash"/>
            <a:headEnd type="stealth" w="sm" len="sm"/>
            <a:tailEnd type="stealth" w="sm" len="sm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684837" y="1402650"/>
            <a:ext cx="1598672" cy="18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Heiti SC Light" charset="-122"/>
                <a:ea typeface="Heiti SC Light" charset="-122"/>
                <a:cs typeface="Heiti SC Light" charset="-122"/>
              </a:rPr>
              <a:t>MME Host on DPDK </a:t>
            </a:r>
            <a:r>
              <a:rPr lang="en-US" sz="600" b="1" dirty="0" smtClean="0">
                <a:latin typeface="Heiti SC Light" charset="-122"/>
                <a:ea typeface="Heiti SC Light" charset="-122"/>
                <a:cs typeface="Heiti SC Light" charset="-122"/>
              </a:rPr>
              <a:t>Platform</a:t>
            </a:r>
            <a:endParaRPr lang="en-US" sz="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146327" y="170476"/>
            <a:ext cx="1056491" cy="169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i="1">
                <a:latin typeface="Heiti SC Light" charset="-122"/>
                <a:ea typeface="Heiti SC Light" charset="-122"/>
                <a:cs typeface="Heiti SC Light" charset="-122"/>
              </a:rPr>
              <a:t>State Lookup / Updates</a:t>
            </a:r>
            <a:endParaRPr lang="en-US" sz="500" i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44683" y="112044"/>
            <a:ext cx="198578" cy="3279"/>
          </a:xfrm>
          <a:prstGeom prst="straightConnector1">
            <a:avLst/>
          </a:prstGeom>
          <a:ln w="6350" cmpd="sng">
            <a:prstDash val="dash"/>
            <a:headEnd type="stealth" w="sm" len="sm"/>
            <a:tailEnd type="stealth" w="sm" len="sm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3" name="TextBox 302"/>
          <p:cNvSpPr txBox="1"/>
          <p:nvPr/>
        </p:nvSpPr>
        <p:spPr>
          <a:xfrm>
            <a:off x="117197" y="-27923"/>
            <a:ext cx="1014125" cy="277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>
                <a:latin typeface="Heiti SC Light" charset="-122"/>
                <a:ea typeface="Heiti SC Light" charset="-122"/>
                <a:cs typeface="Heiti SC Light" charset="-122"/>
              </a:rPr>
              <a:t>State </a:t>
            </a:r>
            <a:r>
              <a:rPr lang="en-US" sz="600" dirty="0">
                <a:latin typeface="Heiti SC Light" charset="-122"/>
                <a:ea typeface="Heiti SC Light" charset="-122"/>
                <a:cs typeface="Heiti SC Light" charset="-122"/>
              </a:rPr>
              <a:t>Migration to other MME Hosts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47616" y="21794"/>
            <a:ext cx="755920" cy="181019"/>
          </a:xfrm>
          <a:prstGeom prst="rect">
            <a:avLst/>
          </a:prstGeom>
          <a:noFill/>
          <a:ln w="6350">
            <a:solidFill>
              <a:schemeClr val="tx1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3" name="Straight Arrow Connector 92"/>
          <p:cNvCxnSpPr>
            <a:stCxn id="90" idx="0"/>
            <a:endCxn id="86" idx="2"/>
          </p:cNvCxnSpPr>
          <p:nvPr/>
        </p:nvCxnSpPr>
        <p:spPr>
          <a:xfrm flipH="1" flipV="1">
            <a:off x="1456269" y="363198"/>
            <a:ext cx="1073" cy="147754"/>
          </a:xfrm>
          <a:prstGeom prst="straightConnector1">
            <a:avLst/>
          </a:prstGeom>
          <a:ln w="6350" cmpd="sng">
            <a:solidFill>
              <a:schemeClr val="bg1">
                <a:lumMod val="65000"/>
              </a:schemeClr>
            </a:solidFill>
            <a:prstDash val="dash"/>
            <a:headEnd type="stealth" w="sm" len="sm"/>
            <a:tailEnd type="stealth" w="sm" len="sm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773707" y="937439"/>
            <a:ext cx="5100" cy="415062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headEnd type="stealth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54634" y="970914"/>
            <a:ext cx="710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i="1" dirty="0">
                <a:latin typeface="Heiti SC Light" charset="-122"/>
                <a:ea typeface="Heiti SC Light" charset="-122"/>
                <a:cs typeface="Heiti SC Light" charset="-122"/>
              </a:rPr>
              <a:t>Packet </a:t>
            </a:r>
            <a:r>
              <a:rPr lang="en-US" sz="500" i="1" dirty="0" smtClean="0">
                <a:latin typeface="Heiti SC Light" charset="-122"/>
                <a:ea typeface="Heiti SC Light" charset="-122"/>
                <a:cs typeface="Heiti SC Light" charset="-122"/>
              </a:rPr>
              <a:t>descriptor with Reference </a:t>
            </a:r>
            <a:r>
              <a:rPr lang="en-US" sz="500" i="1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lang="en-US" sz="500" i="1" dirty="0" err="1" smtClean="0">
                <a:latin typeface="Heiti SC Light" charset="-122"/>
                <a:ea typeface="Heiti SC Light" charset="-122"/>
                <a:cs typeface="Heiti SC Light" charset="-122"/>
              </a:rPr>
              <a:t>Pkt</a:t>
            </a:r>
            <a:r>
              <a:rPr lang="en-US" sz="500" i="1" baseline="-25000" dirty="0" err="1" smtClean="0">
                <a:latin typeface="Heiti SC Light" charset="-122"/>
                <a:ea typeface="Heiti SC Light" charset="-122"/>
                <a:cs typeface="Heiti SC Light" charset="-122"/>
              </a:rPr>
              <a:t>Desc</a:t>
            </a:r>
            <a:r>
              <a:rPr lang="en-US" sz="500" i="1" dirty="0" smtClean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lang="en-US" sz="500" i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2699" y="1111768"/>
            <a:ext cx="787144" cy="18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i="1">
                <a:latin typeface="Heiti SC Light" charset="-122"/>
                <a:ea typeface="Heiti SC Light" charset="-122"/>
                <a:cs typeface="Heiti SC Light" charset="-122"/>
              </a:rPr>
              <a:t>Packets</a:t>
            </a:r>
            <a:endParaRPr lang="en-US" sz="600" i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46" name="Rectangle 345"/>
          <p:cNvSpPr/>
          <p:nvPr/>
        </p:nvSpPr>
        <p:spPr>
          <a:xfrm>
            <a:off x="1847198" y="470851"/>
            <a:ext cx="286184" cy="1696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" dirty="0">
                <a:latin typeface="Heiti SC Light" charset="-122"/>
                <a:ea typeface="Heiti SC Light" charset="-122"/>
                <a:cs typeface="Heiti SC Light" charset="-122"/>
              </a:rPr>
              <a:t>Rx</a:t>
            </a:r>
            <a:endParaRPr lang="en-US" dirty="0"/>
          </a:p>
        </p:txBody>
      </p:sp>
      <p:sp>
        <p:nvSpPr>
          <p:cNvPr id="347" name="Rectangle 346"/>
          <p:cNvSpPr/>
          <p:nvPr/>
        </p:nvSpPr>
        <p:spPr>
          <a:xfrm>
            <a:off x="2535063" y="486504"/>
            <a:ext cx="273520" cy="1696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">
                <a:latin typeface="Heiti SC Light" charset="-122"/>
                <a:ea typeface="Heiti SC Light" charset="-122"/>
                <a:cs typeface="Heiti SC Light" charset="-122"/>
              </a:rPr>
              <a:t>Tx</a:t>
            </a:r>
            <a:endParaRPr lang="en-US" dirty="0"/>
          </a:p>
        </p:txBody>
      </p:sp>
      <p:sp>
        <p:nvSpPr>
          <p:cNvPr id="348" name="Rectangle 347"/>
          <p:cNvSpPr/>
          <p:nvPr/>
        </p:nvSpPr>
        <p:spPr>
          <a:xfrm>
            <a:off x="1834065" y="994949"/>
            <a:ext cx="286184" cy="1696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" dirty="0">
                <a:latin typeface="Heiti SC Light" charset="-122"/>
                <a:ea typeface="Heiti SC Light" charset="-122"/>
                <a:cs typeface="Heiti SC Light" charset="-122"/>
              </a:rPr>
              <a:t>Rx</a:t>
            </a:r>
            <a:endParaRPr lang="en-US" dirty="0"/>
          </a:p>
        </p:txBody>
      </p:sp>
      <p:sp>
        <p:nvSpPr>
          <p:cNvPr id="349" name="Rectangle 348"/>
          <p:cNvSpPr/>
          <p:nvPr/>
        </p:nvSpPr>
        <p:spPr>
          <a:xfrm>
            <a:off x="2542080" y="1031186"/>
            <a:ext cx="273520" cy="1696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" dirty="0" err="1">
                <a:latin typeface="Heiti SC Light" charset="-122"/>
                <a:ea typeface="Heiti SC Light" charset="-122"/>
                <a:cs typeface="Heiti SC Light" charset="-122"/>
              </a:rPr>
              <a:t>Tx</a:t>
            </a:r>
            <a:endParaRPr lang="en-US" dirty="0"/>
          </a:p>
        </p:txBody>
      </p:sp>
      <p:cxnSp>
        <p:nvCxnSpPr>
          <p:cNvPr id="248" name="Straight Connector 247"/>
          <p:cNvCxnSpPr>
            <a:stCxn id="243" idx="0"/>
            <a:endCxn id="90" idx="1"/>
          </p:cNvCxnSpPr>
          <p:nvPr/>
        </p:nvCxnSpPr>
        <p:spPr>
          <a:xfrm flipV="1">
            <a:off x="878732" y="599255"/>
            <a:ext cx="298393" cy="253138"/>
          </a:xfrm>
          <a:prstGeom prst="line">
            <a:avLst/>
          </a:prstGeom>
          <a:ln w="6350" cmpd="sng">
            <a:solidFill>
              <a:schemeClr val="accent2"/>
            </a:solidFill>
            <a:prstDash val="solid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>
            <a:stCxn id="243" idx="0"/>
            <a:endCxn id="142" idx="1"/>
          </p:cNvCxnSpPr>
          <p:nvPr/>
        </p:nvCxnSpPr>
        <p:spPr>
          <a:xfrm>
            <a:off x="878732" y="852393"/>
            <a:ext cx="307844" cy="297461"/>
          </a:xfrm>
          <a:prstGeom prst="line">
            <a:avLst/>
          </a:prstGeom>
          <a:ln w="6350" cmpd="sng">
            <a:solidFill>
              <a:schemeClr val="accent2"/>
            </a:solidFill>
            <a:prstDash val="solid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243" idx="0"/>
            <a:endCxn id="201" idx="1"/>
          </p:cNvCxnSpPr>
          <p:nvPr/>
        </p:nvCxnSpPr>
        <p:spPr>
          <a:xfrm>
            <a:off x="878732" y="852393"/>
            <a:ext cx="1006757" cy="13638"/>
          </a:xfrm>
          <a:prstGeom prst="line">
            <a:avLst/>
          </a:prstGeom>
          <a:ln w="6350" cmpd="sng">
            <a:solidFill>
              <a:schemeClr val="accent2"/>
            </a:solidFill>
            <a:prstDash val="solid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92645" y="889985"/>
            <a:ext cx="4926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 err="1" smtClean="0">
                <a:latin typeface="Heiti SC Light" charset="-122"/>
                <a:ea typeface="Heiti SC Light" charset="-122"/>
                <a:cs typeface="Heiti SC Light" charset="-122"/>
              </a:rPr>
              <a:t>Pkt</a:t>
            </a:r>
            <a:r>
              <a:rPr lang="en-US" sz="600" i="1" baseline="-25000" dirty="0" err="1" smtClean="0">
                <a:latin typeface="Heiti SC Light" charset="-122"/>
                <a:ea typeface="Heiti SC Light" charset="-122"/>
                <a:cs typeface="Heiti SC Light" charset="-122"/>
              </a:rPr>
              <a:t>Desc</a:t>
            </a:r>
            <a:endParaRPr lang="en-US" sz="600" i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159921" y="727761"/>
            <a:ext cx="7253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i="1" dirty="0" smtClean="0">
                <a:solidFill>
                  <a:schemeClr val="accent2"/>
                </a:solidFill>
                <a:latin typeface="Heiti SC Light" charset="-122"/>
                <a:ea typeface="Heiti SC Light" charset="-122"/>
                <a:cs typeface="Heiti SC Light" charset="-122"/>
              </a:rPr>
              <a:t>If flow_tracking entry = found</a:t>
            </a:r>
            <a:endParaRPr lang="en-US" sz="500" i="1" dirty="0">
              <a:solidFill>
                <a:schemeClr val="accent2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7490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95</Words>
  <Application>Microsoft Macintosh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Heiti SC Light</vt:lpstr>
      <vt:lpstr>Arial</vt:lpstr>
      <vt:lpstr>Office Theme</vt:lpstr>
      <vt:lpstr>PowerPoint Presentation</vt:lpstr>
    </vt:vector>
  </TitlesOfParts>
  <Company>stonybrook univesity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Vasudevan Nagendra</dc:creator>
  <cp:lastModifiedBy>vasudevan nagendra</cp:lastModifiedBy>
  <cp:revision>236</cp:revision>
  <cp:lastPrinted>2018-01-12T01:24:01Z</cp:lastPrinted>
  <dcterms:created xsi:type="dcterms:W3CDTF">2017-06-11T05:09:55Z</dcterms:created>
  <dcterms:modified xsi:type="dcterms:W3CDTF">2018-01-31T01:24:05Z</dcterms:modified>
</cp:coreProperties>
</file>