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108325" cy="1096963"/>
  <p:notesSz cx="6858000" cy="9144000"/>
  <p:defaultTextStyle>
    <a:defPPr>
      <a:defRPr lang="en-US"/>
    </a:defPPr>
    <a:lvl1pPr marL="0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1pPr>
    <a:lvl2pPr marL="150694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2pPr>
    <a:lvl3pPr marL="301388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3pPr>
    <a:lvl4pPr marL="452083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4pPr>
    <a:lvl5pPr marL="602777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5pPr>
    <a:lvl6pPr marL="753471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6pPr>
    <a:lvl7pPr marL="904165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7pPr>
    <a:lvl8pPr marL="1054859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8pPr>
    <a:lvl9pPr marL="1205553" algn="l" defTabSz="150694" rtl="0" eaLnBrk="1" latinLnBrk="0" hangingPunct="1">
      <a:defRPr sz="6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2"/>
    <p:restoredTop sz="94599"/>
  </p:normalViewPr>
  <p:slideViewPr>
    <p:cSldViewPr snapToGrid="0" snapToObjects="1">
      <p:cViewPr varScale="1">
        <p:scale>
          <a:sx n="400" d="100"/>
          <a:sy n="400" d="100"/>
        </p:scale>
        <p:origin x="696" y="1208"/>
      </p:cViewPr>
      <p:guideLst>
        <p:guide orient="horz" pos="346"/>
        <p:guide pos="9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7E4A7-847A-484E-B4AC-DC353DA4CE69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42975" y="1143000"/>
            <a:ext cx="8743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C9FB-3D68-7744-A508-FF46F052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0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42975" y="1143000"/>
            <a:ext cx="8743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C9FB-3D68-7744-A508-FF46F052B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9" y="340772"/>
            <a:ext cx="2642077" cy="235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51" y="621612"/>
            <a:ext cx="2175827" cy="2803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6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4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2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538" y="43931"/>
            <a:ext cx="699374" cy="9359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25" y="43931"/>
            <a:ext cx="2046314" cy="9359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9" y="704907"/>
            <a:ext cx="2642077" cy="217869"/>
          </a:xfrm>
        </p:spPr>
        <p:txBody>
          <a:bodyPr anchor="t"/>
          <a:lstStyle>
            <a:lvl1pPr algn="l">
              <a:defRPr sz="9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39" y="464946"/>
            <a:ext cx="2642077" cy="239962"/>
          </a:xfrm>
        </p:spPr>
        <p:txBody>
          <a:bodyPr anchor="b"/>
          <a:lstStyle>
            <a:lvl1pPr marL="0" indent="0">
              <a:buNone/>
              <a:defRPr sz="495">
                <a:solidFill>
                  <a:schemeClr val="tx1">
                    <a:tint val="75000"/>
                  </a:schemeClr>
                </a:solidFill>
              </a:defRPr>
            </a:lvl1pPr>
            <a:lvl2pPr marL="107822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15643" indent="0">
              <a:buNone/>
              <a:defRPr sz="385">
                <a:solidFill>
                  <a:schemeClr val="tx1">
                    <a:tint val="75000"/>
                  </a:schemeClr>
                </a:solidFill>
              </a:defRPr>
            </a:lvl3pPr>
            <a:lvl4pPr marL="323465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4pPr>
            <a:lvl5pPr marL="431286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5pPr>
            <a:lvl6pPr marL="539107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6pPr>
            <a:lvl7pPr marL="646929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7pPr>
            <a:lvl8pPr marL="754751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8pPr>
            <a:lvl9pPr marL="862574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7" y="255961"/>
            <a:ext cx="1372843" cy="723944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067" y="255961"/>
            <a:ext cx="1372843" cy="723944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28" y="245555"/>
            <a:ext cx="1373382" cy="102333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28" y="347893"/>
            <a:ext cx="1373382" cy="632024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8993" y="245555"/>
            <a:ext cx="1373922" cy="102333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8993" y="347893"/>
            <a:ext cx="1373922" cy="632024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3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21" y="43686"/>
            <a:ext cx="1022617" cy="185873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74" y="43690"/>
            <a:ext cx="1737642" cy="936227"/>
          </a:xfrm>
        </p:spPr>
        <p:txBody>
          <a:bodyPr/>
          <a:lstStyle>
            <a:lvl1pPr>
              <a:defRPr sz="771"/>
            </a:lvl1pPr>
            <a:lvl2pPr>
              <a:defRPr sz="661"/>
            </a:lvl2pPr>
            <a:lvl3pPr>
              <a:defRPr sz="551"/>
            </a:lvl3pPr>
            <a:lvl4pPr>
              <a:defRPr sz="495"/>
            </a:lvl4pPr>
            <a:lvl5pPr>
              <a:defRPr sz="495"/>
            </a:lvl5pPr>
            <a:lvl6pPr>
              <a:defRPr sz="495"/>
            </a:lvl6pPr>
            <a:lvl7pPr>
              <a:defRPr sz="495"/>
            </a:lvl7pPr>
            <a:lvl8pPr>
              <a:defRPr sz="495"/>
            </a:lvl8pPr>
            <a:lvl9pPr>
              <a:defRPr sz="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21" y="229551"/>
            <a:ext cx="1022617" cy="750354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60" y="767882"/>
            <a:ext cx="1864995" cy="90652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260" y="98021"/>
            <a:ext cx="1864995" cy="658178"/>
          </a:xfrm>
        </p:spPr>
        <p:txBody>
          <a:bodyPr/>
          <a:lstStyle>
            <a:lvl1pPr marL="0" indent="0">
              <a:buNone/>
              <a:defRPr sz="771"/>
            </a:lvl1pPr>
            <a:lvl2pPr marL="107822" indent="0">
              <a:buNone/>
              <a:defRPr sz="661"/>
            </a:lvl2pPr>
            <a:lvl3pPr marL="215643" indent="0">
              <a:buNone/>
              <a:defRPr sz="551"/>
            </a:lvl3pPr>
            <a:lvl4pPr marL="323465" indent="0">
              <a:buNone/>
              <a:defRPr sz="495"/>
            </a:lvl4pPr>
            <a:lvl5pPr marL="431286" indent="0">
              <a:buNone/>
              <a:defRPr sz="495"/>
            </a:lvl5pPr>
            <a:lvl6pPr marL="539107" indent="0">
              <a:buNone/>
              <a:defRPr sz="495"/>
            </a:lvl6pPr>
            <a:lvl7pPr marL="646929" indent="0">
              <a:buNone/>
              <a:defRPr sz="495"/>
            </a:lvl7pPr>
            <a:lvl8pPr marL="754751" indent="0">
              <a:buNone/>
              <a:defRPr sz="495"/>
            </a:lvl8pPr>
            <a:lvl9pPr marL="862574" indent="0">
              <a:buNone/>
              <a:defRPr sz="4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60" y="858540"/>
            <a:ext cx="1864995" cy="128741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21" y="43931"/>
            <a:ext cx="2797493" cy="182827"/>
          </a:xfrm>
          <a:prstGeom prst="rect">
            <a:avLst/>
          </a:prstGeom>
        </p:spPr>
        <p:txBody>
          <a:bodyPr vert="horz" lIns="39182" tIns="19591" rIns="39182" bIns="1959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21" y="255961"/>
            <a:ext cx="2797493" cy="723944"/>
          </a:xfrm>
          <a:prstGeom prst="rect">
            <a:avLst/>
          </a:prstGeom>
        </p:spPr>
        <p:txBody>
          <a:bodyPr vert="horz" lIns="39182" tIns="19591" rIns="39182" bIns="1959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" y="1016735"/>
            <a:ext cx="725276" cy="5840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l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4D1E-AB8E-2A4F-BA35-32ACE32DE7C0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017" y="1016735"/>
            <a:ext cx="984303" cy="5840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ct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633" y="1016735"/>
            <a:ext cx="725276" cy="5840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822" rtl="0" eaLnBrk="1" latinLnBrk="0" hangingPunct="1">
        <a:spcBef>
          <a:spcPct val="0"/>
        </a:spcBef>
        <a:buNone/>
        <a:defRPr sz="1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867" indent="-80867" algn="l" defTabSz="107822" rtl="0" eaLnBrk="1" latinLnBrk="0" hangingPunct="1">
        <a:spcBef>
          <a:spcPct val="20000"/>
        </a:spcBef>
        <a:buFont typeface="Arial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75210" indent="-67389" algn="l" defTabSz="107822" rtl="0" eaLnBrk="1" latinLnBrk="0" hangingPunct="1">
        <a:spcBef>
          <a:spcPct val="20000"/>
        </a:spcBef>
        <a:buFont typeface="Arial"/>
        <a:buChar char="–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269554" indent="-53910" algn="l" defTabSz="107822" rtl="0" eaLnBrk="1" latinLnBrk="0" hangingPunct="1">
        <a:spcBef>
          <a:spcPct val="20000"/>
        </a:spcBef>
        <a:buFont typeface="Arial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377376" indent="-53910" algn="l" defTabSz="107822" rtl="0" eaLnBrk="1" latinLnBrk="0" hangingPunct="1">
        <a:spcBef>
          <a:spcPct val="20000"/>
        </a:spcBef>
        <a:buFont typeface="Arial"/>
        <a:buChar char="–"/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485197" indent="-53910" algn="l" defTabSz="107822" rtl="0" eaLnBrk="1" latinLnBrk="0" hangingPunct="1">
        <a:spcBef>
          <a:spcPct val="20000"/>
        </a:spcBef>
        <a:buFont typeface="Arial"/>
        <a:buChar char="»"/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593019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00841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08662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916484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1pPr>
      <a:lvl2pPr marL="107822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2pPr>
      <a:lvl3pPr marL="215643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3pPr>
      <a:lvl4pPr marL="323465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4pPr>
      <a:lvl5pPr marL="431286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5pPr>
      <a:lvl6pPr marL="539107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6pPr>
      <a:lvl7pPr marL="646929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7pPr>
      <a:lvl8pPr marL="754751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8pPr>
      <a:lvl9pPr marL="862574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microsoft.com/office/2007/relationships/hdphoto" Target="../media/hdphoto2.wdp"/><Relationship Id="rId9" Type="http://schemas.openxmlformats.org/officeDocument/2006/relationships/image" Target="../media/image5.png"/><Relationship Id="rId10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/>
          <p:cNvSpPr/>
          <p:nvPr/>
        </p:nvSpPr>
        <p:spPr>
          <a:xfrm>
            <a:off x="1465143" y="436341"/>
            <a:ext cx="314101" cy="198223"/>
          </a:xfrm>
          <a:prstGeom prst="rect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9182" tIns="19591" rIns="39182" bIns="19591" spcCol="0"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45" name="Straight Connector 244"/>
          <p:cNvCxnSpPr>
            <a:stCxn id="260" idx="3"/>
            <a:endCxn id="263" idx="1"/>
          </p:cNvCxnSpPr>
          <p:nvPr/>
        </p:nvCxnSpPr>
        <p:spPr>
          <a:xfrm>
            <a:off x="1779784" y="320596"/>
            <a:ext cx="306881" cy="32634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1" idx="3"/>
            <a:endCxn id="263" idx="1"/>
          </p:cNvCxnSpPr>
          <p:nvPr/>
        </p:nvCxnSpPr>
        <p:spPr>
          <a:xfrm flipV="1">
            <a:off x="1779244" y="353230"/>
            <a:ext cx="307421" cy="182223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endCxn id="260" idx="3"/>
          </p:cNvCxnSpPr>
          <p:nvPr/>
        </p:nvCxnSpPr>
        <p:spPr>
          <a:xfrm flipH="1" flipV="1">
            <a:off x="1779784" y="320596"/>
            <a:ext cx="299748" cy="457397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621378" y="-34197"/>
            <a:ext cx="7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eNodeBs/ </a:t>
            </a:r>
            <a:r>
              <a:rPr lang="en-US" sz="600" dirty="0" smtClean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RAN</a:t>
            </a:r>
          </a:p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(UE-eNB-MME-S1APID</a:t>
            </a:r>
            <a:r>
              <a:rPr lang="en-US" sz="600" dirty="0" smtClean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lang="en-US" sz="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250966" y="-37046"/>
            <a:ext cx="75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MME </a:t>
            </a:r>
            <a:r>
              <a:rPr lang="en-US" sz="600" dirty="0" smtClean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Cluster</a:t>
            </a:r>
          </a:p>
          <a:p>
            <a:pPr algn="ctr"/>
            <a:r>
              <a:rPr lang="en-US" sz="600" dirty="0" smtClean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UE </a:t>
            </a:r>
            <a:r>
              <a:rPr lang="en-US" sz="600" dirty="0" smtClean="0">
                <a:latin typeface="Heiti SC Light" charset="-122"/>
                <a:ea typeface="Heiti SC Light" charset="-122"/>
                <a:cs typeface="Heiti SC Light" charset="-122"/>
              </a:rPr>
              <a:t>Contexts)</a:t>
            </a:r>
            <a:endParaRPr lang="en-US" sz="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1881893" y="-25872"/>
            <a:ext cx="773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HSS / SGW Nodes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370584" y="385238"/>
            <a:ext cx="504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MME </a:t>
            </a:r>
            <a:r>
              <a:rPr lang="en-US" sz="600" dirty="0" err="1">
                <a:latin typeface="Heiti SC Light" charset="-122"/>
                <a:ea typeface="Heiti SC Light" charset="-122"/>
                <a:cs typeface="Heiti SC Light" charset="-122"/>
              </a:rPr>
              <a:t>Host</a:t>
            </a:r>
            <a:r>
              <a:rPr lang="en-US" sz="600" baseline="-25000" dirty="0" err="1">
                <a:latin typeface="Heiti SC Light" charset="-122"/>
                <a:ea typeface="Heiti SC Light" charset="-122"/>
                <a:cs typeface="Heiti SC Light" charset="-122"/>
              </a:rPr>
              <a:t>N</a:t>
            </a:r>
            <a:endParaRPr lang="en-US" sz="600" baseline="-25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465920" y="227117"/>
            <a:ext cx="313864" cy="186958"/>
          </a:xfrm>
          <a:prstGeom prst="rect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9182" tIns="19591" rIns="39182" bIns="19591" spcCol="0"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402735" y="203548"/>
            <a:ext cx="440312" cy="45584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86665" y="197957"/>
            <a:ext cx="377106" cy="310545"/>
            <a:chOff x="2472543" y="-2627"/>
            <a:chExt cx="377106" cy="310545"/>
          </a:xfrm>
        </p:grpSpPr>
        <p:sp>
          <p:nvSpPr>
            <p:cNvPr id="239" name="Rectangle 238"/>
            <p:cNvSpPr/>
            <p:nvPr/>
          </p:nvSpPr>
          <p:spPr>
            <a:xfrm>
              <a:off x="2521353" y="33474"/>
              <a:ext cx="289508" cy="112519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24528" y="170750"/>
              <a:ext cx="289508" cy="112519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500611" y="-2173"/>
              <a:ext cx="3405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HSS</a:t>
              </a:r>
              <a:r>
                <a:rPr lang="en-US" sz="600" baseline="-25000" dirty="0">
                  <a:latin typeface="Heiti SC Light" charset="-122"/>
                  <a:ea typeface="Heiti SC Light" charset="-122"/>
                  <a:cs typeface="Heiti SC Light" charset="-122"/>
                </a:rPr>
                <a:t>1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472543" y="-2627"/>
              <a:ext cx="377106" cy="310545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accent3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-11206" y="7814"/>
            <a:ext cx="731407" cy="879819"/>
            <a:chOff x="33273" y="-136762"/>
            <a:chExt cx="731407" cy="879819"/>
          </a:xfrm>
        </p:grpSpPr>
        <p:sp>
          <p:nvSpPr>
            <p:cNvPr id="267" name="TextBox 266"/>
            <p:cNvSpPr txBox="1"/>
            <p:nvPr/>
          </p:nvSpPr>
          <p:spPr>
            <a:xfrm>
              <a:off x="33273" y="-136762"/>
              <a:ext cx="73140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accent6">
                      <a:lumMod val="50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UEs / IoT </a:t>
              </a:r>
              <a:r>
                <a:rPr lang="en-US" sz="600" b="1" dirty="0" smtClean="0">
                  <a:solidFill>
                    <a:schemeClr val="accent6">
                      <a:lumMod val="50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Devices</a:t>
              </a:r>
            </a:p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UE-MME-S1APID</a:t>
              </a:r>
            </a:p>
            <a:p>
              <a:pPr algn="ctr"/>
              <a:endParaRPr lang="en-US" sz="6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6793" y="354175"/>
              <a:ext cx="258938" cy="93160"/>
            </a:xfrm>
            <a:prstGeom prst="rect">
              <a:avLst/>
            </a:prstGeom>
          </p:spPr>
        </p:pic>
        <p:sp>
          <p:nvSpPr>
            <p:cNvPr id="269" name="Cloud 268"/>
            <p:cNvSpPr/>
            <p:nvPr/>
          </p:nvSpPr>
          <p:spPr>
            <a:xfrm>
              <a:off x="60031" y="272526"/>
              <a:ext cx="596431" cy="470531"/>
            </a:xfrm>
            <a:prstGeom prst="cloud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pic>
          <p:nvPicPr>
            <p:cNvPr id="270" name="Picture 2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766" y="519812"/>
              <a:ext cx="44929" cy="102184"/>
            </a:xfrm>
            <a:prstGeom prst="rect">
              <a:avLst/>
            </a:prstGeom>
          </p:spPr>
        </p:pic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10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275" y="355902"/>
              <a:ext cx="44929" cy="102184"/>
            </a:xfrm>
            <a:prstGeom prst="rect">
              <a:avLst/>
            </a:prstGeom>
          </p:spPr>
        </p:pic>
        <p:pic>
          <p:nvPicPr>
            <p:cNvPr id="272" name="Picture 2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6132" y="436424"/>
              <a:ext cx="44929" cy="102184"/>
            </a:xfrm>
            <a:prstGeom prst="rect">
              <a:avLst/>
            </a:prstGeom>
          </p:spPr>
        </p:pic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3145" y="433265"/>
              <a:ext cx="253351" cy="25269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880692" y="474732"/>
            <a:ext cx="203105" cy="550876"/>
            <a:chOff x="566019" y="-301173"/>
            <a:chExt cx="203105" cy="550876"/>
          </a:xfrm>
        </p:grpSpPr>
        <p:sp>
          <p:nvSpPr>
            <p:cNvPr id="60" name="Rectangle 59"/>
            <p:cNvSpPr/>
            <p:nvPr/>
          </p:nvSpPr>
          <p:spPr>
            <a:xfrm>
              <a:off x="566019" y="-301173"/>
              <a:ext cx="203105" cy="550876"/>
            </a:xfrm>
            <a:prstGeom prst="rect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30025" y="-263175"/>
              <a:ext cx="73933" cy="485925"/>
              <a:chOff x="630025" y="-263175"/>
              <a:chExt cx="73933" cy="485925"/>
            </a:xfrm>
          </p:grpSpPr>
          <p:graphicFrame>
            <p:nvGraphicFramePr>
              <p:cNvPr id="62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861946"/>
                  </p:ext>
                </p:extLst>
              </p:nvPr>
            </p:nvGraphicFramePr>
            <p:xfrm>
              <a:off x="630450" y="-263175"/>
              <a:ext cx="73508" cy="2467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1" name="Visio" r:id="rId10" imgW="635000" imgH="1511300" progId="">
                      <p:embed/>
                    </p:oleObj>
                  </mc:Choice>
                  <mc:Fallback>
                    <p:oleObj name="Visio" r:id="rId10" imgW="635000" imgH="15113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0450" y="-263175"/>
                            <a:ext cx="73508" cy="2467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830518"/>
                  </p:ext>
                </p:extLst>
              </p:nvPr>
            </p:nvGraphicFramePr>
            <p:xfrm>
              <a:off x="630025" y="-24022"/>
              <a:ext cx="73508" cy="2467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2" name="Visio" r:id="rId12" imgW="635000" imgH="1511300" progId="">
                      <p:embed/>
                    </p:oleObj>
                  </mc:Choice>
                  <mc:Fallback>
                    <p:oleObj name="Visio" r:id="rId12" imgW="635000" imgH="15113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0025" y="-24022"/>
                            <a:ext cx="73508" cy="2467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68" name="Straight Connector 67"/>
          <p:cNvCxnSpPr>
            <a:stCxn id="62" idx="3"/>
            <a:endCxn id="262" idx="1"/>
          </p:cNvCxnSpPr>
          <p:nvPr/>
        </p:nvCxnSpPr>
        <p:spPr>
          <a:xfrm flipV="1">
            <a:off x="1018631" y="431468"/>
            <a:ext cx="384104" cy="204648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3" idx="3"/>
            <a:endCxn id="262" idx="1"/>
          </p:cNvCxnSpPr>
          <p:nvPr/>
        </p:nvCxnSpPr>
        <p:spPr>
          <a:xfrm flipV="1">
            <a:off x="1018206" y="431468"/>
            <a:ext cx="384529" cy="443801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372550" y="179171"/>
            <a:ext cx="504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MME Host</a:t>
            </a:r>
            <a:r>
              <a:rPr lang="en-US" sz="600" baseline="-25000" dirty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</a:p>
        </p:txBody>
      </p:sp>
      <p:sp>
        <p:nvSpPr>
          <p:cNvPr id="265" name="Freeform 29"/>
          <p:cNvSpPr>
            <a:spLocks/>
          </p:cNvSpPr>
          <p:nvPr/>
        </p:nvSpPr>
        <p:spPr bwMode="auto">
          <a:xfrm rot="15900000" flipH="1" flipV="1">
            <a:off x="693851" y="490463"/>
            <a:ext cx="45719" cy="298729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 rot="19851609">
            <a:off x="983179" y="371398"/>
            <a:ext cx="4782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S1-MME</a:t>
            </a:r>
          </a:p>
        </p:txBody>
      </p:sp>
      <p:sp>
        <p:nvSpPr>
          <p:cNvPr id="41" name="TextBox 40"/>
          <p:cNvSpPr txBox="1"/>
          <p:nvPr/>
        </p:nvSpPr>
        <p:spPr>
          <a:xfrm rot="240116">
            <a:off x="1713153" y="187764"/>
            <a:ext cx="4782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S6a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68464" y="680359"/>
            <a:ext cx="414816" cy="332449"/>
            <a:chOff x="2058145" y="785249"/>
            <a:chExt cx="414816" cy="332449"/>
          </a:xfrm>
        </p:grpSpPr>
        <p:sp>
          <p:nvSpPr>
            <p:cNvPr id="44" name="Rectangle 43"/>
            <p:cNvSpPr/>
            <p:nvPr/>
          </p:nvSpPr>
          <p:spPr>
            <a:xfrm>
              <a:off x="2118023" y="970933"/>
              <a:ext cx="289508" cy="112519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71894" y="933032"/>
              <a:ext cx="4010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SGW</a:t>
              </a:r>
              <a:r>
                <a:rPr lang="en-US" sz="600" baseline="-25000" dirty="0">
                  <a:latin typeface="Heiti SC Light" charset="-122"/>
                  <a:ea typeface="Heiti SC Light" charset="-122"/>
                  <a:cs typeface="Heiti SC Light" charset="-122"/>
                </a:rPr>
                <a:t>N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69213" y="788916"/>
              <a:ext cx="377106" cy="326245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08202" y="817976"/>
              <a:ext cx="289508" cy="112519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8145" y="785249"/>
              <a:ext cx="4108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SGW</a:t>
              </a:r>
              <a:r>
                <a:rPr lang="en-US" sz="600" baseline="-25000" dirty="0">
                  <a:latin typeface="Heiti SC Light" charset="-122"/>
                  <a:ea typeface="Heiti SC Light" charset="-122"/>
                  <a:cs typeface="Heiti SC Light" charset="-122"/>
                </a:rPr>
                <a:t>1</a:t>
              </a:r>
            </a:p>
          </p:txBody>
        </p:sp>
      </p:grpSp>
      <p:cxnSp>
        <p:nvCxnSpPr>
          <p:cNvPr id="59" name="Straight Connector 58"/>
          <p:cNvCxnSpPr>
            <a:endCxn id="241" idx="3"/>
          </p:cNvCxnSpPr>
          <p:nvPr/>
        </p:nvCxnSpPr>
        <p:spPr>
          <a:xfrm flipH="1" flipV="1">
            <a:off x="1779244" y="535453"/>
            <a:ext cx="300288" cy="242540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2087745" y="326390"/>
            <a:ext cx="3675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HSS</a:t>
            </a:r>
            <a:r>
              <a:rPr lang="en-US" sz="600" baseline="-25000" dirty="0">
                <a:latin typeface="Heiti SC Light" charset="-122"/>
                <a:ea typeface="Heiti SC Light" charset="-122"/>
                <a:cs typeface="Heiti SC Light" charset="-122"/>
              </a:rPr>
              <a:t>M</a:t>
            </a:r>
          </a:p>
        </p:txBody>
      </p:sp>
      <p:sp>
        <p:nvSpPr>
          <p:cNvPr id="67" name="TextBox 66"/>
          <p:cNvSpPr txBox="1"/>
          <p:nvPr/>
        </p:nvSpPr>
        <p:spPr>
          <a:xfrm rot="2214406">
            <a:off x="1705355" y="520802"/>
            <a:ext cx="4782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S11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1043" y="457227"/>
            <a:ext cx="4782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latin typeface="Heiti SC Light" charset="-122"/>
                <a:ea typeface="Heiti SC Light" charset="-122"/>
                <a:cs typeface="Heiti SC Light" charset="-122"/>
              </a:rPr>
              <a:t>DRB</a:t>
            </a:r>
            <a:endParaRPr lang="en-US" sz="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675441" y="681052"/>
            <a:ext cx="446755" cy="332808"/>
            <a:chOff x="2058145" y="785249"/>
            <a:chExt cx="429350" cy="332347"/>
          </a:xfrm>
        </p:grpSpPr>
        <p:sp>
          <p:nvSpPr>
            <p:cNvPr id="57" name="Rectangle 56"/>
            <p:cNvSpPr/>
            <p:nvPr/>
          </p:nvSpPr>
          <p:spPr>
            <a:xfrm>
              <a:off x="2118023" y="970933"/>
              <a:ext cx="289508" cy="112519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69783" y="932930"/>
              <a:ext cx="4177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>
                  <a:latin typeface="Heiti SC Light" charset="-122"/>
                  <a:ea typeface="Heiti SC Light" charset="-122"/>
                  <a:cs typeface="Heiti SC Light" charset="-122"/>
                </a:rPr>
                <a:t>PGW</a:t>
              </a:r>
              <a:r>
                <a:rPr lang="en-US" sz="600" baseline="-25000">
                  <a:latin typeface="Heiti SC Light" charset="-122"/>
                  <a:ea typeface="Heiti SC Light" charset="-122"/>
                  <a:cs typeface="Heiti SC Light" charset="-122"/>
                </a:rPr>
                <a:t>N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69213" y="788916"/>
              <a:ext cx="377106" cy="326245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08202" y="817976"/>
              <a:ext cx="289508" cy="112519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58145" y="785249"/>
              <a:ext cx="4108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PGW</a:t>
              </a:r>
              <a:r>
                <a:rPr lang="en-US" sz="600" baseline="-25000" dirty="0">
                  <a:latin typeface="Heiti SC Light" charset="-122"/>
                  <a:ea typeface="Heiti SC Light" charset="-122"/>
                  <a:cs typeface="Heiti SC Light" charset="-122"/>
                </a:rPr>
                <a:t>1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678369" y="199203"/>
            <a:ext cx="422147" cy="312411"/>
            <a:chOff x="2059263" y="769323"/>
            <a:chExt cx="417712" cy="329539"/>
          </a:xfrm>
        </p:grpSpPr>
        <p:sp>
          <p:nvSpPr>
            <p:cNvPr id="78" name="Rectangle 77"/>
            <p:cNvSpPr/>
            <p:nvPr/>
          </p:nvSpPr>
          <p:spPr>
            <a:xfrm>
              <a:off x="2108598" y="954187"/>
              <a:ext cx="289508" cy="112519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59263" y="904071"/>
              <a:ext cx="417712" cy="194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PCRF</a:t>
              </a:r>
              <a:r>
                <a:rPr lang="en-US" sz="600" baseline="-25000" dirty="0">
                  <a:latin typeface="Heiti SC Light" charset="-122"/>
                  <a:ea typeface="Heiti SC Light" charset="-122"/>
                  <a:cs typeface="Heiti SC Light" charset="-122"/>
                </a:rPr>
                <a:t>N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69213" y="788916"/>
              <a:ext cx="377106" cy="306419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108202" y="817976"/>
              <a:ext cx="289508" cy="112519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059263" y="769323"/>
              <a:ext cx="410888" cy="19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PCRF</a:t>
              </a:r>
              <a:r>
                <a:rPr lang="en-US" sz="600" baseline="-25000" dirty="0">
                  <a:latin typeface="Heiti SC Light" charset="-122"/>
                  <a:ea typeface="Heiti SC Light" charset="-122"/>
                  <a:cs typeface="Heiti SC Light" charset="-122"/>
                </a:rPr>
                <a:t>1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451604" y="-36516"/>
            <a:ext cx="773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PGW/ PCRF Nodes</a:t>
            </a:r>
          </a:p>
        </p:txBody>
      </p:sp>
      <p:cxnSp>
        <p:nvCxnSpPr>
          <p:cNvPr id="4" name="Straight Arrow Connector 3"/>
          <p:cNvCxnSpPr>
            <a:stCxn id="64" idx="0"/>
            <a:endCxn id="80" idx="2"/>
          </p:cNvCxnSpPr>
          <p:nvPr/>
        </p:nvCxnSpPr>
        <p:spPr>
          <a:xfrm flipH="1" flipV="1">
            <a:off x="2878980" y="508271"/>
            <a:ext cx="4175" cy="176453"/>
          </a:xfrm>
          <a:prstGeom prst="straightConnector1">
            <a:avLst/>
          </a:prstGeom>
          <a:ln w="6350">
            <a:solidFill>
              <a:schemeClr val="accent2"/>
            </a:solidFill>
            <a:prstDash val="dash"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1"/>
            <a:endCxn id="47" idx="3"/>
          </p:cNvCxnSpPr>
          <p:nvPr/>
        </p:nvCxnSpPr>
        <p:spPr>
          <a:xfrm flipH="1" flipV="1">
            <a:off x="2456638" y="847149"/>
            <a:ext cx="230320" cy="924"/>
          </a:xfrm>
          <a:prstGeom prst="straightConnector1">
            <a:avLst/>
          </a:prstGeom>
          <a:ln w="6350">
            <a:solidFill>
              <a:schemeClr val="accent1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332980" y="659388"/>
            <a:ext cx="4782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Heiti SC Light" charset="-122"/>
                <a:ea typeface="Heiti SC Light" charset="-122"/>
                <a:cs typeface="Heiti SC Light" charset="-122"/>
              </a:rPr>
              <a:t>S5/S8</a:t>
            </a:r>
          </a:p>
        </p:txBody>
      </p:sp>
      <p:cxnSp>
        <p:nvCxnSpPr>
          <p:cNvPr id="104" name="Straight Connector 103"/>
          <p:cNvCxnSpPr>
            <a:stCxn id="63" idx="3"/>
            <a:endCxn id="46" idx="1"/>
          </p:cNvCxnSpPr>
          <p:nvPr/>
        </p:nvCxnSpPr>
        <p:spPr>
          <a:xfrm>
            <a:off x="1018206" y="875269"/>
            <a:ext cx="1064007" cy="45206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2" idx="3"/>
            <a:endCxn id="46" idx="1"/>
          </p:cNvCxnSpPr>
          <p:nvPr/>
        </p:nvCxnSpPr>
        <p:spPr>
          <a:xfrm>
            <a:off x="1018631" y="636116"/>
            <a:ext cx="1063582" cy="284359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2450869" y="813321"/>
            <a:ext cx="230320" cy="2918"/>
          </a:xfrm>
          <a:prstGeom prst="straightConnector1">
            <a:avLst/>
          </a:prstGeom>
          <a:ln w="6350">
            <a:solidFill>
              <a:schemeClr val="accent2"/>
            </a:solidFill>
            <a:prstDash val="dash"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275958" y="861864"/>
            <a:ext cx="4782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latin typeface="Heiti SC Light" charset="-122"/>
                <a:ea typeface="Heiti SC Light" charset="-122"/>
                <a:cs typeface="Heiti SC Light" charset="-122"/>
              </a:rPr>
              <a:t>S1</a:t>
            </a:r>
            <a:endParaRPr lang="en-US" sz="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700" y="846561"/>
            <a:ext cx="669832" cy="276999"/>
            <a:chOff x="755850" y="1119831"/>
            <a:chExt cx="669832" cy="276999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140357" y="1223134"/>
              <a:ext cx="285325" cy="0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108641" y="1319800"/>
              <a:ext cx="285325" cy="0"/>
            </a:xfrm>
            <a:prstGeom prst="line">
              <a:avLst/>
            </a:prstGeom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55850" y="1119831"/>
              <a:ext cx="454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chemeClr val="accent2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Control</a:t>
              </a:r>
            </a:p>
            <a:p>
              <a:r>
                <a:rPr lang="en-US" sz="600" dirty="0" smtClean="0">
                  <a:solidFill>
                    <a:schemeClr val="accent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Data</a:t>
              </a:r>
              <a:endParaRPr lang="en-US" sz="600" dirty="0">
                <a:solidFill>
                  <a:schemeClr val="accent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41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46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Heiti SC Light</vt:lpstr>
      <vt:lpstr>Arial</vt:lpstr>
      <vt:lpstr>Office Theme</vt:lpstr>
      <vt:lpstr>Visio</vt:lpstr>
      <vt:lpstr>PowerPoint Presentation</vt:lpstr>
    </vt:vector>
  </TitlesOfParts>
  <Company>stonybrook univesity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137</cp:revision>
  <cp:lastPrinted>2017-12-20T01:08:48Z</cp:lastPrinted>
  <dcterms:created xsi:type="dcterms:W3CDTF">2017-06-11T10:23:38Z</dcterms:created>
  <dcterms:modified xsi:type="dcterms:W3CDTF">2017-12-23T23:33:03Z</dcterms:modified>
</cp:coreProperties>
</file>