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108325" cy="1006475"/>
  <p:notesSz cx="6858000" cy="9144000"/>
  <p:defaultTextStyle>
    <a:defPPr>
      <a:defRPr lang="en-US"/>
    </a:defPPr>
    <a:lvl1pPr marL="0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1pPr>
    <a:lvl2pPr marL="135820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2pPr>
    <a:lvl3pPr marL="271641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3pPr>
    <a:lvl4pPr marL="407461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4pPr>
    <a:lvl5pPr marL="543283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5pPr>
    <a:lvl6pPr marL="679103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6pPr>
    <a:lvl7pPr marL="814924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7pPr>
    <a:lvl8pPr marL="950744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8pPr>
    <a:lvl9pPr marL="1086565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 userDrawn="1">
          <p15:clr>
            <a:srgbClr val="A4A3A4"/>
          </p15:clr>
        </p15:guide>
        <p15:guide id="2" pos="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1112" y="1592"/>
      </p:cViewPr>
      <p:guideLst>
        <p:guide orient="horz" pos="317"/>
        <p:guide pos="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B8CB-4E90-4342-94FD-F0B855567C9B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35088" y="1143000"/>
            <a:ext cx="952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0C47-4AA5-E64A-906A-8D329D91A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0C47-4AA5-E64A-906A-8D329D91A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312660"/>
            <a:ext cx="2642077" cy="2157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1" y="570340"/>
            <a:ext cx="2175828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6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1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9" y="40309"/>
            <a:ext cx="699373" cy="858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40309"/>
            <a:ext cx="2046314" cy="858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646756"/>
            <a:ext cx="2642077" cy="199897"/>
          </a:xfrm>
        </p:spPr>
        <p:txBody>
          <a:bodyPr anchor="t"/>
          <a:lstStyle>
            <a:lvl1pPr algn="l">
              <a:defRPr sz="92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426590"/>
            <a:ext cx="2642077" cy="220167"/>
          </a:xfrm>
        </p:spPr>
        <p:txBody>
          <a:bodyPr anchor="b"/>
          <a:lstStyle>
            <a:lvl1pPr marL="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1pPr>
            <a:lvl2pPr marL="103006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206011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3pPr>
            <a:lvl4pPr marL="309017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4pPr>
            <a:lvl5pPr marL="412022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5pPr>
            <a:lvl6pPr marL="515028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6pPr>
            <a:lvl7pPr marL="618033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7pPr>
            <a:lvl8pPr marL="721039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8pPr>
            <a:lvl9pPr marL="824044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234846"/>
            <a:ext cx="1372843" cy="664227"/>
          </a:xfrm>
        </p:spPr>
        <p:txBody>
          <a:bodyPr/>
          <a:lstStyle>
            <a:lvl1pPr>
              <a:defRPr sz="657"/>
            </a:lvl1pPr>
            <a:lvl2pPr>
              <a:defRPr sz="526"/>
            </a:lvl2pPr>
            <a:lvl3pPr>
              <a:defRPr sz="460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6" y="234846"/>
            <a:ext cx="1372843" cy="664227"/>
          </a:xfrm>
        </p:spPr>
        <p:txBody>
          <a:bodyPr/>
          <a:lstStyle>
            <a:lvl1pPr>
              <a:defRPr sz="657"/>
            </a:lvl1pPr>
            <a:lvl2pPr>
              <a:defRPr sz="526"/>
            </a:lvl2pPr>
            <a:lvl3pPr>
              <a:defRPr sz="460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2" y="225293"/>
            <a:ext cx="1373384" cy="93892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3006" indent="0">
              <a:buNone/>
              <a:defRPr sz="460" b="1"/>
            </a:lvl2pPr>
            <a:lvl3pPr marL="206011" indent="0">
              <a:buNone/>
              <a:defRPr sz="394" b="1"/>
            </a:lvl3pPr>
            <a:lvl4pPr marL="309017" indent="0">
              <a:buNone/>
              <a:defRPr sz="329" b="1"/>
            </a:lvl4pPr>
            <a:lvl5pPr marL="412022" indent="0">
              <a:buNone/>
              <a:defRPr sz="329" b="1"/>
            </a:lvl5pPr>
            <a:lvl6pPr marL="515028" indent="0">
              <a:buNone/>
              <a:defRPr sz="329" b="1"/>
            </a:lvl6pPr>
            <a:lvl7pPr marL="618033" indent="0">
              <a:buNone/>
              <a:defRPr sz="329" b="1"/>
            </a:lvl7pPr>
            <a:lvl8pPr marL="721039" indent="0">
              <a:buNone/>
              <a:defRPr sz="329" b="1"/>
            </a:lvl8pPr>
            <a:lvl9pPr marL="824044" indent="0">
              <a:buNone/>
              <a:defRPr sz="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2" y="319185"/>
            <a:ext cx="1373384" cy="579888"/>
          </a:xfrm>
        </p:spPr>
        <p:txBody>
          <a:bodyPr/>
          <a:lstStyle>
            <a:lvl1pPr>
              <a:defRPr sz="526"/>
            </a:lvl1pPr>
            <a:lvl2pPr>
              <a:defRPr sz="460"/>
            </a:lvl2pPr>
            <a:lvl3pPr>
              <a:defRPr sz="394"/>
            </a:lvl3pPr>
            <a:lvl4pPr>
              <a:defRPr sz="329"/>
            </a:lvl4pPr>
            <a:lvl5pPr>
              <a:defRPr sz="329"/>
            </a:lvl5pPr>
            <a:lvl6pPr>
              <a:defRPr sz="329"/>
            </a:lvl6pPr>
            <a:lvl7pPr>
              <a:defRPr sz="329"/>
            </a:lvl7pPr>
            <a:lvl8pPr>
              <a:defRPr sz="329"/>
            </a:lvl8pPr>
            <a:lvl9pPr>
              <a:defRPr sz="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91" y="225293"/>
            <a:ext cx="1373923" cy="93892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3006" indent="0">
              <a:buNone/>
              <a:defRPr sz="460" b="1"/>
            </a:lvl2pPr>
            <a:lvl3pPr marL="206011" indent="0">
              <a:buNone/>
              <a:defRPr sz="394" b="1"/>
            </a:lvl3pPr>
            <a:lvl4pPr marL="309017" indent="0">
              <a:buNone/>
              <a:defRPr sz="329" b="1"/>
            </a:lvl4pPr>
            <a:lvl5pPr marL="412022" indent="0">
              <a:buNone/>
              <a:defRPr sz="329" b="1"/>
            </a:lvl5pPr>
            <a:lvl6pPr marL="515028" indent="0">
              <a:buNone/>
              <a:defRPr sz="329" b="1"/>
            </a:lvl6pPr>
            <a:lvl7pPr marL="618033" indent="0">
              <a:buNone/>
              <a:defRPr sz="329" b="1"/>
            </a:lvl7pPr>
            <a:lvl8pPr marL="721039" indent="0">
              <a:buNone/>
              <a:defRPr sz="329" b="1"/>
            </a:lvl8pPr>
            <a:lvl9pPr marL="824044" indent="0">
              <a:buNone/>
              <a:defRPr sz="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91" y="319185"/>
            <a:ext cx="1373923" cy="579888"/>
          </a:xfrm>
        </p:spPr>
        <p:txBody>
          <a:bodyPr/>
          <a:lstStyle>
            <a:lvl1pPr>
              <a:defRPr sz="526"/>
            </a:lvl1pPr>
            <a:lvl2pPr>
              <a:defRPr sz="460"/>
            </a:lvl2pPr>
            <a:lvl3pPr>
              <a:defRPr sz="394"/>
            </a:lvl3pPr>
            <a:lvl4pPr>
              <a:defRPr sz="329"/>
            </a:lvl4pPr>
            <a:lvl5pPr>
              <a:defRPr sz="329"/>
            </a:lvl5pPr>
            <a:lvl6pPr>
              <a:defRPr sz="329"/>
            </a:lvl6pPr>
            <a:lvl7pPr>
              <a:defRPr sz="329"/>
            </a:lvl7pPr>
            <a:lvl8pPr>
              <a:defRPr sz="329"/>
            </a:lvl8pPr>
            <a:lvl9pPr>
              <a:defRPr sz="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4" y="40073"/>
            <a:ext cx="1022616" cy="170541"/>
          </a:xfrm>
        </p:spPr>
        <p:txBody>
          <a:bodyPr anchor="b"/>
          <a:lstStyle>
            <a:lvl1pPr algn="l">
              <a:defRPr sz="4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7" y="40077"/>
            <a:ext cx="1737639" cy="858998"/>
          </a:xfrm>
        </p:spPr>
        <p:txBody>
          <a:bodyPr/>
          <a:lstStyle>
            <a:lvl1pPr>
              <a:defRPr sz="723"/>
            </a:lvl1pPr>
            <a:lvl2pPr>
              <a:defRPr sz="657"/>
            </a:lvl2pPr>
            <a:lvl3pPr>
              <a:defRPr sz="526"/>
            </a:lvl3pPr>
            <a:lvl4pPr>
              <a:defRPr sz="460"/>
            </a:lvl4pPr>
            <a:lvl5pPr>
              <a:defRPr sz="460"/>
            </a:lvl5pPr>
            <a:lvl6pPr>
              <a:defRPr sz="460"/>
            </a:lvl6pPr>
            <a:lvl7pPr>
              <a:defRPr sz="460"/>
            </a:lvl7pPr>
            <a:lvl8pPr>
              <a:defRPr sz="460"/>
            </a:lvl8pPr>
            <a:lvl9pPr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24" y="210619"/>
            <a:ext cx="1022616" cy="688457"/>
          </a:xfrm>
        </p:spPr>
        <p:txBody>
          <a:bodyPr/>
          <a:lstStyle>
            <a:lvl1pPr marL="0" indent="0">
              <a:buNone/>
              <a:defRPr sz="329"/>
            </a:lvl1pPr>
            <a:lvl2pPr marL="103006" indent="0">
              <a:buNone/>
              <a:defRPr sz="263"/>
            </a:lvl2pPr>
            <a:lvl3pPr marL="206011" indent="0">
              <a:buNone/>
              <a:defRPr sz="197"/>
            </a:lvl3pPr>
            <a:lvl4pPr marL="309017" indent="0">
              <a:buNone/>
              <a:defRPr sz="197"/>
            </a:lvl4pPr>
            <a:lvl5pPr marL="412022" indent="0">
              <a:buNone/>
              <a:defRPr sz="197"/>
            </a:lvl5pPr>
            <a:lvl6pPr marL="515028" indent="0">
              <a:buNone/>
              <a:defRPr sz="197"/>
            </a:lvl6pPr>
            <a:lvl7pPr marL="618033" indent="0">
              <a:buNone/>
              <a:defRPr sz="197"/>
            </a:lvl7pPr>
            <a:lvl8pPr marL="721039" indent="0">
              <a:buNone/>
              <a:defRPr sz="197"/>
            </a:lvl8pPr>
            <a:lvl9pPr marL="824044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7" y="704534"/>
            <a:ext cx="1864995" cy="83174"/>
          </a:xfrm>
        </p:spPr>
        <p:txBody>
          <a:bodyPr anchor="b"/>
          <a:lstStyle>
            <a:lvl1pPr algn="l">
              <a:defRPr sz="4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7" y="89931"/>
            <a:ext cx="1864995" cy="603885"/>
          </a:xfrm>
        </p:spPr>
        <p:txBody>
          <a:bodyPr/>
          <a:lstStyle>
            <a:lvl1pPr marL="0" indent="0">
              <a:buNone/>
              <a:defRPr sz="723"/>
            </a:lvl1pPr>
            <a:lvl2pPr marL="103006" indent="0">
              <a:buNone/>
              <a:defRPr sz="657"/>
            </a:lvl2pPr>
            <a:lvl3pPr marL="206011" indent="0">
              <a:buNone/>
              <a:defRPr sz="526"/>
            </a:lvl3pPr>
            <a:lvl4pPr marL="309017" indent="0">
              <a:buNone/>
              <a:defRPr sz="460"/>
            </a:lvl4pPr>
            <a:lvl5pPr marL="412022" indent="0">
              <a:buNone/>
              <a:defRPr sz="460"/>
            </a:lvl5pPr>
            <a:lvl6pPr marL="515028" indent="0">
              <a:buNone/>
              <a:defRPr sz="460"/>
            </a:lvl6pPr>
            <a:lvl7pPr marL="618033" indent="0">
              <a:buNone/>
              <a:defRPr sz="460"/>
            </a:lvl7pPr>
            <a:lvl8pPr marL="721039" indent="0">
              <a:buNone/>
              <a:defRPr sz="460"/>
            </a:lvl8pPr>
            <a:lvl9pPr marL="824044" indent="0">
              <a:buNone/>
              <a:defRPr sz="4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7" y="787708"/>
            <a:ext cx="1864995" cy="118121"/>
          </a:xfrm>
        </p:spPr>
        <p:txBody>
          <a:bodyPr/>
          <a:lstStyle>
            <a:lvl1pPr marL="0" indent="0">
              <a:buNone/>
              <a:defRPr sz="329"/>
            </a:lvl1pPr>
            <a:lvl2pPr marL="103006" indent="0">
              <a:buNone/>
              <a:defRPr sz="263"/>
            </a:lvl2pPr>
            <a:lvl3pPr marL="206011" indent="0">
              <a:buNone/>
              <a:defRPr sz="197"/>
            </a:lvl3pPr>
            <a:lvl4pPr marL="309017" indent="0">
              <a:buNone/>
              <a:defRPr sz="197"/>
            </a:lvl4pPr>
            <a:lvl5pPr marL="412022" indent="0">
              <a:buNone/>
              <a:defRPr sz="197"/>
            </a:lvl5pPr>
            <a:lvl6pPr marL="515028" indent="0">
              <a:buNone/>
              <a:defRPr sz="197"/>
            </a:lvl6pPr>
            <a:lvl7pPr marL="618033" indent="0">
              <a:buNone/>
              <a:defRPr sz="197"/>
            </a:lvl7pPr>
            <a:lvl8pPr marL="721039" indent="0">
              <a:buNone/>
              <a:defRPr sz="197"/>
            </a:lvl8pPr>
            <a:lvl9pPr marL="824044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8" y="40308"/>
            <a:ext cx="2797493" cy="167746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234846"/>
            <a:ext cx="2797493" cy="664227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932858"/>
            <a:ext cx="725276" cy="5358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6181-50CF-D34E-B497-E682017852E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5" y="932858"/>
            <a:ext cx="984303" cy="5358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932858"/>
            <a:ext cx="725276" cy="5358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006" rtl="0" eaLnBrk="1" latinLnBrk="0" hangingPunct="1">
        <a:spcBef>
          <a:spcPct val="0"/>
        </a:spcBef>
        <a:buNone/>
        <a:defRPr sz="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254" indent="-77254" algn="l" defTabSz="103006" rtl="0" eaLnBrk="1" latinLnBrk="0" hangingPunct="1">
        <a:spcBef>
          <a:spcPct val="20000"/>
        </a:spcBef>
        <a:buFont typeface="Arial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67384" indent="-64378" algn="l" defTabSz="103006" rtl="0" eaLnBrk="1" latinLnBrk="0" hangingPunct="1">
        <a:spcBef>
          <a:spcPct val="20000"/>
        </a:spcBef>
        <a:buFont typeface="Arial"/>
        <a:buChar char="–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257514" indent="-51503" algn="l" defTabSz="103006" rtl="0" eaLnBrk="1" latinLnBrk="0" hangingPunct="1">
        <a:spcBef>
          <a:spcPct val="20000"/>
        </a:spcBef>
        <a:buFont typeface="Arial"/>
        <a:buChar char="•"/>
        <a:defRPr sz="526" kern="1200">
          <a:solidFill>
            <a:schemeClr val="tx1"/>
          </a:solidFill>
          <a:latin typeface="+mn-lt"/>
          <a:ea typeface="+mn-ea"/>
          <a:cs typeface="+mn-cs"/>
        </a:defRPr>
      </a:lvl3pPr>
      <a:lvl4pPr marL="360519" indent="-51503" algn="l" defTabSz="103006" rtl="0" eaLnBrk="1" latinLnBrk="0" hangingPunct="1">
        <a:spcBef>
          <a:spcPct val="20000"/>
        </a:spcBef>
        <a:buFont typeface="Arial"/>
        <a:buChar char="–"/>
        <a:defRPr sz="460" kern="1200">
          <a:solidFill>
            <a:schemeClr val="tx1"/>
          </a:solidFill>
          <a:latin typeface="+mn-lt"/>
          <a:ea typeface="+mn-ea"/>
          <a:cs typeface="+mn-cs"/>
        </a:defRPr>
      </a:lvl4pPr>
      <a:lvl5pPr marL="463525" indent="-51503" algn="l" defTabSz="103006" rtl="0" eaLnBrk="1" latinLnBrk="0" hangingPunct="1">
        <a:spcBef>
          <a:spcPct val="20000"/>
        </a:spcBef>
        <a:buFont typeface="Arial"/>
        <a:buChar char="»"/>
        <a:defRPr sz="460" kern="1200">
          <a:solidFill>
            <a:schemeClr val="tx1"/>
          </a:solidFill>
          <a:latin typeface="+mn-lt"/>
          <a:ea typeface="+mn-ea"/>
          <a:cs typeface="+mn-cs"/>
        </a:defRPr>
      </a:lvl5pPr>
      <a:lvl6pPr marL="566530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6pPr>
      <a:lvl7pPr marL="669536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7pPr>
      <a:lvl8pPr marL="772542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8pPr>
      <a:lvl9pPr marL="875547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1pPr>
      <a:lvl2pPr marL="103006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2pPr>
      <a:lvl3pPr marL="206011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09017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4pPr>
      <a:lvl5pPr marL="412022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5pPr>
      <a:lvl6pPr marL="515028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6pPr>
      <a:lvl7pPr marL="618033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7pPr>
      <a:lvl8pPr marL="721039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8pPr>
      <a:lvl9pPr marL="824044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2082977" y="485738"/>
            <a:ext cx="519623" cy="919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95633" y="592485"/>
            <a:ext cx="519623" cy="919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06730" y="357418"/>
            <a:ext cx="519623" cy="919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2122" y="371325"/>
            <a:ext cx="519623" cy="919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43" name="Rectangle 242"/>
          <p:cNvSpPr/>
          <p:nvPr/>
        </p:nvSpPr>
        <p:spPr>
          <a:xfrm rot="5400000">
            <a:off x="639673" y="448819"/>
            <a:ext cx="177702" cy="322835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44" name="Rectangle 243"/>
          <p:cNvSpPr/>
          <p:nvPr/>
        </p:nvSpPr>
        <p:spPr>
          <a:xfrm rot="5400000">
            <a:off x="167958" y="527689"/>
            <a:ext cx="178640" cy="1641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2788103" y="597975"/>
            <a:ext cx="178638" cy="16415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6" name="Straight Arrow Connector 245"/>
          <p:cNvCxnSpPr>
            <a:stCxn id="245" idx="0"/>
          </p:cNvCxnSpPr>
          <p:nvPr/>
        </p:nvCxnSpPr>
        <p:spPr>
          <a:xfrm flipV="1">
            <a:off x="2959501" y="678249"/>
            <a:ext cx="113925" cy="1805"/>
          </a:xfrm>
          <a:prstGeom prst="straightConnector1">
            <a:avLst/>
          </a:prstGeom>
          <a:ln w="6350" cmpd="sng">
            <a:solidFill>
              <a:schemeClr val="tx2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44" idx="2"/>
          </p:cNvCxnSpPr>
          <p:nvPr/>
        </p:nvCxnSpPr>
        <p:spPr>
          <a:xfrm>
            <a:off x="31090" y="609273"/>
            <a:ext cx="144112" cy="492"/>
          </a:xfrm>
          <a:prstGeom prst="straightConnector1">
            <a:avLst/>
          </a:prstGeom>
          <a:ln w="6350" cmpd="sng">
            <a:solidFill>
              <a:schemeClr val="tx2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3" idx="0"/>
            <a:endCxn id="142" idx="1"/>
          </p:cNvCxnSpPr>
          <p:nvPr/>
        </p:nvCxnSpPr>
        <p:spPr>
          <a:xfrm>
            <a:off x="889942" y="610237"/>
            <a:ext cx="284257" cy="1313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43" idx="2"/>
            <a:endCxn id="244" idx="0"/>
          </p:cNvCxnSpPr>
          <p:nvPr/>
        </p:nvCxnSpPr>
        <p:spPr>
          <a:xfrm flipH="1" flipV="1">
            <a:off x="339354" y="609765"/>
            <a:ext cx="227753" cy="472"/>
          </a:xfrm>
          <a:prstGeom prst="line">
            <a:avLst/>
          </a:prstGeom>
          <a:ln w="6350" cmpd="sng">
            <a:solidFill>
              <a:schemeClr val="tx2"/>
            </a:solidFill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-46140" y="367501"/>
            <a:ext cx="316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PKT 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In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812693" y="337799"/>
            <a:ext cx="32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Out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066" y="467358"/>
            <a:ext cx="35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Rx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 NIC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472621" y="465142"/>
            <a:ext cx="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Packet </a:t>
            </a:r>
          </a:p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Handlers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264651" y="764328"/>
            <a:ext cx="911384" cy="276999"/>
            <a:chOff x="309239" y="2453483"/>
            <a:chExt cx="1065505" cy="335413"/>
          </a:xfrm>
        </p:grpSpPr>
        <p:sp>
          <p:nvSpPr>
            <p:cNvPr id="288" name="Rectangle 287"/>
            <p:cNvSpPr/>
            <p:nvPr/>
          </p:nvSpPr>
          <p:spPr>
            <a:xfrm>
              <a:off x="471066" y="2518391"/>
              <a:ext cx="768465" cy="210277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09239" y="2453483"/>
              <a:ext cx="1065505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Shared Memory </a:t>
              </a:r>
            </a:p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for Packets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2196286" y="747314"/>
            <a:ext cx="5068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Slice 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715217" y="534139"/>
            <a:ext cx="32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Tx 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NIC</a:t>
            </a:r>
          </a:p>
        </p:txBody>
      </p:sp>
      <p:cxnSp>
        <p:nvCxnSpPr>
          <p:cNvPr id="287" name="Connector: Elbow 286"/>
          <p:cNvCxnSpPr>
            <a:stCxn id="288" idx="3"/>
            <a:endCxn id="245" idx="2"/>
          </p:cNvCxnSpPr>
          <p:nvPr/>
        </p:nvCxnSpPr>
        <p:spPr>
          <a:xfrm flipV="1">
            <a:off x="1060380" y="680051"/>
            <a:ext cx="1734966" cy="224709"/>
          </a:xfrm>
          <a:prstGeom prst="bentConnector3">
            <a:avLst>
              <a:gd name="adj1" fmla="val 94968"/>
            </a:avLst>
          </a:prstGeom>
          <a:ln w="6350">
            <a:solidFill>
              <a:schemeClr val="tx2"/>
            </a:solidFill>
            <a:headEnd type="none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981346" y="334079"/>
            <a:ext cx="703896" cy="554389"/>
            <a:chOff x="1840245" y="999933"/>
            <a:chExt cx="703896" cy="554389"/>
          </a:xfrm>
        </p:grpSpPr>
        <p:sp>
          <p:nvSpPr>
            <p:cNvPr id="286" name="Rectangle 285"/>
            <p:cNvSpPr/>
            <p:nvPr/>
          </p:nvSpPr>
          <p:spPr>
            <a:xfrm>
              <a:off x="1896052" y="999933"/>
              <a:ext cx="607645" cy="554389"/>
            </a:xfrm>
            <a:prstGeom prst="rect">
              <a:avLst/>
            </a:prstGeom>
            <a:noFill/>
            <a:ln w="6350">
              <a:solidFill>
                <a:schemeClr val="accent6">
                  <a:lumMod val="50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847132" y="1004034"/>
              <a:ext cx="679802" cy="184666"/>
              <a:chOff x="1844689" y="582693"/>
              <a:chExt cx="679802" cy="184666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24780" y="628807"/>
                <a:ext cx="519623" cy="9195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44689" y="582693"/>
                <a:ext cx="679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Attach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MMEs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840245" y="1111735"/>
              <a:ext cx="700343" cy="184666"/>
              <a:chOff x="1837803" y="582792"/>
              <a:chExt cx="700343" cy="18466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924780" y="633001"/>
                <a:ext cx="519623" cy="9195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837803" y="582792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Service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MMEs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841141" y="1221418"/>
              <a:ext cx="700343" cy="184666"/>
              <a:chOff x="1836034" y="582707"/>
              <a:chExt cx="700343" cy="1846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924780" y="633001"/>
                <a:ext cx="519623" cy="9195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36034" y="582707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Mobility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MMEs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843798" y="1325267"/>
              <a:ext cx="700343" cy="184666"/>
              <a:chOff x="1833814" y="578931"/>
              <a:chExt cx="700343" cy="18466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924780" y="633001"/>
                <a:ext cx="519623" cy="91952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33814" y="578931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latin typeface="Heiti SC Light" charset="-122"/>
                    <a:ea typeface="Heiti SC Light" charset="-122"/>
                    <a:cs typeface="Heiti SC Light" charset="-122"/>
                  </a:rPr>
                  <a:t>Detach </a:t>
                </a:r>
                <a:r>
                  <a:rPr lang="en-US" sz="600" b="1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MMEs</a:t>
                </a:r>
                <a:endParaRPr lang="en-US" sz="600" b="1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1085885" y="470777"/>
            <a:ext cx="678091" cy="276999"/>
            <a:chOff x="2528114" y="460"/>
            <a:chExt cx="678091" cy="276999"/>
          </a:xfrm>
        </p:grpSpPr>
        <p:sp>
          <p:nvSpPr>
            <p:cNvPr id="142" name="Rectangle 141"/>
            <p:cNvSpPr/>
            <p:nvPr/>
          </p:nvSpPr>
          <p:spPr>
            <a:xfrm>
              <a:off x="2616428" y="53714"/>
              <a:ext cx="496617" cy="175038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28114" y="460"/>
              <a:ext cx="678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Forwarder-N</a:t>
              </a:r>
            </a:p>
          </p:txBody>
        </p:sp>
      </p:grpSp>
      <p:cxnSp>
        <p:nvCxnSpPr>
          <p:cNvPr id="186" name="Straight Connector 185"/>
          <p:cNvCxnSpPr>
            <a:stCxn id="142" idx="3"/>
            <a:endCxn id="286" idx="1"/>
          </p:cNvCxnSpPr>
          <p:nvPr/>
        </p:nvCxnSpPr>
        <p:spPr>
          <a:xfrm flipV="1">
            <a:off x="1670816" y="611274"/>
            <a:ext cx="366337" cy="276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40924" y="452258"/>
            <a:ext cx="5863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23646" y="454302"/>
            <a:ext cx="433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" name="Elbow Connector 6"/>
          <p:cNvCxnSpPr>
            <a:stCxn id="286" idx="3"/>
            <a:endCxn id="245" idx="2"/>
          </p:cNvCxnSpPr>
          <p:nvPr/>
        </p:nvCxnSpPr>
        <p:spPr>
          <a:xfrm>
            <a:off x="2644798" y="611274"/>
            <a:ext cx="150548" cy="6877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2402" y="665154"/>
            <a:ext cx="470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9355" y="78830"/>
            <a:ext cx="761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sliceID-Forwarder </a:t>
            </a:r>
          </a:p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Hash Table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3546" y="657791"/>
            <a:ext cx="5863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 dirty="0">
                <a:latin typeface="Heiti SC Light" charset="-122"/>
                <a:ea typeface="Heiti SC Light" charset="-122"/>
                <a:cs typeface="Heiti SC Light" charset="-122"/>
              </a:rPr>
              <a:t>Packets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52241" y="243468"/>
            <a:ext cx="898281" cy="252668"/>
            <a:chOff x="247108" y="159667"/>
            <a:chExt cx="898281" cy="252668"/>
          </a:xfrm>
        </p:grpSpPr>
        <p:grpSp>
          <p:nvGrpSpPr>
            <p:cNvPr id="44" name="Group 43"/>
            <p:cNvGrpSpPr/>
            <p:nvPr/>
          </p:nvGrpSpPr>
          <p:grpSpPr>
            <a:xfrm>
              <a:off x="247108" y="159667"/>
              <a:ext cx="898281" cy="216135"/>
              <a:chOff x="247108" y="159667"/>
              <a:chExt cx="898281" cy="21613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47108" y="159667"/>
                <a:ext cx="797555" cy="216135"/>
                <a:chOff x="262155" y="93483"/>
                <a:chExt cx="550933" cy="216135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79358" y="134580"/>
                  <a:ext cx="433730" cy="175038"/>
                </a:xfrm>
                <a:prstGeom prst="rect">
                  <a:avLst/>
                </a:prstGeom>
                <a:ln w="6350" cmpd="sng"/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47976" y="134580"/>
                  <a:ext cx="0" cy="17503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19" idx="1"/>
                  <a:endCxn id="119" idx="3"/>
                </p:cNvCxnSpPr>
                <p:nvPr/>
              </p:nvCxnSpPr>
              <p:spPr>
                <a:xfrm>
                  <a:off x="379358" y="222099"/>
                  <a:ext cx="43373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262155" y="93483"/>
                  <a:ext cx="40567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sliceID</a:t>
                  </a:r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563181" y="161946"/>
                <a:ext cx="58220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>
                    <a:latin typeface="Heiti SC Light" charset="-122"/>
                    <a:ea typeface="Heiti SC Light" charset="-122"/>
                    <a:cs typeface="Heiti SC Light" charset="-122"/>
                  </a:rPr>
                  <a:t>forwarderID</a:t>
                </a:r>
                <a:endParaRPr lang="en-US" sz="5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292818" y="243058"/>
              <a:ext cx="4940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#</a:t>
              </a:r>
              <a:r>
                <a:rPr lang="en-US" sz="500" dirty="0" err="1">
                  <a:latin typeface="Heiti SC Light" charset="-122"/>
                  <a:ea typeface="Heiti SC Light" charset="-122"/>
                  <a:cs typeface="Heiti SC Light" charset="-122"/>
                </a:rPr>
                <a:t>sid</a:t>
              </a:r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 (M)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37822" y="242076"/>
              <a:ext cx="43801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#</a:t>
              </a:r>
              <a:r>
                <a:rPr lang="en-US" sz="500" dirty="0" err="1">
                  <a:latin typeface="Heiti SC Light" charset="-122"/>
                  <a:ea typeface="Heiti SC Light" charset="-122"/>
                  <a:cs typeface="Heiti SC Light" charset="-122"/>
                </a:rPr>
                <a:t>fID</a:t>
              </a:r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 (N)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774532" y="-47768"/>
            <a:ext cx="1028311" cy="411543"/>
            <a:chOff x="1704625" y="-164382"/>
            <a:chExt cx="1028311" cy="411543"/>
          </a:xfrm>
        </p:grpSpPr>
        <p:sp>
          <p:nvSpPr>
            <p:cNvPr id="144" name="TextBox 143"/>
            <p:cNvSpPr txBox="1"/>
            <p:nvPr/>
          </p:nvSpPr>
          <p:spPr>
            <a:xfrm>
              <a:off x="1956221" y="-164382"/>
              <a:ext cx="5815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TMSI-State</a:t>
              </a:r>
            </a:p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Hash Table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704625" y="-14531"/>
              <a:ext cx="1028311" cy="261692"/>
              <a:chOff x="1005627" y="1284604"/>
              <a:chExt cx="1028311" cy="26169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05627" y="1284604"/>
                <a:ext cx="1028311" cy="218365"/>
                <a:chOff x="247108" y="157437"/>
                <a:chExt cx="916907" cy="218365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247108" y="159667"/>
                  <a:ext cx="797555" cy="216135"/>
                  <a:chOff x="262155" y="93483"/>
                  <a:chExt cx="550933" cy="216135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9358" y="134580"/>
                    <a:ext cx="433730" cy="175038"/>
                  </a:xfrm>
                  <a:prstGeom prst="rect">
                    <a:avLst/>
                  </a:prstGeom>
                  <a:ln w="6350" cmpd="sng"/>
                  <a:effec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>
                      <a:latin typeface="Heiti SC Light" charset="-122"/>
                      <a:ea typeface="Heiti SC Light" charset="-122"/>
                      <a:cs typeface="Heiti SC Light" charset="-122"/>
                    </a:endParaRPr>
                  </a:p>
                </p:txBody>
              </p: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547976" y="134580"/>
                    <a:ext cx="0" cy="17503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379358" y="222099"/>
                    <a:ext cx="43373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62155" y="93483"/>
                    <a:ext cx="405678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00" dirty="0">
                        <a:latin typeface="Heiti SC Light" charset="-122"/>
                        <a:ea typeface="Heiti SC Light" charset="-122"/>
                        <a:cs typeface="Heiti SC Light" charset="-122"/>
                      </a:rPr>
                      <a:t>TMSI</a:t>
                    </a:r>
                  </a:p>
                </p:txBody>
              </p:sp>
            </p:grpSp>
            <p:sp>
              <p:nvSpPr>
                <p:cNvPr id="150" name="TextBox 149"/>
                <p:cNvSpPr txBox="1"/>
                <p:nvPr/>
              </p:nvSpPr>
              <p:spPr>
                <a:xfrm>
                  <a:off x="540747" y="157437"/>
                  <a:ext cx="62326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UE State Add.</a:t>
                  </a:r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1083573" y="1377019"/>
                <a:ext cx="4940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latin typeface="Heiti SC Light" charset="-122"/>
                    <a:ea typeface="Heiti SC Light" charset="-122"/>
                    <a:cs typeface="Heiti SC Light" charset="-122"/>
                  </a:rPr>
                  <a:t>#TMIS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325963" y="1374789"/>
                <a:ext cx="6940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latin typeface="Heiti SC Light" charset="-122"/>
                    <a:ea typeface="Heiti SC Light" charset="-122"/>
                    <a:cs typeface="Heiti SC Light" charset="-122"/>
                  </a:rPr>
                  <a:t>Mem. Add</a:t>
                </a:r>
              </a:p>
            </p:txBody>
          </p:sp>
        </p:grpSp>
      </p:grpSp>
      <p:sp>
        <p:nvSpPr>
          <p:cNvPr id="176" name="TextBox 175"/>
          <p:cNvSpPr txBox="1"/>
          <p:nvPr/>
        </p:nvSpPr>
        <p:spPr>
          <a:xfrm>
            <a:off x="1087551" y="-30066"/>
            <a:ext cx="761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Heiti SC Light" charset="-122"/>
                <a:ea typeface="Heiti SC Light" charset="-122"/>
                <a:cs typeface="Heiti SC Light" charset="-122"/>
              </a:rPr>
              <a:t>mType-instanceID</a:t>
            </a:r>
            <a:endParaRPr lang="en-US" sz="5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Hash Table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855952" y="120324"/>
            <a:ext cx="1074736" cy="395286"/>
            <a:chOff x="225530" y="169609"/>
            <a:chExt cx="899641" cy="231202"/>
          </a:xfrm>
        </p:grpSpPr>
        <p:grpSp>
          <p:nvGrpSpPr>
            <p:cNvPr id="178" name="Group 177"/>
            <p:cNvGrpSpPr/>
            <p:nvPr/>
          </p:nvGrpSpPr>
          <p:grpSpPr>
            <a:xfrm>
              <a:off x="225530" y="169927"/>
              <a:ext cx="899641" cy="229711"/>
              <a:chOff x="225530" y="169927"/>
              <a:chExt cx="899641" cy="22971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25530" y="200764"/>
                <a:ext cx="819136" cy="198874"/>
                <a:chOff x="247248" y="134580"/>
                <a:chExt cx="565840" cy="198874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379358" y="134580"/>
                  <a:ext cx="433730" cy="175038"/>
                </a:xfrm>
                <a:prstGeom prst="rect">
                  <a:avLst/>
                </a:prstGeom>
                <a:ln w="6350" cmpd="sng"/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07286" y="134580"/>
                  <a:ext cx="0" cy="17503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79358" y="222099"/>
                  <a:ext cx="43373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extBox 187"/>
                <p:cNvSpPr txBox="1"/>
                <p:nvPr/>
              </p:nvSpPr>
              <p:spPr>
                <a:xfrm>
                  <a:off x="247248" y="189440"/>
                  <a:ext cx="495470" cy="144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Handover</a:t>
                  </a:r>
                </a:p>
                <a:p>
                  <a:pPr algn="ctr"/>
                  <a:r>
                    <a:rPr lang="en-US" sz="5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(51), SLO</a:t>
                  </a:r>
                  <a:r>
                    <a:rPr lang="en-US" sz="500" baseline="-250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Type1</a:t>
                  </a: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61510" y="169927"/>
                <a:ext cx="463661" cy="1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>
                    <a:latin typeface="Heiti SC Light" charset="-122"/>
                    <a:ea typeface="Heiti SC Light" charset="-122"/>
                    <a:cs typeface="Heiti SC Light" charset="-122"/>
                  </a:rPr>
                  <a:t>Instance</a:t>
                </a:r>
              </a:p>
              <a:p>
                <a:pPr algn="ctr"/>
                <a:r>
                  <a:rPr lang="en-US" sz="500" dirty="0">
                    <a:latin typeface="Heiti SC Light" charset="-122"/>
                    <a:ea typeface="Heiti SC Light" charset="-122"/>
                    <a:cs typeface="Heiti SC Light" charset="-122"/>
                  </a:rPr>
                  <a:t>IDs</a:t>
                </a: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355783" y="169609"/>
              <a:ext cx="459757" cy="14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 err="1">
                  <a:latin typeface="Heiti SC Light" charset="-122"/>
                  <a:ea typeface="Heiti SC Light" charset="-122"/>
                  <a:cs typeface="Heiti SC Light" charset="-122"/>
                </a:rPr>
                <a:t>mType</a:t>
              </a:r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, </a:t>
              </a:r>
            </a:p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SLO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68660" y="256797"/>
              <a:ext cx="448238" cy="14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#instance</a:t>
              </a:r>
            </a:p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ID (P, Q, R)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48179" y="696568"/>
            <a:ext cx="154766" cy="124249"/>
            <a:chOff x="2681783" y="0"/>
            <a:chExt cx="91263" cy="13640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2771890" y="0"/>
              <a:ext cx="1156" cy="136403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solid"/>
              <a:headEnd type="stealth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81783" y="0"/>
              <a:ext cx="1161" cy="132575"/>
            </a:xfrm>
            <a:prstGeom prst="straightConnector1">
              <a:avLst/>
            </a:prstGeom>
            <a:ln w="6350" cmpd="sng">
              <a:solidFill>
                <a:schemeClr val="tx2"/>
              </a:solidFill>
              <a:prstDash val="solid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49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83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Heiti SC Light</vt:lpstr>
      <vt:lpstr>Arial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239</cp:revision>
  <cp:lastPrinted>2018-01-05T17:46:40Z</cp:lastPrinted>
  <dcterms:created xsi:type="dcterms:W3CDTF">2017-06-11T05:09:55Z</dcterms:created>
  <dcterms:modified xsi:type="dcterms:W3CDTF">2018-01-10T15:37:58Z</dcterms:modified>
</cp:coreProperties>
</file>