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54163" cy="914400"/>
  <p:notesSz cx="6858000" cy="9144000"/>
  <p:defaultTextStyle>
    <a:defPPr>
      <a:defRPr lang="en-US"/>
    </a:defPPr>
    <a:lvl1pPr marL="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6794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3588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0382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27176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33970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40764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475579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543519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4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0216" autoAdjust="0"/>
  </p:normalViewPr>
  <p:slideViewPr>
    <p:cSldViewPr snapToGrid="0" snapToObjects="1">
      <p:cViewPr varScale="1">
        <p:scale>
          <a:sx n="400" d="100"/>
          <a:sy n="400" d="100"/>
        </p:scale>
        <p:origin x="1680" y="664"/>
      </p:cViewPr>
      <p:guideLst>
        <p:guide orient="horz" pos="288"/>
        <p:guide pos="4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4A97A-AC86-6342-BA9E-21B6CD8416A7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1143000"/>
            <a:ext cx="524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D733E-DA4A-0144-A302-D438AACA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6450" y="1143000"/>
            <a:ext cx="5245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D733E-DA4A-0144-A302-D438AACA8B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5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66" y="284064"/>
            <a:ext cx="1321039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28" y="518160"/>
            <a:ext cx="1087915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5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8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516" y="4868"/>
            <a:ext cx="55853" cy="1041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18" y="4868"/>
            <a:ext cx="142195" cy="10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73" y="587589"/>
            <a:ext cx="1321039" cy="181610"/>
          </a:xfrm>
        </p:spPr>
        <p:txBody>
          <a:bodyPr anchor="t"/>
          <a:lstStyle>
            <a:lvl1pPr algn="l">
              <a:defRPr sz="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73" y="387565"/>
            <a:ext cx="1321039" cy="200025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6794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3588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2038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7176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33970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40764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47557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54351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16" y="28370"/>
            <a:ext cx="99025" cy="80645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343" y="28370"/>
            <a:ext cx="99023" cy="80645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12" y="36618"/>
            <a:ext cx="1398747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09" y="204684"/>
            <a:ext cx="686692" cy="85302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67940" indent="0">
              <a:buNone/>
              <a:defRPr sz="300" b="1"/>
            </a:lvl2pPr>
            <a:lvl3pPr marL="135880" indent="0">
              <a:buNone/>
              <a:defRPr sz="300" b="1"/>
            </a:lvl3pPr>
            <a:lvl4pPr marL="203820" indent="0">
              <a:buNone/>
              <a:defRPr sz="200" b="1"/>
            </a:lvl4pPr>
            <a:lvl5pPr marL="271760" indent="0">
              <a:buNone/>
              <a:defRPr sz="200" b="1"/>
            </a:lvl5pPr>
            <a:lvl6pPr marL="339700" indent="0">
              <a:buNone/>
              <a:defRPr sz="200" b="1"/>
            </a:lvl6pPr>
            <a:lvl7pPr marL="407640" indent="0">
              <a:buNone/>
              <a:defRPr sz="200" b="1"/>
            </a:lvl7pPr>
            <a:lvl8pPr marL="475579" indent="0">
              <a:buNone/>
              <a:defRPr sz="200" b="1"/>
            </a:lvl8pPr>
            <a:lvl9pPr marL="543519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09" y="289984"/>
            <a:ext cx="686692" cy="526838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493" y="204684"/>
            <a:ext cx="686962" cy="85302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67940" indent="0">
              <a:buNone/>
              <a:defRPr sz="300" b="1"/>
            </a:lvl2pPr>
            <a:lvl3pPr marL="135880" indent="0">
              <a:buNone/>
              <a:defRPr sz="300" b="1"/>
            </a:lvl3pPr>
            <a:lvl4pPr marL="203820" indent="0">
              <a:buNone/>
              <a:defRPr sz="200" b="1"/>
            </a:lvl4pPr>
            <a:lvl5pPr marL="271760" indent="0">
              <a:buNone/>
              <a:defRPr sz="200" b="1"/>
            </a:lvl5pPr>
            <a:lvl6pPr marL="339700" indent="0">
              <a:buNone/>
              <a:defRPr sz="200" b="1"/>
            </a:lvl6pPr>
            <a:lvl7pPr marL="407640" indent="0">
              <a:buNone/>
              <a:defRPr sz="200" b="1"/>
            </a:lvl7pPr>
            <a:lvl8pPr marL="475579" indent="0">
              <a:buNone/>
              <a:defRPr sz="200" b="1"/>
            </a:lvl8pPr>
            <a:lvl9pPr marL="543519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493" y="289984"/>
            <a:ext cx="686962" cy="526838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4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15" y="36407"/>
            <a:ext cx="511309" cy="154940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36" y="36412"/>
            <a:ext cx="868820" cy="780415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15" y="191352"/>
            <a:ext cx="511309" cy="625475"/>
          </a:xfrm>
        </p:spPr>
        <p:txBody>
          <a:bodyPr/>
          <a:lstStyle>
            <a:lvl1pPr marL="0" indent="0">
              <a:buNone/>
              <a:defRPr sz="200"/>
            </a:lvl1pPr>
            <a:lvl2pPr marL="67940" indent="0">
              <a:buNone/>
              <a:defRPr sz="200"/>
            </a:lvl2pPr>
            <a:lvl3pPr marL="135880" indent="0">
              <a:buNone/>
              <a:defRPr sz="100"/>
            </a:lvl3pPr>
            <a:lvl4pPr marL="203820" indent="0">
              <a:buNone/>
              <a:defRPr sz="100"/>
            </a:lvl4pPr>
            <a:lvl5pPr marL="271760" indent="0">
              <a:buNone/>
              <a:defRPr sz="100"/>
            </a:lvl5pPr>
            <a:lvl6pPr marL="339700" indent="0">
              <a:buNone/>
              <a:defRPr sz="100"/>
            </a:lvl6pPr>
            <a:lvl7pPr marL="407640" indent="0">
              <a:buNone/>
              <a:defRPr sz="100"/>
            </a:lvl7pPr>
            <a:lvl8pPr marL="475579" indent="0">
              <a:buNone/>
              <a:defRPr sz="100"/>
            </a:lvl8pPr>
            <a:lvl9pPr marL="543519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30" y="640085"/>
            <a:ext cx="932498" cy="75565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30" y="81703"/>
            <a:ext cx="932498" cy="548640"/>
          </a:xfrm>
        </p:spPr>
        <p:txBody>
          <a:bodyPr/>
          <a:lstStyle>
            <a:lvl1pPr marL="0" indent="0">
              <a:buNone/>
              <a:defRPr sz="500"/>
            </a:lvl1pPr>
            <a:lvl2pPr marL="67940" indent="0">
              <a:buNone/>
              <a:defRPr sz="400"/>
            </a:lvl2pPr>
            <a:lvl3pPr marL="135880" indent="0">
              <a:buNone/>
              <a:defRPr sz="400"/>
            </a:lvl3pPr>
            <a:lvl4pPr marL="203820" indent="0">
              <a:buNone/>
              <a:defRPr sz="300"/>
            </a:lvl4pPr>
            <a:lvl5pPr marL="271760" indent="0">
              <a:buNone/>
              <a:defRPr sz="300"/>
            </a:lvl5pPr>
            <a:lvl6pPr marL="339700" indent="0">
              <a:buNone/>
              <a:defRPr sz="300"/>
            </a:lvl6pPr>
            <a:lvl7pPr marL="407640" indent="0">
              <a:buNone/>
              <a:defRPr sz="300"/>
            </a:lvl7pPr>
            <a:lvl8pPr marL="475579" indent="0">
              <a:buNone/>
              <a:defRPr sz="300"/>
            </a:lvl8pPr>
            <a:lvl9pPr marL="543519" indent="0">
              <a:buNone/>
              <a:defRPr sz="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30" y="715652"/>
            <a:ext cx="932498" cy="107315"/>
          </a:xfrm>
        </p:spPr>
        <p:txBody>
          <a:bodyPr/>
          <a:lstStyle>
            <a:lvl1pPr marL="0" indent="0">
              <a:buNone/>
              <a:defRPr sz="200"/>
            </a:lvl1pPr>
            <a:lvl2pPr marL="67940" indent="0">
              <a:buNone/>
              <a:defRPr sz="200"/>
            </a:lvl2pPr>
            <a:lvl3pPr marL="135880" indent="0">
              <a:buNone/>
              <a:defRPr sz="100"/>
            </a:lvl3pPr>
            <a:lvl4pPr marL="203820" indent="0">
              <a:buNone/>
              <a:defRPr sz="100"/>
            </a:lvl4pPr>
            <a:lvl5pPr marL="271760" indent="0">
              <a:buNone/>
              <a:defRPr sz="100"/>
            </a:lvl5pPr>
            <a:lvl6pPr marL="339700" indent="0">
              <a:buNone/>
              <a:defRPr sz="100"/>
            </a:lvl6pPr>
            <a:lvl7pPr marL="407640" indent="0">
              <a:buNone/>
              <a:defRPr sz="100"/>
            </a:lvl7pPr>
            <a:lvl8pPr marL="475579" indent="0">
              <a:buNone/>
              <a:defRPr sz="100"/>
            </a:lvl8pPr>
            <a:lvl9pPr marL="543519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12" y="36618"/>
            <a:ext cx="1398747" cy="152400"/>
          </a:xfrm>
          <a:prstGeom prst="rect">
            <a:avLst/>
          </a:prstGeom>
        </p:spPr>
        <p:txBody>
          <a:bodyPr vert="horz" lIns="13588" tIns="6794" rIns="13588" bIns="6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12" y="213360"/>
            <a:ext cx="1398747" cy="603462"/>
          </a:xfrm>
          <a:prstGeom prst="rect">
            <a:avLst/>
          </a:prstGeom>
        </p:spPr>
        <p:txBody>
          <a:bodyPr vert="horz" lIns="13588" tIns="6794" rIns="13588" bIns="6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08" y="847521"/>
            <a:ext cx="362638" cy="48683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68E4-A4B0-BB41-AA66-42C7CC441012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006" y="847521"/>
            <a:ext cx="492152" cy="48683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7" y="847521"/>
            <a:ext cx="362638" cy="48683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40" rtl="0" eaLnBrk="1" latinLnBrk="0" hangingPunct="1">
        <a:spcBef>
          <a:spcPct val="0"/>
        </a:spcBef>
        <a:buNone/>
        <a:defRPr sz="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5" indent="-50955" algn="l" defTabSz="6794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10402" indent="-42462" algn="l" defTabSz="67940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50" indent="-33970" algn="l" defTabSz="67940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90" indent="-33970" algn="l" defTabSz="67940" rtl="0" eaLnBrk="1" latinLnBrk="0" hangingPunct="1">
        <a:spcBef>
          <a:spcPct val="20000"/>
        </a:spcBef>
        <a:buFont typeface="Arial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05730" indent="-33970" algn="l" defTabSz="67940" rtl="0" eaLnBrk="1" latinLnBrk="0" hangingPunct="1">
        <a:spcBef>
          <a:spcPct val="20000"/>
        </a:spcBef>
        <a:buFont typeface="Arial"/>
        <a:buChar char="»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73670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4160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0954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7748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6794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8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0382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6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0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0764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475579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43519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67152" y="0"/>
            <a:ext cx="1712228" cy="864737"/>
            <a:chOff x="-67152" y="0"/>
            <a:chExt cx="1712228" cy="864737"/>
          </a:xfrm>
        </p:grpSpPr>
        <p:grpSp>
          <p:nvGrpSpPr>
            <p:cNvPr id="33" name="Group 32"/>
            <p:cNvGrpSpPr/>
            <p:nvPr/>
          </p:nvGrpSpPr>
          <p:grpSpPr>
            <a:xfrm>
              <a:off x="430923" y="185421"/>
              <a:ext cx="203105" cy="487326"/>
              <a:chOff x="566019" y="-264576"/>
              <a:chExt cx="203105" cy="48732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566019" y="-264576"/>
                <a:ext cx="203105" cy="450498"/>
              </a:xfrm>
              <a:prstGeom prst="rect">
                <a:avLst/>
              </a:prstGeom>
              <a:ln w="63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600" dirty="0">
                  <a:solidFill>
                    <a:schemeClr val="tx1"/>
                  </a:solidFill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630025" y="-263175"/>
                <a:ext cx="73933" cy="485925"/>
                <a:chOff x="630025" y="-263175"/>
                <a:chExt cx="73933" cy="485925"/>
              </a:xfrm>
            </p:grpSpPr>
            <p:graphicFrame>
              <p:nvGraphicFramePr>
                <p:cNvPr id="36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3027947"/>
                    </p:ext>
                  </p:extLst>
                </p:nvPr>
              </p:nvGraphicFramePr>
              <p:xfrm>
                <a:off x="630450" y="-263175"/>
                <a:ext cx="73508" cy="2467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98" name="Visio" r:id="rId4" imgW="635000" imgH="1511300" progId="">
                        <p:embed/>
                      </p:oleObj>
                    </mc:Choice>
                    <mc:Fallback>
                      <p:oleObj name="Visio" r:id="rId4" imgW="635000" imgH="15113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450" y="-263175"/>
                              <a:ext cx="73508" cy="2467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16750458"/>
                    </p:ext>
                  </p:extLst>
                </p:nvPr>
              </p:nvGraphicFramePr>
              <p:xfrm>
                <a:off x="630025" y="-24022"/>
                <a:ext cx="73508" cy="2467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99" name="Visio" r:id="rId6" imgW="635000" imgH="1511300" progId="">
                        <p:embed/>
                      </p:oleObj>
                    </mc:Choice>
                    <mc:Fallback>
                      <p:oleObj name="Visio" r:id="rId6" imgW="635000" imgH="15113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025" y="-24022"/>
                              <a:ext cx="73508" cy="2467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67" name="Rectangle 66"/>
            <p:cNvSpPr/>
            <p:nvPr/>
          </p:nvSpPr>
          <p:spPr>
            <a:xfrm>
              <a:off x="1098797" y="231311"/>
              <a:ext cx="273321" cy="122432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69" name="Cloud 68"/>
            <p:cNvSpPr/>
            <p:nvPr/>
          </p:nvSpPr>
          <p:spPr>
            <a:xfrm>
              <a:off x="12700" y="237894"/>
              <a:ext cx="248509" cy="455174"/>
            </a:xfrm>
            <a:prstGeom prst="cloud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cxnSp>
          <p:nvCxnSpPr>
            <p:cNvPr id="72" name="Straight Connector 71"/>
            <p:cNvCxnSpPr>
              <a:stCxn id="34" idx="3"/>
              <a:endCxn id="68" idx="1"/>
            </p:cNvCxnSpPr>
            <p:nvPr/>
          </p:nvCxnSpPr>
          <p:spPr>
            <a:xfrm>
              <a:off x="634028" y="410670"/>
              <a:ext cx="461594" cy="251447"/>
            </a:xfrm>
            <a:prstGeom prst="line">
              <a:avLst/>
            </a:prstGeom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1095622" y="600901"/>
              <a:ext cx="273321" cy="122432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28878" y="565433"/>
              <a:ext cx="4603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MME1</a:t>
              </a:r>
            </a:p>
          </p:txBody>
        </p:sp>
        <p:cxnSp>
          <p:nvCxnSpPr>
            <p:cNvPr id="78" name="Straight Connector 77"/>
            <p:cNvCxnSpPr>
              <a:stCxn id="34" idx="3"/>
              <a:endCxn id="67" idx="1"/>
            </p:cNvCxnSpPr>
            <p:nvPr/>
          </p:nvCxnSpPr>
          <p:spPr>
            <a:xfrm flipV="1">
              <a:off x="634028" y="292527"/>
              <a:ext cx="464769" cy="118143"/>
            </a:xfrm>
            <a:prstGeom prst="line">
              <a:avLst/>
            </a:prstGeom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005292" y="197659"/>
              <a:ext cx="4603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MME2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73843" y="37598"/>
              <a:ext cx="4929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eNodeB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41297" y="365283"/>
              <a:ext cx="3555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UEs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261724" y="235153"/>
              <a:ext cx="755024" cy="145086"/>
            </a:xfrm>
            <a:custGeom>
              <a:avLst/>
              <a:gdLst>
                <a:gd name="connsiteX0" fmla="*/ 742950 w 742950"/>
                <a:gd name="connsiteY0" fmla="*/ 0 h 220587"/>
                <a:gd name="connsiteX1" fmla="*/ 460375 w 742950"/>
                <a:gd name="connsiteY1" fmla="*/ 200025 h 220587"/>
                <a:gd name="connsiteX2" fmla="*/ 292100 w 742950"/>
                <a:gd name="connsiteY2" fmla="*/ 215900 h 220587"/>
                <a:gd name="connsiteX3" fmla="*/ 0 w 742950"/>
                <a:gd name="connsiteY3" fmla="*/ 215900 h 22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220587">
                  <a:moveTo>
                    <a:pt x="742950" y="0"/>
                  </a:moveTo>
                  <a:cubicBezTo>
                    <a:pt x="639233" y="82021"/>
                    <a:pt x="535517" y="164042"/>
                    <a:pt x="460375" y="200025"/>
                  </a:cubicBezTo>
                  <a:cubicBezTo>
                    <a:pt x="385233" y="236008"/>
                    <a:pt x="368829" y="213254"/>
                    <a:pt x="292100" y="215900"/>
                  </a:cubicBezTo>
                  <a:cubicBezTo>
                    <a:pt x="215371" y="218546"/>
                    <a:pt x="0" y="215900"/>
                    <a:pt x="0" y="215900"/>
                  </a:cubicBezTo>
                </a:path>
              </a:pathLst>
            </a:custGeom>
            <a:ln w="6350">
              <a:solidFill>
                <a:schemeClr val="accent6">
                  <a:lumMod val="50000"/>
                </a:schemeClr>
              </a:solidFill>
              <a:prstDash val="solid"/>
              <a:headEnd type="stealth"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rot="15900000" flipH="1" flipV="1">
              <a:off x="321533" y="382219"/>
              <a:ext cx="45719" cy="298729"/>
            </a:xfrm>
            <a:custGeom>
              <a:avLst/>
              <a:gdLst>
                <a:gd name="T0" fmla="*/ 2147483647 w 404"/>
                <a:gd name="T1" fmla="*/ 2147483647 h 1294"/>
                <a:gd name="T2" fmla="*/ 2147483647 w 404"/>
                <a:gd name="T3" fmla="*/ 0 h 1294"/>
                <a:gd name="T4" fmla="*/ 2147483647 w 404"/>
                <a:gd name="T5" fmla="*/ 2147483647 h 1294"/>
                <a:gd name="T6" fmla="*/ 0 w 404"/>
                <a:gd name="T7" fmla="*/ 2147483647 h 1294"/>
                <a:gd name="T8" fmla="*/ 2147483647 w 404"/>
                <a:gd name="T9" fmla="*/ 2147483647 h 1294"/>
                <a:gd name="T10" fmla="*/ 2147483647 w 404"/>
                <a:gd name="T11" fmla="*/ 2147483647 h 1294"/>
                <a:gd name="T12" fmla="*/ 2147483647 w 404"/>
                <a:gd name="T13" fmla="*/ 2147483647 h 1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4"/>
                <a:gd name="T22" fmla="*/ 0 h 1294"/>
                <a:gd name="T23" fmla="*/ 404 w 404"/>
                <a:gd name="T24" fmla="*/ 1294 h 12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4" h="1294">
                  <a:moveTo>
                    <a:pt x="404" y="771"/>
                  </a:moveTo>
                  <a:lnTo>
                    <a:pt x="87" y="0"/>
                  </a:lnTo>
                  <a:lnTo>
                    <a:pt x="224" y="574"/>
                  </a:lnTo>
                  <a:lnTo>
                    <a:pt x="0" y="466"/>
                  </a:lnTo>
                  <a:lnTo>
                    <a:pt x="301" y="1294"/>
                  </a:lnTo>
                  <a:lnTo>
                    <a:pt x="155" y="686"/>
                  </a:lnTo>
                  <a:lnTo>
                    <a:pt x="404" y="77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4152" y="469105"/>
              <a:ext cx="792733" cy="207247"/>
            </a:xfrm>
            <a:custGeom>
              <a:avLst/>
              <a:gdLst>
                <a:gd name="connsiteX0" fmla="*/ 0 w 841375"/>
                <a:gd name="connsiteY0" fmla="*/ 28197 h 269497"/>
                <a:gd name="connsiteX1" fmla="*/ 482600 w 841375"/>
                <a:gd name="connsiteY1" fmla="*/ 21847 h 269497"/>
                <a:gd name="connsiteX2" fmla="*/ 841375 w 841375"/>
                <a:gd name="connsiteY2" fmla="*/ 269497 h 26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1375" h="269497">
                  <a:moveTo>
                    <a:pt x="0" y="28197"/>
                  </a:moveTo>
                  <a:cubicBezTo>
                    <a:pt x="171185" y="4913"/>
                    <a:pt x="342371" y="-18370"/>
                    <a:pt x="482600" y="21847"/>
                  </a:cubicBezTo>
                  <a:cubicBezTo>
                    <a:pt x="622829" y="62064"/>
                    <a:pt x="841375" y="269497"/>
                    <a:pt x="841375" y="269497"/>
                  </a:cubicBezTo>
                </a:path>
              </a:pathLst>
            </a:custGeom>
            <a:ln w="6350">
              <a:solidFill>
                <a:schemeClr val="accent3">
                  <a:lumMod val="50000"/>
                </a:schemeClr>
              </a:solidFill>
              <a:prstDash val="solid"/>
              <a:headEnd type="stealth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66361" y="520274"/>
              <a:ext cx="227948" cy="184666"/>
              <a:chOff x="1229523" y="75038"/>
              <a:chExt cx="227948" cy="184666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290507" y="121689"/>
                <a:ext cx="100337" cy="95852"/>
              </a:xfrm>
              <a:prstGeom prst="ellipse">
                <a:avLst/>
              </a:prstGeom>
              <a:noFill/>
              <a:ln w="635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accent2"/>
                  </a:solidFill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229523" y="75038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/>
                    </a:solidFill>
                    <a:latin typeface="Heiti SC Light" charset="-122"/>
                    <a:ea typeface="Heiti SC Light" charset="-122"/>
                    <a:cs typeface="Heiti SC Light" charset="-122"/>
                  </a:rPr>
                  <a:t>1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4824" y="157247"/>
              <a:ext cx="227948" cy="184666"/>
              <a:chOff x="1228526" y="75814"/>
              <a:chExt cx="227948" cy="18466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1290507" y="121689"/>
                <a:ext cx="100337" cy="95852"/>
              </a:xfrm>
              <a:prstGeom prst="ellipse">
                <a:avLst/>
              </a:prstGeom>
              <a:noFill/>
              <a:ln w="6350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228526" y="75814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accent6">
                        <a:lumMod val="50000"/>
                      </a:schemeClr>
                    </a:solidFill>
                    <a:latin typeface="Heiti SC Light" charset="-122"/>
                    <a:ea typeface="Heiti SC Light" charset="-122"/>
                    <a:cs typeface="Heiti SC Light" charset="-122"/>
                  </a:rPr>
                  <a:t>4</a:t>
                </a:r>
                <a:endParaRPr lang="en-US" sz="600" dirty="0">
                  <a:solidFill>
                    <a:schemeClr val="accent6">
                      <a:lumMod val="50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77344" y="363069"/>
              <a:ext cx="227948" cy="184666"/>
              <a:chOff x="1221655" y="74484"/>
              <a:chExt cx="227948" cy="184666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290507" y="121689"/>
                <a:ext cx="100337" cy="95852"/>
              </a:xfrm>
              <a:prstGeom prst="ellips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21655" y="74484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accent1">
                        <a:lumMod val="75000"/>
                      </a:schemeClr>
                    </a:solidFill>
                    <a:latin typeface="Heiti SC Light" charset="-122"/>
                    <a:ea typeface="Heiti SC Light" charset="-122"/>
                    <a:cs typeface="Heiti SC Light" charset="-122"/>
                  </a:rPr>
                  <a:t>3</a:t>
                </a:r>
                <a:endParaRPr lang="en-US" sz="600" dirty="0">
                  <a:solidFill>
                    <a:schemeClr val="accent1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518383" y="607602"/>
              <a:ext cx="651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Heiti SC Light" charset="-122"/>
                  <a:ea typeface="Heiti SC Light" charset="-122"/>
                  <a:cs typeface="Heiti SC Light" charset="-122"/>
                </a:rPr>
                <a:t>Service </a:t>
              </a:r>
              <a:r>
                <a:rPr lang="en-US" sz="500" dirty="0" smtClean="0">
                  <a:latin typeface="Heiti SC Light" charset="-122"/>
                  <a:ea typeface="Heiti SC Light" charset="-122"/>
                  <a:cs typeface="Heiti SC Light" charset="-122"/>
                </a:rPr>
                <a:t>Request</a:t>
              </a:r>
              <a:endParaRPr lang="en-US" sz="5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6196" y="350105"/>
              <a:ext cx="762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Heiti SC Light" charset="-122"/>
                  <a:ea typeface="Heiti SC Light" charset="-122"/>
                  <a:cs typeface="Heiti SC Light" charset="-122"/>
                </a:rPr>
                <a:t>States migrated </a:t>
              </a:r>
            </a:p>
            <a:p>
              <a:pPr algn="ctr"/>
              <a:r>
                <a:rPr lang="en-US" sz="500" dirty="0">
                  <a:latin typeface="Heiti SC Light" charset="-122"/>
                  <a:ea typeface="Heiti SC Light" charset="-122"/>
                  <a:cs typeface="Heiti SC Light" charset="-122"/>
                </a:rPr>
                <a:t>to MME2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8437" y="0"/>
              <a:ext cx="1076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Heiti SC Light" charset="-122"/>
                  <a:ea typeface="Heiti SC Light" charset="-122"/>
                  <a:cs typeface="Heiti SC Light" charset="-122"/>
                </a:rPr>
                <a:t>Migrate </a:t>
              </a:r>
              <a:r>
                <a:rPr lang="en-US" sz="500" dirty="0" smtClean="0">
                  <a:latin typeface="Heiti SC Light" charset="-122"/>
                  <a:ea typeface="Heiti SC Light" charset="-122"/>
                  <a:cs typeface="Heiti SC Light" charset="-122"/>
                </a:rPr>
                <a:t>Connection to </a:t>
              </a:r>
              <a:r>
                <a:rPr lang="en-US" sz="500" dirty="0">
                  <a:latin typeface="Heiti SC Light" charset="-122"/>
                  <a:ea typeface="Heiti SC Light" charset="-122"/>
                  <a:cs typeface="Heiti SC Light" charset="-122"/>
                </a:rPr>
                <a:t>MME2 </a:t>
              </a:r>
              <a:r>
                <a:rPr lang="en-US" sz="500" dirty="0" smtClean="0">
                  <a:latin typeface="Heiti SC Light" charset="-122"/>
                  <a:ea typeface="Heiti SC Light" charset="-122"/>
                  <a:cs typeface="Heiti SC Light" charset="-122"/>
                </a:rPr>
                <a:t>(+Service Req.)</a:t>
              </a:r>
              <a:endParaRPr lang="en-US" sz="5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97192" y="680071"/>
              <a:ext cx="71736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FF0000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(Overloaded)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762694" y="333644"/>
              <a:ext cx="332088" cy="282371"/>
            </a:xfrm>
            <a:custGeom>
              <a:avLst/>
              <a:gdLst>
                <a:gd name="connsiteX0" fmla="*/ 219075 w 219075"/>
                <a:gd name="connsiteY0" fmla="*/ 244475 h 244475"/>
                <a:gd name="connsiteX1" fmla="*/ 0 w 219075"/>
                <a:gd name="connsiteY1" fmla="*/ 95250 h 244475"/>
                <a:gd name="connsiteX2" fmla="*/ 215900 w 219075"/>
                <a:gd name="connsiteY2" fmla="*/ 0 h 24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244475">
                  <a:moveTo>
                    <a:pt x="219075" y="244475"/>
                  </a:moveTo>
                  <a:cubicBezTo>
                    <a:pt x="109802" y="190235"/>
                    <a:pt x="529" y="135996"/>
                    <a:pt x="0" y="95250"/>
                  </a:cubicBezTo>
                  <a:cubicBezTo>
                    <a:pt x="-529" y="54504"/>
                    <a:pt x="215900" y="0"/>
                    <a:pt x="215900" y="0"/>
                  </a:cubicBezTo>
                </a:path>
              </a:pathLst>
            </a:custGeom>
            <a:noFill/>
            <a:ln w="6350">
              <a:headEnd type="stealth" w="sm" len="sm"/>
              <a:tailEnd type="stealth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67152" y="615378"/>
              <a:ext cx="8623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smtClean="0">
                  <a:solidFill>
                    <a:srgbClr val="FF0000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Cause</a:t>
              </a:r>
              <a:r>
                <a:rPr lang="en-US" sz="500" dirty="0" smtClean="0">
                  <a:solidFill>
                    <a:schemeClr val="accent3">
                      <a:lumMod val="50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: </a:t>
              </a:r>
              <a:r>
                <a:rPr lang="en-US" sz="500" dirty="0" smtClean="0">
                  <a:latin typeface="Heiti SC Light" charset="-122"/>
                  <a:ea typeface="Heiti SC Light" charset="-122"/>
                  <a:cs typeface="Heiti SC Light" charset="-122"/>
                </a:rPr>
                <a:t>Overload Migration Required</a:t>
              </a:r>
              <a:endParaRPr lang="en-US" sz="5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45375" y="502726"/>
              <a:ext cx="227948" cy="184666"/>
              <a:chOff x="1229523" y="77282"/>
              <a:chExt cx="227948" cy="184666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290507" y="121689"/>
                <a:ext cx="100337" cy="95852"/>
              </a:xfrm>
              <a:prstGeom prst="ellips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229523" y="77282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accent3">
                        <a:lumMod val="50000"/>
                      </a:schemeClr>
                    </a:solidFill>
                    <a:latin typeface="Heiti SC Light" charset="-122"/>
                    <a:ea typeface="Heiti SC Light" charset="-122"/>
                    <a:cs typeface="Heiti SC Light" charset="-122"/>
                  </a:rPr>
                  <a:t>2</a:t>
                </a:r>
                <a:endParaRPr lang="en-US" sz="600" dirty="0">
                  <a:solidFill>
                    <a:schemeClr val="accent3">
                      <a:lumMod val="50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sp>
          <p:nvSpPr>
            <p:cNvPr id="74" name="Freeform 73"/>
            <p:cNvSpPr/>
            <p:nvPr/>
          </p:nvSpPr>
          <p:spPr>
            <a:xfrm>
              <a:off x="258343" y="520857"/>
              <a:ext cx="837251" cy="206356"/>
            </a:xfrm>
            <a:custGeom>
              <a:avLst/>
              <a:gdLst>
                <a:gd name="connsiteX0" fmla="*/ 0 w 841375"/>
                <a:gd name="connsiteY0" fmla="*/ 28197 h 269497"/>
                <a:gd name="connsiteX1" fmla="*/ 482600 w 841375"/>
                <a:gd name="connsiteY1" fmla="*/ 21847 h 269497"/>
                <a:gd name="connsiteX2" fmla="*/ 841375 w 841375"/>
                <a:gd name="connsiteY2" fmla="*/ 269497 h 26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1375" h="269497">
                  <a:moveTo>
                    <a:pt x="0" y="28197"/>
                  </a:moveTo>
                  <a:cubicBezTo>
                    <a:pt x="171185" y="4913"/>
                    <a:pt x="342371" y="-18370"/>
                    <a:pt x="482600" y="21847"/>
                  </a:cubicBezTo>
                  <a:cubicBezTo>
                    <a:pt x="622829" y="62064"/>
                    <a:pt x="841375" y="269497"/>
                    <a:pt x="841375" y="269497"/>
                  </a:cubicBezTo>
                </a:path>
              </a:pathLst>
            </a:custGeom>
            <a:ln w="6350">
              <a:solidFill>
                <a:schemeClr val="accent2"/>
              </a:solidFill>
              <a:prstDash val="solid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96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31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Heiti SC Light</vt:lpstr>
      <vt:lpstr>Arial</vt:lpstr>
      <vt:lpstr>Office Theme</vt:lpstr>
      <vt:lpstr>Visio</vt:lpstr>
      <vt:lpstr>PowerPoint Presentation</vt:lpstr>
    </vt:vector>
  </TitlesOfParts>
  <Company>stonybrook univesity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146</cp:revision>
  <cp:lastPrinted>2017-12-23T04:14:18Z</cp:lastPrinted>
  <dcterms:created xsi:type="dcterms:W3CDTF">2017-12-22T04:32:26Z</dcterms:created>
  <dcterms:modified xsi:type="dcterms:W3CDTF">2017-12-27T05:03:06Z</dcterms:modified>
</cp:coreProperties>
</file>