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463675" cy="1096963"/>
  <p:notesSz cx="6858000" cy="9144000"/>
  <p:defaultTextStyle>
    <a:defPPr>
      <a:defRPr lang="en-US"/>
    </a:defPPr>
    <a:lvl1pPr marL="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6794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13588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20382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27176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33970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40764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475579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543519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0216" autoAdjust="0"/>
  </p:normalViewPr>
  <p:slideViewPr>
    <p:cSldViewPr snapToGrid="0" snapToObjects="1">
      <p:cViewPr varScale="1">
        <p:scale>
          <a:sx n="400" d="100"/>
          <a:sy n="400" d="100"/>
        </p:scale>
        <p:origin x="1800" y="432"/>
      </p:cViewPr>
      <p:guideLst>
        <p:guide orient="horz" pos="346"/>
        <p:guide pos="4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4A97A-AC86-6342-BA9E-21B6CD8416A7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1143000"/>
            <a:ext cx="4117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D733E-DA4A-0144-A302-D438AACA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1143000"/>
            <a:ext cx="4117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D733E-DA4A-0144-A302-D438AACA8B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5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82" y="340780"/>
            <a:ext cx="1244124" cy="2351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57" y="621613"/>
            <a:ext cx="1024573" cy="2803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5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8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08" y="5839"/>
            <a:ext cx="52601" cy="124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97" y="5839"/>
            <a:ext cx="133916" cy="124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4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5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25" y="704905"/>
            <a:ext cx="1244124" cy="217869"/>
          </a:xfrm>
        </p:spPr>
        <p:txBody>
          <a:bodyPr anchor="t"/>
          <a:lstStyle>
            <a:lvl1pPr algn="l">
              <a:defRPr sz="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625" y="464944"/>
            <a:ext cx="1244124" cy="239960"/>
          </a:xfrm>
        </p:spPr>
        <p:txBody>
          <a:bodyPr anchor="b"/>
          <a:lstStyle>
            <a:lvl1pPr marL="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1pPr>
            <a:lvl2pPr marL="6794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3588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2038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7176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33970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40764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47557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54351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6" y="34035"/>
            <a:ext cx="93259" cy="96747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49" y="34035"/>
            <a:ext cx="93258" cy="96747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90" y="43930"/>
            <a:ext cx="1317308" cy="1828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84" y="245551"/>
            <a:ext cx="646711" cy="102332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67940" indent="0">
              <a:buNone/>
              <a:defRPr sz="300" b="1"/>
            </a:lvl2pPr>
            <a:lvl3pPr marL="135880" indent="0">
              <a:buNone/>
              <a:defRPr sz="300" b="1"/>
            </a:lvl3pPr>
            <a:lvl4pPr marL="203820" indent="0">
              <a:buNone/>
              <a:defRPr sz="200" b="1"/>
            </a:lvl4pPr>
            <a:lvl5pPr marL="271760" indent="0">
              <a:buNone/>
              <a:defRPr sz="200" b="1"/>
            </a:lvl5pPr>
            <a:lvl6pPr marL="339700" indent="0">
              <a:buNone/>
              <a:defRPr sz="200" b="1"/>
            </a:lvl6pPr>
            <a:lvl7pPr marL="407640" indent="0">
              <a:buNone/>
              <a:defRPr sz="200" b="1"/>
            </a:lvl7pPr>
            <a:lvl8pPr marL="475579" indent="0">
              <a:buNone/>
              <a:defRPr sz="200" b="1"/>
            </a:lvl8pPr>
            <a:lvl9pPr marL="543519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84" y="347882"/>
            <a:ext cx="646711" cy="632023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526" y="245551"/>
            <a:ext cx="646965" cy="102332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67940" indent="0">
              <a:buNone/>
              <a:defRPr sz="300" b="1"/>
            </a:lvl2pPr>
            <a:lvl3pPr marL="135880" indent="0">
              <a:buNone/>
              <a:defRPr sz="300" b="1"/>
            </a:lvl3pPr>
            <a:lvl4pPr marL="203820" indent="0">
              <a:buNone/>
              <a:defRPr sz="200" b="1"/>
            </a:lvl4pPr>
            <a:lvl5pPr marL="271760" indent="0">
              <a:buNone/>
              <a:defRPr sz="200" b="1"/>
            </a:lvl5pPr>
            <a:lvl6pPr marL="339700" indent="0">
              <a:buNone/>
              <a:defRPr sz="200" b="1"/>
            </a:lvl6pPr>
            <a:lvl7pPr marL="407640" indent="0">
              <a:buNone/>
              <a:defRPr sz="200" b="1"/>
            </a:lvl7pPr>
            <a:lvl8pPr marL="475579" indent="0">
              <a:buNone/>
              <a:defRPr sz="200" b="1"/>
            </a:lvl8pPr>
            <a:lvl9pPr marL="543519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526" y="347882"/>
            <a:ext cx="646965" cy="632023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8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4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93" y="43677"/>
            <a:ext cx="481539" cy="185875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257" y="43683"/>
            <a:ext cx="818235" cy="936227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93" y="229559"/>
            <a:ext cx="481539" cy="750353"/>
          </a:xfrm>
        </p:spPr>
        <p:txBody>
          <a:bodyPr/>
          <a:lstStyle>
            <a:lvl1pPr marL="0" indent="0">
              <a:buNone/>
              <a:defRPr sz="200"/>
            </a:lvl1pPr>
            <a:lvl2pPr marL="67940" indent="0">
              <a:buNone/>
              <a:defRPr sz="200"/>
            </a:lvl2pPr>
            <a:lvl3pPr marL="135880" indent="0">
              <a:buNone/>
              <a:defRPr sz="100"/>
            </a:lvl3pPr>
            <a:lvl4pPr marL="203820" indent="0">
              <a:buNone/>
              <a:defRPr sz="100"/>
            </a:lvl4pPr>
            <a:lvl5pPr marL="271760" indent="0">
              <a:buNone/>
              <a:defRPr sz="100"/>
            </a:lvl5pPr>
            <a:lvl6pPr marL="339700" indent="0">
              <a:buNone/>
              <a:defRPr sz="100"/>
            </a:lvl6pPr>
            <a:lvl7pPr marL="407640" indent="0">
              <a:buNone/>
              <a:defRPr sz="100"/>
            </a:lvl7pPr>
            <a:lvl8pPr marL="475579" indent="0">
              <a:buNone/>
              <a:defRPr sz="100"/>
            </a:lvl8pPr>
            <a:lvl9pPr marL="543519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9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94" y="767881"/>
            <a:ext cx="878205" cy="90652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894" y="98016"/>
            <a:ext cx="878205" cy="658178"/>
          </a:xfrm>
        </p:spPr>
        <p:txBody>
          <a:bodyPr/>
          <a:lstStyle>
            <a:lvl1pPr marL="0" indent="0">
              <a:buNone/>
              <a:defRPr sz="500"/>
            </a:lvl1pPr>
            <a:lvl2pPr marL="67940" indent="0">
              <a:buNone/>
              <a:defRPr sz="400"/>
            </a:lvl2pPr>
            <a:lvl3pPr marL="135880" indent="0">
              <a:buNone/>
              <a:defRPr sz="400"/>
            </a:lvl3pPr>
            <a:lvl4pPr marL="203820" indent="0">
              <a:buNone/>
              <a:defRPr sz="300"/>
            </a:lvl4pPr>
            <a:lvl5pPr marL="271760" indent="0">
              <a:buNone/>
              <a:defRPr sz="300"/>
            </a:lvl5pPr>
            <a:lvl6pPr marL="339700" indent="0">
              <a:buNone/>
              <a:defRPr sz="300"/>
            </a:lvl6pPr>
            <a:lvl7pPr marL="407640" indent="0">
              <a:buNone/>
              <a:defRPr sz="300"/>
            </a:lvl7pPr>
            <a:lvl8pPr marL="475579" indent="0">
              <a:buNone/>
              <a:defRPr sz="300"/>
            </a:lvl8pPr>
            <a:lvl9pPr marL="543519" indent="0">
              <a:buNone/>
              <a:defRPr sz="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94" y="858537"/>
            <a:ext cx="878205" cy="128741"/>
          </a:xfrm>
        </p:spPr>
        <p:txBody>
          <a:bodyPr/>
          <a:lstStyle>
            <a:lvl1pPr marL="0" indent="0">
              <a:buNone/>
              <a:defRPr sz="200"/>
            </a:lvl1pPr>
            <a:lvl2pPr marL="67940" indent="0">
              <a:buNone/>
              <a:defRPr sz="200"/>
            </a:lvl2pPr>
            <a:lvl3pPr marL="135880" indent="0">
              <a:buNone/>
              <a:defRPr sz="100"/>
            </a:lvl3pPr>
            <a:lvl4pPr marL="203820" indent="0">
              <a:buNone/>
              <a:defRPr sz="100"/>
            </a:lvl4pPr>
            <a:lvl5pPr marL="271760" indent="0">
              <a:buNone/>
              <a:defRPr sz="100"/>
            </a:lvl5pPr>
            <a:lvl6pPr marL="339700" indent="0">
              <a:buNone/>
              <a:defRPr sz="100"/>
            </a:lvl6pPr>
            <a:lvl7pPr marL="407640" indent="0">
              <a:buNone/>
              <a:defRPr sz="100"/>
            </a:lvl7pPr>
            <a:lvl8pPr marL="475579" indent="0">
              <a:buNone/>
              <a:defRPr sz="100"/>
            </a:lvl8pPr>
            <a:lvl9pPr marL="543519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90" y="43930"/>
            <a:ext cx="1317308" cy="182827"/>
          </a:xfrm>
          <a:prstGeom prst="rect">
            <a:avLst/>
          </a:prstGeom>
        </p:spPr>
        <p:txBody>
          <a:bodyPr vert="horz" lIns="13588" tIns="6794" rIns="13588" bIns="67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90" y="255959"/>
            <a:ext cx="1317308" cy="723945"/>
          </a:xfrm>
          <a:prstGeom prst="rect">
            <a:avLst/>
          </a:prstGeom>
        </p:spPr>
        <p:txBody>
          <a:bodyPr vert="horz" lIns="13588" tIns="6794" rIns="13588" bIns="67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4" y="1016733"/>
            <a:ext cx="341524" cy="58403"/>
          </a:xfrm>
          <a:prstGeom prst="rect">
            <a:avLst/>
          </a:prstGeom>
        </p:spPr>
        <p:txBody>
          <a:bodyPr vert="horz" lIns="13588" tIns="6794" rIns="13588" bIns="6794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089" y="1016733"/>
            <a:ext cx="463497" cy="58403"/>
          </a:xfrm>
          <a:prstGeom prst="rect">
            <a:avLst/>
          </a:prstGeom>
        </p:spPr>
        <p:txBody>
          <a:bodyPr vert="horz" lIns="13588" tIns="6794" rIns="13588" bIns="6794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967" y="1016733"/>
            <a:ext cx="341524" cy="58403"/>
          </a:xfrm>
          <a:prstGeom prst="rect">
            <a:avLst/>
          </a:prstGeom>
        </p:spPr>
        <p:txBody>
          <a:bodyPr vert="horz" lIns="13588" tIns="6794" rIns="13588" bIns="6794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940" rtl="0" eaLnBrk="1" latinLnBrk="0" hangingPunct="1">
        <a:spcBef>
          <a:spcPct val="0"/>
        </a:spcBef>
        <a:buNone/>
        <a:defRPr sz="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5" indent="-50955" algn="l" defTabSz="6794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10402" indent="-42462" algn="l" defTabSz="67940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50" indent="-33970" algn="l" defTabSz="67940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90" indent="-33970" algn="l" defTabSz="67940" rtl="0" eaLnBrk="1" latinLnBrk="0" hangingPunct="1">
        <a:spcBef>
          <a:spcPct val="20000"/>
        </a:spcBef>
        <a:buFont typeface="Arial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05730" indent="-33970" algn="l" defTabSz="67940" rtl="0" eaLnBrk="1" latinLnBrk="0" hangingPunct="1">
        <a:spcBef>
          <a:spcPct val="20000"/>
        </a:spcBef>
        <a:buFont typeface="Arial"/>
        <a:buChar char="»"/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73670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441609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509549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577489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6794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8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0382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6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3970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40764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475579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543519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39654" y="159227"/>
            <a:ext cx="203105" cy="487326"/>
            <a:chOff x="566019" y="-264576"/>
            <a:chExt cx="203105" cy="487326"/>
          </a:xfrm>
        </p:grpSpPr>
        <p:sp>
          <p:nvSpPr>
            <p:cNvPr id="34" name="Rectangle 33"/>
            <p:cNvSpPr/>
            <p:nvPr/>
          </p:nvSpPr>
          <p:spPr>
            <a:xfrm>
              <a:off x="566019" y="-264576"/>
              <a:ext cx="203105" cy="450498"/>
            </a:xfrm>
            <a:prstGeom prst="rect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60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630025" y="-263175"/>
              <a:ext cx="73933" cy="485925"/>
              <a:chOff x="630025" y="-263175"/>
              <a:chExt cx="73933" cy="485925"/>
            </a:xfrm>
          </p:grpSpPr>
          <p:graphicFrame>
            <p:nvGraphicFramePr>
              <p:cNvPr id="36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3027947"/>
                  </p:ext>
                </p:extLst>
              </p:nvPr>
            </p:nvGraphicFramePr>
            <p:xfrm>
              <a:off x="630450" y="-263175"/>
              <a:ext cx="73508" cy="2467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5" name="Visio" r:id="rId4" imgW="635000" imgH="1511300" progId="">
                      <p:embed/>
                    </p:oleObj>
                  </mc:Choice>
                  <mc:Fallback>
                    <p:oleObj name="Visio" r:id="rId4" imgW="635000" imgH="15113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0450" y="-263175"/>
                            <a:ext cx="73508" cy="2467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6750458"/>
                  </p:ext>
                </p:extLst>
              </p:nvPr>
            </p:nvGraphicFramePr>
            <p:xfrm>
              <a:off x="630025" y="-24022"/>
              <a:ext cx="73508" cy="2467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6" name="Visio" r:id="rId6" imgW="635000" imgH="1511300" progId="">
                      <p:embed/>
                    </p:oleObj>
                  </mc:Choice>
                  <mc:Fallback>
                    <p:oleObj name="Visio" r:id="rId6" imgW="635000" imgH="15113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0025" y="-24022"/>
                            <a:ext cx="73508" cy="2467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7" name="Rectangle 66"/>
          <p:cNvSpPr/>
          <p:nvPr/>
        </p:nvSpPr>
        <p:spPr>
          <a:xfrm>
            <a:off x="1069428" y="205117"/>
            <a:ext cx="273321" cy="122432"/>
          </a:xfrm>
          <a:prstGeom prst="rect">
            <a:avLst/>
          </a:prstGeom>
          <a:ln w="63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9" name="Cloud 68"/>
          <p:cNvSpPr/>
          <p:nvPr/>
        </p:nvSpPr>
        <p:spPr>
          <a:xfrm>
            <a:off x="21431" y="202175"/>
            <a:ext cx="248509" cy="455174"/>
          </a:xfrm>
          <a:prstGeom prst="cloud">
            <a:avLst/>
          </a:prstGeom>
          <a:ln w="63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72" name="Straight Connector 71"/>
          <p:cNvCxnSpPr>
            <a:stCxn id="34" idx="3"/>
            <a:endCxn id="68" idx="1"/>
          </p:cNvCxnSpPr>
          <p:nvPr/>
        </p:nvCxnSpPr>
        <p:spPr>
          <a:xfrm>
            <a:off x="642759" y="384476"/>
            <a:ext cx="433019" cy="260972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075778" y="584232"/>
            <a:ext cx="273321" cy="122432"/>
          </a:xfrm>
          <a:prstGeom prst="rect">
            <a:avLst/>
          </a:prstGeom>
          <a:solidFill>
            <a:srgbClr val="FF0000">
              <a:alpha val="35000"/>
            </a:srgbClr>
          </a:solidFill>
          <a:ln w="63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13459" y="551011"/>
            <a:ext cx="4603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MME1</a:t>
            </a:r>
          </a:p>
        </p:txBody>
      </p:sp>
      <p:sp>
        <p:nvSpPr>
          <p:cNvPr id="74" name="Freeform 73"/>
          <p:cNvSpPr/>
          <p:nvPr/>
        </p:nvSpPr>
        <p:spPr>
          <a:xfrm>
            <a:off x="248317" y="490101"/>
            <a:ext cx="806602" cy="189680"/>
          </a:xfrm>
          <a:custGeom>
            <a:avLst/>
            <a:gdLst>
              <a:gd name="connsiteX0" fmla="*/ 0 w 841375"/>
              <a:gd name="connsiteY0" fmla="*/ 28197 h 269497"/>
              <a:gd name="connsiteX1" fmla="*/ 482600 w 841375"/>
              <a:gd name="connsiteY1" fmla="*/ 21847 h 269497"/>
              <a:gd name="connsiteX2" fmla="*/ 841375 w 841375"/>
              <a:gd name="connsiteY2" fmla="*/ 269497 h 26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375" h="269497">
                <a:moveTo>
                  <a:pt x="0" y="28197"/>
                </a:moveTo>
                <a:cubicBezTo>
                  <a:pt x="171185" y="4913"/>
                  <a:pt x="342371" y="-18370"/>
                  <a:pt x="482600" y="21847"/>
                </a:cubicBezTo>
                <a:cubicBezTo>
                  <a:pt x="622829" y="62064"/>
                  <a:pt x="841375" y="269497"/>
                  <a:pt x="841375" y="269497"/>
                </a:cubicBezTo>
              </a:path>
            </a:pathLst>
          </a:custGeom>
          <a:ln w="6350">
            <a:solidFill>
              <a:schemeClr val="accent2"/>
            </a:solidFill>
            <a:prstDash val="solid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78" name="Straight Connector 77"/>
          <p:cNvCxnSpPr>
            <a:stCxn id="34" idx="3"/>
            <a:endCxn id="67" idx="1"/>
          </p:cNvCxnSpPr>
          <p:nvPr/>
        </p:nvCxnSpPr>
        <p:spPr>
          <a:xfrm flipV="1">
            <a:off x="642759" y="266333"/>
            <a:ext cx="426669" cy="118143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68473" y="174027"/>
            <a:ext cx="4603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MME2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2574" y="11404"/>
            <a:ext cx="4929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eNodeB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-32566" y="339089"/>
            <a:ext cx="3555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UEs</a:t>
            </a:r>
          </a:p>
        </p:txBody>
      </p:sp>
      <p:sp>
        <p:nvSpPr>
          <p:cNvPr id="64" name="Freeform 63"/>
          <p:cNvSpPr/>
          <p:nvPr/>
        </p:nvSpPr>
        <p:spPr>
          <a:xfrm>
            <a:off x="265816" y="234950"/>
            <a:ext cx="797262" cy="100834"/>
          </a:xfrm>
          <a:custGeom>
            <a:avLst/>
            <a:gdLst>
              <a:gd name="connsiteX0" fmla="*/ 742950 w 742950"/>
              <a:gd name="connsiteY0" fmla="*/ 0 h 220587"/>
              <a:gd name="connsiteX1" fmla="*/ 460375 w 742950"/>
              <a:gd name="connsiteY1" fmla="*/ 200025 h 220587"/>
              <a:gd name="connsiteX2" fmla="*/ 292100 w 742950"/>
              <a:gd name="connsiteY2" fmla="*/ 215900 h 220587"/>
              <a:gd name="connsiteX3" fmla="*/ 0 w 742950"/>
              <a:gd name="connsiteY3" fmla="*/ 215900 h 22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220587">
                <a:moveTo>
                  <a:pt x="742950" y="0"/>
                </a:moveTo>
                <a:cubicBezTo>
                  <a:pt x="639233" y="82021"/>
                  <a:pt x="535517" y="164042"/>
                  <a:pt x="460375" y="200025"/>
                </a:cubicBezTo>
                <a:cubicBezTo>
                  <a:pt x="385233" y="236008"/>
                  <a:pt x="368829" y="213254"/>
                  <a:pt x="292100" y="215900"/>
                </a:cubicBezTo>
                <a:cubicBezTo>
                  <a:pt x="215371" y="218546"/>
                  <a:pt x="0" y="215900"/>
                  <a:pt x="0" y="215900"/>
                </a:cubicBezTo>
              </a:path>
            </a:pathLst>
          </a:custGeom>
          <a:ln w="6350">
            <a:solidFill>
              <a:schemeClr val="accent6">
                <a:lumMod val="50000"/>
              </a:schemeClr>
            </a:solidFill>
            <a:prstDash val="solid"/>
            <a:headEnd type="stealth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accent6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8" name="Freeform 29"/>
          <p:cNvSpPr>
            <a:spLocks/>
          </p:cNvSpPr>
          <p:nvPr/>
        </p:nvSpPr>
        <p:spPr bwMode="auto">
          <a:xfrm rot="15900000" flipH="1" flipV="1">
            <a:off x="307988" y="90527"/>
            <a:ext cx="45719" cy="298729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68104" y="443953"/>
            <a:ext cx="799207" cy="189680"/>
          </a:xfrm>
          <a:custGeom>
            <a:avLst/>
            <a:gdLst>
              <a:gd name="connsiteX0" fmla="*/ 0 w 841375"/>
              <a:gd name="connsiteY0" fmla="*/ 28197 h 269497"/>
              <a:gd name="connsiteX1" fmla="*/ 482600 w 841375"/>
              <a:gd name="connsiteY1" fmla="*/ 21847 h 269497"/>
              <a:gd name="connsiteX2" fmla="*/ 841375 w 841375"/>
              <a:gd name="connsiteY2" fmla="*/ 269497 h 26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375" h="269497">
                <a:moveTo>
                  <a:pt x="0" y="28197"/>
                </a:moveTo>
                <a:cubicBezTo>
                  <a:pt x="171185" y="4913"/>
                  <a:pt x="342371" y="-18370"/>
                  <a:pt x="482600" y="21847"/>
                </a:cubicBezTo>
                <a:cubicBezTo>
                  <a:pt x="622829" y="62064"/>
                  <a:pt x="841375" y="269497"/>
                  <a:pt x="841375" y="269497"/>
                </a:cubicBezTo>
              </a:path>
            </a:pathLst>
          </a:custGeom>
          <a:ln w="6350">
            <a:solidFill>
              <a:schemeClr val="accent3">
                <a:lumMod val="50000"/>
              </a:schemeClr>
            </a:solidFill>
            <a:prstDash val="solid"/>
            <a:headEnd type="stealth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4794" y="504096"/>
            <a:ext cx="227948" cy="184666"/>
            <a:chOff x="1226701" y="77282"/>
            <a:chExt cx="227948" cy="184666"/>
          </a:xfrm>
        </p:grpSpPr>
        <p:sp>
          <p:nvSpPr>
            <p:cNvPr id="2" name="Oval 1"/>
            <p:cNvSpPr/>
            <p:nvPr/>
          </p:nvSpPr>
          <p:spPr>
            <a:xfrm>
              <a:off x="1290507" y="121689"/>
              <a:ext cx="100337" cy="9585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26701" y="77282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accent2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1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55339" y="157616"/>
            <a:ext cx="280846" cy="184666"/>
            <a:chOff x="1201695" y="65641"/>
            <a:chExt cx="280846" cy="184666"/>
          </a:xfrm>
        </p:grpSpPr>
        <p:sp>
          <p:nvSpPr>
            <p:cNvPr id="45" name="Oval 44"/>
            <p:cNvSpPr/>
            <p:nvPr/>
          </p:nvSpPr>
          <p:spPr>
            <a:xfrm>
              <a:off x="1286283" y="115164"/>
              <a:ext cx="104562" cy="10237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01695" y="65641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accent6">
                      <a:lumMod val="50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3a</a:t>
              </a:r>
              <a:endParaRPr lang="en-US" sz="600" dirty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80841" y="581426"/>
            <a:ext cx="619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Heiti SC Light" charset="-122"/>
                <a:ea typeface="Heiti SC Light" charset="-122"/>
                <a:cs typeface="Heiti SC Light" charset="-122"/>
              </a:rPr>
              <a:t>Service </a:t>
            </a:r>
            <a:r>
              <a:rPr lang="en-US" sz="500" dirty="0">
                <a:latin typeface="Heiti SC Light" charset="-122"/>
                <a:ea typeface="Heiti SC Light" charset="-122"/>
                <a:cs typeface="Heiti SC Light" charset="-122"/>
              </a:rPr>
              <a:t>Request</a:t>
            </a:r>
            <a:endParaRPr lang="en-US" sz="5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3030" y="318671"/>
            <a:ext cx="78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Heiti SC Light" charset="-122"/>
                <a:ea typeface="Heiti SC Light" charset="-122"/>
                <a:cs typeface="Heiti SC Light" charset="-122"/>
              </a:rPr>
              <a:t>States migrated </a:t>
            </a:r>
          </a:p>
          <a:p>
            <a:pPr algn="ctr"/>
            <a:r>
              <a:rPr lang="en-US" sz="500" dirty="0">
                <a:latin typeface="Heiti SC Light" charset="-122"/>
                <a:ea typeface="Heiti SC Light" charset="-122"/>
                <a:cs typeface="Heiti SC Light" charset="-122"/>
              </a:rPr>
              <a:t>to MME2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9045" y="-9324"/>
            <a:ext cx="1076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Heiti SC Light" charset="-122"/>
                <a:ea typeface="Heiti SC Light" charset="-122"/>
                <a:cs typeface="Heiti SC Light" charset="-122"/>
              </a:rPr>
              <a:t>Migrate </a:t>
            </a:r>
            <a:r>
              <a:rPr lang="en-US" sz="500">
                <a:latin typeface="Heiti SC Light" charset="-122"/>
                <a:ea typeface="Heiti SC Light" charset="-122"/>
                <a:cs typeface="Heiti SC Light" charset="-122"/>
              </a:rPr>
              <a:t>Connection to </a:t>
            </a:r>
            <a:r>
              <a:rPr lang="en-US" sz="500" dirty="0">
                <a:latin typeface="Heiti SC Light" charset="-122"/>
                <a:ea typeface="Heiti SC Light" charset="-122"/>
                <a:cs typeface="Heiti SC Light" charset="-122"/>
              </a:rPr>
              <a:t>MME2 (+</a:t>
            </a:r>
            <a:r>
              <a:rPr lang="en-US" sz="500">
                <a:latin typeface="Heiti SC Light" charset="-122"/>
                <a:ea typeface="Heiti SC Light" charset="-122"/>
                <a:cs typeface="Heiti SC Light" charset="-122"/>
              </a:rPr>
              <a:t>Service Req.)</a:t>
            </a:r>
            <a:endParaRPr lang="en-US" sz="5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980" y="663695"/>
            <a:ext cx="7173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FF0000"/>
                </a:solidFill>
                <a:latin typeface="Heiti SC Light" charset="-122"/>
                <a:ea typeface="Heiti SC Light" charset="-122"/>
                <a:cs typeface="Heiti SC Light" charset="-122"/>
              </a:rPr>
              <a:t>(Overloaded)</a:t>
            </a:r>
          </a:p>
        </p:txBody>
      </p:sp>
      <p:sp>
        <p:nvSpPr>
          <p:cNvPr id="6" name="Freeform 5"/>
          <p:cNvSpPr/>
          <p:nvPr/>
        </p:nvSpPr>
        <p:spPr>
          <a:xfrm>
            <a:off x="773820" y="297399"/>
            <a:ext cx="264201" cy="264451"/>
          </a:xfrm>
          <a:custGeom>
            <a:avLst/>
            <a:gdLst>
              <a:gd name="connsiteX0" fmla="*/ 219075 w 219075"/>
              <a:gd name="connsiteY0" fmla="*/ 244475 h 244475"/>
              <a:gd name="connsiteX1" fmla="*/ 0 w 219075"/>
              <a:gd name="connsiteY1" fmla="*/ 95250 h 244475"/>
              <a:gd name="connsiteX2" fmla="*/ 215900 w 219075"/>
              <a:gd name="connsiteY2" fmla="*/ 0 h 24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44475">
                <a:moveTo>
                  <a:pt x="219075" y="244475"/>
                </a:moveTo>
                <a:cubicBezTo>
                  <a:pt x="109802" y="190235"/>
                  <a:pt x="529" y="135996"/>
                  <a:pt x="0" y="95250"/>
                </a:cubicBezTo>
                <a:cubicBezTo>
                  <a:pt x="-529" y="54504"/>
                  <a:pt x="215900" y="0"/>
                  <a:pt x="215900" y="0"/>
                </a:cubicBezTo>
              </a:path>
            </a:pathLst>
          </a:custGeom>
          <a:noFill/>
          <a:ln w="6350">
            <a:headEnd type="stealth" w="sm" len="sm"/>
            <a:tailEnd type="stealth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/>
          </a:p>
        </p:txBody>
      </p:sp>
      <p:sp>
        <p:nvSpPr>
          <p:cNvPr id="7" name="Rectangle 6"/>
          <p:cNvSpPr/>
          <p:nvPr/>
        </p:nvSpPr>
        <p:spPr>
          <a:xfrm>
            <a:off x="22279" y="817945"/>
            <a:ext cx="1419225" cy="271774"/>
          </a:xfrm>
          <a:prstGeom prst="rect">
            <a:avLst/>
          </a:prstGeom>
          <a:noFill/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-93009" y="766506"/>
            <a:ext cx="165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Increased control procedure completion times and </a:t>
            </a:r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message </a:t>
            </a:r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drops impacting data transfer latency.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31460" y="542450"/>
            <a:ext cx="7770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rgbClr val="FF0000"/>
                </a:solidFill>
                <a:latin typeface="Heiti SC Light" charset="-122"/>
                <a:ea typeface="Heiti SC Light" charset="-122"/>
                <a:cs typeface="Heiti SC Light" charset="-122"/>
              </a:rPr>
              <a:t>TAU Cause</a:t>
            </a:r>
            <a:r>
              <a:rPr lang="en-US" sz="500" dirty="0">
                <a:solidFill>
                  <a:schemeClr val="accent3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: </a:t>
            </a:r>
            <a:r>
              <a:rPr lang="en-US" sz="500" dirty="0">
                <a:latin typeface="Heiti SC Light" charset="-122"/>
                <a:ea typeface="Heiti SC Light" charset="-122"/>
                <a:cs typeface="Heiti SC Light" charset="-122"/>
              </a:rPr>
              <a:t>Overload Migration Required</a:t>
            </a:r>
            <a:endParaRPr lang="en-US" sz="5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2609" y="348974"/>
            <a:ext cx="227948" cy="184666"/>
            <a:chOff x="-318243" y="457426"/>
            <a:chExt cx="227948" cy="184666"/>
          </a:xfrm>
        </p:grpSpPr>
        <p:sp>
          <p:nvSpPr>
            <p:cNvPr id="42" name="Oval 41"/>
            <p:cNvSpPr/>
            <p:nvPr/>
          </p:nvSpPr>
          <p:spPr>
            <a:xfrm>
              <a:off x="-250617" y="501833"/>
              <a:ext cx="100337" cy="9585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318243" y="457426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accent3">
                      <a:lumMod val="50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2</a:t>
              </a:r>
              <a:endParaRPr lang="en-US" sz="600" dirty="0">
                <a:solidFill>
                  <a:schemeClr val="accent3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84874" y="299439"/>
            <a:ext cx="280846" cy="184666"/>
            <a:chOff x="1202622" y="74090"/>
            <a:chExt cx="280846" cy="184666"/>
          </a:xfrm>
        </p:grpSpPr>
        <p:sp>
          <p:nvSpPr>
            <p:cNvPr id="49" name="Oval 48"/>
            <p:cNvSpPr/>
            <p:nvPr/>
          </p:nvSpPr>
          <p:spPr>
            <a:xfrm>
              <a:off x="1290507" y="121689"/>
              <a:ext cx="100337" cy="9585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02622" y="74090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3b</a:t>
              </a:r>
              <a:endParaRPr lang="en-US" sz="600" dirty="0">
                <a:solidFill>
                  <a:schemeClr val="accent1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96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45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Heiti SC Light</vt:lpstr>
      <vt:lpstr>Arial</vt:lpstr>
      <vt:lpstr>Office Theme</vt:lpstr>
      <vt:lpstr>Visio</vt:lpstr>
      <vt:lpstr>PowerPoint Presentation</vt:lpstr>
    </vt:vector>
  </TitlesOfParts>
  <Company>stonybrook univesity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165</cp:revision>
  <cp:lastPrinted>2017-12-23T04:14:18Z</cp:lastPrinted>
  <dcterms:created xsi:type="dcterms:W3CDTF">2017-12-22T04:32:26Z</dcterms:created>
  <dcterms:modified xsi:type="dcterms:W3CDTF">2017-12-28T03:45:35Z</dcterms:modified>
</cp:coreProperties>
</file>