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54a5ad7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54a5ad7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3c2df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3c2df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53faea0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53faea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3faea0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3faea0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3faea0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3faea0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cffb7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cffb7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3faea0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3faea0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4a5ad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4a5ad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3faea0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3faea0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Ranking and Severity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Omik Mahajan</a:t>
            </a:r>
            <a:endParaRPr/>
          </a:p>
          <a:p>
            <a:pPr indent="0" lvl="0" marL="0" rtl="0" algn="ctr">
              <a:spcBef>
                <a:spcPts val="0"/>
              </a:spcBef>
              <a:spcAft>
                <a:spcPts val="0"/>
              </a:spcAft>
              <a:buClr>
                <a:schemeClr val="dk1"/>
              </a:buClr>
              <a:buSzPts val="1100"/>
              <a:buFont typeface="Arial"/>
              <a:buNone/>
            </a:pPr>
            <a:r>
              <a:rPr lang="en"/>
              <a:t>WINGS Lab</a:t>
            </a:r>
            <a:endParaRPr/>
          </a:p>
          <a:p>
            <a:pPr indent="0" lvl="0" marL="0" rtl="0" algn="ctr">
              <a:spcBef>
                <a:spcPts val="0"/>
              </a:spcBef>
              <a:spcAft>
                <a:spcPts val="0"/>
              </a:spcAft>
              <a:buClr>
                <a:schemeClr val="dk1"/>
              </a:buClr>
              <a:buSzPts val="1100"/>
              <a:buFont typeface="Arial"/>
              <a:buNone/>
            </a:pPr>
            <a:r>
              <a:rPr lang="en"/>
              <a:t>Stony Brook University</a:t>
            </a:r>
            <a:endParaRPr/>
          </a:p>
          <a:p>
            <a:pPr indent="0" lvl="0" marL="0" rtl="0" algn="ctr">
              <a:spcBef>
                <a:spcPts val="0"/>
              </a:spcBef>
              <a:spcAft>
                <a:spcPts val="0"/>
              </a:spcAft>
              <a:buClr>
                <a:schemeClr val="dk1"/>
              </a:buClr>
              <a:buSzPts val="1100"/>
              <a:buFont typeface="Arial"/>
              <a:buNone/>
            </a:pPr>
            <a:r>
              <a:rPr lang="en"/>
              <a:t>Department of Computer Science</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4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Idea: Building a bayesian network of nodes and corresponding acl lists.</a:t>
            </a:r>
            <a:endParaRPr/>
          </a:p>
          <a:p>
            <a:pPr indent="0" lvl="0" marL="0" rtl="0" algn="l">
              <a:spcBef>
                <a:spcPts val="1600"/>
              </a:spcBef>
              <a:spcAft>
                <a:spcPts val="0"/>
              </a:spcAft>
              <a:buNone/>
            </a:pPr>
            <a:r>
              <a:rPr lang="en"/>
              <a:t>Problems:</a:t>
            </a:r>
            <a:endParaRPr/>
          </a:p>
          <a:p>
            <a:pPr indent="0" lvl="0" marL="0" rtl="0" algn="l">
              <a:lnSpc>
                <a:spcPct val="100000"/>
              </a:lnSpc>
              <a:spcBef>
                <a:spcPts val="1600"/>
              </a:spcBef>
              <a:spcAft>
                <a:spcPts val="0"/>
              </a:spcAft>
              <a:buNone/>
            </a:pPr>
            <a:r>
              <a:rPr b="1" lang="en"/>
              <a:t>Prior </a:t>
            </a:r>
            <a:r>
              <a:rPr b="1" lang="en"/>
              <a:t>distribution</a:t>
            </a:r>
            <a:r>
              <a:rPr b="1" lang="en"/>
              <a:t> for the nodes and acl lists.</a:t>
            </a:r>
            <a:endParaRPr b="1"/>
          </a:p>
          <a:p>
            <a:pPr indent="0" lvl="0" marL="0" rtl="0" algn="l">
              <a:spcBef>
                <a:spcPts val="1600"/>
              </a:spcBef>
              <a:spcAft>
                <a:spcPts val="0"/>
              </a:spcAft>
              <a:buNone/>
            </a:pPr>
            <a:r>
              <a:rPr lang="en"/>
              <a:t>Possible solution: prior for acl lists can be their prob. score.</a:t>
            </a:r>
            <a:endParaRPr/>
          </a:p>
          <a:p>
            <a:pPr indent="0" lvl="0" marL="0" rtl="0" algn="l">
              <a:spcBef>
                <a:spcPts val="1600"/>
              </a:spcBef>
              <a:spcAft>
                <a:spcPts val="0"/>
              </a:spcAft>
              <a:buNone/>
            </a:pPr>
            <a:r>
              <a:rPr b="1" lang="en"/>
              <a:t>Probability distribution among the nodes and between each node and an acl.</a:t>
            </a:r>
            <a:endParaRPr b="1"/>
          </a:p>
          <a:p>
            <a:pPr indent="0" lvl="0" marL="0" rtl="0" algn="l">
              <a:spcBef>
                <a:spcPts val="1600"/>
              </a:spcBef>
              <a:spcAft>
                <a:spcPts val="0"/>
              </a:spcAft>
              <a:buNone/>
            </a:pPr>
            <a:r>
              <a:rPr b="1" lang="en"/>
              <a:t>How to update the values after each evaluation?</a:t>
            </a:r>
            <a:endParaRPr b="1"/>
          </a:p>
          <a:p>
            <a:pPr indent="0" lvl="0" marL="0" rtl="0" algn="l">
              <a:spcBef>
                <a:spcPts val="1600"/>
              </a:spcBef>
              <a:spcAft>
                <a:spcPts val="1600"/>
              </a:spcAft>
              <a:buNone/>
            </a:pPr>
            <a:r>
              <a:rPr lang="en"/>
              <a:t>Possible solution: EM algorithm as given in the Correlation Analysis Paper.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want to do?</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the network </a:t>
            </a:r>
            <a:r>
              <a:rPr lang="en"/>
              <a:t>configuration</a:t>
            </a:r>
            <a:r>
              <a:rPr lang="en"/>
              <a:t> files for different networks. We want to find bugs in the networks by analysing the config files. This list of bugs will be sent to the network admin for further analysis.</a:t>
            </a:r>
            <a:endParaRPr/>
          </a:p>
          <a:p>
            <a:pPr indent="-342900" lvl="0" marL="457200" rtl="0" algn="l">
              <a:spcBef>
                <a:spcPts val="0"/>
              </a:spcBef>
              <a:spcAft>
                <a:spcPts val="0"/>
              </a:spcAft>
              <a:buSzPts val="1800"/>
              <a:buChar char="●"/>
            </a:pPr>
            <a:r>
              <a:rPr lang="en"/>
              <a:t>But we want to send only those reports which we’re sure of being bugs and not many false positives.</a:t>
            </a:r>
            <a:endParaRPr/>
          </a:p>
          <a:p>
            <a:pPr indent="-342900" lvl="0" marL="457200" rtl="0" algn="l">
              <a:spcBef>
                <a:spcPts val="0"/>
              </a:spcBef>
              <a:spcAft>
                <a:spcPts val="0"/>
              </a:spcAft>
              <a:buSzPts val="1800"/>
              <a:buChar char="●"/>
            </a:pPr>
            <a:r>
              <a:rPr lang="en"/>
              <a:t>To do this, we will rank our outliers by how strongly we believe they are bugs.</a:t>
            </a:r>
            <a:endParaRPr/>
          </a:p>
          <a:p>
            <a:pPr indent="-342900" lvl="0" marL="457200" rtl="0" algn="l">
              <a:spcBef>
                <a:spcPts val="0"/>
              </a:spcBef>
              <a:spcAft>
                <a:spcPts val="0"/>
              </a:spcAft>
              <a:buSzPts val="1800"/>
              <a:buChar char="●"/>
            </a:pPr>
            <a:r>
              <a:rPr lang="en"/>
              <a:t>We’ll assign a severity score for each report. Higher the score, more </a:t>
            </a:r>
            <a:r>
              <a:rPr lang="en"/>
              <a:t>possibility</a:t>
            </a:r>
            <a:r>
              <a:rPr lang="en"/>
              <a:t> of it </a:t>
            </a:r>
            <a:r>
              <a:rPr lang="en"/>
              <a:t>being</a:t>
            </a:r>
            <a:r>
              <a:rPr lang="en"/>
              <a:t> a bug and vice-versa.</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severity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assign severity of outliers we’ve come up with 4 metrics:</a:t>
            </a:r>
            <a:endParaRPr/>
          </a:p>
          <a:p>
            <a:pPr indent="-342900" lvl="0" marL="457200" rtl="0" algn="l">
              <a:spcBef>
                <a:spcPts val="1600"/>
              </a:spcBef>
              <a:spcAft>
                <a:spcPts val="0"/>
              </a:spcAft>
              <a:buSzPts val="1800"/>
              <a:buChar char="●"/>
            </a:pPr>
            <a:r>
              <a:rPr b="1" lang="en"/>
              <a:t>Metric 1</a:t>
            </a:r>
            <a:r>
              <a:rPr lang="en"/>
              <a:t>:  We rank the outliers by the scores we get from the outlier detection mechanism.</a:t>
            </a:r>
            <a:endParaRPr/>
          </a:p>
          <a:p>
            <a:pPr indent="-342900" lvl="0" marL="457200" rtl="0" algn="l">
              <a:spcBef>
                <a:spcPts val="0"/>
              </a:spcBef>
              <a:spcAft>
                <a:spcPts val="0"/>
              </a:spcAft>
              <a:buSzPts val="1800"/>
              <a:buChar char="●"/>
            </a:pPr>
            <a:r>
              <a:rPr b="1" lang="en"/>
              <a:t>Metric 2</a:t>
            </a:r>
            <a:r>
              <a:rPr lang="en"/>
              <a:t>: We look at the nodes which have the particular “outlier” behaviour. We check how important those nodes are and assign a score respectively.</a:t>
            </a:r>
            <a:endParaRPr/>
          </a:p>
          <a:p>
            <a:pPr indent="-342900" lvl="0" marL="457200" rtl="0" algn="l">
              <a:spcBef>
                <a:spcPts val="0"/>
              </a:spcBef>
              <a:spcAft>
                <a:spcPts val="0"/>
              </a:spcAft>
              <a:buSzPts val="1800"/>
              <a:buChar char="●"/>
            </a:pPr>
            <a:r>
              <a:rPr b="1" lang="en"/>
              <a:t>Metric 3</a:t>
            </a:r>
            <a:r>
              <a:rPr lang="en"/>
              <a:t>: We evaluate the relation between different name structures and then rank the outliers based on which named structure said it’s an outlier.</a:t>
            </a:r>
            <a:endParaRPr/>
          </a:p>
          <a:p>
            <a:pPr indent="-342900" lvl="0" marL="457200" rtl="0" algn="l">
              <a:spcBef>
                <a:spcPts val="0"/>
              </a:spcBef>
              <a:spcAft>
                <a:spcPts val="0"/>
              </a:spcAft>
              <a:buSzPts val="1800"/>
              <a:buChar char="●"/>
            </a:pPr>
            <a:r>
              <a:rPr b="1" lang="en"/>
              <a:t>Metric 4</a:t>
            </a:r>
            <a:r>
              <a:rPr lang="en"/>
              <a:t>: We divide the outliers into population of highly </a:t>
            </a:r>
            <a:r>
              <a:rPr lang="en"/>
              <a:t>correlated</a:t>
            </a:r>
            <a:r>
              <a:rPr lang="en"/>
              <a:t> outliers. Then we re-rank the outliers dynamically based on user input.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1</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outlier detection mechanism classifies outliers using different methods. </a:t>
            </a:r>
            <a:endParaRPr/>
          </a:p>
          <a:p>
            <a:pPr indent="0" lvl="0" marL="0" rtl="0" algn="l">
              <a:spcBef>
                <a:spcPts val="1600"/>
              </a:spcBef>
              <a:spcAft>
                <a:spcPts val="0"/>
              </a:spcAft>
              <a:buNone/>
            </a:pPr>
            <a:r>
              <a:rPr lang="en"/>
              <a:t>It gets a score for each property and then selects outliers based on a threshold.</a:t>
            </a:r>
            <a:endParaRPr/>
          </a:p>
          <a:p>
            <a:pPr indent="0" lvl="0" marL="0" rtl="0" algn="l">
              <a:spcBef>
                <a:spcPts val="1600"/>
              </a:spcBef>
              <a:spcAft>
                <a:spcPts val="0"/>
              </a:spcAft>
              <a:buNone/>
            </a:pPr>
            <a:r>
              <a:rPr lang="en"/>
              <a:t>We use this score to rank them in severity.</a:t>
            </a:r>
            <a:endParaRPr/>
          </a:p>
          <a:p>
            <a:pPr indent="0" lvl="0" marL="0" rtl="0" algn="l">
              <a:spcBef>
                <a:spcPts val="1600"/>
              </a:spcBef>
              <a:spcAft>
                <a:spcPts val="0"/>
              </a:spcAft>
              <a:buNone/>
            </a:pPr>
            <a:r>
              <a:rPr lang="en"/>
              <a:t>Higher the chances of it being an outlier, higher its severity.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2</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apply the pagerank algor</a:t>
            </a:r>
            <a:r>
              <a:rPr lang="en"/>
              <a:t>ithm on the network of nodes to get a score for each node. This score will essentially tell us how important that node is in the network.</a:t>
            </a:r>
            <a:endParaRPr/>
          </a:p>
          <a:p>
            <a:pPr indent="0" lvl="0" marL="0" rtl="0" algn="l">
              <a:spcBef>
                <a:spcPts val="1600"/>
              </a:spcBef>
              <a:spcAft>
                <a:spcPts val="0"/>
              </a:spcAft>
              <a:buNone/>
            </a:pPr>
            <a:r>
              <a:rPr lang="en"/>
              <a:t>Then we look that the deviant properties and which nodes had that property. If the nodes were important( acc to the above score) then we assign that outlier a higher score.</a:t>
            </a:r>
            <a:endParaRPr/>
          </a:p>
          <a:p>
            <a:pPr indent="0" lvl="0" marL="0" rtl="0" algn="l">
              <a:spcBef>
                <a:spcPts val="1600"/>
              </a:spcBef>
              <a:spcAft>
                <a:spcPts val="1600"/>
              </a:spcAft>
              <a:buNone/>
            </a:pPr>
            <a:r>
              <a:rPr lang="en"/>
              <a:t>The ‘importance’ of nodes is determined by running the pagerank algorithm on the physical network, which gives us a score for each node.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2</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score for each outlier can be done in following ways:</a:t>
            </a:r>
            <a:endParaRPr/>
          </a:p>
          <a:p>
            <a:pPr indent="-342900" lvl="0" marL="457200" rtl="0" algn="l">
              <a:spcBef>
                <a:spcPts val="1600"/>
              </a:spcBef>
              <a:spcAft>
                <a:spcPts val="0"/>
              </a:spcAft>
              <a:buSzPts val="1800"/>
              <a:buChar char="●"/>
            </a:pPr>
            <a:r>
              <a:rPr lang="en"/>
              <a:t>Taking the </a:t>
            </a:r>
            <a:r>
              <a:rPr b="1" lang="en"/>
              <a:t>mean </a:t>
            </a:r>
            <a:r>
              <a:rPr lang="en"/>
              <a:t>of all the node’s scores.</a:t>
            </a:r>
            <a:endParaRPr/>
          </a:p>
          <a:p>
            <a:pPr indent="-342900" lvl="0" marL="457200" rtl="0" algn="l">
              <a:spcBef>
                <a:spcPts val="0"/>
              </a:spcBef>
              <a:spcAft>
                <a:spcPts val="0"/>
              </a:spcAft>
              <a:buSzPts val="1800"/>
              <a:buChar char="●"/>
            </a:pPr>
            <a:r>
              <a:rPr lang="en"/>
              <a:t>Taking the </a:t>
            </a:r>
            <a:r>
              <a:rPr b="1" lang="en"/>
              <a:t>median </a:t>
            </a:r>
            <a:r>
              <a:rPr lang="en"/>
              <a:t>of all the node’s scores.</a:t>
            </a:r>
            <a:endParaRPr/>
          </a:p>
          <a:p>
            <a:pPr indent="-342900" lvl="0" marL="457200" rtl="0" algn="l">
              <a:spcBef>
                <a:spcPts val="0"/>
              </a:spcBef>
              <a:spcAft>
                <a:spcPts val="0"/>
              </a:spcAft>
              <a:buSzPts val="1800"/>
              <a:buChar char="●"/>
            </a:pPr>
            <a:r>
              <a:rPr lang="en"/>
              <a:t>Taking the </a:t>
            </a:r>
            <a:r>
              <a:rPr b="1" lang="en"/>
              <a:t>max </a:t>
            </a:r>
            <a:r>
              <a:rPr lang="en"/>
              <a:t>of all the node’s scores.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3</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run our outlier detection algorithm on data from different named structures. But some named structures might be more important than others.</a:t>
            </a:r>
            <a:endParaRPr/>
          </a:p>
          <a:p>
            <a:pPr indent="0" lvl="0" marL="0" rtl="0" algn="l">
              <a:spcBef>
                <a:spcPts val="1600"/>
              </a:spcBef>
              <a:spcAft>
                <a:spcPts val="0"/>
              </a:spcAft>
              <a:buNone/>
            </a:pPr>
            <a:r>
              <a:rPr lang="en"/>
              <a:t>We find the importance of the named structure by building a feature dependency graph and by other statistical methods.</a:t>
            </a:r>
            <a:endParaRPr/>
          </a:p>
          <a:p>
            <a:pPr indent="0" lvl="0" marL="0" rtl="0" algn="l">
              <a:spcBef>
                <a:spcPts val="1600"/>
              </a:spcBef>
              <a:spcAft>
                <a:spcPts val="1600"/>
              </a:spcAft>
              <a:buNone/>
            </a:pPr>
            <a:r>
              <a:rPr lang="en"/>
              <a:t>Once we have that, we can further use this score in our final severity of an outlier.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3</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 We want to find out how many outliers a feature(named structure) gives, how severe these are and which nodes they affect.</a:t>
            </a:r>
            <a:endParaRPr/>
          </a:p>
          <a:p>
            <a:pPr indent="0" lvl="0" marL="0" rtl="0" algn="l">
              <a:spcBef>
                <a:spcPts val="1600"/>
              </a:spcBef>
              <a:spcAft>
                <a:spcPts val="0"/>
              </a:spcAft>
              <a:buNone/>
            </a:pPr>
            <a:r>
              <a:rPr lang="en"/>
              <a:t>Proposed method: Find the “node_score” for each outlier. (similar to metric 2). This gives us an idea of how important the affected nodes are.</a:t>
            </a:r>
            <a:endParaRPr/>
          </a:p>
          <a:p>
            <a:pPr indent="0" lvl="0" marL="0" rtl="0" algn="l">
              <a:spcBef>
                <a:spcPts val="1600"/>
              </a:spcBef>
              <a:spcAft>
                <a:spcPts val="0"/>
              </a:spcAft>
              <a:buNone/>
            </a:pPr>
            <a:r>
              <a:rPr lang="en"/>
              <a:t>Calculate</a:t>
            </a:r>
            <a:r>
              <a:rPr lang="en"/>
              <a:t> the </a:t>
            </a:r>
            <a:r>
              <a:rPr b="1" lang="en"/>
              <a:t>product </a:t>
            </a:r>
            <a:r>
              <a:rPr lang="en"/>
              <a:t>of </a:t>
            </a:r>
            <a:r>
              <a:rPr b="1" lang="en"/>
              <a:t>node_score </a:t>
            </a:r>
            <a:r>
              <a:rPr lang="en"/>
              <a:t>and </a:t>
            </a:r>
            <a:r>
              <a:rPr b="1" lang="en"/>
              <a:t>prob_</a:t>
            </a:r>
            <a:r>
              <a:rPr b="1" lang="en"/>
              <a:t>score </a:t>
            </a:r>
            <a:r>
              <a:rPr lang="en"/>
              <a:t>for each outlier. </a:t>
            </a:r>
            <a:endParaRPr/>
          </a:p>
          <a:p>
            <a:pPr indent="0" lvl="0" marL="0" rtl="0" algn="l">
              <a:spcBef>
                <a:spcPts val="1600"/>
              </a:spcBef>
              <a:spcAft>
                <a:spcPts val="0"/>
              </a:spcAft>
              <a:buNone/>
            </a:pPr>
            <a:r>
              <a:rPr b="1" lang="en"/>
              <a:t>final_score(for each outlier) = node_score of the outlier * prob_score of the outlier</a:t>
            </a:r>
            <a:endParaRPr b="1"/>
          </a:p>
          <a:p>
            <a:pPr indent="0" lvl="0" marL="0" rtl="0" algn="l">
              <a:spcBef>
                <a:spcPts val="1600"/>
              </a:spcBef>
              <a:spcAft>
                <a:spcPts val="1600"/>
              </a:spcAft>
              <a:buNone/>
            </a:pPr>
            <a:r>
              <a:rPr lang="en"/>
              <a:t>The final </a:t>
            </a:r>
            <a:r>
              <a:rPr b="1" lang="en"/>
              <a:t>importance_score </a:t>
            </a:r>
            <a:r>
              <a:rPr lang="en"/>
              <a:t>of the feature(named_structure) can be found out by either taking the mean, median or the sum of all the outlier’s final_scores.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4</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metric we try to exploit correlation between outliers. We start by forming populations of outliers which have high correlation. Then, we either get user input or use our outlier detection method to check which outliers are surely bugs.</a:t>
            </a:r>
            <a:endParaRPr/>
          </a:p>
          <a:p>
            <a:pPr indent="0" lvl="0" marL="0" rtl="0" algn="l">
              <a:spcBef>
                <a:spcPts val="1600"/>
              </a:spcBef>
              <a:spcAft>
                <a:spcPts val="0"/>
              </a:spcAft>
              <a:buNone/>
            </a:pPr>
            <a:r>
              <a:rPr lang="en"/>
              <a:t>If any one node among a population is detected as an outlier, all the other nodes in the population have a higher chances of being an outlier. Hance, they will get a higher score of severity. </a:t>
            </a:r>
            <a:endParaRPr/>
          </a:p>
          <a:p>
            <a:pPr indent="0" lvl="0" marL="0" rtl="0" algn="l">
              <a:spcBef>
                <a:spcPts val="1600"/>
              </a:spcBef>
              <a:spcAft>
                <a:spcPts val="0"/>
              </a:spcAft>
              <a:buNone/>
            </a:pPr>
            <a:r>
              <a:rPr lang="en"/>
              <a:t>The reverse is true if a node is classified as false positive.</a:t>
            </a:r>
            <a:endParaRPr/>
          </a:p>
          <a:p>
            <a:pPr indent="0" lvl="0" marL="0" rtl="0" algn="l">
              <a:spcBef>
                <a:spcPts val="1600"/>
              </a:spcBef>
              <a:spcAft>
                <a:spcPts val="1600"/>
              </a:spcAft>
              <a:buNone/>
            </a:pPr>
            <a:r>
              <a:rPr lang="en"/>
              <a:t>High correlation among the outliers is necessary for this to have any impact.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