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twork verification with outlier analyzer"/>
          <p:cNvSpPr txBox="1"/>
          <p:nvPr>
            <p:ph type="ctrTitle"/>
          </p:nvPr>
        </p:nvSpPr>
        <p:spPr>
          <a:xfrm>
            <a:off x="355600" y="1198661"/>
            <a:ext cx="12293600" cy="1849339"/>
          </a:xfrm>
          <a:prstGeom prst="rect">
            <a:avLst/>
          </a:prstGeom>
        </p:spPr>
        <p:txBody>
          <a:bodyPr/>
          <a:lstStyle>
            <a:lvl1pPr>
              <a:defRPr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Network verification with outlier analyzer</a:t>
            </a:r>
          </a:p>
        </p:txBody>
      </p:sp>
      <p:sp>
        <p:nvSpPr>
          <p:cNvPr id="120" name="Calculating Outliers using Statistical, ML-based Techniques &amp; Signature-based Approach"/>
          <p:cNvSpPr txBox="1"/>
          <p:nvPr>
            <p:ph type="subTitle" sz="quarter" idx="1"/>
          </p:nvPr>
        </p:nvSpPr>
        <p:spPr>
          <a:xfrm>
            <a:off x="355600" y="4229100"/>
            <a:ext cx="12293600" cy="12954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Calculating Outliers using Statistical, ML-based Techniques &amp; Signature-based Approach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WINGS LAB…"/>
          <p:cNvSpPr txBox="1"/>
          <p:nvPr/>
        </p:nvSpPr>
        <p:spPr>
          <a:xfrm>
            <a:off x="4290807" y="6800849"/>
            <a:ext cx="4423186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latin typeface="Gill Sans"/>
                <a:ea typeface="Gill Sans"/>
                <a:cs typeface="Gill Sans"/>
                <a:sym typeface="Gill Sans"/>
              </a:defRPr>
            </a:pPr>
            <a:r>
              <a:t>WINGS LAB</a:t>
            </a:r>
          </a:p>
          <a:p>
            <a:pPr>
              <a:defRPr sz="2500"/>
            </a:pPr>
            <a:r>
              <a:t>Stony Brook University</a:t>
            </a:r>
          </a:p>
          <a:p>
            <a:pPr>
              <a:defRPr sz="2500"/>
            </a:pPr>
            <a:r>
              <a:t>Department of Computer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blem Stateme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Problem Statement</a:t>
            </a:r>
          </a:p>
          <a:p>
            <a:pPr>
              <a:defRPr sz="6000"/>
            </a:pPr>
            <a:r>
              <a:rPr sz="3500">
                <a:latin typeface="Gill Sans SemiBold"/>
                <a:ea typeface="Gill Sans SemiBold"/>
                <a:cs typeface="Gill Sans SemiBold"/>
                <a:sym typeface="Gill Sans SemiBold"/>
              </a:rPr>
              <a:t>What are we trying to achieve</a:t>
            </a:r>
            <a:r>
              <a:t> </a:t>
            </a:r>
          </a:p>
        </p:txBody>
      </p:sp>
      <p:sp>
        <p:nvSpPr>
          <p:cNvPr id="125" name="Exploring and calculating outliers in the context of enterprise networks as well as IoT network ecosys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Exploring and calculating outliers in the context of enterprise networks as well as IoT network ecosystems. 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(i)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Control Plane Outliers</a:t>
            </a:r>
            <a:r>
              <a:t>, (ii) Data Plane Outliers.</a:t>
            </a:r>
          </a:p>
          <a:p>
            <a:pPr marL="484251" indent="-484251" defTabSz="543305">
              <a:spcBef>
                <a:spcPts val="4200"/>
              </a:spcBef>
              <a:buSzPct val="62000"/>
              <a:defRPr b="1" sz="4278">
                <a:latin typeface="Gill Sans"/>
                <a:ea typeface="Gill Sans"/>
                <a:cs typeface="Gill Sans"/>
                <a:sym typeface="Gill Sans"/>
              </a:defRPr>
            </a:pPr>
            <a:r>
              <a:rPr b="0"/>
              <a:t>Finally</a:t>
            </a:r>
            <a:r>
              <a:rPr b="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 After calculating these outliers, we will be categorizing them as </a:t>
            </a:r>
            <a:r>
              <a:rPr b="0"/>
              <a:t>bugs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 with some level of </a:t>
            </a:r>
            <a:r>
              <a:rPr b="0"/>
              <a:t>confidence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 and specific level of </a:t>
            </a:r>
            <a:r>
              <a:rPr b="0"/>
              <a:t>severity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.</a:t>
            </a:r>
          </a:p>
        </p:txBody>
      </p:sp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n of ac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Plan of action</a:t>
            </a:r>
          </a:p>
          <a:p>
            <a:pPr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Outlier analyzer</a:t>
            </a:r>
          </a:p>
        </p:txBody>
      </p:sp>
      <p:sp>
        <p:nvSpPr>
          <p:cNvPr id="129" name="Since we are dealing with control plane outliers we are basically looking for host or device level configurations and not the traffic fl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Since we are dealing with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control plane outliers</a:t>
            </a:r>
            <a:r>
              <a:t> we are basically looking for host or device level configurations and not the traffic flow. 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Features</a:t>
            </a:r>
            <a:r>
              <a:t>: DNS-Servers, TACACS-Servers, SNMP-Trap-Servers, NTP-Servers, Logging-Servers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(i)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ML-based techniques</a:t>
            </a:r>
            <a:r>
              <a:t>, (ii) Statistical Approach,     (iii) Signature-based techniques</a:t>
            </a:r>
          </a:p>
        </p:txBody>
      </p:sp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L-based techniques"/>
          <p:cNvSpPr txBox="1"/>
          <p:nvPr>
            <p:ph type="title"/>
          </p:nvPr>
        </p:nvSpPr>
        <p:spPr>
          <a:xfrm>
            <a:off x="355600" y="-63500"/>
            <a:ext cx="12293600" cy="940629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ML-based techniques</a:t>
            </a:r>
          </a:p>
        </p:txBody>
      </p:sp>
      <p:sp>
        <p:nvSpPr>
          <p:cNvPr id="133" name="K-means clustering…"/>
          <p:cNvSpPr txBox="1"/>
          <p:nvPr>
            <p:ph type="body" sz="quarter" idx="1"/>
          </p:nvPr>
        </p:nvSpPr>
        <p:spPr>
          <a:xfrm>
            <a:off x="1996094" y="597362"/>
            <a:ext cx="9012612" cy="2420656"/>
          </a:xfrm>
          <a:prstGeom prst="rect">
            <a:avLst/>
          </a:prstGeom>
        </p:spPr>
        <p:txBody>
          <a:bodyPr numCol="2" spcCol="450630" anchor="t"/>
          <a:lstStyle/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K-means clustering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Inter-Cluster techniques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Intra-Cluster techniques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Gaussian Mixture Model 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Logistic Regression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Random Forests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Isolation Forests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Naive Bayes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Pearson Correlation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k-Nearest Neighbors</a:t>
            </a:r>
          </a:p>
        </p:txBody>
      </p:sp>
      <p:sp>
        <p:nvSpPr>
          <p:cNvPr id="134" name="Slide Number"/>
          <p:cNvSpPr txBox="1"/>
          <p:nvPr>
            <p:ph type="sldNum" sz="quarter" idx="4294967295"/>
          </p:nvPr>
        </p:nvSpPr>
        <p:spPr>
          <a:xfrm>
            <a:off x="6381749" y="89534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StatisticaL approaches"/>
          <p:cNvSpPr txBox="1"/>
          <p:nvPr/>
        </p:nvSpPr>
        <p:spPr>
          <a:xfrm>
            <a:off x="355600" y="3251200"/>
            <a:ext cx="12293600" cy="72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cap="all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StatisticaL approaches</a:t>
            </a:r>
          </a:p>
        </p:txBody>
      </p:sp>
      <p:sp>
        <p:nvSpPr>
          <p:cNvPr id="136" name="Tukey’s Method…"/>
          <p:cNvSpPr txBox="1"/>
          <p:nvPr/>
        </p:nvSpPr>
        <p:spPr>
          <a:xfrm>
            <a:off x="1996094" y="3845223"/>
            <a:ext cx="9012612" cy="1910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450630">
            <a:normAutofit fontScale="100000" lnSpcReduction="0"/>
          </a:bodyPr>
          <a:lstStyle/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Tukey’s Method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Z-score Method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Modified Z-Score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Cook’s Distance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Mahalanobis Distance</a:t>
            </a:r>
          </a:p>
        </p:txBody>
      </p:sp>
      <p:sp>
        <p:nvSpPr>
          <p:cNvPr id="137" name="Signature-based Approach"/>
          <p:cNvSpPr txBox="1"/>
          <p:nvPr/>
        </p:nvSpPr>
        <p:spPr>
          <a:xfrm>
            <a:off x="355600" y="6016801"/>
            <a:ext cx="12293600" cy="63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cap="all" sz="368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Signature-based Approach</a:t>
            </a:r>
          </a:p>
        </p:txBody>
      </p:sp>
      <p:sp>
        <p:nvSpPr>
          <p:cNvPr id="138" name="Constructs a prototypical signature representing the most common characteristics. It then compares the actual structure with the prototype structure and calculates the similarity score.…"/>
          <p:cNvSpPr txBox="1"/>
          <p:nvPr/>
        </p:nvSpPr>
        <p:spPr>
          <a:xfrm>
            <a:off x="355600" y="6555223"/>
            <a:ext cx="12293600" cy="227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22834" indent="-322834" algn="just" defTabSz="362204">
              <a:spcBef>
                <a:spcPts val="300"/>
              </a:spcBef>
              <a:buSzPct val="82000"/>
              <a:buChar char="•"/>
              <a:defRPr sz="2852"/>
            </a:pPr>
            <a:r>
              <a:t>Constructs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prototypical signature</a:t>
            </a:r>
            <a:r>
              <a:t> representing the most common characteristics. It then compares the actual structure with the prototype structure and calculates 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similarity score. </a:t>
            </a:r>
          </a:p>
          <a:p>
            <a:pPr marL="322834" indent="-322834" algn="l" defTabSz="362204">
              <a:spcBef>
                <a:spcPts val="300"/>
              </a:spcBef>
              <a:buSzPct val="82000"/>
              <a:buChar char="•"/>
              <a:defRPr sz="2852"/>
            </a:pPr>
            <a:r>
              <a:t>We then use a threshold and if any similarity score is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below that threshold</a:t>
            </a:r>
            <a:r>
              <a:t> then we term that as an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outlier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de walk-through"/>
          <p:cNvSpPr txBox="1"/>
          <p:nvPr>
            <p:ph type="title"/>
          </p:nvPr>
        </p:nvSpPr>
        <p:spPr>
          <a:xfrm>
            <a:off x="355600" y="254000"/>
            <a:ext cx="12293600" cy="197773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Code walk-through</a:t>
            </a:r>
          </a:p>
        </p:txBody>
      </p:sp>
      <p:sp>
        <p:nvSpPr>
          <p:cNvPr id="141" name="The Outlier Analyzer is a Command Line Program written in Python programming language.…"/>
          <p:cNvSpPr txBox="1"/>
          <p:nvPr>
            <p:ph type="body" idx="1"/>
          </p:nvPr>
        </p:nvSpPr>
        <p:spPr>
          <a:xfrm>
            <a:off x="355600" y="1384836"/>
            <a:ext cx="12293600" cy="764486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3500"/>
            </a:pPr>
            <a:r>
              <a:t>The Outlier Analyzer is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Command Line Program</a:t>
            </a:r>
            <a:r>
              <a:t> written in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Python</a:t>
            </a:r>
            <a:r>
              <a:t> programming language.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26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lnSpc>
                <a:spcPct val="100000"/>
              </a:lnSpc>
              <a:spcBef>
                <a:spcPts val="500"/>
              </a:spcBef>
              <a:defRPr sz="2600"/>
            </a:pPr>
            <a:r>
              <a:t>&lt;Input&gt; question-type, question-parameters, threshold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 sz="2600"/>
            </a:pPr>
            <a:r>
              <a:t>&lt;output&gt; outliers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 sz="2600"/>
            </a:pPr>
            <a:r>
              <a:t>Code is divided into three files: (i) outlierAnalyzer.py , (ii) outlierLibrary.py ,                   (iii) signatureOutlier.py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sic Flow - flat-sample dataset : serverProperties…"/>
          <p:cNvSpPr txBox="1"/>
          <p:nvPr>
            <p:ph type="body" idx="1"/>
          </p:nvPr>
        </p:nvSpPr>
        <p:spPr>
          <a:xfrm>
            <a:off x="355600" y="1262516"/>
            <a:ext cx="12293600" cy="7767184"/>
          </a:xfrm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300"/>
              </a:spcBef>
              <a:buSzTx/>
              <a:buNone/>
              <a:defRPr sz="2310">
                <a:latin typeface="Gill Sans"/>
                <a:ea typeface="Gill Sans"/>
                <a:cs typeface="Gill Sans"/>
                <a:sym typeface="Gill Sans"/>
              </a:defRPr>
            </a:pPr>
            <a:r>
              <a:t>Basic Flow - flat-sample dataset : </a:t>
            </a:r>
            <a:r>
              <a:rPr i="1"/>
              <a:t>serverProperties</a:t>
            </a:r>
          </a:p>
          <a:p>
            <a:pPr marL="0" indent="0" defTabSz="385572">
              <a:lnSpc>
                <a:spcPct val="100000"/>
              </a:lnSpc>
              <a:spcBef>
                <a:spcPts val="300"/>
              </a:spcBef>
              <a:buSzTx/>
              <a:buNone/>
              <a:defRPr sz="2310">
                <a:solidFill>
                  <a:srgbClr val="2C3BB1"/>
                </a:solidFill>
              </a:defRPr>
            </a:pPr>
            <a:r>
              <a:rPr sz="1518">
                <a:latin typeface="Courier"/>
                <a:ea typeface="Courier"/>
                <a:cs typeface="Courier"/>
                <a:sym typeface="Courier"/>
              </a:rPr>
              <a:t>python outlierAnalyzer.py -ij propertiesFile.json &gt; output.txt</a:t>
            </a:r>
            <a:endParaRPr sz="1518"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385572">
              <a:lnSpc>
                <a:spcPct val="100000"/>
              </a:lnSpc>
              <a:spcBef>
                <a:spcPts val="300"/>
              </a:spcBef>
              <a:buSzTx/>
              <a:buNone/>
              <a:defRPr sz="2310"/>
            </a:pP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Understand the command and configure the flags like READ_FILE_FLAG &amp; JSON_INPUT based on argv[i].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Load the Json and extract the properties and data in separate lists.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Now we encode this categorical data using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MultiLabelBinarizer()</a:t>
            </a:r>
            <a:r>
              <a:t>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We then calculate encodedLists and frequencyLists. encodedLists are mXn lists where ‘m' are the number of data points and  and ’n’ are the number of properties for a host or a device. frequencyLists are nXk lists where ’n’ are the number of properties for a host or a device and ‘k’ are the unique classes for a property.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encodedList</a:t>
            </a:r>
            <a:r>
              <a:t> has binary values where a value = 1 indicates that the value is present and a value = 0 indicates that the value is absent.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encodedList</a:t>
            </a:r>
            <a:r>
              <a:t> and 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frequencyList</a:t>
            </a:r>
            <a:r>
              <a:t> together helps calculate the densityLists which is a mXn list.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densityList is calculated for every device by adding all the values under every feature separately. We then get an integer value corresponding to every row under a feature.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densityList</a:t>
            </a:r>
            <a:r>
              <a:t> then is passed as an input parameter for a technique to calculate the outliers.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For inter-cluster also the density list is transformed where the new list is a nXm list. This new list is the input to the K-Means algorithm and the number of clusters are also specified.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This gives us the centroids and the labels for all the data points. And these can be used to compute the outliers based on whichever technique one wants to use.</a:t>
            </a:r>
          </a:p>
        </p:txBody>
      </p:sp>
      <p:sp>
        <p:nvSpPr>
          <p:cNvPr id="144" name="Code walk-through"/>
          <p:cNvSpPr txBox="1"/>
          <p:nvPr>
            <p:ph type="title"/>
          </p:nvPr>
        </p:nvSpPr>
        <p:spPr>
          <a:xfrm>
            <a:off x="355600" y="254000"/>
            <a:ext cx="12293600" cy="103779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Code walk-through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Questions ?"/>
          <p:cNvSpPr txBox="1"/>
          <p:nvPr>
            <p:ph type="title"/>
          </p:nvPr>
        </p:nvSpPr>
        <p:spPr>
          <a:xfrm>
            <a:off x="355600" y="36576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