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2-10-superquadro_1631x2178.jpeg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etwork verification with outlier analyzer"/>
          <p:cNvSpPr txBox="1"/>
          <p:nvPr>
            <p:ph type="ctrTitle"/>
          </p:nvPr>
        </p:nvSpPr>
        <p:spPr>
          <a:xfrm>
            <a:off x="355600" y="1198661"/>
            <a:ext cx="12293600" cy="1849339"/>
          </a:xfrm>
          <a:prstGeom prst="rect">
            <a:avLst/>
          </a:prstGeom>
        </p:spPr>
        <p:txBody>
          <a:bodyPr/>
          <a:lstStyle>
            <a:lvl1pPr>
              <a:defRPr sz="51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Network verification with outlier analyzer</a:t>
            </a:r>
          </a:p>
        </p:txBody>
      </p:sp>
      <p:sp>
        <p:nvSpPr>
          <p:cNvPr id="120" name="Calculating Outliers using Statistical, ML-based Techniques &amp; Signature-based Approach"/>
          <p:cNvSpPr txBox="1"/>
          <p:nvPr>
            <p:ph type="subTitle" sz="quarter" idx="1"/>
          </p:nvPr>
        </p:nvSpPr>
        <p:spPr>
          <a:xfrm>
            <a:off x="355600" y="4229100"/>
            <a:ext cx="12293600" cy="1295400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pPr/>
            <a:r>
              <a:t>Calculating Outliers using Statistical, ML-based Techniques &amp; Signature-based Approach</a:t>
            </a:r>
          </a:p>
        </p:txBody>
      </p:sp>
      <p:sp>
        <p:nvSpPr>
          <p:cNvPr id="121" name="Slide Number"/>
          <p:cNvSpPr txBox="1"/>
          <p:nvPr>
            <p:ph type="sldNum" sz="quarter" idx="4294967295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WINGS LAB…"/>
          <p:cNvSpPr txBox="1"/>
          <p:nvPr/>
        </p:nvSpPr>
        <p:spPr>
          <a:xfrm>
            <a:off x="4290807" y="6800849"/>
            <a:ext cx="4423186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>
                <a:latin typeface="Gill Sans"/>
                <a:ea typeface="Gill Sans"/>
                <a:cs typeface="Gill Sans"/>
                <a:sym typeface="Gill Sans"/>
              </a:defRPr>
            </a:pPr>
            <a:r>
              <a:t>WINGS LAB</a:t>
            </a:r>
          </a:p>
          <a:p>
            <a:pPr>
              <a:defRPr sz="2500"/>
            </a:pPr>
            <a:r>
              <a:t>Stony Brook University</a:t>
            </a:r>
          </a:p>
          <a:p>
            <a:pPr>
              <a:defRPr sz="2500"/>
            </a:pPr>
            <a:r>
              <a:t>Department of Computer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roblem Statemen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Problem Statement</a:t>
            </a:r>
          </a:p>
          <a:p>
            <a:pPr>
              <a:defRPr sz="6000"/>
            </a:pPr>
            <a:r>
              <a:rPr sz="3500">
                <a:latin typeface="Gill Sans SemiBold"/>
                <a:ea typeface="Gill Sans SemiBold"/>
                <a:cs typeface="Gill Sans SemiBold"/>
                <a:sym typeface="Gill Sans SemiBold"/>
              </a:rPr>
              <a:t>What are we trying to achieve</a:t>
            </a:r>
            <a:r>
              <a:t> </a:t>
            </a:r>
          </a:p>
        </p:txBody>
      </p:sp>
      <p:sp>
        <p:nvSpPr>
          <p:cNvPr id="125" name="Exploring and calculating outliers in the context of enterprise networks as well as IoT network ecosystem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4251" indent="-484251" defTabSz="543305">
              <a:spcBef>
                <a:spcPts val="4200"/>
              </a:spcBef>
              <a:defRPr sz="4278"/>
            </a:pPr>
            <a:r>
              <a:t>Exploring and calculating outliers in the context of enterprise networks as well as IoT network ecosystems. </a:t>
            </a:r>
          </a:p>
          <a:p>
            <a:pPr marL="484251" indent="-484251" defTabSz="543305">
              <a:spcBef>
                <a:spcPts val="4200"/>
              </a:spcBef>
              <a:defRPr sz="4278"/>
            </a:pPr>
            <a:r>
              <a:t>(i)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Control Plane Outliers</a:t>
            </a:r>
            <a:r>
              <a:t>, (ii) Data Plane Outliers.</a:t>
            </a:r>
          </a:p>
          <a:p>
            <a:pPr marL="484251" indent="-484251" defTabSz="543305">
              <a:spcBef>
                <a:spcPts val="4200"/>
              </a:spcBef>
              <a:buSzPct val="62000"/>
              <a:defRPr b="1" sz="4278">
                <a:latin typeface="Gill Sans"/>
                <a:ea typeface="Gill Sans"/>
                <a:cs typeface="Gill Sans"/>
                <a:sym typeface="Gill Sans"/>
              </a:defRPr>
            </a:pPr>
            <a:r>
              <a:rPr b="0"/>
              <a:t>Finally</a:t>
            </a:r>
            <a:r>
              <a:rPr b="0">
                <a:latin typeface="Gill Sans SemiBold"/>
                <a:ea typeface="Gill Sans SemiBold"/>
                <a:cs typeface="Gill Sans SemiBold"/>
                <a:sym typeface="Gill Sans SemiBold"/>
              </a:rPr>
              <a:t>:</a:t>
            </a:r>
            <a:r>
              <a:rPr b="0">
                <a:latin typeface="+mn-lt"/>
                <a:ea typeface="+mn-ea"/>
                <a:cs typeface="+mn-cs"/>
                <a:sym typeface="Gill Sans Light"/>
              </a:rPr>
              <a:t> After calculating these outliers, we will be categorizing them as </a:t>
            </a:r>
            <a:r>
              <a:rPr b="0"/>
              <a:t>bugs</a:t>
            </a:r>
            <a:r>
              <a:rPr b="0">
                <a:latin typeface="+mn-lt"/>
                <a:ea typeface="+mn-ea"/>
                <a:cs typeface="+mn-cs"/>
                <a:sym typeface="Gill Sans Light"/>
              </a:rPr>
              <a:t> with some level of </a:t>
            </a:r>
            <a:r>
              <a:rPr b="0"/>
              <a:t>confidence</a:t>
            </a:r>
            <a:r>
              <a:rPr b="0">
                <a:latin typeface="+mn-lt"/>
                <a:ea typeface="+mn-ea"/>
                <a:cs typeface="+mn-cs"/>
                <a:sym typeface="Gill Sans Light"/>
              </a:rPr>
              <a:t> and specific level of </a:t>
            </a:r>
            <a:r>
              <a:rPr b="0"/>
              <a:t>severity</a:t>
            </a:r>
            <a:r>
              <a:rPr b="0">
                <a:latin typeface="+mn-lt"/>
                <a:ea typeface="+mn-ea"/>
                <a:cs typeface="+mn-cs"/>
                <a:sym typeface="Gill Sans Light"/>
              </a:rPr>
              <a:t>.</a:t>
            </a:r>
          </a:p>
        </p:txBody>
      </p:sp>
      <p:sp>
        <p:nvSpPr>
          <p:cNvPr id="126" name="Slide Number"/>
          <p:cNvSpPr txBox="1"/>
          <p:nvPr>
            <p:ph type="sldNum" sz="quarter" idx="4294967295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n of action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Plan of action</a:t>
            </a:r>
          </a:p>
          <a:p>
            <a:pPr>
              <a:defRPr sz="40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Outlier analyzer</a:t>
            </a:r>
          </a:p>
        </p:txBody>
      </p:sp>
      <p:sp>
        <p:nvSpPr>
          <p:cNvPr id="129" name="Since we are dealing with control plane outliers we are basically looking for host or device level configurations and not the traffic flow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4251" indent="-484251" defTabSz="543305">
              <a:spcBef>
                <a:spcPts val="4200"/>
              </a:spcBef>
              <a:defRPr sz="4278"/>
            </a:pPr>
            <a:r>
              <a:t>Since we are dealing with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control plane outliers</a:t>
            </a:r>
            <a:r>
              <a:t> we are basically looking for host or device level configurations and not the traffic flow. </a:t>
            </a:r>
          </a:p>
          <a:p>
            <a:pPr marL="484251" indent="-484251" defTabSz="543305">
              <a:spcBef>
                <a:spcPts val="4200"/>
              </a:spcBef>
              <a:defRPr sz="4278"/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Features</a:t>
            </a:r>
            <a:r>
              <a:t>: DNS-Servers, TACACS-Servers, SNMP-Trap-Servers, NTP-Servers, Logging-Servers</a:t>
            </a:r>
          </a:p>
          <a:p>
            <a:pPr marL="484251" indent="-484251" defTabSz="543305">
              <a:spcBef>
                <a:spcPts val="4200"/>
              </a:spcBef>
              <a:defRPr sz="4278"/>
            </a:pPr>
            <a:r>
              <a:t>(i)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ML-based techniques</a:t>
            </a:r>
            <a:r>
              <a:t>, (ii) Statistical Approach,     (iii) Signature-based techniques</a:t>
            </a:r>
          </a:p>
        </p:txBody>
      </p:sp>
      <p:sp>
        <p:nvSpPr>
          <p:cNvPr id="130" name="Slide Number"/>
          <p:cNvSpPr txBox="1"/>
          <p:nvPr>
            <p:ph type="sldNum" sz="quarter" idx="4294967295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ML-based techniques"/>
          <p:cNvSpPr txBox="1"/>
          <p:nvPr>
            <p:ph type="title"/>
          </p:nvPr>
        </p:nvSpPr>
        <p:spPr>
          <a:xfrm>
            <a:off x="355600" y="-63500"/>
            <a:ext cx="12293600" cy="940629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ML-based techniques</a:t>
            </a:r>
          </a:p>
        </p:txBody>
      </p:sp>
      <p:sp>
        <p:nvSpPr>
          <p:cNvPr id="133" name="K-means clustering…"/>
          <p:cNvSpPr txBox="1"/>
          <p:nvPr>
            <p:ph type="body" sz="quarter" idx="1"/>
          </p:nvPr>
        </p:nvSpPr>
        <p:spPr>
          <a:xfrm>
            <a:off x="1996094" y="597362"/>
            <a:ext cx="9012612" cy="2420656"/>
          </a:xfrm>
          <a:prstGeom prst="rect">
            <a:avLst/>
          </a:prstGeom>
        </p:spPr>
        <p:txBody>
          <a:bodyPr numCol="2" spcCol="450630" anchor="t"/>
          <a:lstStyle/>
          <a:p>
            <a:pPr marL="437387" indent="-437387" defTabSz="490727">
              <a:lnSpc>
                <a:spcPct val="100000"/>
              </a:lnSpc>
              <a:spcBef>
                <a:spcPts val="400"/>
              </a:spcBef>
              <a:defRPr sz="2940"/>
            </a:pPr>
            <a:r>
              <a:t>K-means clustering</a:t>
            </a:r>
          </a:p>
          <a:p>
            <a:pPr marL="437387" indent="-437387" defTabSz="490727">
              <a:lnSpc>
                <a:spcPct val="100000"/>
              </a:lnSpc>
              <a:spcBef>
                <a:spcPts val="400"/>
              </a:spcBef>
              <a:defRPr sz="2940"/>
            </a:pPr>
            <a:r>
              <a:t>Inter-Cluster techniques</a:t>
            </a:r>
          </a:p>
          <a:p>
            <a:pPr marL="437387" indent="-437387" defTabSz="490727">
              <a:lnSpc>
                <a:spcPct val="100000"/>
              </a:lnSpc>
              <a:spcBef>
                <a:spcPts val="400"/>
              </a:spcBef>
              <a:defRPr sz="2940"/>
            </a:pPr>
            <a:r>
              <a:t>Intra-Cluster techniques</a:t>
            </a:r>
          </a:p>
          <a:p>
            <a:pPr marL="437387" indent="-437387" defTabSz="490727">
              <a:lnSpc>
                <a:spcPct val="100000"/>
              </a:lnSpc>
              <a:spcBef>
                <a:spcPts val="400"/>
              </a:spcBef>
              <a:defRPr sz="2940"/>
            </a:pPr>
            <a:r>
              <a:t>Gaussian Mixture Model </a:t>
            </a:r>
          </a:p>
          <a:p>
            <a:pPr marL="437387" indent="-437387" defTabSz="490727">
              <a:lnSpc>
                <a:spcPct val="100000"/>
              </a:lnSpc>
              <a:spcBef>
                <a:spcPts val="400"/>
              </a:spcBef>
              <a:defRPr sz="2940"/>
            </a:pPr>
            <a:r>
              <a:t>Logistic Regression</a:t>
            </a:r>
          </a:p>
          <a:p>
            <a:pPr marL="437387" indent="-437387" defTabSz="490727">
              <a:lnSpc>
                <a:spcPct val="100000"/>
              </a:lnSpc>
              <a:spcBef>
                <a:spcPts val="400"/>
              </a:spcBef>
              <a:defRPr sz="2940"/>
            </a:pPr>
            <a:r>
              <a:t>Random Forests</a:t>
            </a:r>
          </a:p>
          <a:p>
            <a:pPr marL="437387" indent="-437387" defTabSz="490727">
              <a:lnSpc>
                <a:spcPct val="100000"/>
              </a:lnSpc>
              <a:spcBef>
                <a:spcPts val="400"/>
              </a:spcBef>
              <a:defRPr sz="2940"/>
            </a:pPr>
            <a:r>
              <a:t>Isolation Forests</a:t>
            </a:r>
          </a:p>
          <a:p>
            <a:pPr marL="437387" indent="-437387" defTabSz="490727">
              <a:lnSpc>
                <a:spcPct val="100000"/>
              </a:lnSpc>
              <a:spcBef>
                <a:spcPts val="400"/>
              </a:spcBef>
              <a:defRPr sz="2940"/>
            </a:pPr>
            <a:r>
              <a:t>Naive Bayes</a:t>
            </a:r>
          </a:p>
          <a:p>
            <a:pPr marL="437387" indent="-437387" defTabSz="490727">
              <a:lnSpc>
                <a:spcPct val="100000"/>
              </a:lnSpc>
              <a:spcBef>
                <a:spcPts val="400"/>
              </a:spcBef>
              <a:defRPr sz="2940"/>
            </a:pPr>
            <a:r>
              <a:t>Pearson Correlation</a:t>
            </a:r>
          </a:p>
          <a:p>
            <a:pPr marL="437387" indent="-437387" defTabSz="490727">
              <a:lnSpc>
                <a:spcPct val="100000"/>
              </a:lnSpc>
              <a:spcBef>
                <a:spcPts val="400"/>
              </a:spcBef>
              <a:defRPr sz="2940"/>
            </a:pPr>
            <a:r>
              <a:t>k-Nearest Neighbors</a:t>
            </a:r>
          </a:p>
        </p:txBody>
      </p:sp>
      <p:sp>
        <p:nvSpPr>
          <p:cNvPr id="134" name="Slide Number"/>
          <p:cNvSpPr txBox="1"/>
          <p:nvPr>
            <p:ph type="sldNum" sz="quarter" idx="4294967295"/>
          </p:nvPr>
        </p:nvSpPr>
        <p:spPr>
          <a:xfrm>
            <a:off x="6381749" y="89534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StatisticaL approaches"/>
          <p:cNvSpPr txBox="1"/>
          <p:nvPr/>
        </p:nvSpPr>
        <p:spPr>
          <a:xfrm>
            <a:off x="355600" y="3251200"/>
            <a:ext cx="12293600" cy="726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cap="all" sz="4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StatisticaL approaches</a:t>
            </a:r>
          </a:p>
        </p:txBody>
      </p:sp>
      <p:sp>
        <p:nvSpPr>
          <p:cNvPr id="136" name="Tukey’s Method…"/>
          <p:cNvSpPr txBox="1"/>
          <p:nvPr/>
        </p:nvSpPr>
        <p:spPr>
          <a:xfrm>
            <a:off x="1996094" y="3845223"/>
            <a:ext cx="9012612" cy="1910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450630">
            <a:normAutofit fontScale="100000" lnSpcReduction="0"/>
          </a:bodyPr>
          <a:lstStyle/>
          <a:p>
            <a:pPr marL="520700" indent="-520700" algn="l">
              <a:spcBef>
                <a:spcPts val="500"/>
              </a:spcBef>
              <a:buSzPct val="82000"/>
              <a:buChar char="•"/>
              <a:defRPr sz="3000"/>
            </a:pPr>
            <a:r>
              <a:t>Tukey’s Method</a:t>
            </a:r>
          </a:p>
          <a:p>
            <a:pPr marL="520700" indent="-520700" algn="l">
              <a:spcBef>
                <a:spcPts val="500"/>
              </a:spcBef>
              <a:buSzPct val="82000"/>
              <a:buChar char="•"/>
              <a:defRPr sz="3000"/>
            </a:pPr>
            <a:r>
              <a:t>Z-score Method</a:t>
            </a:r>
          </a:p>
          <a:p>
            <a:pPr marL="520700" indent="-520700" algn="l">
              <a:spcBef>
                <a:spcPts val="500"/>
              </a:spcBef>
              <a:buSzPct val="82000"/>
              <a:buChar char="•"/>
              <a:defRPr sz="3000"/>
            </a:pPr>
            <a:r>
              <a:t>Modified Z-Score</a:t>
            </a:r>
          </a:p>
          <a:p>
            <a:pPr marL="520700" indent="-520700" algn="l">
              <a:spcBef>
                <a:spcPts val="500"/>
              </a:spcBef>
              <a:buSzPct val="82000"/>
              <a:buChar char="•"/>
              <a:defRPr sz="3000"/>
            </a:pPr>
            <a:r>
              <a:t>Cook’s Distance</a:t>
            </a:r>
          </a:p>
          <a:p>
            <a:pPr marL="520700" indent="-520700" algn="l">
              <a:spcBef>
                <a:spcPts val="500"/>
              </a:spcBef>
              <a:buSzPct val="82000"/>
              <a:buChar char="•"/>
              <a:defRPr sz="3000"/>
            </a:pPr>
            <a:r>
              <a:t>Mahalanobis Distance</a:t>
            </a:r>
          </a:p>
        </p:txBody>
      </p:sp>
      <p:sp>
        <p:nvSpPr>
          <p:cNvPr id="137" name="Signature-based Approach"/>
          <p:cNvSpPr txBox="1"/>
          <p:nvPr/>
        </p:nvSpPr>
        <p:spPr>
          <a:xfrm>
            <a:off x="355600" y="6016801"/>
            <a:ext cx="12293600" cy="635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37463">
              <a:defRPr cap="all" sz="368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Signature-based Approach</a:t>
            </a:r>
          </a:p>
        </p:txBody>
      </p:sp>
      <p:sp>
        <p:nvSpPr>
          <p:cNvPr id="138" name="Constructs a prototypical signature representing the most common characteristics. It then compares the actual structure with the prototype structure and calculates the similarity score.…"/>
          <p:cNvSpPr txBox="1"/>
          <p:nvPr/>
        </p:nvSpPr>
        <p:spPr>
          <a:xfrm>
            <a:off x="355600" y="6555223"/>
            <a:ext cx="12293600" cy="2271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322834" indent="-322834" algn="just" defTabSz="362204">
              <a:spcBef>
                <a:spcPts val="300"/>
              </a:spcBef>
              <a:buSzPct val="82000"/>
              <a:buChar char="•"/>
              <a:defRPr sz="2852"/>
            </a:pPr>
            <a:r>
              <a:t>Constructs a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prototypical signature</a:t>
            </a:r>
            <a:r>
              <a:t> representing the most common characteristics. It then compares the actual structure with the prototype structure and calculates the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similarity score. </a:t>
            </a:r>
          </a:p>
          <a:p>
            <a:pPr marL="322834" indent="-322834" algn="l" defTabSz="362204">
              <a:spcBef>
                <a:spcPts val="300"/>
              </a:spcBef>
              <a:buSzPct val="82000"/>
              <a:buChar char="•"/>
              <a:defRPr sz="2852"/>
            </a:pPr>
            <a:r>
              <a:t>We then use a threshold and if any similarity score is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below that threshold</a:t>
            </a:r>
            <a:r>
              <a:t> then we term that as an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outlier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ode walk-through"/>
          <p:cNvSpPr txBox="1"/>
          <p:nvPr>
            <p:ph type="title"/>
          </p:nvPr>
        </p:nvSpPr>
        <p:spPr>
          <a:xfrm>
            <a:off x="355600" y="254000"/>
            <a:ext cx="12293600" cy="1977739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Code walk-through</a:t>
            </a:r>
          </a:p>
        </p:txBody>
      </p:sp>
      <p:sp>
        <p:nvSpPr>
          <p:cNvPr id="141" name="The Outlier Analyzer is a Command Line Program written in Python programming language.…"/>
          <p:cNvSpPr txBox="1"/>
          <p:nvPr>
            <p:ph type="body" idx="1"/>
          </p:nvPr>
        </p:nvSpPr>
        <p:spPr>
          <a:xfrm>
            <a:off x="355600" y="1384836"/>
            <a:ext cx="12293600" cy="764486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SzTx/>
              <a:buNone/>
              <a:defRPr sz="3500"/>
            </a:pPr>
            <a:r>
              <a:t>The Outlier Analyzer is a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Command Line Program</a:t>
            </a:r>
            <a:r>
              <a:t> written in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Python</a:t>
            </a:r>
            <a:r>
              <a:t> programming language.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SzTx/>
              <a:buNone/>
              <a:defRPr sz="26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>
              <a:lnSpc>
                <a:spcPct val="100000"/>
              </a:lnSpc>
              <a:spcBef>
                <a:spcPts val="500"/>
              </a:spcBef>
              <a:defRPr sz="2600"/>
            </a:pPr>
            <a:r>
              <a:t>&lt;Input&gt; question-type, question-parameters, threshold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 sz="2600"/>
            </a:pPr>
            <a:r>
              <a:t>&lt;output&gt; outliers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 sz="2600"/>
            </a:pPr>
            <a:r>
              <a:t>Code is divided into three files: (i) outlierAnalyzer.py , (ii) outlierLibrary.py ,                   (iii) signatureOutlier.py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Basic Flow - flat-sample dataset : serverProperties…"/>
          <p:cNvSpPr txBox="1"/>
          <p:nvPr>
            <p:ph type="body" idx="1"/>
          </p:nvPr>
        </p:nvSpPr>
        <p:spPr>
          <a:xfrm>
            <a:off x="355600" y="1262516"/>
            <a:ext cx="12293600" cy="7767184"/>
          </a:xfrm>
          <a:prstGeom prst="rect">
            <a:avLst/>
          </a:prstGeom>
        </p:spPr>
        <p:txBody>
          <a:bodyPr/>
          <a:lstStyle/>
          <a:p>
            <a:pPr marL="0" indent="0" defTabSz="385572">
              <a:spcBef>
                <a:spcPts val="300"/>
              </a:spcBef>
              <a:buSzTx/>
              <a:buNone/>
              <a:defRPr sz="2310">
                <a:latin typeface="Gill Sans"/>
                <a:ea typeface="Gill Sans"/>
                <a:cs typeface="Gill Sans"/>
                <a:sym typeface="Gill Sans"/>
              </a:defRPr>
            </a:pPr>
            <a:r>
              <a:t>Basic Flow - flat-sample dataset : </a:t>
            </a:r>
            <a:r>
              <a:rPr i="1"/>
              <a:t>serverProperties</a:t>
            </a:r>
          </a:p>
          <a:p>
            <a:pPr marL="0" indent="0" defTabSz="385572">
              <a:lnSpc>
                <a:spcPct val="100000"/>
              </a:lnSpc>
              <a:spcBef>
                <a:spcPts val="300"/>
              </a:spcBef>
              <a:buSzTx/>
              <a:buNone/>
              <a:defRPr sz="2310">
                <a:solidFill>
                  <a:srgbClr val="2C3BB1"/>
                </a:solidFill>
              </a:defRPr>
            </a:pPr>
            <a:r>
              <a:rPr sz="1518">
                <a:latin typeface="Courier"/>
                <a:ea typeface="Courier"/>
                <a:cs typeface="Courier"/>
                <a:sym typeface="Courier"/>
              </a:rPr>
              <a:t>python outlierAnalyzer.py -ij propertiesFile.json &gt; output.txt</a:t>
            </a:r>
            <a:endParaRPr sz="1518">
              <a:latin typeface="Courier"/>
              <a:ea typeface="Courier"/>
              <a:cs typeface="Courier"/>
              <a:sym typeface="Courier"/>
            </a:endParaRPr>
          </a:p>
          <a:p>
            <a:pPr marL="0" indent="0" defTabSz="385572">
              <a:lnSpc>
                <a:spcPct val="100000"/>
              </a:lnSpc>
              <a:spcBef>
                <a:spcPts val="300"/>
              </a:spcBef>
              <a:buSzTx/>
              <a:buNone/>
              <a:defRPr sz="2310"/>
            </a:pPr>
          </a:p>
          <a:p>
            <a:pPr marL="408166" indent="-408166" defTabSz="385572">
              <a:lnSpc>
                <a:spcPct val="100000"/>
              </a:lnSpc>
              <a:spcBef>
                <a:spcPts val="300"/>
              </a:spcBef>
              <a:buSzPct val="100000"/>
              <a:buAutoNum type="romanLcParenBoth" startAt="1"/>
              <a:defRPr sz="2310"/>
            </a:pPr>
            <a:r>
              <a:t>Understand the command and configure the flags like READ_FILE_FLAG &amp; JSON_INPUT based on argv[i].</a:t>
            </a:r>
          </a:p>
          <a:p>
            <a:pPr marL="408166" indent="-408166" defTabSz="385572">
              <a:lnSpc>
                <a:spcPct val="100000"/>
              </a:lnSpc>
              <a:spcBef>
                <a:spcPts val="300"/>
              </a:spcBef>
              <a:buSzPct val="100000"/>
              <a:buAutoNum type="romanLcParenBoth" startAt="1"/>
              <a:defRPr sz="2310"/>
            </a:pPr>
            <a:r>
              <a:t>Load the Json and extract the properties and data in separate lists.</a:t>
            </a:r>
          </a:p>
          <a:p>
            <a:pPr marL="408166" indent="-408166" defTabSz="385572">
              <a:lnSpc>
                <a:spcPct val="100000"/>
              </a:lnSpc>
              <a:spcBef>
                <a:spcPts val="300"/>
              </a:spcBef>
              <a:buSzPct val="100000"/>
              <a:buAutoNum type="romanLcParenBoth" startAt="1"/>
              <a:defRPr sz="2310"/>
            </a:pPr>
            <a:r>
              <a:t>Now we encode this categorical data using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MultiLabelBinarizer()</a:t>
            </a:r>
            <a:r>
              <a:t>.</a:t>
            </a:r>
          </a:p>
          <a:p>
            <a:pPr marL="408166" indent="-408166" defTabSz="385572">
              <a:lnSpc>
                <a:spcPct val="100000"/>
              </a:lnSpc>
              <a:spcBef>
                <a:spcPts val="300"/>
              </a:spcBef>
              <a:buSzPct val="100000"/>
              <a:buAutoNum type="romanLcParenBoth" startAt="1"/>
              <a:defRPr sz="2310"/>
            </a:pPr>
            <a:r>
              <a:t>We then calculate encodedLists and frequencyLists. encodedLists are mXn lists where ‘m' are the number of data points and  and ’n’ are the number of properties for a host or a device. frequencyLists are nXk lists where ’n’ are the number of properties for a host or a device and ‘k’ are the unique classes for a property.</a:t>
            </a:r>
          </a:p>
          <a:p>
            <a:pPr marL="408166" indent="-408166" defTabSz="385572">
              <a:lnSpc>
                <a:spcPct val="100000"/>
              </a:lnSpc>
              <a:spcBef>
                <a:spcPts val="300"/>
              </a:spcBef>
              <a:buSzPct val="100000"/>
              <a:buAutoNum type="romanLcParenBoth" startAt="1"/>
              <a:defRPr sz="2310"/>
            </a:pPr>
            <a:r>
              <a:t>The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encodedList</a:t>
            </a:r>
            <a:r>
              <a:t> has binary values where a value = 1 indicates that the value is present and a value = 0 indicates that the value is absent.</a:t>
            </a:r>
          </a:p>
          <a:p>
            <a:pPr marL="408166" indent="-408166" defTabSz="385572">
              <a:lnSpc>
                <a:spcPct val="100000"/>
              </a:lnSpc>
              <a:spcBef>
                <a:spcPts val="300"/>
              </a:spcBef>
              <a:buSzPct val="100000"/>
              <a:buAutoNum type="romanLcParenBoth" startAt="1"/>
              <a:defRPr sz="2310"/>
            </a:pPr>
            <a:r>
              <a:t>The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encodedList</a:t>
            </a:r>
            <a:r>
              <a:t> and the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frequencyList</a:t>
            </a:r>
            <a:r>
              <a:t> together helps calculate the densityLists which is a mXn list.</a:t>
            </a:r>
          </a:p>
          <a:p>
            <a:pPr marL="408166" indent="-408166" defTabSz="385572">
              <a:lnSpc>
                <a:spcPct val="100000"/>
              </a:lnSpc>
              <a:spcBef>
                <a:spcPts val="300"/>
              </a:spcBef>
              <a:buSzPct val="100000"/>
              <a:buAutoNum type="romanLcParenBoth" startAt="1"/>
              <a:defRPr sz="2310"/>
            </a:pPr>
            <a:r>
              <a:t>densityList is calculated for every device by adding all the values under every feature separately. We then get an integer value corresponding to every row under a feature.</a:t>
            </a:r>
          </a:p>
          <a:p>
            <a:pPr marL="408166" indent="-408166" defTabSz="385572">
              <a:lnSpc>
                <a:spcPct val="100000"/>
              </a:lnSpc>
              <a:spcBef>
                <a:spcPts val="300"/>
              </a:spcBef>
              <a:buSzPct val="100000"/>
              <a:buAutoNum type="romanLcParenBoth" startAt="1"/>
              <a:defRPr sz="2310"/>
            </a:pPr>
            <a:r>
              <a:t>The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densityList</a:t>
            </a:r>
            <a:r>
              <a:t> then is passed as an input parameter for a technique to calculate the outliers.</a:t>
            </a:r>
          </a:p>
          <a:p>
            <a:pPr marL="408166" indent="-408166" defTabSz="385572">
              <a:lnSpc>
                <a:spcPct val="100000"/>
              </a:lnSpc>
              <a:spcBef>
                <a:spcPts val="300"/>
              </a:spcBef>
              <a:buSzPct val="100000"/>
              <a:buAutoNum type="romanLcParenBoth" startAt="1"/>
              <a:defRPr sz="2310"/>
            </a:pPr>
            <a:r>
              <a:t>For inter-cluster also the density list is transformed where the new list is a nXm list. This new list is the input to the K-Means algorithm and the number of clusters are also specified.</a:t>
            </a:r>
          </a:p>
          <a:p>
            <a:pPr marL="408166" indent="-408166" defTabSz="385572">
              <a:lnSpc>
                <a:spcPct val="100000"/>
              </a:lnSpc>
              <a:spcBef>
                <a:spcPts val="300"/>
              </a:spcBef>
              <a:buSzPct val="100000"/>
              <a:buAutoNum type="romanLcParenBoth" startAt="1"/>
              <a:defRPr sz="2310"/>
            </a:pPr>
            <a:r>
              <a:t>This gives us the centroids and the labels for all the data points. And these can be used to compute the outliers based on whichever technique one wants to use.</a:t>
            </a:r>
          </a:p>
        </p:txBody>
      </p:sp>
      <p:sp>
        <p:nvSpPr>
          <p:cNvPr id="144" name="Code walk-through"/>
          <p:cNvSpPr txBox="1"/>
          <p:nvPr>
            <p:ph type="title"/>
          </p:nvPr>
        </p:nvSpPr>
        <p:spPr>
          <a:xfrm>
            <a:off x="355600" y="254000"/>
            <a:ext cx="12293600" cy="1037793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Code walk-through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Questions ?"/>
          <p:cNvSpPr txBox="1"/>
          <p:nvPr>
            <p:ph type="title"/>
          </p:nvPr>
        </p:nvSpPr>
        <p:spPr>
          <a:xfrm>
            <a:off x="355600" y="3657600"/>
            <a:ext cx="12293601" cy="2438401"/>
          </a:xfrm>
          <a:prstGeom prst="rect">
            <a:avLst/>
          </a:prstGeom>
        </p:spPr>
        <p:txBody>
          <a:bodyPr/>
          <a:lstStyle>
            <a:lvl1pPr>
              <a:defRPr sz="5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Questions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