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5E2E4"/>
          </a:solidFill>
        </a:fill>
      </a:tcStyle>
    </a:wholeTbl>
    <a:band2H>
      <a:tcTxStyle b="def" i="def"/>
      <a:tcStyle>
        <a:tcBdr/>
        <a:fill>
          <a:solidFill>
            <a:srgbClr val="EBF1F2"/>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Row>
  </a:tblStyle>
  <a:tblStyle styleId="{C7B018BB-80A7-4F77-B60F-C8B233D01FF8}"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F1DDCB"/>
          </a:solidFill>
        </a:fill>
      </a:tcStyle>
    </a:wholeTbl>
    <a:band2H>
      <a:tcTxStyle b="def" i="def"/>
      <a:tcStyle>
        <a:tcBdr/>
        <a:fill>
          <a:solidFill>
            <a:srgbClr val="F8EFE7"/>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Row>
  </a:tblStyle>
  <a:tblStyle styleId="{EEE7283C-3CF3-47DC-8721-378D4A62B228}"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1D3D7"/>
          </a:solidFill>
        </a:fill>
      </a:tcStyle>
    </a:wholeTbl>
    <a:band2H>
      <a:tcTxStyle b="def" i="def"/>
      <a:tcStyle>
        <a:tcBdr/>
        <a:fill>
          <a:solidFill>
            <a:srgbClr val="E9EAEC"/>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Row>
  </a:tblStyle>
  <a:tblStyle styleId="{CF821DB8-F4EB-4A41-A1BA-3FCAFE7338EE}" styleName="">
    <a:tblBg/>
    <a:wholeTbl>
      <a:tcTxStyle b="off" i="off">
        <a:font>
          <a:latin typeface="Gill Sans Light"/>
          <a:ea typeface="Gill Sans Light"/>
          <a:cs typeface="Gill Sans Light"/>
        </a:font>
        <a:srgbClr val="5353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340053"/>
          </a:solidFill>
        </a:fill>
      </a:tcStyle>
    </a:band2H>
    <a:firstCol>
      <a:tcTxStyle b="on" i="off">
        <a:font>
          <a:latin typeface="Gill Sans"/>
          <a:ea typeface="Gill Sans"/>
          <a:cs typeface="Gill Sans"/>
        </a:font>
        <a:srgbClr val="3400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535353"/>
      </a:tcTxStyle>
      <a:tcStyle>
        <a:tcBdr>
          <a:left>
            <a:ln w="12700" cap="flat">
              <a:noFill/>
              <a:miter lim="400000"/>
            </a:ln>
          </a:left>
          <a:right>
            <a:ln w="12700" cap="flat">
              <a:noFill/>
              <a:miter lim="400000"/>
            </a:ln>
          </a:right>
          <a:top>
            <a:ln w="508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rgbClr val="340053"/>
          </a:solidFill>
        </a:fill>
      </a:tcStyle>
    </a:lastRow>
    <a:firstRow>
      <a:tcTxStyle b="on" i="off">
        <a:font>
          <a:latin typeface="Gill Sans"/>
          <a:ea typeface="Gill Sans"/>
          <a:cs typeface="Gill Sans"/>
        </a:font>
        <a:srgbClr val="340053"/>
      </a:tcTxStyle>
      <a:tcStyle>
        <a:tcBdr>
          <a:left>
            <a:ln w="12700" cap="flat">
              <a:noFill/>
              <a:miter lim="400000"/>
            </a:ln>
          </a:left>
          <a:right>
            <a:ln w="12700" cap="flat">
              <a:noFill/>
              <a:miter lim="400000"/>
            </a:ln>
          </a:right>
          <a:top>
            <a:ln w="254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CFCFCF"/>
          </a:solidFill>
        </a:fill>
      </a:tcStyle>
    </a:wholeTbl>
    <a:band2H>
      <a:tcTxStyle b="def" i="def"/>
      <a:tcStyle>
        <a:tcBdr/>
        <a:fill>
          <a:solidFill>
            <a:srgbClr val="E9E9E9"/>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Row>
  </a:tblStyle>
  <a:tblStyle styleId="{2708684C-4D16-4618-839F-0558EEFCDFE6}" styleName="">
    <a:tblBg/>
    <a:wholeTbl>
      <a:tcTxStyle b="off" i="off">
        <a:font>
          <a:latin typeface="Gill Sans Light"/>
          <a:ea typeface="Gill Sans Light"/>
          <a:cs typeface="Gill Sans Light"/>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wholeTbl>
    <a:band2H>
      <a:tcTxStyle b="def" i="def"/>
      <a:tcStyle>
        <a:tcBdr/>
        <a:fill>
          <a:solidFill>
            <a:srgbClr val="FFFFFF"/>
          </a:solidFill>
        </a:fill>
      </a:tcStyle>
    </a:band2H>
    <a:firstCol>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firstCol>
    <a:lastRow>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508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lastRow>
    <a:firstRow>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254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5689600"/>
            <a:ext cx="10464800" cy="508000"/>
          </a:xfrm>
          <a:prstGeom prst="rect">
            <a:avLst/>
          </a:prstGeom>
        </p:spPr>
        <p:txBody>
          <a:bodyPr anchor="t"/>
          <a:lstStyle>
            <a:lvl1pPr marL="0" indent="0" algn="ctr">
              <a:lnSpc>
                <a:spcPct val="100000"/>
              </a:lnSpc>
              <a:spcBef>
                <a:spcPts val="0"/>
              </a:spcBef>
              <a:buSzTx/>
              <a:buNone/>
              <a:defRPr sz="2800"/>
            </a:lvl1pPr>
            <a:lvl2pPr marL="749968" indent="-318168" algn="ctr">
              <a:lnSpc>
                <a:spcPct val="100000"/>
              </a:lnSpc>
              <a:spcBef>
                <a:spcPts val="0"/>
              </a:spcBef>
              <a:defRPr sz="2800"/>
            </a:lvl2pPr>
            <a:lvl3pPr marL="1181768" indent="-318168" algn="ctr">
              <a:lnSpc>
                <a:spcPct val="100000"/>
              </a:lnSpc>
              <a:spcBef>
                <a:spcPts val="0"/>
              </a:spcBef>
              <a:defRPr sz="2800"/>
            </a:lvl3pPr>
            <a:lvl4pPr marL="1613568" indent="-318168" algn="ctr">
              <a:lnSpc>
                <a:spcPct val="100000"/>
              </a:lnSpc>
              <a:spcBef>
                <a:spcPts val="0"/>
              </a:spcBef>
              <a:defRPr sz="2800"/>
            </a:lvl4pPr>
            <a:lvl5pPr marL="2045368" indent="-318168" algn="ctr">
              <a:lnSpc>
                <a:spcPct val="100000"/>
              </a:lnSpc>
              <a:spcBef>
                <a:spcPts val="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152900"/>
            <a:ext cx="10464800" cy="647700"/>
          </a:xfrm>
          <a:prstGeom prst="rect">
            <a:avLst/>
          </a:prstGeom>
        </p:spPr>
        <p:txBody>
          <a:bodyPr/>
          <a:lstStyle/>
          <a:p>
            <a:pPr marL="0" indent="0" algn="ctr">
              <a:lnSpc>
                <a:spcPct val="100000"/>
              </a:lnSpc>
              <a:spcBef>
                <a:spcPts val="0"/>
              </a:spcBef>
              <a:buSzTx/>
              <a:buNone/>
              <a:defRPr sz="38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7"/>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0" algn="ctr">
              <a:lnSpc>
                <a:spcPct val="100000"/>
              </a:lnSpc>
              <a:spcBef>
                <a:spcPts val="0"/>
              </a:spcBef>
              <a:buSzTx/>
              <a:buNone/>
              <a:defRPr sz="3800"/>
            </a:lvl2pPr>
            <a:lvl3pPr marL="0" indent="0" algn="ctr">
              <a:lnSpc>
                <a:spcPct val="100000"/>
              </a:lnSpc>
              <a:spcBef>
                <a:spcPts val="0"/>
              </a:spcBef>
              <a:buSzTx/>
              <a:buNone/>
              <a:defRPr sz="3800"/>
            </a:lvl3pPr>
            <a:lvl4pPr marL="0" indent="0" algn="ctr">
              <a:lnSpc>
                <a:spcPct val="100000"/>
              </a:lnSpc>
              <a:spcBef>
                <a:spcPts val="0"/>
              </a:spcBef>
              <a:buSzTx/>
              <a:buNone/>
              <a:defRPr sz="3800"/>
            </a:lvl4pPr>
            <a:lvl5pPr marL="0" indent="0" algn="ctr">
              <a:lnSpc>
                <a:spcPct val="100000"/>
              </a:lnSpc>
              <a:spcBef>
                <a:spcPts val="0"/>
              </a:spcBef>
              <a:buSzTx/>
              <a:buNone/>
              <a:defRPr sz="38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lvl1pPr marL="431800" indent="-431800">
              <a:lnSpc>
                <a:spcPct val="100000"/>
              </a:lnSpc>
              <a:spcBef>
                <a:spcPts val="3800"/>
              </a:spcBef>
              <a:defRPr sz="3800"/>
            </a:lvl1pPr>
            <a:lvl2pPr marL="863600" indent="-431800">
              <a:lnSpc>
                <a:spcPct val="100000"/>
              </a:lnSpc>
              <a:spcBef>
                <a:spcPts val="3800"/>
              </a:spcBef>
              <a:defRPr sz="3800"/>
            </a:lvl2pPr>
            <a:lvl3pPr marL="1295400" indent="-431800">
              <a:lnSpc>
                <a:spcPct val="100000"/>
              </a:lnSpc>
              <a:spcBef>
                <a:spcPts val="3800"/>
              </a:spcBef>
              <a:defRPr sz="3800"/>
            </a:lvl3pPr>
            <a:lvl4pPr marL="1727200" indent="-431800">
              <a:lnSpc>
                <a:spcPct val="100000"/>
              </a:lnSpc>
              <a:spcBef>
                <a:spcPts val="3800"/>
              </a:spcBef>
              <a:defRPr sz="3800"/>
            </a:lvl4pPr>
            <a:lvl5pPr marL="2159000" indent="-431800">
              <a:lnSpc>
                <a:spcPct val="100000"/>
              </a:lnSpc>
              <a:spcBef>
                <a:spcPts val="38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2"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2"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1000"/>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Gill Sans Light"/>
          <a:ea typeface="Gill Sans Light"/>
          <a:cs typeface="Gill Sans Light"/>
          <a:sym typeface="Gill Sans Light"/>
        </a:defRPr>
      </a:lvl9pPr>
    </p:titleStyle>
    <p:bodyStyle>
      <a:lvl1pPr marL="520700" marR="0" indent="-520700"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1pPr>
      <a:lvl2pPr marL="1041400" marR="0" indent="-520700"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2pPr>
      <a:lvl3pPr marL="1562100" marR="0" indent="-520700"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3pPr>
      <a:lvl4pPr marL="2082800" marR="0" indent="-520700"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4pPr>
      <a:lvl5pPr marL="2603500" marR="0" indent="-520700"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5pPr>
      <a:lvl6pPr marL="2681705" marR="0" indent="-522705"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6pPr>
      <a:lvl7pPr marL="3113505" marR="0" indent="-522705"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7pPr>
      <a:lvl8pPr marL="3545305" marR="0" indent="-522705"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8pPr>
      <a:lvl9pPr marL="3977105" marR="0" indent="-522705" algn="l" defTabSz="584200" rtl="0" latinLnBrk="0">
        <a:lnSpc>
          <a:spcPct val="120000"/>
        </a:lnSpc>
        <a:spcBef>
          <a:spcPts val="4600"/>
        </a:spcBef>
        <a:spcAft>
          <a:spcPts val="0"/>
        </a:spcAft>
        <a:buClrTx/>
        <a:buSzPct val="82000"/>
        <a:buFontTx/>
        <a:buChar char="•"/>
        <a:tabLst/>
        <a:defRPr b="0" baseline="0" cap="none" i="0" spc="0" strike="noStrike" sz="4600" u="none">
          <a:ln>
            <a:noFill/>
          </a:ln>
          <a:solidFill>
            <a:srgbClr val="535353"/>
          </a:solidFill>
          <a:uFillTx/>
          <a:latin typeface="Gill Sans Light"/>
          <a:ea typeface="Gill Sans Light"/>
          <a:cs typeface="Gill Sans Light"/>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Network verification with outlier analyzer"/>
          <p:cNvSpPr txBox="1"/>
          <p:nvPr>
            <p:ph type="ctrTitle"/>
          </p:nvPr>
        </p:nvSpPr>
        <p:spPr>
          <a:xfrm>
            <a:off x="355600" y="2265460"/>
            <a:ext cx="12293600" cy="1849340"/>
          </a:xfrm>
          <a:prstGeom prst="rect">
            <a:avLst/>
          </a:prstGeom>
        </p:spPr>
        <p:txBody>
          <a:bodyPr/>
          <a:lstStyle>
            <a:lvl1pPr>
              <a:defRPr sz="5100">
                <a:latin typeface="+mj-lt"/>
                <a:ea typeface="+mj-ea"/>
                <a:cs typeface="+mj-cs"/>
                <a:sym typeface="Helvetica Neue"/>
              </a:defRPr>
            </a:lvl1pPr>
          </a:lstStyle>
          <a:p>
            <a:pPr/>
            <a:r>
              <a:t>Network verification with outlier analyzer</a:t>
            </a:r>
          </a:p>
        </p:txBody>
      </p:sp>
      <p:sp>
        <p:nvSpPr>
          <p:cNvPr id="120" name="An Overview"/>
          <p:cNvSpPr txBox="1"/>
          <p:nvPr>
            <p:ph type="subTitle" sz="quarter" idx="1"/>
          </p:nvPr>
        </p:nvSpPr>
        <p:spPr>
          <a:xfrm>
            <a:off x="355600" y="5346700"/>
            <a:ext cx="12293600" cy="1295400"/>
          </a:xfrm>
          <a:prstGeom prst="rect">
            <a:avLst/>
          </a:prstGeom>
        </p:spPr>
        <p:txBody>
          <a:bodyPr/>
          <a:lstStyle>
            <a:lvl1pPr>
              <a:defRPr sz="3500"/>
            </a:lvl1pPr>
          </a:lstStyle>
          <a:p>
            <a:pPr/>
            <a:r>
              <a:t>An Overview</a:t>
            </a:r>
          </a:p>
        </p:txBody>
      </p:sp>
      <p:sp>
        <p:nvSpPr>
          <p:cNvPr id="121"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WINGS LAB…"/>
          <p:cNvSpPr txBox="1"/>
          <p:nvPr/>
        </p:nvSpPr>
        <p:spPr>
          <a:xfrm>
            <a:off x="4290807" y="7353299"/>
            <a:ext cx="4423186"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latin typeface="Gill Sans"/>
                <a:ea typeface="Gill Sans"/>
                <a:cs typeface="Gill Sans"/>
                <a:sym typeface="Gill Sans"/>
              </a:defRPr>
            </a:pPr>
            <a:r>
              <a:t>Astitv Nagpal</a:t>
            </a:r>
          </a:p>
          <a:p>
            <a:pPr>
              <a:defRPr sz="2500">
                <a:latin typeface="Gill Sans"/>
                <a:ea typeface="Gill Sans"/>
                <a:cs typeface="Gill Sans"/>
                <a:sym typeface="Gill Sans"/>
              </a:defRPr>
            </a:pPr>
            <a:r>
              <a:t>WINGS LAB</a:t>
            </a:r>
          </a:p>
          <a:p>
            <a:pPr>
              <a:defRPr sz="2500"/>
            </a:pPr>
            <a:r>
              <a:t>Stony Brook University</a:t>
            </a:r>
          </a:p>
          <a:p>
            <a:pPr>
              <a:defRPr sz="2500"/>
            </a:pPr>
            <a:r>
              <a:t>Department of Computer 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ignature Based technique - Step further…"/>
          <p:cNvSpPr txBox="1"/>
          <p:nvPr>
            <p:ph type="title"/>
          </p:nvPr>
        </p:nvSpPr>
        <p:spPr>
          <a:xfrm>
            <a:off x="355600" y="253999"/>
            <a:ext cx="12293600" cy="1395327"/>
          </a:xfrm>
          <a:prstGeom prst="rect">
            <a:avLst/>
          </a:prstGeom>
        </p:spPr>
        <p:txBody>
          <a:bodyPr/>
          <a:lstStyle/>
          <a:p>
            <a:pPr defTabSz="432308">
              <a:defRPr sz="4400">
                <a:latin typeface="Gill Sans"/>
                <a:ea typeface="Gill Sans"/>
                <a:cs typeface="Gill Sans"/>
                <a:sym typeface="Gill Sans"/>
              </a:defRPr>
            </a:pPr>
            <a:r>
              <a:t>Signature Based technique - Step further</a:t>
            </a:r>
          </a:p>
          <a:p>
            <a:pPr defTabSz="432308">
              <a:defRPr sz="4400"/>
            </a:pPr>
            <a:r>
              <a:t>Flow steps</a:t>
            </a:r>
          </a:p>
        </p:txBody>
      </p:sp>
      <p:pic>
        <p:nvPicPr>
          <p:cNvPr id="154" name="Screen Shot 2019-03-28 at 11.38.30 PM.png" descr="Screen Shot 2019-03-28 at 11.38.30 PM.png"/>
          <p:cNvPicPr>
            <a:picLocks noChangeAspect="1"/>
          </p:cNvPicPr>
          <p:nvPr/>
        </p:nvPicPr>
        <p:blipFill>
          <a:blip r:embed="rId2">
            <a:extLst/>
          </a:blip>
          <a:stretch>
            <a:fillRect/>
          </a:stretch>
        </p:blipFill>
        <p:spPr>
          <a:xfrm>
            <a:off x="3260573" y="1636761"/>
            <a:ext cx="6615225" cy="7998510"/>
          </a:xfrm>
          <a:prstGeom prst="rect">
            <a:avLst/>
          </a:prstGeom>
          <a:ln w="12700">
            <a:miter lim="400000"/>
          </a:ln>
        </p:spPr>
      </p:pic>
      <p:sp>
        <p:nvSpPr>
          <p:cNvPr id="155" name="Slide Number"/>
          <p:cNvSpPr txBox="1"/>
          <p:nvPr>
            <p:ph type="sldNum" sz="quarter" idx="4294967295"/>
          </p:nvPr>
        </p:nvSpPr>
        <p:spPr>
          <a:xfrm>
            <a:off x="6324598" y="9270999"/>
            <a:ext cx="3429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tatistical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Statistical Based technique</a:t>
            </a:r>
          </a:p>
          <a:p>
            <a:pPr defTabSz="438150">
              <a:defRPr sz="4500"/>
            </a:pPr>
            <a:r>
              <a:t>Flow steps</a:t>
            </a:r>
          </a:p>
        </p:txBody>
      </p:sp>
      <p:pic>
        <p:nvPicPr>
          <p:cNvPr id="125" name="Screen Shot 2019-03-27 at 11.46.06 PM.png" descr="Screen Shot 2019-03-27 at 11.46.06 PM.png"/>
          <p:cNvPicPr>
            <a:picLocks noChangeAspect="1"/>
          </p:cNvPicPr>
          <p:nvPr/>
        </p:nvPicPr>
        <p:blipFill>
          <a:blip r:embed="rId2">
            <a:extLst/>
          </a:blip>
          <a:stretch>
            <a:fillRect/>
          </a:stretch>
        </p:blipFill>
        <p:spPr>
          <a:xfrm>
            <a:off x="593456" y="2005905"/>
            <a:ext cx="11817888" cy="6647562"/>
          </a:xfrm>
          <a:prstGeom prst="rect">
            <a:avLst/>
          </a:prstGeom>
          <a:ln w="12700">
            <a:miter lim="400000"/>
          </a:ln>
          <a:effectLst>
            <a:outerShdw sx="100000" sy="100000" kx="0" ky="0" algn="b" rotWithShape="0" blurRad="127000" dist="76200" dir="5520000">
              <a:srgbClr val="000000">
                <a:alpha val="60000"/>
              </a:srgbClr>
            </a:outerShdw>
          </a:effectLst>
        </p:spPr>
      </p:pic>
      <p:sp>
        <p:nvSpPr>
          <p:cNvPr id="126"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tatistical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Statistical Based technique</a:t>
            </a:r>
          </a:p>
          <a:p>
            <a:pPr defTabSz="438150">
              <a:defRPr sz="4500"/>
            </a:pPr>
            <a:r>
              <a:t>Analysis</a:t>
            </a:r>
          </a:p>
        </p:txBody>
      </p:sp>
      <p:sp>
        <p:nvSpPr>
          <p:cNvPr id="129" name="Advantages:…"/>
          <p:cNvSpPr txBox="1"/>
          <p:nvPr>
            <p:ph type="body" idx="1"/>
          </p:nvPr>
        </p:nvSpPr>
        <p:spPr>
          <a:xfrm>
            <a:off x="355600" y="1809739"/>
            <a:ext cx="12293600" cy="7219961"/>
          </a:xfrm>
          <a:prstGeom prst="rect">
            <a:avLst/>
          </a:prstGeom>
        </p:spPr>
        <p:txBody>
          <a:bodyPr/>
          <a:lstStyle/>
          <a:p>
            <a:pPr marL="0" indent="0" defTabSz="543305">
              <a:lnSpc>
                <a:spcPct val="100000"/>
              </a:lnSpc>
              <a:spcBef>
                <a:spcPts val="400"/>
              </a:spcBef>
              <a:buSzTx/>
              <a:buNone/>
              <a:defRPr sz="3200">
                <a:latin typeface="Gill Sans"/>
                <a:ea typeface="Gill Sans"/>
                <a:cs typeface="Gill Sans"/>
                <a:sym typeface="Gill Sans"/>
              </a:defRPr>
            </a:pPr>
            <a:r>
              <a:t>Advantages:</a:t>
            </a:r>
          </a:p>
          <a:p>
            <a:pPr marL="368451" indent="-368451" defTabSz="543305">
              <a:lnSpc>
                <a:spcPct val="100000"/>
              </a:lnSpc>
              <a:spcBef>
                <a:spcPts val="400"/>
              </a:spcBef>
              <a:buClr>
                <a:srgbClr val="535353"/>
              </a:buClr>
              <a:defRPr sz="3200"/>
            </a:pPr>
            <a:r>
              <a:t>They provide good estimation of outliers and at the same time are very easy to understand and implement.</a:t>
            </a:r>
          </a:p>
          <a:p>
            <a:pPr marL="368451" indent="-368451" defTabSz="543305">
              <a:lnSpc>
                <a:spcPct val="100000"/>
              </a:lnSpc>
              <a:spcBef>
                <a:spcPts val="400"/>
              </a:spcBef>
              <a:buClr>
                <a:srgbClr val="535353"/>
              </a:buClr>
              <a:defRPr sz="3200"/>
            </a:pPr>
            <a:r>
              <a:t>For example: calculating outliers based on just the standard deviation, IQR is a very convenient/common technique in the data-science industry.</a:t>
            </a:r>
          </a:p>
          <a:p>
            <a:pPr marL="0" indent="0" defTabSz="543305">
              <a:lnSpc>
                <a:spcPct val="100000"/>
              </a:lnSpc>
              <a:spcBef>
                <a:spcPts val="400"/>
              </a:spcBef>
              <a:buSzTx/>
              <a:buNone/>
              <a:defRPr sz="3200"/>
            </a:pPr>
          </a:p>
          <a:p>
            <a:pPr marL="0" indent="0" defTabSz="543305">
              <a:lnSpc>
                <a:spcPct val="100000"/>
              </a:lnSpc>
              <a:spcBef>
                <a:spcPts val="400"/>
              </a:spcBef>
              <a:buSzTx/>
              <a:buNone/>
              <a:defRPr sz="3200">
                <a:latin typeface="Gill Sans"/>
                <a:ea typeface="Gill Sans"/>
                <a:cs typeface="Gill Sans"/>
                <a:sym typeface="Gill Sans"/>
              </a:defRPr>
            </a:pPr>
            <a:r>
              <a:t>Disadvantages:</a:t>
            </a:r>
          </a:p>
          <a:p>
            <a:pPr marL="368451" indent="-368451" defTabSz="543305">
              <a:lnSpc>
                <a:spcPct val="100000"/>
              </a:lnSpc>
              <a:spcBef>
                <a:spcPts val="400"/>
              </a:spcBef>
              <a:buClr>
                <a:srgbClr val="535353"/>
              </a:buClr>
              <a:defRPr sz="3200"/>
            </a:pPr>
            <a:r>
              <a:t>The statistical based techniques works really well when we have some well-defined arrangement of data. Eg Data follows Gaussian Dist.</a:t>
            </a:r>
          </a:p>
          <a:p>
            <a:pPr marL="368451" indent="-368451" defTabSz="543305">
              <a:lnSpc>
                <a:spcPct val="100000"/>
              </a:lnSpc>
              <a:spcBef>
                <a:spcPts val="400"/>
              </a:spcBef>
              <a:buClr>
                <a:srgbClr val="535353"/>
              </a:buClr>
              <a:defRPr sz="3200"/>
            </a:pPr>
            <a:r>
              <a:t>But, for complicated datasets like network-data, these techniques might not do justice.</a:t>
            </a:r>
          </a:p>
          <a:p>
            <a:pPr marL="368451" indent="-368451" defTabSz="543305">
              <a:lnSpc>
                <a:spcPct val="100000"/>
              </a:lnSpc>
              <a:spcBef>
                <a:spcPts val="400"/>
              </a:spcBef>
              <a:buClr>
                <a:srgbClr val="535353"/>
              </a:buClr>
              <a:defRPr sz="3200"/>
            </a:pPr>
            <a:r>
              <a:t>Hence, for our use-case they might give the outliers list but are not the preferred technique to perform outlier detection.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ML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ML Based technique</a:t>
            </a:r>
          </a:p>
          <a:p>
            <a:pPr defTabSz="438150">
              <a:defRPr sz="4500"/>
            </a:pPr>
            <a:r>
              <a:t>Flow steps</a:t>
            </a:r>
          </a:p>
        </p:txBody>
      </p:sp>
      <p:pic>
        <p:nvPicPr>
          <p:cNvPr id="132" name="Screen Shot 2019-03-28 at 12.01.21 AM.png" descr="Screen Shot 2019-03-28 at 12.01.21 AM.png"/>
          <p:cNvPicPr>
            <a:picLocks noChangeAspect="1"/>
          </p:cNvPicPr>
          <p:nvPr/>
        </p:nvPicPr>
        <p:blipFill>
          <a:blip r:embed="rId2">
            <a:extLst/>
          </a:blip>
          <a:stretch>
            <a:fillRect/>
          </a:stretch>
        </p:blipFill>
        <p:spPr>
          <a:xfrm>
            <a:off x="456044" y="2223391"/>
            <a:ext cx="12092711" cy="6658787"/>
          </a:xfrm>
          <a:prstGeom prst="rect">
            <a:avLst/>
          </a:prstGeom>
          <a:ln w="12700">
            <a:miter lim="400000"/>
          </a:ln>
          <a:effectLst>
            <a:outerShdw sx="100000" sy="100000" kx="0" ky="0" algn="b" rotWithShape="0" blurRad="127000" dist="76200" dir="5520000">
              <a:srgbClr val="000000">
                <a:alpha val="60000"/>
              </a:srgbClr>
            </a:outerShdw>
          </a:effectLst>
        </p:spPr>
      </p:pic>
      <p:sp>
        <p:nvSpPr>
          <p:cNvPr id="133"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dvantages:…"/>
          <p:cNvSpPr txBox="1"/>
          <p:nvPr>
            <p:ph type="body" idx="1"/>
          </p:nvPr>
        </p:nvSpPr>
        <p:spPr>
          <a:xfrm>
            <a:off x="355600" y="1564703"/>
            <a:ext cx="12293600" cy="7464998"/>
          </a:xfrm>
          <a:prstGeom prst="rect">
            <a:avLst/>
          </a:prstGeom>
        </p:spPr>
        <p:txBody>
          <a:bodyPr/>
          <a:lstStyle/>
          <a:p>
            <a:pPr marL="0" indent="0" defTabSz="414780">
              <a:lnSpc>
                <a:spcPct val="100000"/>
              </a:lnSpc>
              <a:spcBef>
                <a:spcPts val="300"/>
              </a:spcBef>
              <a:buSzTx/>
              <a:buNone/>
              <a:defRPr sz="2400">
                <a:latin typeface="Gill Sans"/>
                <a:ea typeface="Gill Sans"/>
                <a:cs typeface="Gill Sans"/>
                <a:sym typeface="Gill Sans"/>
              </a:defRPr>
            </a:pPr>
            <a:r>
              <a:t>Advantages:</a:t>
            </a:r>
          </a:p>
          <a:p>
            <a:pPr marL="281290" indent="-281290" defTabSz="414780">
              <a:lnSpc>
                <a:spcPct val="100000"/>
              </a:lnSpc>
              <a:spcBef>
                <a:spcPts val="300"/>
              </a:spcBef>
              <a:buClr>
                <a:srgbClr val="535353"/>
              </a:buClr>
              <a:defRPr sz="2400"/>
            </a:pPr>
            <a:r>
              <a:t>These are more sophisticated techniques when compared to statistical methods and can work on complex data-sets.</a:t>
            </a:r>
          </a:p>
          <a:p>
            <a:pPr marL="281290" indent="-281290" defTabSz="414780">
              <a:lnSpc>
                <a:spcPct val="100000"/>
              </a:lnSpc>
              <a:spcBef>
                <a:spcPts val="300"/>
              </a:spcBef>
              <a:buClr>
                <a:srgbClr val="535353"/>
              </a:buClr>
              <a:defRPr sz="2400"/>
            </a:pPr>
            <a:r>
              <a:t>They incorporate well written mathematical models to detect outliers or abnormal behavior in a data set.</a:t>
            </a:r>
          </a:p>
          <a:p>
            <a:pPr marL="281290" indent="-281290" defTabSz="414780">
              <a:lnSpc>
                <a:spcPct val="100000"/>
              </a:lnSpc>
              <a:spcBef>
                <a:spcPts val="300"/>
              </a:spcBef>
              <a:buClr>
                <a:srgbClr val="535353"/>
              </a:buClr>
              <a:defRPr sz="2400"/>
            </a:pPr>
            <a:r>
              <a:t>There are few ML techniques that are specifically designed to calculate outliers in a complex data set.</a:t>
            </a:r>
          </a:p>
          <a:p>
            <a:pPr marL="281290" indent="-281290" defTabSz="414780">
              <a:lnSpc>
                <a:spcPct val="100000"/>
              </a:lnSpc>
              <a:spcBef>
                <a:spcPts val="300"/>
              </a:spcBef>
              <a:buClr>
                <a:srgbClr val="535353"/>
              </a:buClr>
              <a:defRPr sz="2400"/>
            </a:pPr>
          </a:p>
          <a:p>
            <a:pPr marL="0" indent="0" defTabSz="414780">
              <a:lnSpc>
                <a:spcPct val="100000"/>
              </a:lnSpc>
              <a:spcBef>
                <a:spcPts val="300"/>
              </a:spcBef>
              <a:buSzTx/>
              <a:buNone/>
              <a:defRPr sz="2400">
                <a:latin typeface="Gill Sans"/>
                <a:ea typeface="Gill Sans"/>
                <a:cs typeface="Gill Sans"/>
                <a:sym typeface="Gill Sans"/>
              </a:defRPr>
            </a:pPr>
            <a:r>
              <a:t>Disadvantages:</a:t>
            </a:r>
          </a:p>
          <a:p>
            <a:pPr marL="281290" indent="-281290" defTabSz="414780">
              <a:lnSpc>
                <a:spcPct val="100000"/>
              </a:lnSpc>
              <a:spcBef>
                <a:spcPts val="300"/>
              </a:spcBef>
              <a:buClr>
                <a:srgbClr val="535353"/>
              </a:buClr>
              <a:defRPr sz="2400"/>
            </a:pPr>
            <a:r>
              <a:t>Sometimes, the over-complication of these methods might become too sensitive for the outlier detection process.</a:t>
            </a:r>
          </a:p>
          <a:p>
            <a:pPr marL="281290" indent="-281290" defTabSz="414780">
              <a:lnSpc>
                <a:spcPct val="100000"/>
              </a:lnSpc>
              <a:spcBef>
                <a:spcPts val="300"/>
              </a:spcBef>
              <a:buClr>
                <a:srgbClr val="535353"/>
              </a:buClr>
              <a:defRPr sz="2400"/>
            </a:pPr>
            <a:r>
              <a:t>In case of supervised learning algorithms, it becomes a challenge to set the target variable in outlier detection.</a:t>
            </a:r>
          </a:p>
          <a:p>
            <a:pPr marL="281290" indent="-281290" defTabSz="414780">
              <a:lnSpc>
                <a:spcPct val="100000"/>
              </a:lnSpc>
              <a:spcBef>
                <a:spcPts val="300"/>
              </a:spcBef>
              <a:buClr>
                <a:srgbClr val="535353"/>
              </a:buClr>
              <a:defRPr sz="2400"/>
            </a:pPr>
            <a:r>
              <a:t>In our case, we are using z-score method to set the target variable for supervised learning algorithm. </a:t>
            </a:r>
          </a:p>
          <a:p>
            <a:pPr marL="281290" indent="-281290" defTabSz="414780">
              <a:lnSpc>
                <a:spcPct val="100000"/>
              </a:lnSpc>
              <a:spcBef>
                <a:spcPts val="300"/>
              </a:spcBef>
              <a:buClr>
                <a:srgbClr val="535353"/>
              </a:buClr>
              <a:defRPr sz="2400"/>
            </a:pPr>
            <a:r>
              <a:t>In this case there are two major drawbacks: (i) the z-score method is implemented by us seeing our dataset performance and hence can be biased, (ii) our ML algorithm blindly accepts whatever target data we give it to be true. So what if z-score method in the first place was flawed. Then this error will get propagated in the future predictions as well.</a:t>
            </a:r>
          </a:p>
        </p:txBody>
      </p:sp>
      <p:sp>
        <p:nvSpPr>
          <p:cNvPr id="136" name="ML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ML Based technique</a:t>
            </a:r>
          </a:p>
          <a:p>
            <a:pPr defTabSz="438150">
              <a:defRPr sz="4500"/>
            </a:pPr>
            <a:r>
              <a:t>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ignature-based Approach…"/>
          <p:cNvSpPr txBox="1"/>
          <p:nvPr/>
        </p:nvSpPr>
        <p:spPr>
          <a:xfrm>
            <a:off x="355600" y="428800"/>
            <a:ext cx="12293600" cy="1434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cap="all" sz="4000">
                <a:latin typeface="Gill Sans"/>
                <a:ea typeface="Gill Sans"/>
                <a:cs typeface="Gill Sans"/>
                <a:sym typeface="Gill Sans"/>
              </a:defRPr>
            </a:pPr>
            <a:r>
              <a:t>Signature-based Approach</a:t>
            </a:r>
          </a:p>
          <a:p>
            <a:pPr>
              <a:defRPr cap="all" sz="4000"/>
            </a:pPr>
            <a:r>
              <a:t>( Novel Technique )</a:t>
            </a:r>
          </a:p>
        </p:txBody>
      </p:sp>
      <p:sp>
        <p:nvSpPr>
          <p:cNvPr id="139" name="Cluster the data using K-Means Clustering algorithm using an optimal value of K, calculated using an elbow graph.…"/>
          <p:cNvSpPr txBox="1"/>
          <p:nvPr/>
        </p:nvSpPr>
        <p:spPr>
          <a:xfrm>
            <a:off x="355600" y="2467460"/>
            <a:ext cx="12293600" cy="63951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54075" indent="-354075" algn="l" defTabSz="397256">
              <a:lnSpc>
                <a:spcPct val="120000"/>
              </a:lnSpc>
              <a:spcBef>
                <a:spcPts val="3100"/>
              </a:spcBef>
              <a:buSzPct val="82000"/>
              <a:buChar char="•"/>
              <a:defRPr sz="3100"/>
            </a:pPr>
            <a:r>
              <a:t>Cluster the data using K-Means Clustering algorithm using an optimal value of K, calculated using an elbow graph.</a:t>
            </a:r>
          </a:p>
          <a:p>
            <a:pPr marL="354075" indent="-354075" algn="l" defTabSz="397256">
              <a:lnSpc>
                <a:spcPct val="120000"/>
              </a:lnSpc>
              <a:spcBef>
                <a:spcPts val="3100"/>
              </a:spcBef>
              <a:buSzPct val="82000"/>
              <a:buChar char="•"/>
              <a:defRPr sz="3100"/>
            </a:pPr>
            <a:r>
              <a:t>Construct a </a:t>
            </a:r>
            <a:r>
              <a:rPr>
                <a:latin typeface="Gill Sans"/>
                <a:ea typeface="Gill Sans"/>
                <a:cs typeface="Gill Sans"/>
                <a:sym typeface="Gill Sans"/>
              </a:rPr>
              <a:t>prototypical signature </a:t>
            </a:r>
            <a:r>
              <a:t>for every cluster representing the most common characteristics. </a:t>
            </a:r>
          </a:p>
          <a:p>
            <a:pPr marL="354075" indent="-354075" algn="l" defTabSz="397256">
              <a:lnSpc>
                <a:spcPct val="10000"/>
              </a:lnSpc>
              <a:spcBef>
                <a:spcPts val="3100"/>
              </a:spcBef>
              <a:buClr>
                <a:srgbClr val="535353"/>
              </a:buClr>
              <a:buSzPct val="82000"/>
              <a:buChar char="•"/>
              <a:defRPr sz="3100"/>
            </a:pPr>
            <a:r>
              <a:t>Signature’s Grammar: </a:t>
            </a:r>
          </a:p>
          <a:p>
            <a:pPr algn="l" defTabSz="397256">
              <a:lnSpc>
                <a:spcPct val="10000"/>
              </a:lnSpc>
              <a:spcBef>
                <a:spcPts val="3100"/>
              </a:spcBef>
              <a:defRPr sz="3100"/>
            </a:pPr>
            <a:r>
              <a:t>   </a:t>
            </a:r>
            <a:r>
              <a:rPr i="1">
                <a:latin typeface="Gill Sans"/>
                <a:ea typeface="Gill Sans"/>
                <a:cs typeface="Gill Sans"/>
                <a:sym typeface="Gill Sans"/>
              </a:rPr>
              <a:t>Include for Sig Calculation</a:t>
            </a:r>
            <a:r>
              <a:t>  -</a:t>
            </a:r>
            <a:r>
              <a:rPr i="1">
                <a:latin typeface="Gill Sans"/>
                <a:ea typeface="Gill Sans"/>
                <a:cs typeface="Gill Sans"/>
                <a:sym typeface="Gill Sans"/>
              </a:rPr>
              <a:t> format (sub-property, weight)</a:t>
            </a:r>
          </a:p>
          <a:p>
            <a:pPr algn="l" defTabSz="397256">
              <a:lnSpc>
                <a:spcPct val="10000"/>
              </a:lnSpc>
              <a:spcBef>
                <a:spcPts val="3100"/>
              </a:spcBef>
              <a:defRPr sz="3100"/>
            </a:pPr>
            <a:r>
              <a:t>   </a:t>
            </a:r>
            <a:r>
              <a:rPr i="1">
                <a:latin typeface="Gill Sans"/>
                <a:ea typeface="Gill Sans"/>
                <a:cs typeface="Gill Sans"/>
                <a:sym typeface="Gill Sans"/>
              </a:rPr>
              <a:t>Include for Bug Calculation</a:t>
            </a:r>
            <a:r>
              <a:t> -</a:t>
            </a:r>
            <a:r>
              <a:rPr i="1">
                <a:latin typeface="Gill Sans"/>
                <a:ea typeface="Gill Sans"/>
                <a:cs typeface="Gill Sans"/>
                <a:sym typeface="Gill Sans"/>
              </a:rPr>
              <a:t> format (sub-property, “!”)</a:t>
            </a:r>
          </a:p>
          <a:p>
            <a:pPr algn="l" defTabSz="397256">
              <a:lnSpc>
                <a:spcPct val="10000"/>
              </a:lnSpc>
              <a:spcBef>
                <a:spcPts val="3100"/>
              </a:spcBef>
              <a:defRPr i="1" sz="3100">
                <a:latin typeface="Gill Sans"/>
                <a:ea typeface="Gill Sans"/>
                <a:cs typeface="Gill Sans"/>
                <a:sym typeface="Gill Sans"/>
              </a:defRPr>
            </a:pPr>
            <a:r>
              <a:t>   No significance</a:t>
            </a:r>
            <a:r>
              <a:rPr i="0">
                <a:latin typeface="Gill Sans Light"/>
                <a:ea typeface="Gill Sans Light"/>
                <a:cs typeface="Gill Sans Light"/>
                <a:sym typeface="Gill Sans Light"/>
              </a:rPr>
              <a:t>                 -</a:t>
            </a:r>
            <a:r>
              <a:t> format (sub-property, “*”)</a:t>
            </a:r>
          </a:p>
          <a:p>
            <a:pPr algn="l" defTabSz="397256">
              <a:lnSpc>
                <a:spcPct val="10000"/>
              </a:lnSpc>
              <a:spcBef>
                <a:spcPts val="3100"/>
              </a:spcBef>
              <a:defRPr sz="3100"/>
            </a:pPr>
          </a:p>
          <a:p>
            <a:pPr marL="354075" indent="-354075" algn="l" defTabSz="397256">
              <a:lnSpc>
                <a:spcPct val="120000"/>
              </a:lnSpc>
              <a:spcBef>
                <a:spcPts val="3100"/>
              </a:spcBef>
              <a:buSzPct val="82000"/>
              <a:buChar char="•"/>
              <a:defRPr sz="3100"/>
            </a:pPr>
            <a:r>
              <a:t>It then compares the actual data points with the prototype signature and calculates the </a:t>
            </a:r>
            <a:r>
              <a:rPr>
                <a:latin typeface="Gill Sans"/>
                <a:ea typeface="Gill Sans"/>
                <a:cs typeface="Gill Sans"/>
                <a:sym typeface="Gill Sans"/>
              </a:rPr>
              <a:t>similarity score. </a:t>
            </a:r>
          </a:p>
        </p:txBody>
      </p:sp>
      <p:sp>
        <p:nvSpPr>
          <p:cNvPr id="140"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Screen Shot 2019-03-27 at 11.38.25 PM.png" descr="Screen Shot 2019-03-27 at 11.38.25 PM.png"/>
          <p:cNvPicPr>
            <a:picLocks noChangeAspect="1"/>
          </p:cNvPicPr>
          <p:nvPr/>
        </p:nvPicPr>
        <p:blipFill>
          <a:blip r:embed="rId2">
            <a:extLst/>
          </a:blip>
          <a:stretch>
            <a:fillRect/>
          </a:stretch>
        </p:blipFill>
        <p:spPr>
          <a:xfrm>
            <a:off x="725565" y="2166689"/>
            <a:ext cx="11553669" cy="7198222"/>
          </a:xfrm>
          <a:prstGeom prst="rect">
            <a:avLst/>
          </a:prstGeom>
          <a:ln w="12700">
            <a:miter lim="400000"/>
          </a:ln>
          <a:effectLst>
            <a:outerShdw sx="100000" sy="100000" kx="0" ky="0" algn="b" rotWithShape="0" blurRad="127000" dist="76200" dir="5520000">
              <a:srgbClr val="000000">
                <a:alpha val="60000"/>
              </a:srgbClr>
            </a:outerShdw>
          </a:effectLst>
        </p:spPr>
      </p:pic>
      <p:sp>
        <p:nvSpPr>
          <p:cNvPr id="143" name="Signature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Signature Based technique</a:t>
            </a:r>
          </a:p>
          <a:p>
            <a:pPr defTabSz="438150">
              <a:defRPr sz="4500"/>
            </a:pPr>
            <a:r>
              <a:t>Flow steps</a:t>
            </a:r>
          </a:p>
        </p:txBody>
      </p:sp>
      <p:sp>
        <p:nvSpPr>
          <p:cNvPr id="144"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Advantages:…"/>
          <p:cNvSpPr txBox="1"/>
          <p:nvPr>
            <p:ph type="body" idx="1"/>
          </p:nvPr>
        </p:nvSpPr>
        <p:spPr>
          <a:xfrm>
            <a:off x="355600" y="1809739"/>
            <a:ext cx="12293600" cy="7219961"/>
          </a:xfrm>
          <a:prstGeom prst="rect">
            <a:avLst/>
          </a:prstGeom>
        </p:spPr>
        <p:txBody>
          <a:bodyPr/>
          <a:lstStyle/>
          <a:p>
            <a:pPr marL="0" indent="0" defTabSz="543305">
              <a:lnSpc>
                <a:spcPct val="100000"/>
              </a:lnSpc>
              <a:spcBef>
                <a:spcPts val="400"/>
              </a:spcBef>
              <a:buSzTx/>
              <a:buNone/>
              <a:defRPr sz="3200">
                <a:latin typeface="Gill Sans"/>
                <a:ea typeface="Gill Sans"/>
                <a:cs typeface="Gill Sans"/>
                <a:sym typeface="Gill Sans"/>
              </a:defRPr>
            </a:pPr>
            <a:r>
              <a:t>Advantages:</a:t>
            </a:r>
          </a:p>
          <a:p>
            <a:pPr marL="368451" indent="-368451" defTabSz="543305">
              <a:lnSpc>
                <a:spcPct val="100000"/>
              </a:lnSpc>
              <a:spcBef>
                <a:spcPts val="400"/>
              </a:spcBef>
              <a:buClr>
                <a:srgbClr val="535353"/>
              </a:buClr>
              <a:defRPr sz="3200"/>
            </a:pPr>
            <a:r>
              <a:t>This approach suits perfectly with our use case because:</a:t>
            </a:r>
          </a:p>
          <a:p>
            <a:pPr marL="368451" indent="-368451" defTabSz="543305">
              <a:lnSpc>
                <a:spcPct val="100000"/>
              </a:lnSpc>
              <a:spcBef>
                <a:spcPts val="400"/>
              </a:spcBef>
              <a:buClr>
                <a:srgbClr val="535353"/>
              </a:buClr>
              <a:defRPr sz="3200"/>
            </a:pPr>
            <a:r>
              <a:t>This approach gives us the advantage of working specifically with our data set and yet keeping it generalized because of signature creation.</a:t>
            </a:r>
          </a:p>
          <a:p>
            <a:pPr marL="368451" indent="-368451" defTabSz="543305">
              <a:lnSpc>
                <a:spcPct val="100000"/>
              </a:lnSpc>
              <a:spcBef>
                <a:spcPts val="400"/>
              </a:spcBef>
              <a:buClr>
                <a:srgbClr val="535353"/>
              </a:buClr>
              <a:defRPr sz="3200"/>
            </a:pPr>
            <a:r>
              <a:t>Also, we construct a prototypical structure, rather than analyzing the data directly and looking for data points that are anomalous relative to each other.</a:t>
            </a:r>
          </a:p>
          <a:p>
            <a:pPr marL="0" indent="0" defTabSz="543305">
              <a:lnSpc>
                <a:spcPct val="100000"/>
              </a:lnSpc>
              <a:spcBef>
                <a:spcPts val="400"/>
              </a:spcBef>
              <a:buSzTx/>
              <a:buNone/>
              <a:defRPr sz="3200"/>
            </a:pPr>
          </a:p>
          <a:p>
            <a:pPr marL="0" indent="0" defTabSz="543305">
              <a:lnSpc>
                <a:spcPct val="100000"/>
              </a:lnSpc>
              <a:spcBef>
                <a:spcPts val="400"/>
              </a:spcBef>
              <a:buSzTx/>
              <a:buNone/>
              <a:defRPr sz="3200">
                <a:latin typeface="Gill Sans"/>
                <a:ea typeface="Gill Sans"/>
                <a:cs typeface="Gill Sans"/>
                <a:sym typeface="Gill Sans"/>
              </a:defRPr>
            </a:pPr>
            <a:r>
              <a:t>Disadvantages:</a:t>
            </a:r>
          </a:p>
          <a:p>
            <a:pPr marL="368451" indent="-368451" defTabSz="543305">
              <a:lnSpc>
                <a:spcPct val="100000"/>
              </a:lnSpc>
              <a:spcBef>
                <a:spcPts val="400"/>
              </a:spcBef>
              <a:buClr>
                <a:srgbClr val="535353"/>
              </a:buClr>
              <a:defRPr sz="3200"/>
            </a:pPr>
            <a:r>
              <a:t>Computationally a little slower as clustering is involved which is a slower process in itself.</a:t>
            </a:r>
          </a:p>
          <a:p>
            <a:pPr marL="368451" indent="-368451" defTabSz="543305">
              <a:lnSpc>
                <a:spcPct val="100000"/>
              </a:lnSpc>
              <a:spcBef>
                <a:spcPts val="400"/>
              </a:spcBef>
              <a:buClr>
                <a:srgbClr val="535353"/>
              </a:buClr>
              <a:defRPr sz="3200"/>
            </a:pPr>
            <a:r>
              <a:t>For a dataset with certain data points having multiple different keys and values occurring larger number of times might not give the best generalized structure.</a:t>
            </a:r>
          </a:p>
        </p:txBody>
      </p:sp>
      <p:sp>
        <p:nvSpPr>
          <p:cNvPr id="147" name="Signature Based technique…"/>
          <p:cNvSpPr txBox="1"/>
          <p:nvPr>
            <p:ph type="title"/>
          </p:nvPr>
        </p:nvSpPr>
        <p:spPr>
          <a:xfrm>
            <a:off x="355600" y="253999"/>
            <a:ext cx="12293600" cy="1395327"/>
          </a:xfrm>
          <a:prstGeom prst="rect">
            <a:avLst/>
          </a:prstGeom>
        </p:spPr>
        <p:txBody>
          <a:bodyPr/>
          <a:lstStyle/>
          <a:p>
            <a:pPr defTabSz="438150">
              <a:defRPr sz="4500">
                <a:latin typeface="Gill Sans"/>
                <a:ea typeface="Gill Sans"/>
                <a:cs typeface="Gill Sans"/>
                <a:sym typeface="Gill Sans"/>
              </a:defRPr>
            </a:pPr>
            <a:r>
              <a:t>Signature Based technique</a:t>
            </a:r>
          </a:p>
          <a:p>
            <a:pPr defTabSz="438150">
              <a:defRPr sz="4500"/>
            </a:pPr>
            <a:r>
              <a:t>Analysis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ignature-based Approach…"/>
          <p:cNvSpPr txBox="1"/>
          <p:nvPr/>
        </p:nvSpPr>
        <p:spPr>
          <a:xfrm>
            <a:off x="355600" y="428800"/>
            <a:ext cx="12293600" cy="1434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cap="all" sz="4000">
                <a:latin typeface="Gill Sans"/>
                <a:ea typeface="Gill Sans"/>
                <a:cs typeface="Gill Sans"/>
                <a:sym typeface="Gill Sans"/>
              </a:defRPr>
            </a:pPr>
            <a:r>
              <a:t>Signature-based Approach</a:t>
            </a:r>
          </a:p>
          <a:p>
            <a:pPr>
              <a:defRPr cap="all" i="1" sz="4000"/>
            </a:pPr>
            <a:r>
              <a:t>What next ?</a:t>
            </a:r>
          </a:p>
        </p:txBody>
      </p:sp>
      <p:sp>
        <p:nvSpPr>
          <p:cNvPr id="150" name="After calculating the outliers we can use them as the target data for our supervised machine learning algorithms.…"/>
          <p:cNvSpPr txBox="1"/>
          <p:nvPr/>
        </p:nvSpPr>
        <p:spPr>
          <a:xfrm>
            <a:off x="355600" y="2467460"/>
            <a:ext cx="12293600" cy="63951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7801" indent="-447801" algn="just" defTabSz="502412">
              <a:spcBef>
                <a:spcPts val="400"/>
              </a:spcBef>
              <a:buSzPct val="82000"/>
              <a:buChar char="•"/>
              <a:defRPr sz="3900"/>
            </a:pPr>
            <a:r>
              <a:t>After calculating the outliers we can use them as the </a:t>
            </a:r>
            <a:r>
              <a:rPr>
                <a:latin typeface="Gill Sans"/>
                <a:ea typeface="Gill Sans"/>
                <a:cs typeface="Gill Sans"/>
                <a:sym typeface="Gill Sans"/>
              </a:rPr>
              <a:t>target data</a:t>
            </a:r>
            <a:r>
              <a:t> for our supervised machine learning algorithms.</a:t>
            </a:r>
          </a:p>
          <a:p>
            <a:pPr algn="just" defTabSz="502412">
              <a:spcBef>
                <a:spcPts val="400"/>
              </a:spcBef>
              <a:defRPr sz="3900"/>
            </a:pPr>
          </a:p>
          <a:p>
            <a:pPr marL="447801" indent="-447801" algn="just" defTabSz="502412">
              <a:spcBef>
                <a:spcPts val="400"/>
              </a:spcBef>
              <a:buSzPct val="82000"/>
              <a:buChar char="•"/>
              <a:defRPr sz="3900"/>
            </a:pPr>
            <a:r>
              <a:t>Hence, instead of using </a:t>
            </a:r>
            <a:r>
              <a:rPr>
                <a:latin typeface="Gill Sans"/>
                <a:ea typeface="Gill Sans"/>
                <a:cs typeface="Gill Sans"/>
                <a:sym typeface="Gill Sans"/>
              </a:rPr>
              <a:t>z-scores</a:t>
            </a:r>
            <a:r>
              <a:t> to set the target data we can use outliers generated from</a:t>
            </a:r>
            <a:r>
              <a:rPr>
                <a:latin typeface="Gill Sans"/>
                <a:ea typeface="Gill Sans"/>
                <a:cs typeface="Gill Sans"/>
                <a:sym typeface="Gill Sans"/>
              </a:rPr>
              <a:t> signature</a:t>
            </a:r>
            <a:r>
              <a:t> based technique as the target data set.</a:t>
            </a:r>
          </a:p>
          <a:p>
            <a:pPr algn="just" defTabSz="502412">
              <a:spcBef>
                <a:spcPts val="400"/>
              </a:spcBef>
              <a:defRPr sz="3900"/>
            </a:pPr>
          </a:p>
          <a:p>
            <a:pPr marL="447801" indent="-447801" algn="just" defTabSz="502412">
              <a:spcBef>
                <a:spcPts val="400"/>
              </a:spcBef>
              <a:buSzPct val="82000"/>
              <a:buChar char="•"/>
              <a:defRPr sz="3900"/>
            </a:pPr>
            <a:r>
              <a:t>Moreover, for </a:t>
            </a:r>
            <a:r>
              <a:rPr>
                <a:latin typeface="Gill Sans"/>
                <a:ea typeface="Gill Sans"/>
                <a:cs typeface="Gill Sans"/>
                <a:sym typeface="Gill Sans"/>
              </a:rPr>
              <a:t>unsupervised ML</a:t>
            </a:r>
            <a:r>
              <a:t> techniques we can use this target data set to </a:t>
            </a:r>
            <a:r>
              <a:rPr>
                <a:latin typeface="Gill Sans"/>
                <a:ea typeface="Gill Sans"/>
                <a:cs typeface="Gill Sans"/>
                <a:sym typeface="Gill Sans"/>
              </a:rPr>
              <a:t>reinforce</a:t>
            </a:r>
            <a:r>
              <a:t> the ML model and fine tune it for more </a:t>
            </a:r>
            <a:r>
              <a:rPr>
                <a:latin typeface="Gill Sans"/>
                <a:ea typeface="Gill Sans"/>
                <a:cs typeface="Gill Sans"/>
                <a:sym typeface="Gill Sans"/>
              </a:rPr>
              <a:t>precision</a:t>
            </a:r>
            <a:r>
              <a:t>.</a:t>
            </a:r>
          </a:p>
        </p:txBody>
      </p:sp>
      <p:sp>
        <p:nvSpPr>
          <p:cNvPr id="151" name="Slide Number"/>
          <p:cNvSpPr txBox="1"/>
          <p:nvPr>
            <p:ph type="sldNum" sz="quarter" idx="4294967295"/>
          </p:nvPr>
        </p:nvSpPr>
        <p:spPr>
          <a:xfrm>
            <a:off x="6381748" y="9270999"/>
            <a:ext cx="228601" cy="355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