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4" r:id="rId3"/>
    <p:sldId id="257" r:id="rId4"/>
    <p:sldId id="258" r:id="rId5"/>
    <p:sldId id="265" r:id="rId6"/>
    <p:sldId id="267" r:id="rId7"/>
    <p:sldId id="259"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3" autoAdjust="0"/>
  </p:normalViewPr>
  <p:slideViewPr>
    <p:cSldViewPr snapToGrid="0">
      <p:cViewPr varScale="1">
        <p:scale>
          <a:sx n="110" d="100"/>
          <a:sy n="110" d="100"/>
        </p:scale>
        <p:origin x="-59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C959-A0B6-4FB5-A2B3-F273592CD598}" type="datetimeFigureOut">
              <a:rPr lang="en-IN" smtClean="0"/>
              <a:pPr/>
              <a:t>26-08-2024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2540F-146C-4EC4-AF4C-A7541D5717B2}" type="slidenum">
              <a:rPr lang="en-IN" smtClean="0"/>
              <a:pPr/>
              <a:t>‹#›</a:t>
            </a:fld>
            <a:endParaRPr lang="en-IN"/>
          </a:p>
        </p:txBody>
      </p:sp>
    </p:spTree>
    <p:extLst>
      <p:ext uri="{BB962C8B-B14F-4D97-AF65-F5344CB8AC3E}">
        <p14:creationId xmlns:p14="http://schemas.microsoft.com/office/powerpoint/2010/main" xmlns="" val="34874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52540F-146C-4EC4-AF4C-A7541D5717B2}" type="slidenum">
              <a:rPr lang="en-IN" smtClean="0"/>
              <a:pPr/>
              <a:t>10</a:t>
            </a:fld>
            <a:endParaRPr lang="en-IN"/>
          </a:p>
        </p:txBody>
      </p:sp>
    </p:spTree>
    <p:extLst>
      <p:ext uri="{BB962C8B-B14F-4D97-AF65-F5344CB8AC3E}">
        <p14:creationId xmlns:p14="http://schemas.microsoft.com/office/powerpoint/2010/main" xmlns="" val="328151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1409143241"/>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990350221"/>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301195471"/>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1399266012"/>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1790591"/>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053611380"/>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051041555"/>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66709058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78361067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294686384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1244940584"/>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15735392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042151107"/>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182157323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726817900"/>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1CEBA-4701-41B0-B93A-CF2A6A971775}"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51037162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01CEBA-4701-41B0-B93A-CF2A6A971775}" type="datetimeFigureOut">
              <a:rPr lang="en-IN" smtClean="0"/>
              <a:pPr/>
              <a:t>26-08-2024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BB752B-AC3C-4D65-95AA-1DFD6706B458}" type="slidenum">
              <a:rPr lang="en-IN" smtClean="0"/>
              <a:pPr/>
              <a:t>‹#›</a:t>
            </a:fld>
            <a:endParaRPr lang="en-IN"/>
          </a:p>
        </p:txBody>
      </p:sp>
    </p:spTree>
    <p:extLst>
      <p:ext uri="{BB962C8B-B14F-4D97-AF65-F5344CB8AC3E}">
        <p14:creationId xmlns:p14="http://schemas.microsoft.com/office/powerpoint/2010/main" xmlns="" val="3445340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3D7EAF9-11EC-CA82-0544-CC8E65350F01}"/>
              </a:ext>
            </a:extLst>
          </p:cNvPr>
          <p:cNvSpPr/>
          <p:nvPr/>
        </p:nvSpPr>
        <p:spPr>
          <a:xfrm>
            <a:off x="344773" y="1621767"/>
            <a:ext cx="10186824" cy="4708981"/>
          </a:xfrm>
          <a:prstGeom prst="rect">
            <a:avLst/>
          </a:prstGeom>
          <a:noFill/>
        </p:spPr>
        <p:txBody>
          <a:bodyPr wrap="square" lIns="91440" tIns="45720" rIns="91440" bIns="45720">
            <a:spAutoFit/>
          </a:bodyPr>
          <a:lstStyle/>
          <a:p>
            <a:pPr lvl="1" algn="ctr"/>
            <a:r>
              <a:rPr lang="en-IN" sz="6000" b="0" i="0" dirty="0">
                <a:solidFill>
                  <a:srgbClr val="222222"/>
                </a:solidFill>
                <a:effectLst/>
                <a:highlight>
                  <a:srgbClr val="FFFFFF"/>
                </a:highlight>
                <a:latin typeface="Arial" panose="020B0604020202020204" pitchFamily="34" charset="0"/>
              </a:rPr>
              <a:t>AI (GPT) Session</a:t>
            </a:r>
          </a:p>
          <a:p>
            <a:pPr algn="ctr"/>
            <a:endParaRPr lang="en-IN" sz="3600" b="0" i="0" dirty="0">
              <a:solidFill>
                <a:srgbClr val="222222"/>
              </a:solidFill>
              <a:effectLst/>
              <a:highlight>
                <a:srgbClr val="FFFFFF"/>
              </a:highlight>
              <a:latin typeface="Arial" panose="020B0604020202020204" pitchFamily="34" charset="0"/>
            </a:endParaRPr>
          </a:p>
          <a:p>
            <a:pPr algn="ctr"/>
            <a:r>
              <a:rPr lang="en-IN" sz="3600" b="0" i="0" dirty="0">
                <a:solidFill>
                  <a:srgbClr val="222222"/>
                </a:solidFill>
                <a:effectLst/>
                <a:highlight>
                  <a:srgbClr val="FFFFFF"/>
                </a:highlight>
                <a:latin typeface="Arial" panose="020B0604020202020204" pitchFamily="34" charset="0"/>
              </a:rPr>
              <a:t>For </a:t>
            </a:r>
            <a:r>
              <a:rPr lang="en-IN" sz="3600" b="0" i="0" dirty="0" smtClean="0">
                <a:solidFill>
                  <a:srgbClr val="222222"/>
                </a:solidFill>
                <a:effectLst/>
                <a:highlight>
                  <a:srgbClr val="FFFFFF"/>
                </a:highlight>
                <a:latin typeface="Arial" panose="020B0604020202020204" pitchFamily="34" charset="0"/>
              </a:rPr>
              <a:t>Developers</a:t>
            </a: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r>
              <a:rPr lang="en-IN" sz="24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rPr>
              <a:t>By: Vasu Tyagi</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756532221"/>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9378" y="454325"/>
            <a:ext cx="3825655" cy="718868"/>
          </a:xfrm>
        </p:spPr>
        <p:txBody>
          <a:bodyPr/>
          <a:lstStyle/>
          <a:p>
            <a:r>
              <a:rPr lang="en-US" dirty="0" smtClean="0"/>
              <a:t>Conclusion</a:t>
            </a:r>
            <a:endParaRPr lang="en-US" dirty="0"/>
          </a:p>
        </p:txBody>
      </p:sp>
      <p:sp>
        <p:nvSpPr>
          <p:cNvPr id="3" name="Content Placeholder 2"/>
          <p:cNvSpPr>
            <a:spLocks noGrp="1"/>
          </p:cNvSpPr>
          <p:nvPr>
            <p:ph idx="1"/>
          </p:nvPr>
        </p:nvSpPr>
        <p:spPr>
          <a:xfrm>
            <a:off x="572403" y="1488613"/>
            <a:ext cx="9725840" cy="3880773"/>
          </a:xfrm>
        </p:spPr>
        <p:txBody>
          <a:bodyPr>
            <a:normAutofit fontScale="92500" lnSpcReduction="20000"/>
          </a:bodyPr>
          <a:lstStyle/>
          <a:p>
            <a:pPr>
              <a:buFont typeface="Arial" panose="020B0604020202020204" pitchFamily="34" charset="0"/>
              <a:buChar char="•"/>
            </a:pPr>
            <a:r>
              <a:rPr lang="en-US" b="1" dirty="0"/>
              <a:t>Online: </a:t>
            </a:r>
            <a:r>
              <a:rPr lang="en-US" dirty="0"/>
              <a:t>While </a:t>
            </a:r>
            <a:r>
              <a:rPr lang="en-US" dirty="0" smtClean="0"/>
              <a:t>connected </a:t>
            </a:r>
            <a:r>
              <a:rPr lang="en-US" dirty="0"/>
              <a:t>to internet we can use GPT directly </a:t>
            </a:r>
            <a:r>
              <a:rPr lang="en-US" dirty="0" smtClean="0"/>
              <a:t>using </a:t>
            </a:r>
            <a:r>
              <a:rPr lang="en-US" dirty="0"/>
              <a:t>prompt on </a:t>
            </a:r>
            <a:r>
              <a:rPr lang="en-US" dirty="0" smtClean="0"/>
              <a:t>go,</a:t>
            </a:r>
          </a:p>
          <a:p>
            <a:pPr>
              <a:buNone/>
            </a:pPr>
            <a:r>
              <a:rPr lang="en-US" dirty="0" smtClean="0"/>
              <a:t>	 </a:t>
            </a:r>
            <a:r>
              <a:rPr lang="en-US" dirty="0"/>
              <a:t>to get desired results</a:t>
            </a:r>
          </a:p>
          <a:p>
            <a:pPr>
              <a:buFont typeface="Arial" panose="020B0604020202020204" pitchFamily="34" charset="0"/>
              <a:buChar char="•"/>
            </a:pPr>
            <a:r>
              <a:rPr lang="en-US" b="1" dirty="0"/>
              <a:t>Offline:</a:t>
            </a:r>
            <a:r>
              <a:rPr lang="en-US" dirty="0"/>
              <a:t> if not being connected to internet we can create static models beforehand using ChatGPT that can help us to evaluate our code, batchscripts,etc</a:t>
            </a:r>
          </a:p>
          <a:p>
            <a:pPr>
              <a:buFont typeface="Arial" panose="020B0604020202020204" pitchFamily="34" charset="0"/>
              <a:buChar char="•"/>
            </a:pPr>
            <a:r>
              <a:rPr lang="en-US" b="1" dirty="0"/>
              <a:t>API integration:</a:t>
            </a:r>
            <a:r>
              <a:rPr lang="en-US" dirty="0"/>
              <a:t> Modules can be </a:t>
            </a:r>
            <a:r>
              <a:rPr lang="en-US" dirty="0" smtClean="0"/>
              <a:t>integrated </a:t>
            </a:r>
            <a:r>
              <a:rPr lang="en-US" dirty="0"/>
              <a:t>with OpenAI API </a:t>
            </a:r>
            <a:r>
              <a:rPr lang="en-US" dirty="0" smtClean="0"/>
              <a:t>to access provided standard specification/path </a:t>
            </a:r>
            <a:r>
              <a:rPr lang="en-US" dirty="0"/>
              <a:t>of </a:t>
            </a:r>
            <a:r>
              <a:rPr lang="en-US" dirty="0" smtClean="0"/>
              <a:t>input </a:t>
            </a:r>
            <a:r>
              <a:rPr lang="en-US" dirty="0"/>
              <a:t>batch </a:t>
            </a:r>
            <a:r>
              <a:rPr lang="en-US" dirty="0" smtClean="0"/>
              <a:t>files which </a:t>
            </a:r>
            <a:r>
              <a:rPr lang="en-US" dirty="0"/>
              <a:t>can perform AI check on them </a:t>
            </a:r>
            <a:r>
              <a:rPr lang="en-US" dirty="0" smtClean="0"/>
              <a:t>to provide desired output</a:t>
            </a:r>
            <a:endParaRPr lang="en-US" dirty="0"/>
          </a:p>
          <a:p>
            <a:pPr>
              <a:buFont typeface="Arial" panose="020B0604020202020204" pitchFamily="34" charset="0"/>
              <a:buChar char="•"/>
            </a:pPr>
            <a:r>
              <a:rPr lang="en-US" b="1" dirty="0"/>
              <a:t>Risk mitigation:</a:t>
            </a:r>
            <a:r>
              <a:rPr lang="en-US" dirty="0"/>
              <a:t> </a:t>
            </a:r>
            <a:r>
              <a:rPr lang="en-US" dirty="0" smtClean="0"/>
              <a:t>AI can be implemented in risk mitigation, creating a checklist of all dependencies, their errors, and possible causes in the log. Additionally, AI can be integrated to perform further checks in case of an error and provide suggestions to resolve the error</a:t>
            </a:r>
            <a:endParaRPr lang="en-US" dirty="0"/>
          </a:p>
          <a:p>
            <a:pPr>
              <a:buFont typeface="Arial" panose="020B0604020202020204" pitchFamily="34" charset="0"/>
              <a:buChar char="•"/>
            </a:pPr>
            <a:r>
              <a:rPr lang="en-US" b="1" dirty="0"/>
              <a:t>Complete lifecycle of software development: </a:t>
            </a:r>
            <a:r>
              <a:rPr lang="en-US" dirty="0"/>
              <a:t>AI can be implemented within all the phases of software development such as Coding Assistance, Debugging, Documentation, Learning, Project Planning &amp; Design, Data Handling &amp; Analysis, Testing &amp; Quality Assurance, Version </a:t>
            </a:r>
            <a:r>
              <a:rPr lang="en-US" dirty="0" smtClean="0"/>
              <a:t>Control etc</a:t>
            </a:r>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C80DF1-68DA-330E-5D20-62090066A40E}"/>
              </a:ext>
            </a:extLst>
          </p:cNvPr>
          <p:cNvSpPr/>
          <p:nvPr/>
        </p:nvSpPr>
        <p:spPr>
          <a:xfrm>
            <a:off x="3185878" y="2561894"/>
            <a:ext cx="36118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a:t>
            </a:r>
            <a:r>
              <a:rPr lang="en-US" sz="5400" b="0" cap="none" spc="0" dirty="0" smtClean="0">
                <a:ln w="0"/>
                <a:solidFill>
                  <a:schemeClr val="tx1"/>
                </a:solidFill>
                <a:effectLst>
                  <a:outerShdw blurRad="38100" dist="19050" dir="2700000" algn="tl" rotWithShape="0">
                    <a:schemeClr val="dk1">
                      <a:alpha val="40000"/>
                    </a:schemeClr>
                  </a:outerShdw>
                </a:effectLst>
              </a:rPr>
              <a:t>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19829877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4" y="1867291"/>
            <a:ext cx="8596668" cy="3880773"/>
          </a:xfrm>
        </p:spPr>
        <p:txBody>
          <a:bodyPr>
            <a:normAutofit fontScale="85000" lnSpcReduction="20000"/>
          </a:bodyPr>
          <a:lstStyle/>
          <a:p>
            <a:r>
              <a:rPr lang="en-US" sz="2800" dirty="0"/>
              <a:t>Training ChatGPT with natural language</a:t>
            </a:r>
          </a:p>
          <a:p>
            <a:endParaRPr lang="en-US" sz="2800" dirty="0"/>
          </a:p>
          <a:p>
            <a:r>
              <a:rPr lang="en-US" sz="2800" dirty="0"/>
              <a:t>Provide code to ChatGPT (Online &amp; Offline)</a:t>
            </a:r>
          </a:p>
          <a:p>
            <a:pPr>
              <a:buNone/>
            </a:pPr>
            <a:endParaRPr lang="en-US" sz="2800" dirty="0"/>
          </a:p>
          <a:p>
            <a:r>
              <a:rPr lang="en-US" sz="2800" dirty="0">
                <a:solidFill>
                  <a:srgbClr val="222222"/>
                </a:solidFill>
                <a:highlight>
                  <a:srgbClr val="FFFFFF"/>
                </a:highlight>
                <a:latin typeface="Arial" panose="020B0604020202020204" pitchFamily="34" charset="0"/>
              </a:rPr>
              <a:t>How to get deviation document from GPT</a:t>
            </a:r>
          </a:p>
          <a:p>
            <a:endParaRPr lang="en-US" sz="2800" dirty="0">
              <a:solidFill>
                <a:srgbClr val="222222"/>
              </a:solidFill>
              <a:highlight>
                <a:srgbClr val="FFFFFF"/>
              </a:highlight>
              <a:latin typeface="Arial" panose="020B0604020202020204" pitchFamily="34" charset="0"/>
            </a:endParaRPr>
          </a:p>
          <a:p>
            <a:r>
              <a:rPr lang="en-US" sz="2800" dirty="0">
                <a:solidFill>
                  <a:srgbClr val="222222"/>
                </a:solidFill>
                <a:highlight>
                  <a:srgbClr val="FFFFFF"/>
                </a:highlight>
                <a:latin typeface="Arial" panose="020B0604020202020204" pitchFamily="34" charset="0"/>
              </a:rPr>
              <a:t>How to get refined code from GPT</a:t>
            </a:r>
          </a:p>
          <a:p>
            <a:endParaRPr lang="en-US" sz="28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r>
              <a:rPr lang="en-US" sz="280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rPr>
              <a:t>Conclusion</a:t>
            </a:r>
            <a:endParaRPr lang="en-US" sz="2800"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a:p>
          <a:p>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F791B28-0303-544D-76BF-F7CB57C76E52}"/>
              </a:ext>
            </a:extLst>
          </p:cNvPr>
          <p:cNvSpPr/>
          <p:nvPr/>
        </p:nvSpPr>
        <p:spPr>
          <a:xfrm>
            <a:off x="795504" y="286358"/>
            <a:ext cx="8397107" cy="646331"/>
          </a:xfrm>
          <a:prstGeom prst="rect">
            <a:avLst/>
          </a:prstGeom>
          <a:noFill/>
        </p:spPr>
        <p:txBody>
          <a:bodyPr wrap="none" lIns="91440" tIns="45720" rIns="91440" bIns="45720">
            <a:spAutoFit/>
          </a:bodyPr>
          <a:lstStyle/>
          <a:p>
            <a:pPr algn="ctr"/>
            <a:r>
              <a:rPr lang="en-US" sz="3600" dirty="0"/>
              <a:t>Training ChatGPT with natural language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25569" y="1250830"/>
            <a:ext cx="9520688" cy="5863144"/>
          </a:xfrm>
          <a:prstGeom prst="rect">
            <a:avLst/>
          </a:prstGeom>
        </p:spPr>
        <p:txBody>
          <a:bodyPr wrap="square">
            <a:spAutoFit/>
          </a:bodyPr>
          <a:lstStyle/>
          <a:p>
            <a:pPr>
              <a:buFont typeface="Wingdings" pitchFamily="2" charset="2"/>
              <a:buChar char="v"/>
            </a:pPr>
            <a:r>
              <a:rPr lang="en-US" b="1" dirty="0"/>
              <a:t> Pen down the natural language guidelines</a:t>
            </a:r>
            <a:r>
              <a:rPr lang="en-US" dirty="0"/>
              <a:t> </a:t>
            </a:r>
          </a:p>
          <a:p>
            <a:r>
              <a:rPr lang="en-US" dirty="0"/>
              <a:t>	</a:t>
            </a:r>
            <a:r>
              <a:rPr lang="en-US" sz="1400" dirty="0"/>
              <a:t>Provide instructions in any language (Eng, Japanese, Chinese etc) you want the</a:t>
            </a:r>
          </a:p>
          <a:p>
            <a:r>
              <a:rPr lang="en-US" sz="1400" dirty="0"/>
              <a:t> 	model </a:t>
            </a:r>
            <a:r>
              <a:rPr lang="en-US" sz="1400" dirty="0" smtClean="0"/>
              <a:t>to </a:t>
            </a:r>
            <a:r>
              <a:rPr lang="en-US" sz="1400" dirty="0" smtClean="0"/>
              <a:t>follow, </a:t>
            </a:r>
            <a:r>
              <a:rPr lang="en-US" sz="1400" dirty="0" smtClean="0"/>
              <a:t>	</a:t>
            </a:r>
            <a:r>
              <a:rPr lang="en-US" sz="1400" dirty="0" smtClean="0"/>
              <a:t>for </a:t>
            </a:r>
            <a:r>
              <a:rPr lang="en-US" sz="1400" dirty="0" smtClean="0"/>
              <a:t>example to </a:t>
            </a:r>
            <a:r>
              <a:rPr lang="en-US" sz="1400" dirty="0" smtClean="0"/>
              <a:t>evaluate existing </a:t>
            </a:r>
            <a:r>
              <a:rPr lang="en-US" sz="1400" dirty="0" smtClean="0"/>
              <a:t>batch and optimize </a:t>
            </a:r>
            <a:r>
              <a:rPr lang="en-US" sz="1400" dirty="0" smtClean="0"/>
              <a:t>we give below</a:t>
            </a:r>
          </a:p>
          <a:p>
            <a:r>
              <a:rPr lang="en-US" sz="1400" b="1" dirty="0" smtClean="0"/>
              <a:t>Instructions</a:t>
            </a:r>
            <a:endParaRPr lang="en-US" sz="1400" b="1" dirty="0" smtClean="0"/>
          </a:p>
          <a:p>
            <a:r>
              <a:rPr lang="en-US" sz="1100" dirty="0" smtClean="0"/>
              <a:t>	1.There must be sleep after Del command</a:t>
            </a:r>
          </a:p>
          <a:p>
            <a:r>
              <a:rPr lang="en-US" sz="1100" dirty="0" smtClean="0"/>
              <a:t>	2.Robocopy </a:t>
            </a:r>
            <a:r>
              <a:rPr lang="en-US" sz="1100" dirty="0" smtClean="0"/>
              <a:t>command should have /IS /R:3 /W:10 in it</a:t>
            </a:r>
          </a:p>
          <a:p>
            <a:r>
              <a:rPr lang="en-US" sz="1100" dirty="0" smtClean="0"/>
              <a:t>	3.Del </a:t>
            </a:r>
            <a:r>
              <a:rPr lang="en-US" sz="1100" dirty="0" smtClean="0"/>
              <a:t>command should have /F /Q</a:t>
            </a:r>
            <a:endParaRPr lang="en-US" sz="1100" dirty="0"/>
          </a:p>
          <a:p>
            <a:endParaRPr lang="en-US" dirty="0"/>
          </a:p>
          <a:p>
            <a:pPr>
              <a:buFont typeface="Wingdings" pitchFamily="2" charset="2"/>
              <a:buChar char="v"/>
            </a:pPr>
            <a:r>
              <a:rPr lang="en-US" b="1" dirty="0"/>
              <a:t> Incorporate </a:t>
            </a:r>
            <a:r>
              <a:rPr lang="en-US" b="1" dirty="0" smtClean="0"/>
              <a:t>guidelines and Input directly </a:t>
            </a:r>
            <a:r>
              <a:rPr lang="en-US" b="1" dirty="0"/>
              <a:t>into your prompts </a:t>
            </a:r>
          </a:p>
          <a:p>
            <a:r>
              <a:rPr lang="en-US" dirty="0"/>
              <a:t>	</a:t>
            </a:r>
            <a:r>
              <a:rPr lang="en-US" sz="1400" dirty="0" smtClean="0"/>
              <a:t>Incorporate above Specifications and Input batch files required to ChatGPT  prompt</a:t>
            </a:r>
            <a:endParaRPr lang="en-US" dirty="0"/>
          </a:p>
          <a:p>
            <a:endParaRPr lang="en-US" dirty="0"/>
          </a:p>
          <a:p>
            <a:pPr>
              <a:buFont typeface="Wingdings" pitchFamily="2" charset="2"/>
              <a:buChar char="v"/>
            </a:pPr>
            <a:r>
              <a:rPr lang="en-US" b="1" dirty="0" smtClean="0"/>
              <a:t> Confirm Output and Evaluate</a:t>
            </a:r>
          </a:p>
          <a:p>
            <a:pPr marL="0" lvl="1"/>
            <a:r>
              <a:rPr lang="en-US" dirty="0" smtClean="0"/>
              <a:t>	</a:t>
            </a:r>
            <a:r>
              <a:rPr lang="en-US" sz="1400" dirty="0" smtClean="0"/>
              <a:t>Giving </a:t>
            </a:r>
            <a:r>
              <a:rPr lang="en-US" sz="1400" dirty="0" smtClean="0"/>
              <a:t>above </a:t>
            </a:r>
            <a:r>
              <a:rPr lang="en-US" sz="1400" dirty="0" smtClean="0"/>
              <a:t>Instruction 2&amp;3 </a:t>
            </a:r>
            <a:r>
              <a:rPr lang="en-US" sz="1400" dirty="0" smtClean="0"/>
              <a:t>are performed on </a:t>
            </a:r>
            <a:r>
              <a:rPr lang="en-US" sz="1400" dirty="0" smtClean="0"/>
              <a:t>batch, </a:t>
            </a:r>
            <a:r>
              <a:rPr lang="en-US" sz="1400" dirty="0" smtClean="0"/>
              <a:t>but 1 is not satisfied </a:t>
            </a:r>
            <a:r>
              <a:rPr lang="en-US" sz="1400" dirty="0" smtClean="0"/>
              <a:t>with below issue</a:t>
            </a:r>
            <a:endParaRPr lang="en-US" dirty="0" smtClean="0"/>
          </a:p>
          <a:p>
            <a:pPr marL="0" lvl="1"/>
            <a:r>
              <a:rPr lang="en-US" sz="1400" b="1" dirty="0" smtClean="0"/>
              <a:t>Issue </a:t>
            </a:r>
            <a:endParaRPr lang="en-US" sz="1400" b="1" dirty="0" smtClean="0"/>
          </a:p>
          <a:p>
            <a:pPr marL="0" lvl="1"/>
            <a:r>
              <a:rPr lang="en-US" sz="1400" b="1" dirty="0" smtClean="0"/>
              <a:t>	</a:t>
            </a:r>
            <a:r>
              <a:rPr lang="en-US" sz="1400" b="1" dirty="0" smtClean="0"/>
              <a:t>DEL in error handling was not having sleep, so unable to caught in GPT</a:t>
            </a:r>
          </a:p>
          <a:p>
            <a:pPr marL="0" lvl="1"/>
            <a:endParaRPr lang="en-US" sz="1400" b="1" dirty="0" smtClean="0"/>
          </a:p>
          <a:p>
            <a:pPr>
              <a:buFont typeface="Wingdings" pitchFamily="2" charset="2"/>
              <a:buChar char="v"/>
            </a:pPr>
            <a:r>
              <a:rPr lang="en-US" b="1" dirty="0" smtClean="0"/>
              <a:t>Provide </a:t>
            </a:r>
            <a:r>
              <a:rPr lang="en-US" b="1" dirty="0"/>
              <a:t>feedback in the next prompt to refine the output </a:t>
            </a:r>
          </a:p>
          <a:p>
            <a:r>
              <a:rPr lang="en-US" dirty="0"/>
              <a:t>	</a:t>
            </a:r>
            <a:r>
              <a:rPr lang="en-US" sz="1400" dirty="0"/>
              <a:t>If the model's response doesn't fully adhere to the guidelines, further </a:t>
            </a:r>
            <a:r>
              <a:rPr lang="en-US" sz="1400" dirty="0" smtClean="0"/>
              <a:t>give  details </a:t>
            </a:r>
            <a:r>
              <a:rPr lang="en-US" sz="1400" dirty="0"/>
              <a:t>to 	prompt. </a:t>
            </a:r>
            <a:endParaRPr lang="en-US" sz="1400" dirty="0" smtClean="0"/>
          </a:p>
          <a:p>
            <a:r>
              <a:rPr lang="en-US" sz="1400" dirty="0" smtClean="0"/>
              <a:t>	</a:t>
            </a:r>
            <a:r>
              <a:rPr lang="en-US" sz="1400" dirty="0" smtClean="0"/>
              <a:t>This </a:t>
            </a:r>
            <a:r>
              <a:rPr lang="en-US" sz="1400" dirty="0"/>
              <a:t>iterative process helps in aligning the model’s </a:t>
            </a:r>
            <a:r>
              <a:rPr lang="en-US" sz="1400" dirty="0" smtClean="0"/>
              <a:t>responses with </a:t>
            </a:r>
            <a:r>
              <a:rPr lang="en-US" sz="1400" dirty="0"/>
              <a:t>your </a:t>
            </a:r>
            <a:r>
              <a:rPr lang="en-US" sz="1400" dirty="0" smtClean="0"/>
              <a:t> expectations</a:t>
            </a:r>
          </a:p>
          <a:p>
            <a:pPr marL="0" lvl="1"/>
            <a:r>
              <a:rPr lang="en-US" sz="1400" b="1" dirty="0" smtClean="0"/>
              <a:t>Above Issue Handling with refining </a:t>
            </a:r>
            <a:r>
              <a:rPr lang="en-US" sz="1400" b="1" dirty="0" smtClean="0"/>
              <a:t>Instruction 1</a:t>
            </a:r>
            <a:endParaRPr lang="en-US" sz="1400" b="1" dirty="0" smtClean="0"/>
          </a:p>
          <a:p>
            <a:pPr marL="0" lvl="1"/>
            <a:r>
              <a:rPr lang="en-US" sz="1400" b="1" dirty="0" smtClean="0"/>
              <a:t>	</a:t>
            </a:r>
            <a:r>
              <a:rPr lang="en-US" sz="1100" dirty="0" smtClean="0"/>
              <a:t>1. Sleep is required after the `DEL` command. However, if `DEL` is inside `()`, there is no need to check for sleep.</a:t>
            </a:r>
          </a:p>
          <a:p>
            <a:pPr marL="0" lvl="1"/>
            <a:r>
              <a:rPr lang="en-US" sz="1400" b="1" dirty="0" smtClean="0"/>
              <a:t>	</a:t>
            </a:r>
            <a:endParaRPr lang="en-IN" sz="1400" b="1" dirty="0"/>
          </a:p>
          <a:p>
            <a:endParaRPr lang="en-IN" dirty="0"/>
          </a:p>
          <a:p>
            <a:r>
              <a:rPr lang="en-IN" dirty="0"/>
              <a:t>  </a:t>
            </a:r>
          </a:p>
        </p:txBody>
      </p:sp>
    </p:spTree>
    <p:extLst>
      <p:ext uri="{BB962C8B-B14F-4D97-AF65-F5344CB8AC3E}">
        <p14:creationId xmlns:p14="http://schemas.microsoft.com/office/powerpoint/2010/main" xmlns="" val="2259678913"/>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4D63114-A602-002D-F50E-4BD61A8B81B2}"/>
              </a:ext>
            </a:extLst>
          </p:cNvPr>
          <p:cNvSpPr/>
          <p:nvPr/>
        </p:nvSpPr>
        <p:spPr>
          <a:xfrm>
            <a:off x="-325207" y="329067"/>
            <a:ext cx="10968224" cy="646331"/>
          </a:xfrm>
          <a:prstGeom prst="rect">
            <a:avLst/>
          </a:prstGeom>
          <a:noFill/>
        </p:spPr>
        <p:txBody>
          <a:bodyPr wrap="square" lIns="91440" tIns="45720" rIns="91440" bIns="45720">
            <a:spAutoFit/>
          </a:bodyPr>
          <a:lstStyle/>
          <a:p>
            <a:pPr algn="ctr"/>
            <a:r>
              <a:rPr lang="en-US" sz="3600" dirty="0"/>
              <a:t>Provide code to ChatGPT - Online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11834" y="1768742"/>
            <a:ext cx="8166340" cy="4247317"/>
          </a:xfrm>
          <a:prstGeom prst="rect">
            <a:avLst/>
          </a:prstGeom>
        </p:spPr>
        <p:txBody>
          <a:bodyPr wrap="square">
            <a:spAutoFit/>
          </a:bodyPr>
          <a:lstStyle/>
          <a:p>
            <a:pPr marL="285750" indent="-285750">
              <a:buFont typeface="Arial" panose="020B0604020202020204" pitchFamily="34" charset="0"/>
              <a:buChar char="•"/>
            </a:pPr>
            <a:r>
              <a:rPr lang="en-US" b="1" dirty="0">
                <a:latin typeface="Arial" pitchFamily="34" charset="0"/>
                <a:cs typeface="Arial" pitchFamily="34" charset="0"/>
              </a:rPr>
              <a:t>Copy code:</a:t>
            </a:r>
            <a:r>
              <a:rPr lang="en-US" dirty="0">
                <a:latin typeface="Arial" pitchFamily="34" charset="0"/>
                <a:cs typeface="Arial" pitchFamily="34" charset="0"/>
              </a:rPr>
              <a:t> From development environment or text editor.</a:t>
            </a:r>
          </a:p>
          <a:p>
            <a:pPr marL="285750" indent="-285750">
              <a:buFont typeface="Arial" panose="020B0604020202020204" pitchFamily="34" charset="0"/>
              <a:buChar char="•"/>
            </a:pPr>
            <a:endParaRPr lang="en-US" b="1" dirty="0">
              <a:latin typeface="Arial" pitchFamily="34" charset="0"/>
              <a:cs typeface="Arial" pitchFamily="34" charset="0"/>
            </a:endParaRPr>
          </a:p>
          <a:p>
            <a:pPr marL="285750" indent="-285750">
              <a:buFont typeface="Arial" panose="020B0604020202020204" pitchFamily="34" charset="0"/>
              <a:buChar char="•"/>
            </a:pPr>
            <a:r>
              <a:rPr lang="en-US" b="1" dirty="0">
                <a:latin typeface="Arial" pitchFamily="34" charset="0"/>
                <a:cs typeface="Arial" pitchFamily="34" charset="0"/>
              </a:rPr>
              <a:t>Paste: </a:t>
            </a:r>
            <a:r>
              <a:rPr lang="en-US" dirty="0">
                <a:latin typeface="Arial" pitchFamily="34" charset="0"/>
                <a:cs typeface="Arial" pitchFamily="34" charset="0"/>
              </a:rPr>
              <a:t>Copy it directly into the chat with ChatGPT.</a:t>
            </a:r>
          </a:p>
          <a:p>
            <a:pPr marL="285750" indent="-285750">
              <a:buFont typeface="Arial" panose="020B0604020202020204" pitchFamily="34" charset="0"/>
              <a:buChar char="•"/>
            </a:pPr>
            <a:endParaRPr lang="en-US" dirty="0">
              <a:latin typeface="Arial" pitchFamily="34" charset="0"/>
              <a:cs typeface="Arial" pitchFamily="34" charset="0"/>
            </a:endParaRPr>
          </a:p>
          <a:p>
            <a:pPr marL="285750" lvl="0" indent="-285750">
              <a:buFont typeface="Arial" panose="020B0604020202020204" pitchFamily="34" charset="0"/>
              <a:buChar char="•"/>
            </a:pPr>
            <a:r>
              <a:rPr lang="en-US" altLang="en-US" b="1" dirty="0">
                <a:latin typeface="Arial" pitchFamily="34" charset="0"/>
                <a:cs typeface="Arial" pitchFamily="34" charset="0"/>
              </a:rPr>
              <a:t>Use Code Blocks</a:t>
            </a:r>
            <a:r>
              <a:rPr lang="en-US" altLang="en-US" dirty="0">
                <a:latin typeface="Arial" pitchFamily="34" charset="0"/>
                <a:cs typeface="Arial" pitchFamily="34" charset="0"/>
              </a:rPr>
              <a:t>: To ensure that the code is properly formatted and easy to read. Use Triple back ticks(</a:t>
            </a:r>
            <a:r>
              <a:rPr lang="en-IN" dirty="0">
                <a:latin typeface="Arial" pitchFamily="34" charset="0"/>
                <a:cs typeface="Arial" pitchFamily="34" charset="0"/>
              </a:rPr>
              <a:t>``````) before and after your code. This creates a code block</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Define query: </a:t>
            </a:r>
            <a:r>
              <a:rPr lang="en-US" altLang="en-US" dirty="0">
                <a:latin typeface="Arial" panose="020B0604020202020204" pitchFamily="34" charset="0"/>
              </a:rPr>
              <a:t>After pasting code, you can ask specific questions or request modifications.</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Be clear about specification:</a:t>
            </a:r>
            <a:r>
              <a:rPr lang="en-US" altLang="en-US" dirty="0">
                <a:latin typeface="Arial" panose="020B0604020202020204" pitchFamily="34" charset="0"/>
              </a:rPr>
              <a:t> such as debugging help, optimization suggestions, or explanations</a:t>
            </a:r>
            <a:endParaRPr lang="en-US" altLang="en-US"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p:txBody>
      </p:sp>
    </p:spTree>
    <p:extLst>
      <p:ext uri="{BB962C8B-B14F-4D97-AF65-F5344CB8AC3E}">
        <p14:creationId xmlns:p14="http://schemas.microsoft.com/office/powerpoint/2010/main" xmlns="" val="2704106988"/>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4D63114-A602-002D-F50E-4BD61A8B81B2}"/>
              </a:ext>
            </a:extLst>
          </p:cNvPr>
          <p:cNvSpPr/>
          <p:nvPr/>
        </p:nvSpPr>
        <p:spPr>
          <a:xfrm>
            <a:off x="-146651" y="285935"/>
            <a:ext cx="10177191" cy="646331"/>
          </a:xfrm>
          <a:prstGeom prst="rect">
            <a:avLst/>
          </a:prstGeom>
          <a:noFill/>
        </p:spPr>
        <p:txBody>
          <a:bodyPr wrap="square" lIns="91440" tIns="45720" rIns="91440" bIns="45720">
            <a:spAutoFit/>
          </a:bodyPr>
          <a:lstStyle/>
          <a:p>
            <a:pPr algn="ctr"/>
            <a:r>
              <a:rPr lang="en-US" sz="3600" dirty="0"/>
              <a:t>Provide code to ChatGPT </a:t>
            </a:r>
            <a:r>
              <a:rPr lang="en-US" sz="3600" dirty="0" smtClean="0"/>
              <a:t>– Offline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27494" y="1673851"/>
            <a:ext cx="8632166" cy="3970318"/>
          </a:xfrm>
          <a:prstGeom prst="rect">
            <a:avLst/>
          </a:prstGeom>
        </p:spPr>
        <p:txBody>
          <a:bodyPr wrap="square">
            <a:spAutoFit/>
          </a:bodyPr>
          <a:lstStyle/>
          <a:p>
            <a:pPr marL="285750" indent="-285750">
              <a:buFont typeface="Arial" panose="020B0604020202020204" pitchFamily="34" charset="0"/>
              <a:buChar char="•"/>
            </a:pPr>
            <a:r>
              <a:rPr lang="en-US" b="1" dirty="0">
                <a:latin typeface="Arial" pitchFamily="34" charset="0"/>
                <a:cs typeface="Arial" pitchFamily="34" charset="0"/>
              </a:rPr>
              <a:t>Prepare Instructions:</a:t>
            </a:r>
            <a:r>
              <a:rPr lang="en-US" dirty="0">
                <a:latin typeface="Arial" pitchFamily="34" charset="0"/>
                <a:cs typeface="Arial" pitchFamily="34" charset="0"/>
              </a:rPr>
              <a:t> In Natural Language (English or Japanese or Chinese)</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b="1" dirty="0">
                <a:latin typeface="Arial" pitchFamily="34" charset="0"/>
                <a:cs typeface="Arial" pitchFamily="34" charset="0"/>
              </a:rPr>
              <a:t>Prepare Inputs: </a:t>
            </a:r>
            <a:r>
              <a:rPr lang="en-US" dirty="0">
                <a:latin typeface="Arial" pitchFamily="34" charset="0"/>
                <a:cs typeface="Arial" pitchFamily="34" charset="0"/>
              </a:rPr>
              <a:t>Prepare Input data (Code, Module, batch etc)</a:t>
            </a:r>
          </a:p>
          <a:p>
            <a:pPr marL="285750" indent="-285750">
              <a:buFont typeface="Arial" panose="020B0604020202020204" pitchFamily="34" charset="0"/>
              <a:buChar char="•"/>
            </a:pPr>
            <a:endParaRPr lang="en-IN" dirty="0">
              <a:latin typeface="Arial" pitchFamily="34" charset="0"/>
              <a:cs typeface="Arial" pitchFamily="34" charset="0"/>
            </a:endParaRPr>
          </a:p>
          <a:p>
            <a:pPr marL="285750" lvl="0" indent="-285750">
              <a:buFont typeface="Arial" panose="020B0604020202020204" pitchFamily="34" charset="0"/>
              <a:buChar char="•"/>
            </a:pPr>
            <a:r>
              <a:rPr lang="en-US" altLang="en-US" b="1" dirty="0">
                <a:latin typeface="Arial" pitchFamily="34" charset="0"/>
                <a:cs typeface="Arial" pitchFamily="34" charset="0"/>
              </a:rPr>
              <a:t>Create small </a:t>
            </a:r>
            <a:r>
              <a:rPr lang="en-US" altLang="en-US" b="1" dirty="0" smtClean="0">
                <a:latin typeface="Arial" pitchFamily="34" charset="0"/>
                <a:cs typeface="Arial" pitchFamily="34" charset="0"/>
              </a:rPr>
              <a:t>module using ChatGPT</a:t>
            </a:r>
            <a:r>
              <a:rPr lang="en-US" altLang="en-US" dirty="0" smtClean="0">
                <a:latin typeface="Arial" pitchFamily="34" charset="0"/>
                <a:cs typeface="Arial" pitchFamily="34" charset="0"/>
              </a:rPr>
              <a:t>: </a:t>
            </a:r>
            <a:r>
              <a:rPr lang="en-US" altLang="en-US" dirty="0">
                <a:latin typeface="Arial" pitchFamily="34" charset="0"/>
                <a:cs typeface="Arial" pitchFamily="34" charset="0"/>
              </a:rPr>
              <a:t>Using ChatGPT create module in your accessible technology </a:t>
            </a:r>
            <a:r>
              <a:rPr lang="en-US" altLang="en-US" dirty="0" smtClean="0">
                <a:latin typeface="Arial" pitchFamily="34" charset="0"/>
                <a:cs typeface="Arial" pitchFamily="34" charset="0"/>
              </a:rPr>
              <a:t>(Ex. BatchValidator), </a:t>
            </a:r>
            <a:r>
              <a:rPr lang="en-US" altLang="en-US" dirty="0">
                <a:latin typeface="Arial" pitchFamily="34" charset="0"/>
                <a:cs typeface="Arial" pitchFamily="34" charset="0"/>
              </a:rPr>
              <a:t>which will get the Instructions and Input to provide required output as per specifications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Execute </a:t>
            </a:r>
            <a:r>
              <a:rPr lang="en-US" altLang="en-US" b="1" dirty="0" smtClean="0">
                <a:latin typeface="Arial" panose="020B0604020202020204" pitchFamily="34" charset="0"/>
              </a:rPr>
              <a:t>Module </a:t>
            </a:r>
            <a:r>
              <a:rPr lang="en-US" altLang="en-US" b="1" dirty="0">
                <a:latin typeface="Arial" panose="020B0604020202020204" pitchFamily="34" charset="0"/>
              </a:rPr>
              <a:t>: </a:t>
            </a:r>
            <a:r>
              <a:rPr lang="en-US" altLang="en-US" dirty="0">
                <a:latin typeface="Arial" panose="020B0604020202020204" pitchFamily="34" charset="0"/>
              </a:rPr>
              <a:t>Run </a:t>
            </a:r>
            <a:r>
              <a:rPr lang="en-US" altLang="en-US" dirty="0" smtClean="0">
                <a:latin typeface="Arial" panose="020B0604020202020204" pitchFamily="34" charset="0"/>
              </a:rPr>
              <a:t>Module </a:t>
            </a:r>
            <a:r>
              <a:rPr lang="en-US" altLang="en-US" dirty="0">
                <a:latin typeface="Arial" panose="020B0604020202020204" pitchFamily="34" charset="0"/>
              </a:rPr>
              <a:t>to get the required Results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Update Specifications :</a:t>
            </a:r>
            <a:r>
              <a:rPr lang="en-US" altLang="en-US" dirty="0">
                <a:latin typeface="Arial" panose="020B0604020202020204" pitchFamily="34" charset="0"/>
              </a:rPr>
              <a:t> If the change is required in O/P, make necessary changes to </a:t>
            </a:r>
            <a:r>
              <a:rPr lang="en-US" altLang="en-US" dirty="0" smtClean="0">
                <a:latin typeface="Arial" panose="020B0604020202020204" pitchFamily="34" charset="0"/>
              </a:rPr>
              <a:t>Specifications and rerun the module</a:t>
            </a: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p:txBody>
      </p:sp>
    </p:spTree>
    <p:extLst>
      <p:ext uri="{BB962C8B-B14F-4D97-AF65-F5344CB8AC3E}">
        <p14:creationId xmlns:p14="http://schemas.microsoft.com/office/powerpoint/2010/main" xmlns="" val="2704106988"/>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4D63114-A602-002D-F50E-4BD61A8B81B2}"/>
              </a:ext>
            </a:extLst>
          </p:cNvPr>
          <p:cNvSpPr/>
          <p:nvPr/>
        </p:nvSpPr>
        <p:spPr>
          <a:xfrm>
            <a:off x="-146651" y="285935"/>
            <a:ext cx="10177191" cy="646331"/>
          </a:xfrm>
          <a:prstGeom prst="rect">
            <a:avLst/>
          </a:prstGeom>
          <a:noFill/>
        </p:spPr>
        <p:txBody>
          <a:bodyPr wrap="square" lIns="91440" tIns="45720" rIns="91440" bIns="45720">
            <a:spAutoFit/>
          </a:bodyPr>
          <a:lstStyle/>
          <a:p>
            <a:pPr algn="ctr"/>
            <a:r>
              <a:rPr lang="en-US" sz="3600" dirty="0"/>
              <a:t>Provide code to ChatGPT </a:t>
            </a:r>
            <a:r>
              <a:rPr lang="en-US" sz="3600" dirty="0" smtClean="0"/>
              <a:t>–API CALL</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27494" y="1673851"/>
            <a:ext cx="8632166" cy="3970318"/>
          </a:xfrm>
          <a:prstGeom prst="rect">
            <a:avLst/>
          </a:prstGeom>
        </p:spPr>
        <p:txBody>
          <a:bodyPr wrap="square">
            <a:spAutoFit/>
          </a:bodyPr>
          <a:lstStyle/>
          <a:p>
            <a:pPr marL="285750" indent="-285750">
              <a:buFont typeface="Arial" panose="020B0604020202020204" pitchFamily="34" charset="0"/>
              <a:buChar char="•"/>
            </a:pPr>
            <a:r>
              <a:rPr lang="en-US" b="1" dirty="0">
                <a:latin typeface="Arial" pitchFamily="34" charset="0"/>
                <a:cs typeface="Arial" pitchFamily="34" charset="0"/>
              </a:rPr>
              <a:t>Prepare Instructions:</a:t>
            </a:r>
            <a:r>
              <a:rPr lang="en-US" dirty="0">
                <a:latin typeface="Arial" pitchFamily="34" charset="0"/>
                <a:cs typeface="Arial" pitchFamily="34" charset="0"/>
              </a:rPr>
              <a:t> In Natural Language (English or Japanese or Chinese)</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b="1" dirty="0">
                <a:latin typeface="Arial" pitchFamily="34" charset="0"/>
                <a:cs typeface="Arial" pitchFamily="34" charset="0"/>
              </a:rPr>
              <a:t>Prepare Inputs: </a:t>
            </a:r>
            <a:r>
              <a:rPr lang="en-US" dirty="0">
                <a:latin typeface="Arial" pitchFamily="34" charset="0"/>
                <a:cs typeface="Arial" pitchFamily="34" charset="0"/>
              </a:rPr>
              <a:t>Prepare Input data (Code, Module, batch etc)</a:t>
            </a:r>
          </a:p>
          <a:p>
            <a:pPr marL="285750" indent="-285750">
              <a:buFont typeface="Arial" panose="020B0604020202020204" pitchFamily="34" charset="0"/>
              <a:buChar char="•"/>
            </a:pPr>
            <a:endParaRPr lang="en-IN" dirty="0">
              <a:latin typeface="Arial" pitchFamily="34" charset="0"/>
              <a:cs typeface="Arial" pitchFamily="34" charset="0"/>
            </a:endParaRPr>
          </a:p>
          <a:p>
            <a:pPr marL="285750" lvl="0" indent="-285750">
              <a:buFont typeface="Arial" panose="020B0604020202020204" pitchFamily="34" charset="0"/>
              <a:buChar char="•"/>
            </a:pPr>
            <a:r>
              <a:rPr lang="en-US" altLang="en-US" b="1" dirty="0">
                <a:latin typeface="Arial" pitchFamily="34" charset="0"/>
                <a:cs typeface="Arial" pitchFamily="34" charset="0"/>
              </a:rPr>
              <a:t>Create small module to access ChatGPT using API</a:t>
            </a:r>
            <a:r>
              <a:rPr lang="en-US" altLang="en-US" dirty="0">
                <a:latin typeface="Arial" pitchFamily="34" charset="0"/>
                <a:cs typeface="Arial" pitchFamily="34" charset="0"/>
              </a:rPr>
              <a:t>: Using ChatGPT create module in your accessible technology to create API call, which will get the Instructions and Input to provide required output as per specifications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Execute API : </a:t>
            </a:r>
            <a:r>
              <a:rPr lang="en-US" altLang="en-US" dirty="0">
                <a:latin typeface="Arial" panose="020B0604020202020204" pitchFamily="34" charset="0"/>
              </a:rPr>
              <a:t>Run the API to get the required Results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Update Specifications :</a:t>
            </a:r>
            <a:r>
              <a:rPr lang="en-US" altLang="en-US" dirty="0">
                <a:latin typeface="Arial" panose="020B0604020202020204" pitchFamily="34" charset="0"/>
              </a:rPr>
              <a:t> If the change is required in O/P, make necessary changes to </a:t>
            </a:r>
            <a:r>
              <a:rPr lang="en-US" altLang="en-US" dirty="0" smtClean="0">
                <a:latin typeface="Arial" panose="020B0604020202020204" pitchFamily="34" charset="0"/>
              </a:rPr>
              <a:t>Specifications and rerun API</a:t>
            </a: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p:txBody>
      </p:sp>
    </p:spTree>
    <p:extLst>
      <p:ext uri="{BB962C8B-B14F-4D97-AF65-F5344CB8AC3E}">
        <p14:creationId xmlns:p14="http://schemas.microsoft.com/office/powerpoint/2010/main" xmlns="" val="2704106988"/>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7DB16DD-3D5B-8FB5-195B-9E4C52D1FC7B}"/>
              </a:ext>
            </a:extLst>
          </p:cNvPr>
          <p:cNvSpPr/>
          <p:nvPr/>
        </p:nvSpPr>
        <p:spPr>
          <a:xfrm>
            <a:off x="-112143" y="575271"/>
            <a:ext cx="10610492" cy="5078313"/>
          </a:xfrm>
          <a:prstGeom prst="rect">
            <a:avLst/>
          </a:prstGeom>
          <a:noFill/>
        </p:spPr>
        <p:txBody>
          <a:bodyPr wrap="square" lIns="91440" tIns="45720" rIns="91440" bIns="45720">
            <a:spAutoFit/>
          </a:bodyPr>
          <a:lstStyle/>
          <a:p>
            <a:pPr algn="ctr"/>
            <a:r>
              <a:rPr lang="en-US" sz="3600" dirty="0">
                <a:solidFill>
                  <a:srgbClr val="222222"/>
                </a:solidFill>
                <a:highlight>
                  <a:srgbClr val="FFFFFF"/>
                </a:highlight>
                <a:latin typeface="Arial" panose="020B0604020202020204" pitchFamily="34" charset="0"/>
              </a:rPr>
              <a:t>H</a:t>
            </a:r>
            <a:r>
              <a:rPr lang="en-US" sz="3600" b="0" i="0" dirty="0">
                <a:solidFill>
                  <a:srgbClr val="222222"/>
                </a:solidFill>
                <a:effectLst/>
                <a:highlight>
                  <a:srgbClr val="FFFFFF"/>
                </a:highlight>
                <a:latin typeface="Arial" panose="020B0604020202020204" pitchFamily="34" charset="0"/>
              </a:rPr>
              <a:t>ow to get deviation document from GPT</a:t>
            </a:r>
          </a:p>
          <a:p>
            <a:pPr algn="ctr"/>
            <a:endParaRPr lang="en-US" sz="3600" cap="none" spc="0" dirty="0">
              <a:ln w="0"/>
              <a:solidFill>
                <a:srgbClr val="222222"/>
              </a:solidFill>
              <a:highlight>
                <a:srgbClr val="FFFFFF"/>
              </a:highlight>
              <a:latin typeface="Arial" panose="020B0604020202020204" pitchFamily="34" charset="0"/>
            </a:endParaRPr>
          </a:p>
          <a:p>
            <a:pPr algn="ctr"/>
            <a:endParaRPr lang="en-US" sz="3600" b="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cap="none" spc="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b="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cap="none" spc="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b="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cap="none" spc="0" dirty="0">
              <a:ln w="0"/>
              <a:solidFill>
                <a:srgbClr val="222222"/>
              </a:solidFill>
              <a:effectLst>
                <a:outerShdw blurRad="38100" dist="19050" dir="2700000" algn="tl" rotWithShape="0">
                  <a:schemeClr val="dk1">
                    <a:alpha val="40000"/>
                  </a:schemeClr>
                </a:outerShdw>
              </a:effectLst>
              <a:highlight>
                <a:srgbClr val="FFFFFF"/>
              </a:highlight>
              <a:latin typeface="Arial" panose="020B0604020202020204" pitchFamily="34" charset="0"/>
            </a:endParaRPr>
          </a:p>
          <a:p>
            <a:pPr algn="ct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58480" y="1725284"/>
            <a:ext cx="8839202" cy="3693319"/>
          </a:xfrm>
          <a:prstGeom prst="rect">
            <a:avLst/>
          </a:prstGeom>
        </p:spPr>
        <p:txBody>
          <a:bodyPr wrap="square">
            <a:spAutoFit/>
          </a:bodyPr>
          <a:lstStyle/>
          <a:p>
            <a:r>
              <a:rPr lang="en-IN" b="1" dirty="0"/>
              <a:t>1.Provide the Original </a:t>
            </a:r>
            <a:r>
              <a:rPr lang="en-IN" b="1" dirty="0" smtClean="0"/>
              <a:t>Code</a:t>
            </a:r>
          </a:p>
          <a:p>
            <a:r>
              <a:rPr lang="en-IN" b="1" dirty="0" smtClean="0"/>
              <a:t>	</a:t>
            </a:r>
            <a:r>
              <a:rPr lang="en-US" dirty="0" smtClean="0"/>
              <a:t>Start </a:t>
            </a:r>
            <a:r>
              <a:rPr lang="en-US" dirty="0"/>
              <a:t>by pasting the code you want to refine. Use code blocks </a:t>
            </a:r>
          </a:p>
          <a:p>
            <a:r>
              <a:rPr lang="en-US" dirty="0"/>
              <a:t>     (triple back ticks ``` or indentation) to ensure the code is properly formatted</a:t>
            </a:r>
          </a:p>
          <a:p>
            <a:endParaRPr lang="en-IN" b="1" dirty="0"/>
          </a:p>
          <a:p>
            <a:r>
              <a:rPr lang="en-IN" b="1" dirty="0"/>
              <a:t>2.Extract Specification Document </a:t>
            </a:r>
          </a:p>
          <a:p>
            <a:r>
              <a:rPr lang="en-US" dirty="0" smtClean="0"/>
              <a:t>	Give </a:t>
            </a:r>
            <a:r>
              <a:rPr lang="en-US" dirty="0"/>
              <a:t>prompt to GPT to create a Specification document</a:t>
            </a:r>
          </a:p>
          <a:p>
            <a:pPr>
              <a:buFont typeface="Arial" pitchFamily="34" charset="0"/>
              <a:buChar char="•"/>
            </a:pPr>
            <a:endParaRPr lang="en-US" dirty="0"/>
          </a:p>
          <a:p>
            <a:pPr>
              <a:buFont typeface="Arial" pitchFamily="34" charset="0"/>
              <a:buChar char="•"/>
            </a:pPr>
            <a:endParaRPr lang="en-US" dirty="0"/>
          </a:p>
          <a:p>
            <a:r>
              <a:rPr lang="en-IN" b="1" dirty="0"/>
              <a:t>3.Get Optimized code</a:t>
            </a:r>
          </a:p>
          <a:p>
            <a:r>
              <a:rPr lang="en-IN" b="1" dirty="0" smtClean="0"/>
              <a:t>	</a:t>
            </a:r>
            <a:r>
              <a:rPr lang="en-US" dirty="0" smtClean="0"/>
              <a:t>Provide </a:t>
            </a:r>
            <a:r>
              <a:rPr lang="en-US" dirty="0"/>
              <a:t>Specifications back to ChatGPT to generate optimized code</a:t>
            </a:r>
          </a:p>
          <a:p>
            <a:endParaRPr lang="en-IN" b="1" dirty="0"/>
          </a:p>
          <a:p>
            <a:r>
              <a:rPr lang="en-IN" b="1" dirty="0"/>
              <a:t>4.Get Optimized Specification</a:t>
            </a:r>
          </a:p>
          <a:p>
            <a:r>
              <a:rPr lang="en-IN" b="1" dirty="0" smtClean="0"/>
              <a:t>	</a:t>
            </a:r>
            <a:r>
              <a:rPr lang="en-US" dirty="0" smtClean="0"/>
              <a:t>Give </a:t>
            </a:r>
            <a:r>
              <a:rPr lang="en-US" dirty="0"/>
              <a:t>prompt to GPT to  create Optimized Specification </a:t>
            </a:r>
            <a:r>
              <a:rPr lang="en-US" dirty="0" smtClean="0"/>
              <a:t>document</a:t>
            </a:r>
            <a:endParaRPr lang="en-IN" b="1" dirty="0"/>
          </a:p>
        </p:txBody>
      </p:sp>
    </p:spTree>
    <p:extLst>
      <p:ext uri="{BB962C8B-B14F-4D97-AF65-F5344CB8AC3E}">
        <p14:creationId xmlns:p14="http://schemas.microsoft.com/office/powerpoint/2010/main" xmlns="" val="1015860602"/>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A9EB36C-E4C2-1362-8A68-0556FC4877A6}"/>
              </a:ext>
            </a:extLst>
          </p:cNvPr>
          <p:cNvSpPr/>
          <p:nvPr/>
        </p:nvSpPr>
        <p:spPr>
          <a:xfrm>
            <a:off x="0" y="260594"/>
            <a:ext cx="9964343" cy="646331"/>
          </a:xfrm>
          <a:prstGeom prst="rect">
            <a:avLst/>
          </a:prstGeom>
          <a:noFill/>
        </p:spPr>
        <p:txBody>
          <a:bodyPr wrap="square" lIns="91440" tIns="45720" rIns="91440" bIns="45720">
            <a:spAutoFit/>
          </a:bodyPr>
          <a:lstStyle/>
          <a:p>
            <a:pPr algn="ctr"/>
            <a:r>
              <a:rPr lang="en-US" sz="3600" b="0" i="0" dirty="0">
                <a:solidFill>
                  <a:srgbClr val="222222"/>
                </a:solidFill>
                <a:effectLst/>
                <a:highlight>
                  <a:srgbClr val="FFFFFF"/>
                </a:highlight>
                <a:latin typeface="Arial" panose="020B0604020202020204" pitchFamily="34" charset="0"/>
              </a:rPr>
              <a:t>How to get refined code from GPT </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70797" y="1631195"/>
            <a:ext cx="8731878" cy="5355312"/>
          </a:xfrm>
          <a:prstGeom prst="rect">
            <a:avLst/>
          </a:prstGeom>
        </p:spPr>
        <p:txBody>
          <a:bodyPr wrap="none">
            <a:spAutoFit/>
          </a:bodyPr>
          <a:lstStyle/>
          <a:p>
            <a:r>
              <a:rPr lang="en-IN" b="1" dirty="0"/>
              <a:t>1.Provide the Original Code</a:t>
            </a:r>
          </a:p>
          <a:p>
            <a:r>
              <a:rPr lang="en-US" dirty="0"/>
              <a:t>     Start by pasting the code you want to refine. Use code blocks </a:t>
            </a:r>
          </a:p>
          <a:p>
            <a:r>
              <a:rPr lang="en-US" dirty="0"/>
              <a:t>     (triple back ticks ``` or indentation) to ensure the code is properly formatted</a:t>
            </a:r>
          </a:p>
          <a:p>
            <a:endParaRPr lang="en-IN" b="1" dirty="0"/>
          </a:p>
          <a:p>
            <a:r>
              <a:rPr lang="en-IN" b="1" dirty="0"/>
              <a:t>2.Specify Your Standards</a:t>
            </a:r>
          </a:p>
          <a:p>
            <a:r>
              <a:rPr lang="en-US" dirty="0"/>
              <a:t>    Clearly state what kind of refinement or optimization you are looking for. </a:t>
            </a:r>
          </a:p>
          <a:p>
            <a:r>
              <a:rPr lang="en-US" dirty="0"/>
              <a:t>    Some examples include:</a:t>
            </a:r>
          </a:p>
          <a:p>
            <a:pPr>
              <a:buFont typeface="Arial" pitchFamily="34" charset="0"/>
              <a:buChar char="•"/>
            </a:pPr>
            <a:r>
              <a:rPr lang="en-US" b="1" dirty="0">
                <a:latin typeface="Arial" pitchFamily="34" charset="0"/>
                <a:cs typeface="Arial" pitchFamily="34" charset="0"/>
              </a:rPr>
              <a:t>    Performance Improvements</a:t>
            </a:r>
            <a:r>
              <a:rPr lang="en-US" dirty="0">
                <a:latin typeface="Arial" pitchFamily="34" charset="0"/>
                <a:cs typeface="Arial" pitchFamily="34" charset="0"/>
              </a:rPr>
              <a:t>: "Can you optimize this code to run faster?“</a:t>
            </a:r>
          </a:p>
          <a:p>
            <a:pPr>
              <a:buFont typeface="Arial" pitchFamily="34" charset="0"/>
              <a:buChar char="•"/>
            </a:pPr>
            <a:r>
              <a:rPr lang="en-US" b="1" dirty="0">
                <a:latin typeface="Arial" pitchFamily="34" charset="0"/>
                <a:cs typeface="Arial" pitchFamily="34" charset="0"/>
              </a:rPr>
              <a:t>    Readability</a:t>
            </a:r>
            <a:r>
              <a:rPr lang="en-US" dirty="0">
                <a:latin typeface="Arial" pitchFamily="34" charset="0"/>
                <a:cs typeface="Arial" pitchFamily="34" charset="0"/>
              </a:rPr>
              <a:t>: "Can you make this code more readable?"</a:t>
            </a:r>
          </a:p>
          <a:p>
            <a:pPr>
              <a:buFont typeface="Arial" pitchFamily="34" charset="0"/>
              <a:buChar char="•"/>
            </a:pPr>
            <a:r>
              <a:rPr lang="en-US" b="1" dirty="0">
                <a:latin typeface="Arial" pitchFamily="34" charset="0"/>
                <a:cs typeface="Arial" pitchFamily="34" charset="0"/>
              </a:rPr>
              <a:t>    Best Practices</a:t>
            </a:r>
            <a:r>
              <a:rPr lang="en-US" dirty="0">
                <a:latin typeface="Arial" pitchFamily="34" charset="0"/>
                <a:cs typeface="Arial" pitchFamily="34" charset="0"/>
              </a:rPr>
              <a:t>: "Please refractor this code to follow best coding practices."</a:t>
            </a:r>
          </a:p>
          <a:p>
            <a:pPr>
              <a:buFont typeface="Arial" pitchFamily="34" charset="0"/>
              <a:buChar char="•"/>
            </a:pPr>
            <a:r>
              <a:rPr lang="en-US" b="1" dirty="0">
                <a:latin typeface="Arial" pitchFamily="34" charset="0"/>
                <a:cs typeface="Arial" pitchFamily="34" charset="0"/>
              </a:rPr>
              <a:t>    Error Handling</a:t>
            </a:r>
            <a:r>
              <a:rPr lang="en-US" dirty="0">
                <a:latin typeface="Arial" pitchFamily="34" charset="0"/>
                <a:cs typeface="Arial" pitchFamily="34" charset="0"/>
              </a:rPr>
              <a:t>: "Can you add error handling to this code?"</a:t>
            </a:r>
          </a:p>
          <a:p>
            <a:pPr>
              <a:buFont typeface="Arial" pitchFamily="34" charset="0"/>
              <a:buChar char="•"/>
            </a:pPr>
            <a:r>
              <a:rPr lang="en-US" b="1" dirty="0">
                <a:latin typeface="Arial" pitchFamily="34" charset="0"/>
                <a:cs typeface="Arial" pitchFamily="34" charset="0"/>
              </a:rPr>
              <a:t>    Efficiency</a:t>
            </a:r>
            <a:r>
              <a:rPr lang="en-US" dirty="0">
                <a:latin typeface="Arial" pitchFamily="34" charset="0"/>
                <a:cs typeface="Arial" pitchFamily="34" charset="0"/>
              </a:rPr>
              <a:t>: "Optimize the code to reduce memory usage."</a:t>
            </a:r>
          </a:p>
          <a:p>
            <a:pPr>
              <a:buFont typeface="Arial" pitchFamily="34" charset="0"/>
              <a:buChar char="•"/>
            </a:pPr>
            <a:r>
              <a:rPr lang="en-US" b="1" dirty="0">
                <a:latin typeface="Arial" pitchFamily="34" charset="0"/>
                <a:cs typeface="Arial" pitchFamily="34" charset="0"/>
              </a:rPr>
              <a:t>    Modernization</a:t>
            </a:r>
            <a:r>
              <a:rPr lang="en-US" dirty="0">
                <a:latin typeface="Arial" pitchFamily="34" charset="0"/>
                <a:cs typeface="Arial" pitchFamily="34" charset="0"/>
              </a:rPr>
              <a:t>: "Update this code to use modern Python features."</a:t>
            </a:r>
          </a:p>
          <a:p>
            <a:endParaRPr lang="en-US" dirty="0">
              <a:latin typeface="Arial" pitchFamily="34" charset="0"/>
              <a:cs typeface="Arial" pitchFamily="34" charset="0"/>
            </a:endParaRPr>
          </a:p>
          <a:p>
            <a:endParaRPr lang="en-US" dirty="0"/>
          </a:p>
          <a:p>
            <a:endParaRPr lang="en-IN" b="1" dirty="0"/>
          </a:p>
          <a:p>
            <a:endParaRPr lang="en-IN" b="1" dirty="0"/>
          </a:p>
          <a:p>
            <a:r>
              <a:rPr lang="en-IN" b="1" dirty="0"/>
              <a:t>    </a:t>
            </a:r>
          </a:p>
          <a:p>
            <a:endParaRPr lang="en-IN" b="1" dirty="0"/>
          </a:p>
        </p:txBody>
      </p:sp>
    </p:spTree>
    <p:extLst>
      <p:ext uri="{BB962C8B-B14F-4D97-AF65-F5344CB8AC3E}">
        <p14:creationId xmlns:p14="http://schemas.microsoft.com/office/powerpoint/2010/main" xmlns="" val="1003116471"/>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6738" y="1122236"/>
            <a:ext cx="9503179" cy="6186309"/>
          </a:xfrm>
          <a:prstGeom prst="rect">
            <a:avLst/>
          </a:prstGeom>
        </p:spPr>
        <p:txBody>
          <a:bodyPr wrap="none">
            <a:spAutoFit/>
          </a:bodyPr>
          <a:lstStyle/>
          <a:p>
            <a:r>
              <a:rPr lang="en-US" b="1" dirty="0"/>
              <a:t>3.Ask for an Explanation (Optional)</a:t>
            </a:r>
          </a:p>
          <a:p>
            <a:pPr>
              <a:buFont typeface="Arial" pitchFamily="34" charset="0"/>
              <a:buChar char="•"/>
            </a:pPr>
            <a:r>
              <a:rPr lang="en-US" dirty="0"/>
              <a:t>   If you want to understand the changes, ask GPT to explain the refined code</a:t>
            </a:r>
          </a:p>
          <a:p>
            <a:endParaRPr lang="en-US" b="1" dirty="0"/>
          </a:p>
          <a:p>
            <a:r>
              <a:rPr lang="en-IN" b="1" dirty="0"/>
              <a:t>4.Review and Iterate</a:t>
            </a:r>
            <a:r>
              <a:rPr lang="en-US" altLang="en-US" dirty="0">
                <a:latin typeface="Arial" panose="020B0604020202020204" pitchFamily="34" charset="0"/>
              </a:rPr>
              <a:t>.</a:t>
            </a:r>
          </a:p>
          <a:p>
            <a:pPr>
              <a:buFont typeface="Arial" pitchFamily="34" charset="0"/>
              <a:buChar char="•"/>
            </a:pPr>
            <a:r>
              <a:rPr lang="en-US" altLang="en-US" dirty="0">
                <a:latin typeface="Arial" panose="020B0604020202020204" pitchFamily="34" charset="0"/>
              </a:rPr>
              <a:t>    After receiving the refined code, review it to see if it meets your expectations</a:t>
            </a:r>
          </a:p>
          <a:p>
            <a:pPr lvl="0">
              <a:buFont typeface="Arial" pitchFamily="34" charset="0"/>
              <a:buChar char="•"/>
            </a:pPr>
            <a:r>
              <a:rPr lang="en-US" altLang="en-US" dirty="0">
                <a:latin typeface="Arial" panose="020B0604020202020204" pitchFamily="34" charset="0"/>
              </a:rPr>
              <a:t>    If needed, you can ask for further refinements or adjustments</a:t>
            </a:r>
          </a:p>
          <a:p>
            <a:endParaRPr lang="en-US" altLang="en-US" dirty="0">
              <a:latin typeface="Arial" panose="020B0604020202020204" pitchFamily="34" charset="0"/>
            </a:endParaRPr>
          </a:p>
          <a:p>
            <a:r>
              <a:rPr lang="en-IN" b="1" dirty="0"/>
              <a:t>5.Test the Refined Code</a:t>
            </a:r>
          </a:p>
          <a:p>
            <a:pPr>
              <a:buFont typeface="Arial" pitchFamily="34" charset="0"/>
              <a:buChar char="•"/>
            </a:pPr>
            <a:r>
              <a:rPr lang="en-IN" b="1" dirty="0"/>
              <a:t>    </a:t>
            </a:r>
            <a:r>
              <a:rPr lang="en-US" dirty="0"/>
              <a:t>Once you have the refined code, it's important to test it in your environment </a:t>
            </a:r>
          </a:p>
          <a:p>
            <a:r>
              <a:rPr lang="en-US" dirty="0"/>
              <a:t>     to ensure it works as expected and performs better or meets the requirements</a:t>
            </a:r>
          </a:p>
          <a:p>
            <a:pPr>
              <a:buFont typeface="Arial" pitchFamily="34" charset="0"/>
              <a:buChar char="•"/>
            </a:pPr>
            <a:r>
              <a:rPr lang="en-US" dirty="0"/>
              <a:t>    Provide any feedback on issues you encounter, and ask for further tweaks if necessary</a:t>
            </a:r>
          </a:p>
          <a:p>
            <a:endParaRPr lang="en-US" dirty="0"/>
          </a:p>
          <a:p>
            <a:endParaRPr lang="en-IN" b="1" dirty="0"/>
          </a:p>
          <a:p>
            <a:endParaRPr lang="en-US" altLang="en-US" dirty="0">
              <a:latin typeface="Arial" panose="020B0604020202020204" pitchFamily="34" charset="0"/>
            </a:endParaRPr>
          </a:p>
          <a:p>
            <a:endParaRPr lang="en-US" altLang="en-US" dirty="0">
              <a:latin typeface="Arial" panose="020B0604020202020204" pitchFamily="34" charset="0"/>
            </a:endParaRPr>
          </a:p>
          <a:p>
            <a:pPr lvl="0" algn="ctr" defTabSz="914400" eaLnBrk="0" fontAlgn="base" hangingPunct="0">
              <a:spcBef>
                <a:spcPct val="0"/>
              </a:spcBef>
              <a:spcAft>
                <a:spcPct val="0"/>
              </a:spcAft>
              <a:buFontTx/>
              <a:buChar char="•"/>
            </a:pPr>
            <a:endParaRPr lang="en-US" altLang="en-US" dirty="0">
              <a:latin typeface="Arial" panose="020B0604020202020204" pitchFamily="34" charset="0"/>
            </a:endParaRPr>
          </a:p>
          <a:p>
            <a:endParaRPr lang="en-IN" b="1" dirty="0"/>
          </a:p>
          <a:p>
            <a:endParaRPr lang="en-IN" b="1" dirty="0"/>
          </a:p>
          <a:p>
            <a:endParaRPr lang="en-IN" b="1" dirty="0"/>
          </a:p>
          <a:p>
            <a:endParaRPr lang="en-IN" b="1" dirty="0"/>
          </a:p>
          <a:p>
            <a:endParaRPr lang="en-IN" b="1" dirty="0"/>
          </a:p>
          <a:p>
            <a:endParaRPr lang="en-IN" b="1" dirty="0"/>
          </a:p>
        </p:txBody>
      </p:sp>
      <p:sp>
        <p:nvSpPr>
          <p:cNvPr id="11" name="Rectangle 10"/>
          <p:cNvSpPr/>
          <p:nvPr/>
        </p:nvSpPr>
        <p:spPr>
          <a:xfrm>
            <a:off x="3047999" y="2828836"/>
            <a:ext cx="6236677" cy="369332"/>
          </a:xfrm>
          <a:prstGeom prst="rect">
            <a:avLst/>
          </a:prstGeom>
        </p:spPr>
        <p:txBody>
          <a:bodyPr wrap="square">
            <a:spAutoFit/>
          </a:bodyPr>
          <a:lstStyle/>
          <a:p>
            <a:pPr lvl="0" algn="ctr" defTabSz="91440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xmlns="" val="2312248668"/>
      </p:ext>
    </p:extLst>
  </p:cSld>
  <p:clrMapOvr>
    <a:masterClrMapping/>
  </p:clrMapOvr>
  <p:transition>
    <p:fade thruBlk="1"/>
  </p:transition>
</p:sld>
</file>

<file path=ppt/theme/theme1.xml><?xml version="1.0" encoding="utf-8"?>
<a:theme xmlns:a="http://schemas.openxmlformats.org/drawingml/2006/main" name="Face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1758</TotalTime>
  <Words>622</Words>
  <Application>Microsoft Office PowerPoint</Application>
  <PresentationFormat>Custom</PresentationFormat>
  <Paragraphs>144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Slide 1</vt:lpstr>
      <vt:lpstr>Overview</vt:lpstr>
      <vt:lpstr>Slide 3</vt:lpstr>
      <vt:lpstr>Slide 4</vt:lpstr>
      <vt:lpstr>Slide 5</vt:lpstr>
      <vt:lpstr>Slide 6</vt:lpstr>
      <vt:lpstr>Slide 7</vt:lpstr>
      <vt:lpstr>Slide 8</vt:lpstr>
      <vt:lpstr>Slide 9</vt:lpstr>
      <vt:lpstr>Conclusion</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 Inc.</cp:lastModifiedBy>
  <cp:revision>24</cp:revision>
  <dcterms:created xsi:type="dcterms:W3CDTF">2024-08-22T23:53:17Z</dcterms:created>
  <dcterms:modified xsi:type="dcterms:W3CDTF">2024-08-26T11:17:21Z</dcterms:modified>
</cp:coreProperties>
</file>