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60"/>
  </p:normalViewPr>
  <p:slideViewPr>
    <p:cSldViewPr snapToGrid="0">
      <p:cViewPr varScale="1">
        <p:scale>
          <a:sx n="64" d="100"/>
          <a:sy n="64" d="100"/>
        </p:scale>
        <p:origin x="9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BD4931-F4F2-446D-A59A-46592F9FD29F}"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36E2A0-8BBE-4E34-A13B-A16A3BF5846A}" type="slidenum">
              <a:rPr lang="en-IN" smtClean="0"/>
              <a:t>‹#›</a:t>
            </a:fld>
            <a:endParaRPr lang="en-IN"/>
          </a:p>
        </p:txBody>
      </p:sp>
    </p:spTree>
    <p:extLst>
      <p:ext uri="{BB962C8B-B14F-4D97-AF65-F5344CB8AC3E}">
        <p14:creationId xmlns:p14="http://schemas.microsoft.com/office/powerpoint/2010/main" val="4117330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BD4931-F4F2-446D-A59A-46592F9FD29F}"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36E2A0-8BBE-4E34-A13B-A16A3BF5846A}" type="slidenum">
              <a:rPr lang="en-IN" smtClean="0"/>
              <a:t>‹#›</a:t>
            </a:fld>
            <a:endParaRPr lang="en-IN"/>
          </a:p>
        </p:txBody>
      </p:sp>
    </p:spTree>
    <p:extLst>
      <p:ext uri="{BB962C8B-B14F-4D97-AF65-F5344CB8AC3E}">
        <p14:creationId xmlns:p14="http://schemas.microsoft.com/office/powerpoint/2010/main" val="3263781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BD4931-F4F2-446D-A59A-46592F9FD29F}"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36E2A0-8BBE-4E34-A13B-A16A3BF5846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39325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BD4931-F4F2-446D-A59A-46592F9FD29F}"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36E2A0-8BBE-4E34-A13B-A16A3BF5846A}" type="slidenum">
              <a:rPr lang="en-IN" smtClean="0"/>
              <a:t>‹#›</a:t>
            </a:fld>
            <a:endParaRPr lang="en-IN"/>
          </a:p>
        </p:txBody>
      </p:sp>
    </p:spTree>
    <p:extLst>
      <p:ext uri="{BB962C8B-B14F-4D97-AF65-F5344CB8AC3E}">
        <p14:creationId xmlns:p14="http://schemas.microsoft.com/office/powerpoint/2010/main" val="29089811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BD4931-F4F2-446D-A59A-46592F9FD29F}"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36E2A0-8BBE-4E34-A13B-A16A3BF5846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506123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BD4931-F4F2-446D-A59A-46592F9FD29F}"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36E2A0-8BBE-4E34-A13B-A16A3BF5846A}" type="slidenum">
              <a:rPr lang="en-IN" smtClean="0"/>
              <a:t>‹#›</a:t>
            </a:fld>
            <a:endParaRPr lang="en-IN"/>
          </a:p>
        </p:txBody>
      </p:sp>
    </p:spTree>
    <p:extLst>
      <p:ext uri="{BB962C8B-B14F-4D97-AF65-F5344CB8AC3E}">
        <p14:creationId xmlns:p14="http://schemas.microsoft.com/office/powerpoint/2010/main" val="2037280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BD4931-F4F2-446D-A59A-46592F9FD29F}"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36E2A0-8BBE-4E34-A13B-A16A3BF5846A}" type="slidenum">
              <a:rPr lang="en-IN" smtClean="0"/>
              <a:t>‹#›</a:t>
            </a:fld>
            <a:endParaRPr lang="en-IN"/>
          </a:p>
        </p:txBody>
      </p:sp>
    </p:spTree>
    <p:extLst>
      <p:ext uri="{BB962C8B-B14F-4D97-AF65-F5344CB8AC3E}">
        <p14:creationId xmlns:p14="http://schemas.microsoft.com/office/powerpoint/2010/main" val="3268127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BD4931-F4F2-446D-A59A-46592F9FD29F}"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36E2A0-8BBE-4E34-A13B-A16A3BF5846A}" type="slidenum">
              <a:rPr lang="en-IN" smtClean="0"/>
              <a:t>‹#›</a:t>
            </a:fld>
            <a:endParaRPr lang="en-IN"/>
          </a:p>
        </p:txBody>
      </p:sp>
    </p:spTree>
    <p:extLst>
      <p:ext uri="{BB962C8B-B14F-4D97-AF65-F5344CB8AC3E}">
        <p14:creationId xmlns:p14="http://schemas.microsoft.com/office/powerpoint/2010/main" val="3530042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BD4931-F4F2-446D-A59A-46592F9FD29F}"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36E2A0-8BBE-4E34-A13B-A16A3BF5846A}" type="slidenum">
              <a:rPr lang="en-IN" smtClean="0"/>
              <a:t>‹#›</a:t>
            </a:fld>
            <a:endParaRPr lang="en-IN"/>
          </a:p>
        </p:txBody>
      </p:sp>
    </p:spTree>
    <p:extLst>
      <p:ext uri="{BB962C8B-B14F-4D97-AF65-F5344CB8AC3E}">
        <p14:creationId xmlns:p14="http://schemas.microsoft.com/office/powerpoint/2010/main" val="4250125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BD4931-F4F2-446D-A59A-46592F9FD29F}"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36E2A0-8BBE-4E34-A13B-A16A3BF5846A}" type="slidenum">
              <a:rPr lang="en-IN" smtClean="0"/>
              <a:t>‹#›</a:t>
            </a:fld>
            <a:endParaRPr lang="en-IN"/>
          </a:p>
        </p:txBody>
      </p:sp>
    </p:spTree>
    <p:extLst>
      <p:ext uri="{BB962C8B-B14F-4D97-AF65-F5344CB8AC3E}">
        <p14:creationId xmlns:p14="http://schemas.microsoft.com/office/powerpoint/2010/main" val="398577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BD4931-F4F2-446D-A59A-46592F9FD29F}" type="datetimeFigureOut">
              <a:rPr lang="en-IN" smtClean="0"/>
              <a:t>26-08-2024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36E2A0-8BBE-4E34-A13B-A16A3BF5846A}" type="slidenum">
              <a:rPr lang="en-IN" smtClean="0"/>
              <a:t>‹#›</a:t>
            </a:fld>
            <a:endParaRPr lang="en-IN"/>
          </a:p>
        </p:txBody>
      </p:sp>
    </p:spTree>
    <p:extLst>
      <p:ext uri="{BB962C8B-B14F-4D97-AF65-F5344CB8AC3E}">
        <p14:creationId xmlns:p14="http://schemas.microsoft.com/office/powerpoint/2010/main" val="2338396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BD4931-F4F2-446D-A59A-46592F9FD29F}" type="datetimeFigureOut">
              <a:rPr lang="en-IN" smtClean="0"/>
              <a:t>26-08-2024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36E2A0-8BBE-4E34-A13B-A16A3BF5846A}" type="slidenum">
              <a:rPr lang="en-IN" smtClean="0"/>
              <a:t>‹#›</a:t>
            </a:fld>
            <a:endParaRPr lang="en-IN"/>
          </a:p>
        </p:txBody>
      </p:sp>
    </p:spTree>
    <p:extLst>
      <p:ext uri="{BB962C8B-B14F-4D97-AF65-F5344CB8AC3E}">
        <p14:creationId xmlns:p14="http://schemas.microsoft.com/office/powerpoint/2010/main" val="2261952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BD4931-F4F2-446D-A59A-46592F9FD29F}" type="datetimeFigureOut">
              <a:rPr lang="en-IN" smtClean="0"/>
              <a:t>26-08-2024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36E2A0-8BBE-4E34-A13B-A16A3BF5846A}" type="slidenum">
              <a:rPr lang="en-IN" smtClean="0"/>
              <a:t>‹#›</a:t>
            </a:fld>
            <a:endParaRPr lang="en-IN"/>
          </a:p>
        </p:txBody>
      </p:sp>
    </p:spTree>
    <p:extLst>
      <p:ext uri="{BB962C8B-B14F-4D97-AF65-F5344CB8AC3E}">
        <p14:creationId xmlns:p14="http://schemas.microsoft.com/office/powerpoint/2010/main" val="3957117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BD4931-F4F2-446D-A59A-46592F9FD29F}" type="datetimeFigureOut">
              <a:rPr lang="en-IN" smtClean="0"/>
              <a:t>26-08-2024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36E2A0-8BBE-4E34-A13B-A16A3BF5846A}" type="slidenum">
              <a:rPr lang="en-IN" smtClean="0"/>
              <a:t>‹#›</a:t>
            </a:fld>
            <a:endParaRPr lang="en-IN"/>
          </a:p>
        </p:txBody>
      </p:sp>
    </p:spTree>
    <p:extLst>
      <p:ext uri="{BB962C8B-B14F-4D97-AF65-F5344CB8AC3E}">
        <p14:creationId xmlns:p14="http://schemas.microsoft.com/office/powerpoint/2010/main" val="1992046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BD4931-F4F2-446D-A59A-46592F9FD29F}" type="datetimeFigureOut">
              <a:rPr lang="en-IN" smtClean="0"/>
              <a:t>26-08-2024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36E2A0-8BBE-4E34-A13B-A16A3BF5846A}" type="slidenum">
              <a:rPr lang="en-IN" smtClean="0"/>
              <a:t>‹#›</a:t>
            </a:fld>
            <a:endParaRPr lang="en-IN"/>
          </a:p>
        </p:txBody>
      </p:sp>
    </p:spTree>
    <p:extLst>
      <p:ext uri="{BB962C8B-B14F-4D97-AF65-F5344CB8AC3E}">
        <p14:creationId xmlns:p14="http://schemas.microsoft.com/office/powerpoint/2010/main" val="1705407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BD4931-F4F2-446D-A59A-46592F9FD29F}" type="datetimeFigureOut">
              <a:rPr lang="en-IN" smtClean="0"/>
              <a:t>26-08-2024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36E2A0-8BBE-4E34-A13B-A16A3BF5846A}" type="slidenum">
              <a:rPr lang="en-IN" smtClean="0"/>
              <a:t>‹#›</a:t>
            </a:fld>
            <a:endParaRPr lang="en-IN"/>
          </a:p>
        </p:txBody>
      </p:sp>
    </p:spTree>
    <p:extLst>
      <p:ext uri="{BB962C8B-B14F-4D97-AF65-F5344CB8AC3E}">
        <p14:creationId xmlns:p14="http://schemas.microsoft.com/office/powerpoint/2010/main" val="2812263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8BD4931-F4F2-446D-A59A-46592F9FD29F}" type="datetimeFigureOut">
              <a:rPr lang="en-IN" smtClean="0"/>
              <a:t>26-08-2024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336E2A0-8BBE-4E34-A13B-A16A3BF5846A}" type="slidenum">
              <a:rPr lang="en-IN" smtClean="0"/>
              <a:t>‹#›</a:t>
            </a:fld>
            <a:endParaRPr lang="en-IN"/>
          </a:p>
        </p:txBody>
      </p:sp>
    </p:spTree>
    <p:extLst>
      <p:ext uri="{BB962C8B-B14F-4D97-AF65-F5344CB8AC3E}">
        <p14:creationId xmlns:p14="http://schemas.microsoft.com/office/powerpoint/2010/main" val="312670188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3115E23-C469-63A2-C55E-D478529FDD7E}"/>
              </a:ext>
            </a:extLst>
          </p:cNvPr>
          <p:cNvSpPr/>
          <p:nvPr/>
        </p:nvSpPr>
        <p:spPr>
          <a:xfrm>
            <a:off x="1542968" y="898693"/>
            <a:ext cx="8110698" cy="6370975"/>
          </a:xfrm>
          <a:prstGeom prst="rect">
            <a:avLst/>
          </a:prstGeom>
          <a:noFill/>
        </p:spPr>
        <p:txBody>
          <a:bodyPr wrap="square" lIns="91440" tIns="45720" rIns="91440" bIns="45720">
            <a:spAutoFit/>
          </a:bodyPr>
          <a:lstStyle/>
          <a:p>
            <a:pPr algn="ctr"/>
            <a:r>
              <a:rPr lang="en-US" altLang="ja-JP" sz="6000" dirty="0"/>
              <a:t>AI</a:t>
            </a:r>
            <a:r>
              <a:rPr lang="ja-JP" altLang="en-US" sz="6000" dirty="0"/>
              <a:t>（</a:t>
            </a:r>
            <a:r>
              <a:rPr lang="en-US" altLang="ja-JP" sz="6000" dirty="0"/>
              <a:t>GPT</a:t>
            </a:r>
            <a:r>
              <a:rPr lang="ja-JP" altLang="en-US" sz="6000" dirty="0"/>
              <a:t>）セッション</a:t>
            </a:r>
            <a:endParaRPr lang="en-IN" altLang="ja-JP" sz="6000" dirty="0"/>
          </a:p>
          <a:p>
            <a:pPr algn="ctr"/>
            <a:endParaRPr lang="en-IN" altLang="ja-JP" sz="5400" dirty="0"/>
          </a:p>
          <a:p>
            <a:pPr algn="ctr"/>
            <a:r>
              <a:rPr lang="ja-JP" altLang="en-US" sz="3600" dirty="0"/>
              <a:t>開発者向け</a:t>
            </a:r>
            <a:endParaRPr lang="en-IN" altLang="ja-JP" sz="3600" dirty="0"/>
          </a:p>
          <a:p>
            <a:pPr algn="ctr"/>
            <a:endParaRPr lang="en-IN" sz="3600" b="0" cap="none" spc="0" dirty="0">
              <a:ln w="0"/>
              <a:solidFill>
                <a:schemeClr val="tx1"/>
              </a:solidFill>
              <a:effectLst>
                <a:outerShdw blurRad="38100" dist="19050" dir="2700000" algn="tl" rotWithShape="0">
                  <a:schemeClr val="dk1">
                    <a:alpha val="40000"/>
                  </a:schemeClr>
                </a:outerShdw>
              </a:effectLst>
            </a:endParaRPr>
          </a:p>
          <a:p>
            <a:pPr algn="ctr"/>
            <a:endParaRPr lang="en-IN" sz="3600" dirty="0">
              <a:ln w="0"/>
              <a:effectLst>
                <a:outerShdw blurRad="38100" dist="19050" dir="2700000" algn="tl" rotWithShape="0">
                  <a:schemeClr val="dk1">
                    <a:alpha val="40000"/>
                  </a:schemeClr>
                </a:outerShdw>
              </a:effectLst>
            </a:endParaRPr>
          </a:p>
          <a:p>
            <a:pPr algn="ctr"/>
            <a:endParaRPr lang="en-IN" sz="3600" b="0" cap="none" spc="0" dirty="0">
              <a:ln w="0"/>
              <a:solidFill>
                <a:schemeClr val="tx1"/>
              </a:solidFill>
              <a:effectLst>
                <a:outerShdw blurRad="38100" dist="19050" dir="2700000" algn="tl" rotWithShape="0">
                  <a:schemeClr val="dk1">
                    <a:alpha val="40000"/>
                  </a:schemeClr>
                </a:outerShdw>
              </a:effectLst>
            </a:endParaRPr>
          </a:p>
          <a:p>
            <a:pPr algn="ctr"/>
            <a:endParaRPr lang="en-IN" sz="3600" b="0" cap="none" spc="0" dirty="0">
              <a:ln w="0"/>
              <a:solidFill>
                <a:schemeClr val="tx1"/>
              </a:solidFill>
              <a:effectLst>
                <a:outerShdw blurRad="38100" dist="19050" dir="2700000" algn="tl" rotWithShape="0">
                  <a:schemeClr val="dk1">
                    <a:alpha val="40000"/>
                  </a:schemeClr>
                </a:outerShdw>
              </a:effectLst>
            </a:endParaRPr>
          </a:p>
          <a:p>
            <a:pPr algn="ctr"/>
            <a:endParaRPr lang="en-IN" altLang="ja-JP" sz="2000" b="1" dirty="0"/>
          </a:p>
          <a:p>
            <a:pPr algn="ctr"/>
            <a:endParaRPr lang="en-IN" altLang="ja-JP" sz="2000" b="1" dirty="0"/>
          </a:p>
          <a:p>
            <a:pPr algn="ctr"/>
            <a:r>
              <a:rPr lang="ja-JP" altLang="en-US" sz="2000" b="1" dirty="0"/>
              <a:t>作成者</a:t>
            </a:r>
            <a:r>
              <a:rPr lang="en-US" altLang="ja-JP" sz="2000" b="1" dirty="0"/>
              <a:t>: </a:t>
            </a:r>
            <a:r>
              <a:rPr lang="en-IN" sz="2000" b="1" dirty="0"/>
              <a:t>Vasu Tyagi</a:t>
            </a:r>
            <a:endParaRPr lang="en-IN" sz="2000" dirty="0"/>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9462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52083-31FE-F198-AF5A-899DA724645A}"/>
              </a:ext>
            </a:extLst>
          </p:cNvPr>
          <p:cNvSpPr/>
          <p:nvPr/>
        </p:nvSpPr>
        <p:spPr>
          <a:xfrm>
            <a:off x="2541180" y="2505670"/>
            <a:ext cx="7109640" cy="923330"/>
          </a:xfrm>
          <a:prstGeom prst="rect">
            <a:avLst/>
          </a:prstGeom>
          <a:noFill/>
        </p:spPr>
        <p:txBody>
          <a:bodyPr wrap="none" lIns="91440" tIns="45720" rIns="91440" bIns="45720">
            <a:spAutoFit/>
          </a:bodyPr>
          <a:lstStyle/>
          <a:p>
            <a:pPr algn="ctr"/>
            <a:r>
              <a:rPr lang="ja-JP" altLang="en-US" sz="5400" dirty="0"/>
              <a:t>ありがとうございます</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05659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4E38BD-980A-AC8D-0A9F-6953C6FE84F5}"/>
              </a:ext>
            </a:extLst>
          </p:cNvPr>
          <p:cNvSpPr>
            <a:spLocks noGrp="1"/>
          </p:cNvSpPr>
          <p:nvPr>
            <p:ph idx="1"/>
          </p:nvPr>
        </p:nvSpPr>
        <p:spPr>
          <a:xfrm>
            <a:off x="677334" y="1488613"/>
            <a:ext cx="8596668" cy="3880773"/>
          </a:xfrm>
        </p:spPr>
        <p:txBody>
          <a:bodyPr>
            <a:normAutofit fontScale="92500" lnSpcReduction="20000"/>
          </a:bodyPr>
          <a:lstStyle/>
          <a:p>
            <a:r>
              <a:rPr lang="en-IN" sz="2400" dirty="0"/>
              <a:t>1.</a:t>
            </a:r>
            <a:r>
              <a:rPr lang="ja-JP" altLang="en-US" sz="2400" dirty="0"/>
              <a:t> 自然言語で</a:t>
            </a:r>
            <a:r>
              <a:rPr lang="en-US" altLang="ja-JP" sz="2400" dirty="0"/>
              <a:t>ChatGPT</a:t>
            </a:r>
            <a:r>
              <a:rPr lang="ja-JP" altLang="en-US" sz="2400" dirty="0"/>
              <a:t>をトレーニングする方法</a:t>
            </a:r>
            <a:endParaRPr lang="en-IN" altLang="ja-JP" sz="2400" dirty="0"/>
          </a:p>
          <a:p>
            <a:endParaRPr lang="en-IN" altLang="ja-JP" sz="2400" dirty="0"/>
          </a:p>
          <a:p>
            <a:r>
              <a:rPr lang="en-IN" sz="2400" dirty="0"/>
              <a:t>2.</a:t>
            </a:r>
            <a:r>
              <a:rPr lang="ja-JP" altLang="en-US" sz="2400" dirty="0"/>
              <a:t> </a:t>
            </a:r>
            <a:r>
              <a:rPr lang="en-US" altLang="ja-JP" sz="2400" dirty="0"/>
              <a:t>ChatGPT</a:t>
            </a:r>
            <a:r>
              <a:rPr lang="ja-JP" altLang="en-US" sz="2400" dirty="0"/>
              <a:t>にコードを提供する方法（オンライン </a:t>
            </a:r>
            <a:r>
              <a:rPr lang="en-US" altLang="ja-JP" sz="2400" dirty="0"/>
              <a:t>&amp; </a:t>
            </a:r>
            <a:r>
              <a:rPr lang="ja-JP" altLang="en-US" sz="2400" dirty="0"/>
              <a:t>オフライン）</a:t>
            </a:r>
            <a:endParaRPr lang="en-IN" altLang="ja-JP" sz="2400" dirty="0"/>
          </a:p>
          <a:p>
            <a:endParaRPr lang="en-US" altLang="ja-JP" sz="2400" dirty="0"/>
          </a:p>
          <a:p>
            <a:r>
              <a:rPr lang="en-US" altLang="ja-JP" sz="2400" dirty="0"/>
              <a:t>3.GPT</a:t>
            </a:r>
            <a:r>
              <a:rPr lang="ja-JP" altLang="en-US" sz="2400" dirty="0"/>
              <a:t>から逸脱ドキュメントを取得する方法</a:t>
            </a:r>
            <a:endParaRPr lang="en-IN" altLang="ja-JP" sz="2400" dirty="0"/>
          </a:p>
          <a:p>
            <a:endParaRPr lang="en-IN" sz="2400" dirty="0"/>
          </a:p>
          <a:p>
            <a:r>
              <a:rPr lang="en-US" altLang="ja-JP" sz="2400" dirty="0"/>
              <a:t>4.GPT</a:t>
            </a:r>
            <a:r>
              <a:rPr lang="ja-JP" altLang="en-US" sz="2400" dirty="0"/>
              <a:t>から洗練されたコードを取得する方法</a:t>
            </a:r>
            <a:endParaRPr lang="en-IN" altLang="ja-JP" sz="2400" dirty="0"/>
          </a:p>
          <a:p>
            <a:endParaRPr lang="en-IN" sz="2400" dirty="0"/>
          </a:p>
          <a:p>
            <a:r>
              <a:rPr lang="en-IN" sz="2400" dirty="0"/>
              <a:t>5.</a:t>
            </a:r>
            <a:r>
              <a:rPr lang="ja-JP" altLang="en-US" sz="2400" dirty="0"/>
              <a:t> 結論</a:t>
            </a:r>
            <a:endParaRPr lang="en-IN" sz="2400" dirty="0"/>
          </a:p>
          <a:p>
            <a:endParaRPr lang="en-IN" sz="2400" dirty="0"/>
          </a:p>
        </p:txBody>
      </p:sp>
      <p:sp>
        <p:nvSpPr>
          <p:cNvPr id="4" name="Rectangle 3">
            <a:extLst>
              <a:ext uri="{FF2B5EF4-FFF2-40B4-BE49-F238E27FC236}">
                <a16:creationId xmlns:a16="http://schemas.microsoft.com/office/drawing/2014/main" id="{D2580E64-4DC0-1FBF-6C5D-0CD09494FFDF}"/>
              </a:ext>
            </a:extLst>
          </p:cNvPr>
          <p:cNvSpPr/>
          <p:nvPr/>
        </p:nvSpPr>
        <p:spPr>
          <a:xfrm>
            <a:off x="908166" y="359764"/>
            <a:ext cx="1107996" cy="646331"/>
          </a:xfrm>
          <a:prstGeom prst="rect">
            <a:avLst/>
          </a:prstGeom>
          <a:noFill/>
        </p:spPr>
        <p:txBody>
          <a:bodyPr wrap="none" lIns="91440" tIns="45720" rIns="91440" bIns="45720">
            <a:spAutoFit/>
          </a:bodyPr>
          <a:lstStyle/>
          <a:p>
            <a:pPr algn="ctr"/>
            <a:r>
              <a:rPr lang="ja-JP" altLang="en-US" sz="3600" b="0" cap="none" spc="0" dirty="0">
                <a:ln w="0"/>
                <a:solidFill>
                  <a:schemeClr val="tx1"/>
                </a:solidFill>
                <a:effectLst>
                  <a:outerShdw blurRad="38100" dist="19050" dir="2700000" algn="tl" rotWithShape="0">
                    <a:schemeClr val="dk1">
                      <a:alpha val="40000"/>
                    </a:schemeClr>
                  </a:outerShdw>
                </a:effectLst>
              </a:rPr>
              <a:t>概要</a:t>
            </a:r>
            <a:endParaRPr lang="en-IN" sz="3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77781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18708E-B88C-AA3B-0BFC-709EEE7BA791}"/>
              </a:ext>
            </a:extLst>
          </p:cNvPr>
          <p:cNvSpPr>
            <a:spLocks noGrp="1"/>
          </p:cNvSpPr>
          <p:nvPr>
            <p:ph idx="1"/>
          </p:nvPr>
        </p:nvSpPr>
        <p:spPr>
          <a:xfrm>
            <a:off x="677334" y="1828801"/>
            <a:ext cx="9036292" cy="4212562"/>
          </a:xfrm>
        </p:spPr>
        <p:txBody>
          <a:bodyPr>
            <a:normAutofit/>
          </a:bodyPr>
          <a:lstStyle/>
          <a:p>
            <a:pPr>
              <a:buFont typeface="Wingdings" pitchFamily="2" charset="2"/>
              <a:buChar char="v"/>
            </a:pPr>
            <a:r>
              <a:rPr lang="ja-JP" altLang="en-US" b="1" dirty="0"/>
              <a:t> 自然言語ガイドラインを記録してください。</a:t>
            </a:r>
            <a:r>
              <a:rPr lang="en-US" b="1" dirty="0"/>
              <a:t> </a:t>
            </a:r>
          </a:p>
          <a:p>
            <a:r>
              <a:rPr lang="ja-JP" altLang="en-US" dirty="0"/>
              <a:t>モデルに従わせたい任意の言語（英語、日本語、中国語など）で指示を提供してください。常に礼儀正しくフォーマルな口調を心がけるか、詳細な技術的説明を提供してください。</a:t>
            </a:r>
            <a:endParaRPr lang="en-US" dirty="0"/>
          </a:p>
          <a:p>
            <a:pPr>
              <a:buFont typeface="Wingdings" pitchFamily="2" charset="2"/>
              <a:buChar char="v"/>
            </a:pPr>
            <a:r>
              <a:rPr lang="ja-JP" altLang="en-US" b="1" dirty="0"/>
              <a:t>これらのガイドラインを直接プロンプトに組み込んでください。</a:t>
            </a:r>
            <a:endParaRPr lang="en-US" b="1" dirty="0"/>
          </a:p>
          <a:p>
            <a:r>
              <a:rPr lang="ja-JP" altLang="en-US" dirty="0"/>
              <a:t>例えば、</a:t>
            </a:r>
            <a:r>
              <a:rPr lang="en-US" altLang="ja-JP" dirty="0"/>
              <a:t>『</a:t>
            </a:r>
            <a:r>
              <a:rPr lang="ja-JP" altLang="en-US" dirty="0"/>
              <a:t>次の概念をシンプルな言葉と明確な例を使って説明してください</a:t>
            </a:r>
            <a:r>
              <a:rPr lang="en-US" altLang="ja-JP" dirty="0"/>
              <a:t>』</a:t>
            </a:r>
            <a:r>
              <a:rPr lang="ja-JP" altLang="en-US" dirty="0"/>
              <a:t>や、</a:t>
            </a:r>
            <a:r>
              <a:rPr lang="en-US" altLang="ja-JP" dirty="0"/>
              <a:t>『</a:t>
            </a:r>
            <a:r>
              <a:rPr lang="ja-JP" altLang="en-US" dirty="0"/>
              <a:t>フォーマルな口調で応答し、スラングを避けてください</a:t>
            </a:r>
            <a:r>
              <a:rPr lang="en-US" altLang="ja-JP" dirty="0"/>
              <a:t>』</a:t>
            </a:r>
            <a:r>
              <a:rPr lang="ja-JP" altLang="en-US" dirty="0"/>
              <a:t>のように。</a:t>
            </a:r>
            <a:endParaRPr lang="en-US" dirty="0"/>
          </a:p>
          <a:p>
            <a:pPr>
              <a:buFont typeface="Wingdings" pitchFamily="2" charset="2"/>
              <a:buChar char="v"/>
            </a:pPr>
            <a:r>
              <a:rPr lang="ja-JP" altLang="en-US" b="1" dirty="0"/>
              <a:t> 次のプロンプトでフィードバックを提供して、出力を改善してください。</a:t>
            </a:r>
            <a:endParaRPr lang="en-US" b="1" dirty="0"/>
          </a:p>
          <a:p>
            <a:r>
              <a:rPr lang="ja-JP" altLang="en-US" dirty="0"/>
              <a:t>モデルの応答がガイドラインに完全に従っていない場合は、さらに詳細を提示してください。この反復プロセスにより、モデルの応答を期待に沿ったものに調整できます。</a:t>
            </a:r>
            <a:endParaRPr lang="en-IN" dirty="0"/>
          </a:p>
          <a:p>
            <a:endParaRPr lang="en-IN" dirty="0"/>
          </a:p>
        </p:txBody>
      </p:sp>
      <p:sp>
        <p:nvSpPr>
          <p:cNvPr id="4" name="Rectangle 3">
            <a:extLst>
              <a:ext uri="{FF2B5EF4-FFF2-40B4-BE49-F238E27FC236}">
                <a16:creationId xmlns:a16="http://schemas.microsoft.com/office/drawing/2014/main" id="{6DCEA5D5-F4B5-524F-9919-4A60E404E85C}"/>
              </a:ext>
            </a:extLst>
          </p:cNvPr>
          <p:cNvSpPr/>
          <p:nvPr/>
        </p:nvSpPr>
        <p:spPr>
          <a:xfrm>
            <a:off x="542423" y="816638"/>
            <a:ext cx="6591868" cy="646331"/>
          </a:xfrm>
          <a:prstGeom prst="rect">
            <a:avLst/>
          </a:prstGeom>
          <a:noFill/>
        </p:spPr>
        <p:txBody>
          <a:bodyPr wrap="none" lIns="91440" tIns="45720" rIns="91440" bIns="45720">
            <a:spAutoFit/>
          </a:bodyPr>
          <a:lstStyle/>
          <a:p>
            <a:pPr algn="ctr"/>
            <a:r>
              <a:rPr lang="ja-JP" altLang="en-US" sz="3600" b="0" cap="none" spc="0" dirty="0">
                <a:ln w="0"/>
                <a:solidFill>
                  <a:schemeClr val="tx1"/>
                </a:solidFill>
                <a:effectLst>
                  <a:outerShdw blurRad="38100" dist="19050" dir="2700000" algn="tl" rotWithShape="0">
                    <a:schemeClr val="dk1">
                      <a:alpha val="40000"/>
                    </a:schemeClr>
                  </a:outerShdw>
                </a:effectLst>
              </a:rPr>
              <a:t>自然言語で</a:t>
            </a:r>
            <a:r>
              <a:rPr lang="en-US" altLang="ja-JP" sz="3600" b="0" cap="none" spc="0" dirty="0">
                <a:ln w="0"/>
                <a:solidFill>
                  <a:schemeClr val="tx1"/>
                </a:solidFill>
                <a:effectLst>
                  <a:outerShdw blurRad="38100" dist="19050" dir="2700000" algn="tl" rotWithShape="0">
                    <a:schemeClr val="dk1">
                      <a:alpha val="40000"/>
                    </a:schemeClr>
                  </a:outerShdw>
                </a:effectLst>
              </a:rPr>
              <a:t>ChatGPT</a:t>
            </a:r>
            <a:r>
              <a:rPr lang="ja-JP" altLang="en-US" sz="3600" b="0" cap="none" spc="0" dirty="0">
                <a:ln w="0"/>
                <a:solidFill>
                  <a:schemeClr val="tx1"/>
                </a:solidFill>
                <a:effectLst>
                  <a:outerShdw blurRad="38100" dist="19050" dir="2700000" algn="tl" rotWithShape="0">
                    <a:schemeClr val="dk1">
                      <a:alpha val="40000"/>
                    </a:schemeClr>
                  </a:outerShdw>
                </a:effectLst>
              </a:rPr>
              <a:t>を訓練する</a:t>
            </a:r>
            <a:endParaRPr lang="en-IN" sz="3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24934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CB6E6C-95F3-A7A7-7F2B-30F6967DDF7A}"/>
              </a:ext>
            </a:extLst>
          </p:cNvPr>
          <p:cNvSpPr/>
          <p:nvPr/>
        </p:nvSpPr>
        <p:spPr>
          <a:xfrm>
            <a:off x="251889" y="823741"/>
            <a:ext cx="10061345" cy="646331"/>
          </a:xfrm>
          <a:prstGeom prst="rect">
            <a:avLst/>
          </a:prstGeom>
          <a:noFill/>
        </p:spPr>
        <p:txBody>
          <a:bodyPr wrap="square" lIns="91440" tIns="45720" rIns="91440" bIns="45720">
            <a:spAutoFit/>
          </a:bodyPr>
          <a:lstStyle/>
          <a:p>
            <a:pPr algn="ctr"/>
            <a:r>
              <a:rPr lang="en-US" altLang="ja-JP" sz="3600" dirty="0"/>
              <a:t>ChatGPT</a:t>
            </a:r>
            <a:r>
              <a:rPr lang="ja-JP" altLang="en-US" sz="3600" dirty="0"/>
              <a:t>へのコードを提供する </a:t>
            </a:r>
            <a:r>
              <a:rPr lang="en-US" altLang="ja-JP" sz="3600" dirty="0"/>
              <a:t>- </a:t>
            </a:r>
            <a:r>
              <a:rPr lang="ja-JP" altLang="en-US" sz="3600" dirty="0"/>
              <a:t>オンライン</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86DF9827-6F33-C075-5444-9248C616D669}"/>
              </a:ext>
            </a:extLst>
          </p:cNvPr>
          <p:cNvSpPr txBox="1"/>
          <p:nvPr/>
        </p:nvSpPr>
        <p:spPr>
          <a:xfrm>
            <a:off x="794479" y="1687431"/>
            <a:ext cx="9323882" cy="3416320"/>
          </a:xfrm>
          <a:prstGeom prst="rect">
            <a:avLst/>
          </a:prstGeom>
          <a:noFill/>
        </p:spPr>
        <p:txBody>
          <a:bodyPr wrap="square">
            <a:spAutoFit/>
          </a:bodyPr>
          <a:lstStyle/>
          <a:p>
            <a:pPr marL="285750" indent="-285750">
              <a:buFont typeface="Arial" panose="020B0604020202020204" pitchFamily="34" charset="0"/>
              <a:buChar char="•"/>
            </a:pPr>
            <a:r>
              <a:rPr lang="ja-JP" altLang="en-US" b="1" dirty="0"/>
              <a:t>コードをコピー</a:t>
            </a:r>
            <a:r>
              <a:rPr lang="en-US" altLang="ja-JP" dirty="0"/>
              <a:t>: </a:t>
            </a:r>
            <a:r>
              <a:rPr lang="ja-JP" altLang="en-US" dirty="0"/>
              <a:t>開発環境またはテキストエディタから</a:t>
            </a:r>
            <a:endParaRPr lang="en-US" dirty="0">
              <a:latin typeface="Arial" pitchFamily="34" charset="0"/>
              <a:cs typeface="Arial" pitchFamily="34" charset="0"/>
            </a:endParaRPr>
          </a:p>
          <a:p>
            <a:pPr marL="285750" indent="-285750">
              <a:buFont typeface="Arial" panose="020B0604020202020204" pitchFamily="34" charset="0"/>
              <a:buChar char="•"/>
            </a:pPr>
            <a:endParaRPr lang="en-US" b="1" dirty="0">
              <a:latin typeface="Arial" pitchFamily="34" charset="0"/>
              <a:cs typeface="Arial" pitchFamily="34" charset="0"/>
            </a:endParaRPr>
          </a:p>
          <a:p>
            <a:pPr marL="285750" indent="-285750">
              <a:buFont typeface="Arial" panose="020B0604020202020204" pitchFamily="34" charset="0"/>
              <a:buChar char="•"/>
            </a:pPr>
            <a:r>
              <a:rPr lang="ja-JP" altLang="en-US" b="1" dirty="0"/>
              <a:t> 貼り付け</a:t>
            </a:r>
            <a:r>
              <a:rPr lang="en-US" altLang="ja-JP" b="1" dirty="0"/>
              <a:t>:</a:t>
            </a:r>
            <a:r>
              <a:rPr lang="en-US" altLang="ja-JP" dirty="0"/>
              <a:t> </a:t>
            </a:r>
            <a:r>
              <a:rPr lang="ja-JP" altLang="en-US" dirty="0"/>
              <a:t>コピーして</a:t>
            </a:r>
            <a:r>
              <a:rPr lang="en-US" altLang="ja-JP" dirty="0"/>
              <a:t>ChatGPT</a:t>
            </a:r>
            <a:r>
              <a:rPr lang="ja-JP" altLang="en-US" dirty="0"/>
              <a:t>とのチャットに直接貼り付けてください。</a:t>
            </a:r>
            <a:endParaRPr lang="en-IN" altLang="ja-JP" dirty="0"/>
          </a:p>
          <a:p>
            <a:pPr marL="285750" indent="-285750">
              <a:buFont typeface="Arial" panose="020B0604020202020204" pitchFamily="34" charset="0"/>
              <a:buChar char="•"/>
            </a:pPr>
            <a:endParaRPr lang="en-US" dirty="0">
              <a:latin typeface="Arial" pitchFamily="34" charset="0"/>
              <a:cs typeface="Arial" pitchFamily="34" charset="0"/>
            </a:endParaRPr>
          </a:p>
          <a:p>
            <a:pPr marL="285750" lvl="0" indent="-285750">
              <a:buFont typeface="Arial" panose="020B0604020202020204" pitchFamily="34" charset="0"/>
              <a:buChar char="•"/>
            </a:pPr>
            <a:r>
              <a:rPr lang="ja-JP" altLang="en-US" b="1" dirty="0"/>
              <a:t>コードブロックを使用</a:t>
            </a:r>
            <a:r>
              <a:rPr lang="en-US" altLang="ja-JP" b="1" dirty="0"/>
              <a:t>:</a:t>
            </a:r>
            <a:r>
              <a:rPr lang="en-US" altLang="ja-JP" dirty="0"/>
              <a:t> </a:t>
            </a:r>
            <a:r>
              <a:rPr lang="ja-JP" altLang="en-US" dirty="0"/>
              <a:t>コードが適切にフォーマットされ、読みやすくなるようにします。コードの前後に三重のバックティック（</a:t>
            </a:r>
            <a:r>
              <a:rPr lang="en-US" altLang="ja-JP" dirty="0"/>
              <a:t>`````</a:t>
            </a:r>
            <a:r>
              <a:rPr lang="ja-JP" altLang="en-US" dirty="0"/>
              <a:t>）を使用してください。これにより、コードブロックが作成されます。</a:t>
            </a:r>
            <a:endParaRPr lang="en-IN" altLang="ja-JP" dirty="0"/>
          </a:p>
          <a:p>
            <a:pPr marL="285750" lvl="0" indent="-285750">
              <a:buFont typeface="Arial" panose="020B0604020202020204" pitchFamily="34" charset="0"/>
              <a:buChar char="•"/>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Arial" panose="020B0604020202020204" pitchFamily="34" charset="0"/>
              <a:buChar char="•"/>
            </a:pPr>
            <a:r>
              <a:rPr lang="ja-JP" altLang="en-US" b="1" dirty="0"/>
              <a:t>クエリを定義</a:t>
            </a:r>
            <a:r>
              <a:rPr lang="en-US" altLang="ja-JP" b="1" dirty="0"/>
              <a:t>: </a:t>
            </a:r>
            <a:r>
              <a:rPr lang="ja-JP" altLang="en-US" dirty="0"/>
              <a:t>コードを貼り付けた後、特定の質問をしたり、修正を依頼したりできます。</a:t>
            </a:r>
            <a:endParaRPr lang="en-IN" altLang="ja-JP" dirty="0"/>
          </a:p>
          <a:p>
            <a:pPr marL="285750" lvl="0" indent="-285750" defTabSz="914400" eaLnBrk="0" fontAlgn="base" hangingPunct="0">
              <a:spcBef>
                <a:spcPct val="0"/>
              </a:spcBef>
              <a:spcAft>
                <a:spcPct val="0"/>
              </a:spcAft>
              <a:buFont typeface="Arial" panose="020B0604020202020204" pitchFamily="34" charset="0"/>
              <a:buChar char="•"/>
            </a:pPr>
            <a:endParaRPr lang="en-IN" altLang="ja-JP" dirty="0"/>
          </a:p>
          <a:p>
            <a:pPr marL="285750" lvl="0" indent="-285750" defTabSz="914400" eaLnBrk="0" fontAlgn="base" hangingPunct="0">
              <a:spcBef>
                <a:spcPct val="0"/>
              </a:spcBef>
              <a:spcAft>
                <a:spcPct val="0"/>
              </a:spcAft>
              <a:buFont typeface="Arial" panose="020B0604020202020204" pitchFamily="34" charset="0"/>
              <a:buChar char="•"/>
            </a:pPr>
            <a:r>
              <a:rPr lang="ja-JP" altLang="en-US" b="1" dirty="0"/>
              <a:t>仕様について明確にしてください</a:t>
            </a:r>
            <a:r>
              <a:rPr lang="en-US" altLang="ja-JP" b="1" dirty="0"/>
              <a:t>:</a:t>
            </a:r>
            <a:r>
              <a:rPr lang="en-US" altLang="ja-JP" dirty="0"/>
              <a:t> </a:t>
            </a:r>
            <a:r>
              <a:rPr lang="ja-JP" altLang="en-US" dirty="0"/>
              <a:t>デバッグの助け、最適化の提案、または説明など。</a:t>
            </a:r>
            <a:endParaRPr lang="en-US" altLang="en-US" dirty="0">
              <a:latin typeface="Arial" panose="020B0604020202020204" pitchFamily="34" charset="0"/>
            </a:endParaRPr>
          </a:p>
        </p:txBody>
      </p:sp>
    </p:spTree>
    <p:extLst>
      <p:ext uri="{BB962C8B-B14F-4D97-AF65-F5344CB8AC3E}">
        <p14:creationId xmlns:p14="http://schemas.microsoft.com/office/powerpoint/2010/main" val="3998561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C98D1A-3953-7DE0-38E2-FA79AAC8CBE0}"/>
              </a:ext>
            </a:extLst>
          </p:cNvPr>
          <p:cNvSpPr/>
          <p:nvPr/>
        </p:nvSpPr>
        <p:spPr>
          <a:xfrm>
            <a:off x="6003635" y="2967335"/>
            <a:ext cx="184730" cy="923330"/>
          </a:xfrm>
          <a:prstGeom prst="rect">
            <a:avLst/>
          </a:prstGeom>
          <a:noFill/>
        </p:spPr>
        <p:txBody>
          <a:bodyPr wrap="non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TextBox 6">
            <a:extLst>
              <a:ext uri="{FF2B5EF4-FFF2-40B4-BE49-F238E27FC236}">
                <a16:creationId xmlns:a16="http://schemas.microsoft.com/office/drawing/2014/main" id="{876559CA-3FE9-0E8C-6165-0262E7543914}"/>
              </a:ext>
            </a:extLst>
          </p:cNvPr>
          <p:cNvSpPr txBox="1"/>
          <p:nvPr/>
        </p:nvSpPr>
        <p:spPr>
          <a:xfrm>
            <a:off x="374754" y="591074"/>
            <a:ext cx="9129010" cy="646331"/>
          </a:xfrm>
          <a:prstGeom prst="rect">
            <a:avLst/>
          </a:prstGeom>
          <a:noFill/>
        </p:spPr>
        <p:txBody>
          <a:bodyPr wrap="square">
            <a:spAutoFit/>
          </a:bodyPr>
          <a:lstStyle/>
          <a:p>
            <a:pPr algn="ctr"/>
            <a:r>
              <a:rPr lang="en-US" altLang="ja-JP" sz="3600" dirty="0"/>
              <a:t>ChatGPT</a:t>
            </a:r>
            <a:r>
              <a:rPr lang="ja-JP" altLang="en-US" sz="3600" dirty="0"/>
              <a:t>にコードを提供する </a:t>
            </a:r>
            <a:r>
              <a:rPr lang="en-US" altLang="ja-JP" sz="3600" dirty="0"/>
              <a:t>- </a:t>
            </a:r>
            <a:r>
              <a:rPr lang="ja-JP" altLang="en-US" sz="3600" dirty="0"/>
              <a:t>オフライン</a:t>
            </a:r>
            <a:endParaRPr lang="en-US" sz="3600" dirty="0">
              <a:ln w="0"/>
              <a:effectLst>
                <a:outerShdw blurRad="38100" dist="19050" dir="2700000" algn="tl" rotWithShape="0">
                  <a:schemeClr val="dk1">
                    <a:alpha val="40000"/>
                  </a:schemeClr>
                </a:outerShdw>
              </a:effectLst>
            </a:endParaRPr>
          </a:p>
        </p:txBody>
      </p:sp>
      <p:sp>
        <p:nvSpPr>
          <p:cNvPr id="9" name="TextBox 8">
            <a:extLst>
              <a:ext uri="{FF2B5EF4-FFF2-40B4-BE49-F238E27FC236}">
                <a16:creationId xmlns:a16="http://schemas.microsoft.com/office/drawing/2014/main" id="{905F89EA-0EEF-4ED0-2925-AC83AEB8E09D}"/>
              </a:ext>
            </a:extLst>
          </p:cNvPr>
          <p:cNvSpPr txBox="1"/>
          <p:nvPr/>
        </p:nvSpPr>
        <p:spPr>
          <a:xfrm>
            <a:off x="569626" y="1643099"/>
            <a:ext cx="8312045" cy="3693319"/>
          </a:xfrm>
          <a:prstGeom prst="rect">
            <a:avLst/>
          </a:prstGeom>
          <a:noFill/>
        </p:spPr>
        <p:txBody>
          <a:bodyPr wrap="square">
            <a:spAutoFit/>
          </a:bodyPr>
          <a:lstStyle/>
          <a:p>
            <a:pPr marL="285750" indent="-285750">
              <a:buFont typeface="Arial" panose="020B0604020202020204" pitchFamily="34" charset="0"/>
              <a:buChar char="•"/>
            </a:pPr>
            <a:r>
              <a:rPr lang="ja-JP" altLang="en-US" b="1" dirty="0"/>
              <a:t>指示を準備する</a:t>
            </a:r>
            <a:r>
              <a:rPr lang="en-US" altLang="ja-JP" b="1" dirty="0"/>
              <a:t>:</a:t>
            </a:r>
            <a:r>
              <a:rPr lang="ja-JP" altLang="en-US" dirty="0"/>
              <a:t> 自然言語で（英語、日本語、中国語）</a:t>
            </a:r>
            <a:endParaRPr lang="en-IN" altLang="ja-JP" dirty="0"/>
          </a:p>
          <a:p>
            <a:pPr marL="285750" indent="-285750">
              <a:buFont typeface="Arial" panose="020B0604020202020204" pitchFamily="34" charset="0"/>
              <a:buChar char="•"/>
            </a:pPr>
            <a:endParaRPr lang="en-US" dirty="0">
              <a:latin typeface="Arial" pitchFamily="34" charset="0"/>
              <a:cs typeface="Arial" pitchFamily="34" charset="0"/>
            </a:endParaRPr>
          </a:p>
          <a:p>
            <a:pPr marL="285750" indent="-285750">
              <a:buFont typeface="Arial" panose="020B0604020202020204" pitchFamily="34" charset="0"/>
              <a:buChar char="•"/>
            </a:pPr>
            <a:r>
              <a:rPr lang="ja-JP" altLang="en-US" b="1" dirty="0"/>
              <a:t>入力を準備する</a:t>
            </a:r>
            <a:r>
              <a:rPr lang="en-US" altLang="ja-JP" b="1" dirty="0"/>
              <a:t>:</a:t>
            </a:r>
            <a:r>
              <a:rPr lang="ja-JP" altLang="en-US" dirty="0"/>
              <a:t> 入力データを準備する（コード、モジュール、バッチなど）</a:t>
            </a:r>
            <a:endParaRPr lang="en-US"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US" altLang="ja-JP" b="1" dirty="0"/>
              <a:t> API</a:t>
            </a:r>
            <a:r>
              <a:rPr lang="ja-JP" altLang="en-US" b="1" dirty="0"/>
              <a:t>を使用して</a:t>
            </a:r>
            <a:r>
              <a:rPr lang="en-US" altLang="ja-JP" b="1" dirty="0"/>
              <a:t>ChatGPT</a:t>
            </a:r>
            <a:r>
              <a:rPr lang="ja-JP" altLang="en-US" b="1" dirty="0"/>
              <a:t>にアクセスする小さなモジュールを作成する</a:t>
            </a:r>
            <a:r>
              <a:rPr lang="en-US" altLang="ja-JP" b="1" dirty="0"/>
              <a:t>:</a:t>
            </a:r>
            <a:r>
              <a:rPr lang="ja-JP" altLang="en-US" dirty="0"/>
              <a:t> </a:t>
            </a:r>
            <a:r>
              <a:rPr lang="en-US" altLang="ja-JP" dirty="0"/>
              <a:t>ChatGPT</a:t>
            </a:r>
            <a:r>
              <a:rPr lang="ja-JP" altLang="en-US" dirty="0"/>
              <a:t>を使用して、アクセス可能な技術で</a:t>
            </a:r>
            <a:r>
              <a:rPr lang="en-US" altLang="ja-JP" dirty="0"/>
              <a:t>API</a:t>
            </a:r>
            <a:r>
              <a:rPr lang="ja-JP" altLang="en-US" dirty="0"/>
              <a:t>呼び出しを作成し、指示と入力を取得して、仕様に従った必要な出力を提供します。</a:t>
            </a:r>
            <a:endParaRPr lang="en-IN" altLang="ja-JP" dirty="0"/>
          </a:p>
          <a:p>
            <a:endParaRPr lang="ja-JP" altLang="en-US" dirty="0"/>
          </a:p>
          <a:p>
            <a:pPr marL="285750" indent="-285750">
              <a:buFont typeface="Arial" panose="020B0604020202020204" pitchFamily="34" charset="0"/>
              <a:buChar char="•"/>
            </a:pPr>
            <a:r>
              <a:rPr lang="en-US" altLang="ja-JP" b="1" dirty="0"/>
              <a:t>API</a:t>
            </a:r>
            <a:r>
              <a:rPr lang="ja-JP" altLang="en-US" b="1" dirty="0"/>
              <a:t>を実行する</a:t>
            </a:r>
            <a:r>
              <a:rPr lang="en-US" altLang="ja-JP" b="1" dirty="0"/>
              <a:t>:</a:t>
            </a:r>
            <a:r>
              <a:rPr lang="ja-JP" altLang="en-US" dirty="0"/>
              <a:t> </a:t>
            </a:r>
            <a:r>
              <a:rPr lang="en-US" altLang="ja-JP" dirty="0"/>
              <a:t>API</a:t>
            </a:r>
            <a:r>
              <a:rPr lang="ja-JP" altLang="en-US" dirty="0"/>
              <a:t>を実行して必要な結果を取得します。</a:t>
            </a:r>
            <a:endParaRPr lang="en-IN" altLang="ja-JP" dirty="0"/>
          </a:p>
          <a:p>
            <a:pPr marL="285750" indent="-285750">
              <a:buFont typeface="Arial" panose="020B0604020202020204" pitchFamily="34" charset="0"/>
              <a:buChar char="•"/>
            </a:pPr>
            <a:endParaRPr lang="ja-JP" altLang="en-US" dirty="0"/>
          </a:p>
          <a:p>
            <a:pPr marL="285750" indent="-285750">
              <a:buFont typeface="Arial" panose="020B0604020202020204" pitchFamily="34" charset="0"/>
              <a:buChar char="•"/>
            </a:pPr>
            <a:r>
              <a:rPr lang="ja-JP" altLang="en-US" b="1" dirty="0"/>
              <a:t>仕様を更新する</a:t>
            </a:r>
            <a:r>
              <a:rPr lang="en-US" altLang="ja-JP" b="1" dirty="0"/>
              <a:t>:</a:t>
            </a:r>
            <a:r>
              <a:rPr lang="ja-JP" altLang="en-US" dirty="0"/>
              <a:t> 出力に変更が必要な場合、仕様に必要な変更を加えます。</a:t>
            </a:r>
          </a:p>
          <a:p>
            <a:pPr marL="285750" indent="-285750">
              <a:buFont typeface="Arial" panose="020B0604020202020204" pitchFamily="34" charset="0"/>
              <a:buChar char="•"/>
            </a:pPr>
            <a:endParaRPr lang="en-IN" dirty="0">
              <a:latin typeface="Arial" pitchFamily="34" charset="0"/>
              <a:cs typeface="Arial" pitchFamily="34" charset="0"/>
            </a:endParaRPr>
          </a:p>
        </p:txBody>
      </p:sp>
    </p:spTree>
    <p:extLst>
      <p:ext uri="{BB962C8B-B14F-4D97-AF65-F5344CB8AC3E}">
        <p14:creationId xmlns:p14="http://schemas.microsoft.com/office/powerpoint/2010/main" val="2302574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026D826-8079-58A0-62FA-53E2835D3D92}"/>
              </a:ext>
            </a:extLst>
          </p:cNvPr>
          <p:cNvSpPr/>
          <p:nvPr/>
        </p:nvSpPr>
        <p:spPr>
          <a:xfrm>
            <a:off x="1144603" y="748791"/>
            <a:ext cx="7024680" cy="646331"/>
          </a:xfrm>
          <a:prstGeom prst="rect">
            <a:avLst/>
          </a:prstGeom>
          <a:noFill/>
        </p:spPr>
        <p:txBody>
          <a:bodyPr wrap="none" lIns="91440" tIns="45720" rIns="91440" bIns="45720">
            <a:spAutoFit/>
          </a:bodyPr>
          <a:lstStyle/>
          <a:p>
            <a:pPr algn="ctr"/>
            <a:r>
              <a:rPr lang="en-US" altLang="ja-JP" sz="3600" dirty="0"/>
              <a:t>GPT</a:t>
            </a:r>
            <a:r>
              <a:rPr lang="ja-JP" altLang="en-US" sz="3600" dirty="0"/>
              <a:t>から偏差文書を取得する方法</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9" name="TextBox 8">
            <a:extLst>
              <a:ext uri="{FF2B5EF4-FFF2-40B4-BE49-F238E27FC236}">
                <a16:creationId xmlns:a16="http://schemas.microsoft.com/office/drawing/2014/main" id="{093787B3-7E73-6768-C5FB-0689C27ED004}"/>
              </a:ext>
            </a:extLst>
          </p:cNvPr>
          <p:cNvSpPr txBox="1"/>
          <p:nvPr/>
        </p:nvSpPr>
        <p:spPr>
          <a:xfrm>
            <a:off x="929897" y="1757947"/>
            <a:ext cx="10585344" cy="6740307"/>
          </a:xfrm>
          <a:prstGeom prst="rect">
            <a:avLst/>
          </a:prstGeom>
          <a:noFill/>
        </p:spPr>
        <p:txBody>
          <a:bodyPr wrap="square">
            <a:spAutoFit/>
          </a:bodyPr>
          <a:lstStyle/>
          <a:p>
            <a:r>
              <a:rPr lang="en-IN" b="1" dirty="0"/>
              <a:t>1.</a:t>
            </a:r>
            <a:r>
              <a:rPr lang="ja-JP" altLang="en-US" dirty="0"/>
              <a:t> </a:t>
            </a:r>
            <a:r>
              <a:rPr lang="ja-JP" altLang="en-US" b="1" dirty="0"/>
              <a:t>元のコードを提供する</a:t>
            </a:r>
            <a:endParaRPr lang="en-IN" b="1" dirty="0"/>
          </a:p>
          <a:p>
            <a:pPr>
              <a:buFont typeface="Arial" pitchFamily="34" charset="0"/>
              <a:buChar char="•"/>
            </a:pPr>
            <a:r>
              <a:rPr lang="en-US" dirty="0"/>
              <a:t>    </a:t>
            </a:r>
            <a:r>
              <a:rPr lang="ja-JP" altLang="en-US" dirty="0"/>
              <a:t>改善したいコードを貼り付けます。コードが適切にフォーマットされるように、コードブロック（三重バックティック </a:t>
            </a:r>
            <a:r>
              <a:rPr lang="en-US" altLang="ja-JP" dirty="0"/>
              <a:t>``` </a:t>
            </a:r>
            <a:r>
              <a:rPr lang="ja-JP" altLang="en-US" dirty="0"/>
              <a:t>またはインデント）を使用してください。</a:t>
            </a:r>
            <a:endParaRPr lang="en-IN" altLang="ja-JP" dirty="0"/>
          </a:p>
          <a:p>
            <a:pPr>
              <a:buFont typeface="Arial" pitchFamily="34" charset="0"/>
              <a:buChar char="•"/>
            </a:pPr>
            <a:endParaRPr lang="en-IN" b="1" dirty="0"/>
          </a:p>
          <a:p>
            <a:r>
              <a:rPr lang="en-IN" b="1" dirty="0"/>
              <a:t>2.</a:t>
            </a:r>
            <a:r>
              <a:rPr lang="ja-JP" altLang="en-US" b="1" dirty="0"/>
              <a:t> 仕様書を抽出する</a:t>
            </a:r>
            <a:endParaRPr lang="en-IN" b="1" dirty="0"/>
          </a:p>
          <a:p>
            <a:pPr>
              <a:buFont typeface="Arial" pitchFamily="34" charset="0"/>
              <a:buChar char="•"/>
            </a:pPr>
            <a:r>
              <a:rPr lang="en-US" altLang="ja-JP" dirty="0"/>
              <a:t>GPT</a:t>
            </a:r>
            <a:r>
              <a:rPr lang="ja-JP" altLang="en-US" dirty="0"/>
              <a:t>に仕様書を作成するようにプロンプトを与えます。</a:t>
            </a:r>
            <a:endParaRPr lang="en-IN" altLang="ja-JP" dirty="0"/>
          </a:p>
          <a:p>
            <a:pPr>
              <a:buFont typeface="Arial" pitchFamily="34" charset="0"/>
              <a:buChar char="•"/>
            </a:pPr>
            <a:endParaRPr lang="en-US" dirty="0"/>
          </a:p>
          <a:p>
            <a:r>
              <a:rPr lang="en-IN" b="1" dirty="0"/>
              <a:t>3.</a:t>
            </a:r>
            <a:r>
              <a:rPr lang="ja-JP" altLang="en-US" b="1" dirty="0"/>
              <a:t> 最適化されたコードを取得する</a:t>
            </a:r>
            <a:endParaRPr lang="en-IN" b="1" dirty="0"/>
          </a:p>
          <a:p>
            <a:pPr>
              <a:buFont typeface="Arial" pitchFamily="34" charset="0"/>
              <a:buChar char="•"/>
            </a:pPr>
            <a:r>
              <a:rPr lang="en-IN" b="1" dirty="0"/>
              <a:t>  </a:t>
            </a:r>
            <a:r>
              <a:rPr lang="en-US" dirty="0"/>
              <a:t>  </a:t>
            </a:r>
            <a:r>
              <a:rPr lang="ja-JP" altLang="en-US" dirty="0"/>
              <a:t>仕様を</a:t>
            </a:r>
            <a:r>
              <a:rPr lang="en-US" altLang="ja-JP" dirty="0"/>
              <a:t>ChatGPT</a:t>
            </a:r>
            <a:r>
              <a:rPr lang="ja-JP" altLang="en-US" dirty="0"/>
              <a:t>に提供して、最適化されたコードを生成します。</a:t>
            </a:r>
            <a:endParaRPr lang="en-US" dirty="0"/>
          </a:p>
          <a:p>
            <a:endParaRPr lang="en-IN" b="1" dirty="0"/>
          </a:p>
          <a:p>
            <a:r>
              <a:rPr lang="en-IN" b="1" dirty="0"/>
              <a:t>4.</a:t>
            </a:r>
            <a:r>
              <a:rPr lang="ja-JP" altLang="en-US" b="1" dirty="0"/>
              <a:t>最適化された仕様を取得する</a:t>
            </a:r>
            <a:endParaRPr lang="en-IN" b="1" dirty="0"/>
          </a:p>
          <a:p>
            <a:pPr marL="285750" indent="-285750">
              <a:buFont typeface="Arial" panose="020B0604020202020204" pitchFamily="34" charset="0"/>
              <a:buChar char="•"/>
            </a:pPr>
            <a:r>
              <a:rPr lang="en-IN" b="1" dirty="0"/>
              <a:t> </a:t>
            </a:r>
            <a:r>
              <a:rPr lang="en-US" altLang="ja-JP" dirty="0"/>
              <a:t>GPT</a:t>
            </a:r>
            <a:r>
              <a:rPr lang="ja-JP" altLang="en-US" dirty="0"/>
              <a:t>に最適化された仕様書を作成するようにプロンプトを与えます。</a:t>
            </a:r>
          </a:p>
          <a:p>
            <a:endParaRPr lang="en-IN" b="1" dirty="0"/>
          </a:p>
          <a:p>
            <a:pPr>
              <a:buFont typeface="Arial" pitchFamily="34" charset="0"/>
              <a:buChar char="•"/>
            </a:pPr>
            <a:endParaRPr lang="en-US" dirty="0"/>
          </a:p>
          <a:p>
            <a:endParaRPr lang="en-US" dirty="0"/>
          </a:p>
          <a:p>
            <a:endParaRPr lang="en-US" dirty="0"/>
          </a:p>
          <a:p>
            <a:r>
              <a:rPr lang="en-US" dirty="0"/>
              <a:t> </a:t>
            </a:r>
            <a:endParaRPr lang="en-IN" b="1" dirty="0"/>
          </a:p>
          <a:p>
            <a:r>
              <a:rPr lang="en-IN" b="1" dirty="0"/>
              <a:t>     </a:t>
            </a:r>
          </a:p>
          <a:p>
            <a:r>
              <a:rPr lang="en-US" dirty="0">
                <a:latin typeface="Arial" pitchFamily="34" charset="0"/>
                <a:cs typeface="Arial" pitchFamily="34" charset="0"/>
              </a:rPr>
              <a:t>         </a:t>
            </a:r>
          </a:p>
          <a:p>
            <a:endParaRPr lang="en-US" dirty="0"/>
          </a:p>
          <a:p>
            <a:endParaRPr lang="en-IN" b="1" dirty="0"/>
          </a:p>
          <a:p>
            <a:endParaRPr lang="en-IN" b="1" dirty="0"/>
          </a:p>
          <a:p>
            <a:r>
              <a:rPr lang="en-IN" b="1" dirty="0"/>
              <a:t>    </a:t>
            </a:r>
          </a:p>
          <a:p>
            <a:endParaRPr lang="en-IN" b="1" dirty="0"/>
          </a:p>
        </p:txBody>
      </p:sp>
    </p:spTree>
    <p:extLst>
      <p:ext uri="{BB962C8B-B14F-4D97-AF65-F5344CB8AC3E}">
        <p14:creationId xmlns:p14="http://schemas.microsoft.com/office/powerpoint/2010/main" val="3431122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803929-9659-792C-8B8B-34332568C923}"/>
              </a:ext>
            </a:extLst>
          </p:cNvPr>
          <p:cNvSpPr/>
          <p:nvPr/>
        </p:nvSpPr>
        <p:spPr>
          <a:xfrm>
            <a:off x="835872" y="583899"/>
            <a:ext cx="8871339" cy="646331"/>
          </a:xfrm>
          <a:prstGeom prst="rect">
            <a:avLst/>
          </a:prstGeom>
          <a:noFill/>
        </p:spPr>
        <p:txBody>
          <a:bodyPr wrap="none" lIns="91440" tIns="45720" rIns="91440" bIns="45720">
            <a:spAutoFit/>
          </a:bodyPr>
          <a:lstStyle/>
          <a:p>
            <a:pPr algn="ctr"/>
            <a:r>
              <a:rPr lang="en-US" altLang="ja-JP" sz="3600" dirty="0"/>
              <a:t>GPT</a:t>
            </a:r>
            <a:r>
              <a:rPr lang="ja-JP" altLang="en-US" sz="3600" dirty="0"/>
              <a:t>から洗練されたコードを取得する方法</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A8BA7429-0B85-EBA6-AEE7-C2A6AD5BBF5C}"/>
              </a:ext>
            </a:extLst>
          </p:cNvPr>
          <p:cNvSpPr txBox="1"/>
          <p:nvPr/>
        </p:nvSpPr>
        <p:spPr>
          <a:xfrm>
            <a:off x="626009" y="1412747"/>
            <a:ext cx="9677230" cy="7017306"/>
          </a:xfrm>
          <a:prstGeom prst="rect">
            <a:avLst/>
          </a:prstGeom>
          <a:noFill/>
        </p:spPr>
        <p:txBody>
          <a:bodyPr wrap="square">
            <a:spAutoFit/>
          </a:bodyPr>
          <a:lstStyle/>
          <a:p>
            <a:r>
              <a:rPr lang="en-IN" b="1" dirty="0"/>
              <a:t>1.</a:t>
            </a:r>
            <a:r>
              <a:rPr lang="ja-JP" altLang="en-US" dirty="0"/>
              <a:t> </a:t>
            </a:r>
            <a:r>
              <a:rPr lang="ja-JP" altLang="en-US" b="1" dirty="0"/>
              <a:t>元のコードを提供する</a:t>
            </a:r>
            <a:endParaRPr lang="en-IN" b="1" dirty="0"/>
          </a:p>
          <a:p>
            <a:pPr marL="285750" indent="-285750">
              <a:buFont typeface="Arial" panose="020B0604020202020204" pitchFamily="34" charset="0"/>
              <a:buChar char="•"/>
            </a:pPr>
            <a:r>
              <a:rPr lang="en-US" dirty="0"/>
              <a:t>     </a:t>
            </a:r>
            <a:r>
              <a:rPr lang="ja-JP" altLang="en-US" dirty="0"/>
              <a:t>改善したいコードを貼り付けます。コードが適切にフォーマットされるように、コードブロック（三重バックティック </a:t>
            </a:r>
            <a:r>
              <a:rPr lang="en-US" altLang="ja-JP" dirty="0"/>
              <a:t>``` </a:t>
            </a:r>
            <a:r>
              <a:rPr lang="ja-JP" altLang="en-US" dirty="0"/>
              <a:t>またはインデント）を使用してください。</a:t>
            </a:r>
            <a:endParaRPr lang="en-IN" altLang="ja-JP" dirty="0"/>
          </a:p>
          <a:p>
            <a:pPr marL="285750" indent="-285750">
              <a:buFont typeface="Arial" panose="020B0604020202020204" pitchFamily="34" charset="0"/>
              <a:buChar char="•"/>
            </a:pPr>
            <a:endParaRPr lang="en-IN" b="1" dirty="0"/>
          </a:p>
          <a:p>
            <a:r>
              <a:rPr lang="en-IN" b="1" dirty="0"/>
              <a:t>2.</a:t>
            </a:r>
            <a:r>
              <a:rPr lang="ja-JP" altLang="en-US" dirty="0"/>
              <a:t> </a:t>
            </a:r>
            <a:r>
              <a:rPr lang="ja-JP" altLang="en-US" b="1" dirty="0"/>
              <a:t>基準を明確にする</a:t>
            </a:r>
            <a:endParaRPr lang="en-IN" b="1" dirty="0"/>
          </a:p>
          <a:p>
            <a:r>
              <a:rPr lang="ja-JP" altLang="en-US" dirty="0"/>
              <a:t>どのような改善や最適化を求めているかを明確に述べます。いくつかの例を挙げます：</a:t>
            </a:r>
            <a:endParaRPr lang="en-IN" altLang="ja-JP" dirty="0"/>
          </a:p>
          <a:p>
            <a:endParaRPr lang="ja-JP" altLang="en-US" dirty="0"/>
          </a:p>
          <a:p>
            <a:pPr>
              <a:buFont typeface="Arial" panose="020B0604020202020204" pitchFamily="34" charset="0"/>
              <a:buChar char="•"/>
            </a:pPr>
            <a:r>
              <a:rPr lang="ja-JP" altLang="en-US" b="1" dirty="0"/>
              <a:t>パフォーマンスの改善</a:t>
            </a:r>
            <a:r>
              <a:rPr lang="en-US" altLang="ja-JP" b="1" dirty="0"/>
              <a:t>:</a:t>
            </a:r>
            <a:r>
              <a:rPr lang="ja-JP" altLang="en-US" dirty="0"/>
              <a:t> 「このコードを速く実行できるように最適化できますか？」</a:t>
            </a:r>
            <a:endParaRPr lang="en-IN" altLang="ja-JP" dirty="0"/>
          </a:p>
          <a:p>
            <a:pPr>
              <a:buFont typeface="Arial" panose="020B0604020202020204" pitchFamily="34" charset="0"/>
              <a:buChar char="•"/>
            </a:pPr>
            <a:endParaRPr lang="ja-JP" altLang="en-US" dirty="0"/>
          </a:p>
          <a:p>
            <a:pPr>
              <a:buFont typeface="Arial" panose="020B0604020202020204" pitchFamily="34" charset="0"/>
              <a:buChar char="•"/>
            </a:pPr>
            <a:r>
              <a:rPr lang="ja-JP" altLang="en-US" b="1" dirty="0"/>
              <a:t>可読性</a:t>
            </a:r>
            <a:r>
              <a:rPr lang="en-US" altLang="ja-JP" b="1" dirty="0"/>
              <a:t>:</a:t>
            </a:r>
            <a:r>
              <a:rPr lang="ja-JP" altLang="en-US" dirty="0"/>
              <a:t> 「このコードをもっと読みやすくできますか？」</a:t>
            </a:r>
            <a:endParaRPr lang="en-IN" altLang="ja-JP" dirty="0"/>
          </a:p>
          <a:p>
            <a:pPr>
              <a:buFont typeface="Arial" panose="020B0604020202020204" pitchFamily="34" charset="0"/>
              <a:buChar char="•"/>
            </a:pPr>
            <a:endParaRPr lang="ja-JP" altLang="en-US" dirty="0"/>
          </a:p>
          <a:p>
            <a:pPr>
              <a:buFont typeface="Arial" panose="020B0604020202020204" pitchFamily="34" charset="0"/>
              <a:buChar char="•"/>
            </a:pPr>
            <a:r>
              <a:rPr lang="ja-JP" altLang="en-US" b="1" dirty="0"/>
              <a:t>ベストプラクティス</a:t>
            </a:r>
            <a:r>
              <a:rPr lang="en-US" altLang="ja-JP" b="1" dirty="0"/>
              <a:t>:</a:t>
            </a:r>
            <a:r>
              <a:rPr lang="ja-JP" altLang="en-US" dirty="0"/>
              <a:t> 「このコードをベストコーディングプラクティスに従うようにリファクタリングしてください。」</a:t>
            </a:r>
            <a:endParaRPr lang="en-IN" altLang="ja-JP" dirty="0"/>
          </a:p>
          <a:p>
            <a:pPr>
              <a:buFont typeface="Arial" panose="020B0604020202020204" pitchFamily="34" charset="0"/>
              <a:buChar char="•"/>
            </a:pPr>
            <a:endParaRPr lang="ja-JP" altLang="en-US" dirty="0"/>
          </a:p>
          <a:p>
            <a:pPr>
              <a:buFont typeface="Arial" panose="020B0604020202020204" pitchFamily="34" charset="0"/>
              <a:buChar char="•"/>
            </a:pPr>
            <a:r>
              <a:rPr lang="ja-JP" altLang="en-US" b="1" dirty="0"/>
              <a:t>エラーハンドリング</a:t>
            </a:r>
            <a:r>
              <a:rPr lang="en-US" altLang="ja-JP" b="1" dirty="0"/>
              <a:t>:</a:t>
            </a:r>
            <a:r>
              <a:rPr lang="ja-JP" altLang="en-US" dirty="0"/>
              <a:t> 「このコードにエラーハンドリングを追加できますか？」</a:t>
            </a:r>
          </a:p>
          <a:p>
            <a:pPr>
              <a:buFont typeface="Arial" panose="020B0604020202020204" pitchFamily="34" charset="0"/>
              <a:buChar char="•"/>
            </a:pPr>
            <a:endParaRPr lang="en-IN" altLang="ja-JP" b="1" dirty="0"/>
          </a:p>
          <a:p>
            <a:pPr>
              <a:buFont typeface="Arial" panose="020B0604020202020204" pitchFamily="34" charset="0"/>
              <a:buChar char="•"/>
            </a:pPr>
            <a:r>
              <a:rPr lang="ja-JP" altLang="en-US" b="1" dirty="0"/>
              <a:t>効率</a:t>
            </a:r>
            <a:r>
              <a:rPr lang="en-US" altLang="ja-JP" b="1" dirty="0"/>
              <a:t>:</a:t>
            </a:r>
            <a:r>
              <a:rPr lang="ja-JP" altLang="en-US" dirty="0"/>
              <a:t> 「メモリ使用量を削減するようにコードを最適化してください。」</a:t>
            </a:r>
            <a:endParaRPr lang="en-IN" altLang="ja-JP" dirty="0"/>
          </a:p>
          <a:p>
            <a:pPr>
              <a:buFont typeface="Arial" panose="020B0604020202020204" pitchFamily="34" charset="0"/>
              <a:buChar char="•"/>
            </a:pPr>
            <a:endParaRPr lang="ja-JP" altLang="en-US" dirty="0"/>
          </a:p>
          <a:p>
            <a:pPr>
              <a:buFont typeface="Arial" panose="020B0604020202020204" pitchFamily="34" charset="0"/>
              <a:buChar char="•"/>
            </a:pPr>
            <a:r>
              <a:rPr lang="ja-JP" altLang="en-US" b="1" dirty="0"/>
              <a:t>モダン化</a:t>
            </a:r>
            <a:r>
              <a:rPr lang="en-US" altLang="ja-JP" b="1" dirty="0"/>
              <a:t>:</a:t>
            </a:r>
            <a:r>
              <a:rPr lang="ja-JP" altLang="en-US" dirty="0"/>
              <a:t> 「このコードを最新の</a:t>
            </a:r>
            <a:r>
              <a:rPr lang="en-US" altLang="ja-JP" dirty="0"/>
              <a:t>Python</a:t>
            </a:r>
            <a:r>
              <a:rPr lang="ja-JP" altLang="en-US" dirty="0"/>
              <a:t>機能を使用するように更新してください。」</a:t>
            </a:r>
          </a:p>
          <a:p>
            <a:endParaRPr lang="en-US" dirty="0">
              <a:latin typeface="Arial" pitchFamily="34" charset="0"/>
              <a:cs typeface="Arial" pitchFamily="34" charset="0"/>
            </a:endParaRPr>
          </a:p>
          <a:p>
            <a:endParaRPr lang="en-US" dirty="0"/>
          </a:p>
          <a:p>
            <a:endParaRPr lang="en-IN" b="1" dirty="0"/>
          </a:p>
          <a:p>
            <a:endParaRPr lang="en-IN" b="1" dirty="0"/>
          </a:p>
          <a:p>
            <a:r>
              <a:rPr lang="en-IN" b="1" dirty="0"/>
              <a:t>    </a:t>
            </a:r>
          </a:p>
          <a:p>
            <a:endParaRPr lang="en-IN" b="1" dirty="0"/>
          </a:p>
        </p:txBody>
      </p:sp>
    </p:spTree>
    <p:extLst>
      <p:ext uri="{BB962C8B-B14F-4D97-AF65-F5344CB8AC3E}">
        <p14:creationId xmlns:p14="http://schemas.microsoft.com/office/powerpoint/2010/main" val="2248450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40A889B-C556-0111-5292-44C209398F34}"/>
              </a:ext>
            </a:extLst>
          </p:cNvPr>
          <p:cNvSpPr txBox="1"/>
          <p:nvPr/>
        </p:nvSpPr>
        <p:spPr>
          <a:xfrm>
            <a:off x="831953" y="527927"/>
            <a:ext cx="7862341" cy="7571303"/>
          </a:xfrm>
          <a:prstGeom prst="rect">
            <a:avLst/>
          </a:prstGeom>
          <a:noFill/>
        </p:spPr>
        <p:txBody>
          <a:bodyPr wrap="square">
            <a:spAutoFit/>
          </a:bodyPr>
          <a:lstStyle/>
          <a:p>
            <a:r>
              <a:rPr lang="en-US" b="1" dirty="0"/>
              <a:t>3.</a:t>
            </a:r>
            <a:r>
              <a:rPr lang="ja-JP" altLang="en-US" b="1" dirty="0"/>
              <a:t> 説明を求める（オプション）</a:t>
            </a:r>
            <a:endParaRPr lang="en-IN" altLang="ja-JP" b="1" dirty="0"/>
          </a:p>
          <a:p>
            <a:r>
              <a:rPr lang="en-US" dirty="0"/>
              <a:t>  </a:t>
            </a:r>
          </a:p>
          <a:p>
            <a:pPr marL="285750" indent="-285750">
              <a:buFont typeface="Arial" panose="020B0604020202020204" pitchFamily="34" charset="0"/>
              <a:buChar char="•"/>
            </a:pPr>
            <a:r>
              <a:rPr lang="en-US" dirty="0"/>
              <a:t> </a:t>
            </a:r>
            <a:r>
              <a:rPr lang="ja-JP" altLang="en-US" dirty="0"/>
              <a:t>変更内容を理解したい場合は、</a:t>
            </a:r>
            <a:r>
              <a:rPr lang="en-US" altLang="ja-JP" dirty="0"/>
              <a:t>GPT</a:t>
            </a:r>
            <a:r>
              <a:rPr lang="ja-JP" altLang="en-US" dirty="0"/>
              <a:t>に洗練されたコードの説明を求めます。</a:t>
            </a:r>
            <a:endParaRPr lang="en-IN" altLang="ja-JP" dirty="0"/>
          </a:p>
          <a:p>
            <a:pPr marL="285750" indent="-285750">
              <a:buFont typeface="Arial" panose="020B0604020202020204" pitchFamily="34" charset="0"/>
              <a:buChar char="•"/>
            </a:pPr>
            <a:endParaRPr lang="en-US" b="1" dirty="0"/>
          </a:p>
          <a:p>
            <a:r>
              <a:rPr lang="en-IN" b="1" dirty="0"/>
              <a:t>4.</a:t>
            </a:r>
            <a:r>
              <a:rPr lang="ja-JP" altLang="en-US" dirty="0"/>
              <a:t> </a:t>
            </a:r>
            <a:r>
              <a:rPr lang="ja-JP" altLang="en-US" b="1" dirty="0"/>
              <a:t>レビューと反復</a:t>
            </a:r>
            <a:endParaRPr lang="en-IN" altLang="ja-JP" b="1" dirty="0"/>
          </a:p>
          <a:p>
            <a:endParaRPr lang="en-US" altLang="en-US" b="1" dirty="0">
              <a:latin typeface="Arial" panose="020B0604020202020204" pitchFamily="34" charset="0"/>
            </a:endParaRPr>
          </a:p>
          <a:p>
            <a:pPr>
              <a:buFont typeface="Arial" pitchFamily="34" charset="0"/>
              <a:buChar char="•"/>
            </a:pPr>
            <a:r>
              <a:rPr lang="ja-JP" altLang="en-US" dirty="0"/>
              <a:t>洗練されたコードを受け取ったら、それが期待に沿っているか確認します。必要に応じて、さらに改善や調整を依頼することができます。</a:t>
            </a:r>
            <a:endParaRPr lang="en-IN" altLang="ja-JP" dirty="0"/>
          </a:p>
          <a:p>
            <a:pPr>
              <a:buFont typeface="Arial" pitchFamily="34" charset="0"/>
              <a:buChar char="•"/>
            </a:pPr>
            <a:endParaRPr lang="en-IN" altLang="ja-JP" dirty="0"/>
          </a:p>
          <a:p>
            <a:r>
              <a:rPr lang="en-IN" b="1" dirty="0"/>
              <a:t>5.</a:t>
            </a:r>
            <a:r>
              <a:rPr lang="ja-JP" altLang="en-US" dirty="0"/>
              <a:t> </a:t>
            </a:r>
            <a:r>
              <a:rPr lang="ja-JP" altLang="en-US" b="1" dirty="0"/>
              <a:t>洗練されたコードをテストする</a:t>
            </a:r>
            <a:endParaRPr lang="en-IN" altLang="ja-JP" b="1" dirty="0"/>
          </a:p>
          <a:p>
            <a:endParaRPr lang="en-IN" b="1" dirty="0"/>
          </a:p>
          <a:p>
            <a:pPr>
              <a:buFont typeface="Arial" pitchFamily="34" charset="0"/>
              <a:buChar char="•"/>
            </a:pPr>
            <a:r>
              <a:rPr lang="en-IN" b="1" dirty="0"/>
              <a:t>   </a:t>
            </a:r>
            <a:r>
              <a:rPr lang="ja-JP" altLang="en-US" dirty="0"/>
              <a:t>洗練されたコードを手に入れたら、それが期待通りに動作し、パフォーマンスが向上しているか、要件を満たしているかを確認するために、環境でテストすることが重要です。</a:t>
            </a:r>
            <a:endParaRPr lang="en-US" dirty="0"/>
          </a:p>
          <a:p>
            <a:pPr>
              <a:buFont typeface="Arial" pitchFamily="34" charset="0"/>
              <a:buChar char="•"/>
            </a:pPr>
            <a:r>
              <a:rPr lang="ja-JP" altLang="en-US" dirty="0"/>
              <a:t>   発生した問題についてフィードバックを提供し、必要に応じてさらなる調整を依頼してください。</a:t>
            </a:r>
            <a:endParaRPr lang="en-US" dirty="0"/>
          </a:p>
          <a:p>
            <a:endParaRPr lang="en-IN" b="1" dirty="0"/>
          </a:p>
          <a:p>
            <a:endParaRPr lang="en-US" altLang="en-US" dirty="0">
              <a:latin typeface="Arial" panose="020B0604020202020204" pitchFamily="34" charset="0"/>
            </a:endParaRPr>
          </a:p>
          <a:p>
            <a:endParaRPr lang="en-US" altLang="en-US" dirty="0">
              <a:latin typeface="Arial" panose="020B0604020202020204" pitchFamily="34" charset="0"/>
            </a:endParaRPr>
          </a:p>
          <a:p>
            <a:pPr lvl="0" algn="ctr" defTabSz="914400" eaLnBrk="0" fontAlgn="base" hangingPunct="0">
              <a:spcBef>
                <a:spcPct val="0"/>
              </a:spcBef>
              <a:spcAft>
                <a:spcPct val="0"/>
              </a:spcAft>
              <a:buFontTx/>
              <a:buChar char="•"/>
            </a:pPr>
            <a:endParaRPr lang="en-US" altLang="en-US" dirty="0">
              <a:latin typeface="Arial" panose="020B0604020202020204" pitchFamily="34" charset="0"/>
            </a:endParaRPr>
          </a:p>
          <a:p>
            <a:endParaRPr lang="en-IN" b="1" dirty="0"/>
          </a:p>
          <a:p>
            <a:endParaRPr lang="en-IN" b="1" dirty="0"/>
          </a:p>
          <a:p>
            <a:endParaRPr lang="en-IN" b="1" dirty="0"/>
          </a:p>
          <a:p>
            <a:endParaRPr lang="en-IN" b="1" dirty="0"/>
          </a:p>
          <a:p>
            <a:endParaRPr lang="en-IN" b="1" dirty="0"/>
          </a:p>
          <a:p>
            <a:endParaRPr lang="en-IN" b="1" dirty="0"/>
          </a:p>
        </p:txBody>
      </p:sp>
    </p:spTree>
    <p:extLst>
      <p:ext uri="{BB962C8B-B14F-4D97-AF65-F5344CB8AC3E}">
        <p14:creationId xmlns:p14="http://schemas.microsoft.com/office/powerpoint/2010/main" val="2773686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9B0B84-9235-E8B4-B252-3D3AEB36A653}"/>
              </a:ext>
            </a:extLst>
          </p:cNvPr>
          <p:cNvSpPr/>
          <p:nvPr/>
        </p:nvSpPr>
        <p:spPr>
          <a:xfrm>
            <a:off x="1329766" y="643860"/>
            <a:ext cx="1107996" cy="646331"/>
          </a:xfrm>
          <a:prstGeom prst="rect">
            <a:avLst/>
          </a:prstGeom>
          <a:noFill/>
        </p:spPr>
        <p:txBody>
          <a:bodyPr wrap="none" lIns="91440" tIns="45720" rIns="91440" bIns="45720">
            <a:spAutoFit/>
          </a:bodyPr>
          <a:lstStyle/>
          <a:p>
            <a:pPr algn="ctr"/>
            <a:r>
              <a:rPr lang="ja-JP" altLang="en-US" sz="3600" dirty="0"/>
              <a:t>結論</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0DFF851-E92B-C39D-5FD8-6A3D9C9F3104}"/>
              </a:ext>
            </a:extLst>
          </p:cNvPr>
          <p:cNvSpPr txBox="1"/>
          <p:nvPr/>
        </p:nvSpPr>
        <p:spPr>
          <a:xfrm>
            <a:off x="689547" y="1582340"/>
            <a:ext cx="11137692" cy="4524315"/>
          </a:xfrm>
          <a:prstGeom prst="rect">
            <a:avLst/>
          </a:prstGeom>
          <a:noFill/>
        </p:spPr>
        <p:txBody>
          <a:bodyPr wrap="square">
            <a:spAutoFit/>
          </a:bodyPr>
          <a:lstStyle/>
          <a:p>
            <a:pPr>
              <a:buFont typeface="Arial" panose="020B0604020202020204" pitchFamily="34" charset="0"/>
              <a:buChar char="•"/>
            </a:pPr>
            <a:r>
              <a:rPr lang="ja-JP" altLang="en-US" b="1" dirty="0"/>
              <a:t>オンライン</a:t>
            </a:r>
            <a:r>
              <a:rPr lang="en-US" altLang="ja-JP" b="1" dirty="0"/>
              <a:t>:</a:t>
            </a:r>
            <a:r>
              <a:rPr lang="ja-JP" altLang="en-US" dirty="0"/>
              <a:t> インターネットに接続されている間、プロンプトを提供することで直接</a:t>
            </a:r>
            <a:r>
              <a:rPr lang="en-US" altLang="ja-JP" dirty="0"/>
              <a:t>GPT</a:t>
            </a:r>
            <a:r>
              <a:rPr lang="ja-JP" altLang="en-US" dirty="0"/>
              <a:t>を使用し、希望する結果を得ることができます。</a:t>
            </a:r>
            <a:endParaRPr lang="en-IN" altLang="ja-JP" dirty="0"/>
          </a:p>
          <a:p>
            <a:pPr>
              <a:buFont typeface="Arial" panose="020B0604020202020204" pitchFamily="34" charset="0"/>
              <a:buChar char="•"/>
            </a:pPr>
            <a:endParaRPr lang="en-US" dirty="0"/>
          </a:p>
          <a:p>
            <a:pPr>
              <a:buFont typeface="Arial" panose="020B0604020202020204" pitchFamily="34" charset="0"/>
              <a:buChar char="•"/>
            </a:pPr>
            <a:r>
              <a:rPr lang="ja-JP" altLang="en-US" b="1" dirty="0"/>
              <a:t>オフライン</a:t>
            </a:r>
            <a:r>
              <a:rPr lang="en-US" altLang="ja-JP" b="1" dirty="0"/>
              <a:t>:</a:t>
            </a:r>
            <a:r>
              <a:rPr lang="en-US" dirty="0"/>
              <a:t> </a:t>
            </a:r>
            <a:r>
              <a:rPr lang="ja-JP" altLang="en-US" dirty="0"/>
              <a:t>インターネットに接続されていない場合は、事前に</a:t>
            </a:r>
            <a:r>
              <a:rPr lang="en-US" altLang="ja-JP" dirty="0"/>
              <a:t>ChatGPT</a:t>
            </a:r>
            <a:r>
              <a:rPr lang="ja-JP" altLang="en-US" dirty="0"/>
              <a:t>を使用して静的モデルを作成し、コードやバッチスクリプトなどを評価するのに役立てることができます。</a:t>
            </a:r>
            <a:endParaRPr lang="en-IN" altLang="ja-JP" dirty="0"/>
          </a:p>
          <a:p>
            <a:pPr>
              <a:buFont typeface="Arial" panose="020B0604020202020204" pitchFamily="34" charset="0"/>
              <a:buChar char="•"/>
            </a:pPr>
            <a:endParaRPr lang="en-US" dirty="0"/>
          </a:p>
          <a:p>
            <a:pPr>
              <a:buFont typeface="Arial" panose="020B0604020202020204" pitchFamily="34" charset="0"/>
              <a:buChar char="•"/>
            </a:pPr>
            <a:r>
              <a:rPr lang="en-IN" b="1" dirty="0"/>
              <a:t>API</a:t>
            </a:r>
            <a:r>
              <a:rPr lang="ja-JP" altLang="en-US" b="1" dirty="0"/>
              <a:t>統合</a:t>
            </a:r>
            <a:r>
              <a:rPr lang="en-US" altLang="ja-JP" b="1" dirty="0"/>
              <a:t>:</a:t>
            </a:r>
            <a:r>
              <a:rPr lang="en-US" altLang="ja-JP" dirty="0"/>
              <a:t>OpenAI API</a:t>
            </a:r>
            <a:r>
              <a:rPr lang="ja-JP" altLang="en-US" dirty="0"/>
              <a:t>と統合されたモジュールを作成し、標準仕様を保存して、バッチファイルのパスと仕様を</a:t>
            </a:r>
            <a:r>
              <a:rPr lang="en-US" altLang="ja-JP" dirty="0"/>
              <a:t>AI</a:t>
            </a:r>
            <a:r>
              <a:rPr lang="ja-JP" altLang="en-US" dirty="0"/>
              <a:t>統合モジュールに提供することで</a:t>
            </a:r>
            <a:r>
              <a:rPr lang="en-IN" altLang="ja-JP" dirty="0"/>
              <a:t>,</a:t>
            </a:r>
            <a:r>
              <a:rPr lang="ja-JP" altLang="en-US" dirty="0"/>
              <a:t>それらに対して</a:t>
            </a:r>
            <a:r>
              <a:rPr lang="en-US" altLang="ja-JP" dirty="0"/>
              <a:t>AI</a:t>
            </a:r>
            <a:r>
              <a:rPr lang="ja-JP" altLang="en-US" dirty="0"/>
              <a:t>チェックを実行できます。</a:t>
            </a:r>
            <a:endParaRPr lang="en-IN" altLang="ja-JP" dirty="0"/>
          </a:p>
          <a:p>
            <a:pPr>
              <a:buFont typeface="Arial" panose="020B0604020202020204" pitchFamily="34" charset="0"/>
              <a:buChar char="•"/>
            </a:pPr>
            <a:endParaRPr lang="en-IN" altLang="ja-JP" dirty="0"/>
          </a:p>
          <a:p>
            <a:pPr>
              <a:buFont typeface="Arial" panose="020B0604020202020204" pitchFamily="34" charset="0"/>
              <a:buChar char="•"/>
            </a:pPr>
            <a:r>
              <a:rPr lang="ja-JP" altLang="en-US" b="1" dirty="0"/>
              <a:t>リスク軽減</a:t>
            </a:r>
            <a:r>
              <a:rPr lang="en-US" altLang="ja-JP" b="1" dirty="0"/>
              <a:t>:</a:t>
            </a:r>
            <a:r>
              <a:rPr lang="ja-JP" altLang="en-US" dirty="0"/>
              <a:t> </a:t>
            </a:r>
            <a:r>
              <a:rPr lang="en-US" altLang="ja-JP" dirty="0"/>
              <a:t>AI</a:t>
            </a:r>
            <a:r>
              <a:rPr lang="ja-JP" altLang="en-US" dirty="0"/>
              <a:t>はリスク軽減に実装でき、すべての依存関係、そのエラー、ログ内の可能な原因のチェックリストを作成できます。また、エラーが発生した場合に</a:t>
            </a:r>
            <a:r>
              <a:rPr lang="en-US" altLang="ja-JP" dirty="0"/>
              <a:t>AI</a:t>
            </a:r>
            <a:r>
              <a:rPr lang="ja-JP" altLang="en-US" dirty="0"/>
              <a:t>を統合してさらなるチェックを行い、エラーを解決するための提案を得ることができます。</a:t>
            </a:r>
            <a:endParaRPr lang="en-IN" altLang="ja-JP" dirty="0"/>
          </a:p>
          <a:p>
            <a:pPr>
              <a:buFont typeface="Arial" panose="020B0604020202020204" pitchFamily="34" charset="0"/>
              <a:buChar char="•"/>
            </a:pPr>
            <a:endParaRPr lang="en-IN" b="1" dirty="0"/>
          </a:p>
          <a:p>
            <a:pPr>
              <a:buFont typeface="Arial" panose="020B0604020202020204" pitchFamily="34" charset="0"/>
              <a:buChar char="•"/>
            </a:pPr>
            <a:r>
              <a:rPr lang="ja-JP" altLang="en-US" b="1" dirty="0"/>
              <a:t>ソフトウェア開発の完全なライフサイクル</a:t>
            </a:r>
            <a:r>
              <a:rPr lang="en-US" altLang="ja-JP" b="1" dirty="0"/>
              <a:t>: </a:t>
            </a:r>
            <a:r>
              <a:rPr lang="en-US" altLang="ja-JP" dirty="0"/>
              <a:t>AI</a:t>
            </a:r>
            <a:r>
              <a:rPr lang="ja-JP" altLang="en-US" dirty="0"/>
              <a:t>は、コーディング支援、デバッグ、ドキュメンテーション、学習、プロジェクト計画と設計、データ処理と分析、テストと品質保証、バージョン管理など、ソフトウェア開発のすべてのフェーズで実装できます。</a:t>
            </a:r>
            <a:endParaRPr lang="en-US" dirty="0"/>
          </a:p>
        </p:txBody>
      </p:sp>
    </p:spTree>
    <p:extLst>
      <p:ext uri="{BB962C8B-B14F-4D97-AF65-F5344CB8AC3E}">
        <p14:creationId xmlns:p14="http://schemas.microsoft.com/office/powerpoint/2010/main" val="25231158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69</TotalTime>
  <Words>2230</Words>
  <Application>Microsoft Office PowerPoint</Application>
  <PresentationFormat>Widescreen</PresentationFormat>
  <Paragraphs>124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HP</cp:lastModifiedBy>
  <cp:revision>6</cp:revision>
  <dcterms:created xsi:type="dcterms:W3CDTF">2024-08-26T02:30:38Z</dcterms:created>
  <dcterms:modified xsi:type="dcterms:W3CDTF">2024-08-26T03:40:31Z</dcterms:modified>
</cp:coreProperties>
</file>