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52" r:id="rId3"/>
    <p:sldMasterId id="2147483654" r:id="rId4"/>
  </p:sldMasterIdLst>
  <p:sldIdLst>
    <p:sldId id="260" r:id="rId5"/>
    <p:sldId id="259" r:id="rId6"/>
    <p:sldId id="314" r:id="rId7"/>
    <p:sldId id="313" r:id="rId8"/>
    <p:sldId id="315" r:id="rId9"/>
    <p:sldId id="317" r:id="rId10"/>
    <p:sldId id="316" r:id="rId11"/>
    <p:sldId id="269" r:id="rId12"/>
    <p:sldId id="270" r:id="rId13"/>
    <p:sldId id="271" r:id="rId14"/>
    <p:sldId id="272" r:id="rId15"/>
    <p:sldId id="310" r:id="rId16"/>
    <p:sldId id="295" r:id="rId17"/>
    <p:sldId id="296" r:id="rId18"/>
    <p:sldId id="297" r:id="rId19"/>
    <p:sldId id="298" r:id="rId20"/>
    <p:sldId id="299" r:id="rId21"/>
    <p:sldId id="300" r:id="rId22"/>
    <p:sldId id="301" r:id="rId23"/>
    <p:sldId id="302" r:id="rId24"/>
    <p:sldId id="303" r:id="rId25"/>
    <p:sldId id="304" r:id="rId26"/>
    <p:sldId id="305" r:id="rId27"/>
    <p:sldId id="306" r:id="rId28"/>
    <p:sldId id="318" r:id="rId29"/>
    <p:sldId id="321" r:id="rId30"/>
    <p:sldId id="322" r:id="rId31"/>
    <p:sldId id="323" r:id="rId32"/>
    <p:sldId id="324" r:id="rId33"/>
    <p:sldId id="326" r:id="rId34"/>
    <p:sldId id="325" r:id="rId35"/>
    <p:sldId id="327" r:id="rId36"/>
    <p:sldId id="328" r:id="rId37"/>
    <p:sldId id="329" r:id="rId38"/>
    <p:sldId id="330" r:id="rId39"/>
    <p:sldId id="331" r:id="rId40"/>
    <p:sldId id="332" r:id="rId41"/>
    <p:sldId id="334" r:id="rId42"/>
    <p:sldId id="333" r:id="rId43"/>
    <p:sldId id="319" r:id="rId44"/>
    <p:sldId id="346" r:id="rId45"/>
    <p:sldId id="344" r:id="rId46"/>
    <p:sldId id="320" r:id="rId47"/>
    <p:sldId id="335" r:id="rId48"/>
    <p:sldId id="336" r:id="rId49"/>
    <p:sldId id="337" r:id="rId50"/>
    <p:sldId id="347" r:id="rId51"/>
    <p:sldId id="345" r:id="rId52"/>
    <p:sldId id="338" r:id="rId53"/>
    <p:sldId id="339" r:id="rId54"/>
    <p:sldId id="340" r:id="rId55"/>
    <p:sldId id="341" r:id="rId56"/>
    <p:sldId id="342" r:id="rId57"/>
    <p:sldId id="343"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479E"/>
    <a:srgbClr val="D42128"/>
    <a:srgbClr val="092247"/>
    <a:srgbClr val="D52637"/>
    <a:srgbClr val="FF5429"/>
    <a:srgbClr val="0071BC"/>
    <a:srgbClr val="4CC1EB"/>
    <a:srgbClr val="71AC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9" d="100"/>
          <a:sy n="69" d="100"/>
        </p:scale>
        <p:origin x="5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xmlns="" id="{C5EFDD60-5122-443B-828C-EA4E04F6C710}"/>
              </a:ext>
            </a:extLst>
          </p:cNvPr>
          <p:cNvSpPr>
            <a:spLocks noGrp="1"/>
          </p:cNvSpPr>
          <p:nvPr>
            <p:ph type="body" sz="quarter" idx="10" hasCustomPrompt="1"/>
          </p:nvPr>
        </p:nvSpPr>
        <p:spPr>
          <a:xfrm>
            <a:off x="6359712" y="3129756"/>
            <a:ext cx="5576887" cy="598488"/>
          </a:xfrm>
          <a:prstGeom prst="rect">
            <a:avLst/>
          </a:prstGeom>
        </p:spPr>
        <p:txBody>
          <a:bodyPr/>
          <a:lstStyle>
            <a:lvl1pPr marL="0" indent="0" algn="ctr">
              <a:buNone/>
              <a:defRPr sz="3200" b="1">
                <a:solidFill>
                  <a:schemeClr val="bg1"/>
                </a:solidFill>
              </a:defRPr>
            </a:lvl1pPr>
          </a:lstStyle>
          <a:p>
            <a:pPr algn="ctr"/>
            <a:r>
              <a:rPr lang="en-US" sz="3200" b="1" dirty="0">
                <a:solidFill>
                  <a:schemeClr val="bg1"/>
                </a:solidFill>
              </a:rPr>
              <a:t>Quality Assurance</a:t>
            </a:r>
            <a:endParaRPr lang="en-IN" sz="3200" b="1" dirty="0">
              <a:solidFill>
                <a:schemeClr val="bg1"/>
              </a:solidFill>
              <a:latin typeface="Lato" panose="020F0502020204030203" pitchFamily="34" charset="0"/>
            </a:endParaRPr>
          </a:p>
        </p:txBody>
      </p:sp>
    </p:spTree>
    <p:extLst>
      <p:ext uri="{BB962C8B-B14F-4D97-AF65-F5344CB8AC3E}">
        <p14:creationId xmlns:p14="http://schemas.microsoft.com/office/powerpoint/2010/main" val="235612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F6B48B16-068D-4914-B15F-BA951B840AF8}"/>
              </a:ext>
            </a:extLst>
          </p:cNvPr>
          <p:cNvSpPr>
            <a:spLocks noGrp="1"/>
          </p:cNvSpPr>
          <p:nvPr>
            <p:ph type="body" sz="quarter" idx="13" hasCustomPrompt="1"/>
          </p:nvPr>
        </p:nvSpPr>
        <p:spPr>
          <a:xfrm>
            <a:off x="457200" y="136525"/>
            <a:ext cx="8753475" cy="577850"/>
          </a:xfrm>
          <a:prstGeom prst="rect">
            <a:avLst/>
          </a:prstGeom>
        </p:spPr>
        <p:txBody>
          <a:bodyPr/>
          <a:lstStyle>
            <a:lvl1pPr marL="0" indent="0">
              <a:lnSpc>
                <a:spcPct val="150000"/>
              </a:lnSpc>
              <a:buNone/>
              <a:defRPr sz="2400" b="1">
                <a:solidFill>
                  <a:srgbClr val="17479E"/>
                </a:solidFill>
                <a:latin typeface="+mn-lt"/>
              </a:defRPr>
            </a:lvl1pPr>
          </a:lstStyle>
          <a:p>
            <a:pPr lvl="0"/>
            <a:r>
              <a:rPr lang="en-US" dirty="0"/>
              <a:t>Page heading</a:t>
            </a:r>
          </a:p>
        </p:txBody>
      </p:sp>
    </p:spTree>
    <p:extLst>
      <p:ext uri="{BB962C8B-B14F-4D97-AF65-F5344CB8AC3E}">
        <p14:creationId xmlns:p14="http://schemas.microsoft.com/office/powerpoint/2010/main" val="404088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8253" y="365126"/>
            <a:ext cx="11303367" cy="81690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338253" y="1311730"/>
            <a:ext cx="11303367" cy="486523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2938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xmlns="" id="{958FF599-1DE5-45F6-A3B4-43B0697D5572}"/>
              </a:ext>
            </a:extLst>
          </p:cNvPr>
          <p:cNvSpPr>
            <a:spLocks noGrp="1"/>
          </p:cNvSpPr>
          <p:nvPr>
            <p:ph type="body" sz="quarter" idx="10" hasCustomPrompt="1"/>
          </p:nvPr>
        </p:nvSpPr>
        <p:spPr>
          <a:xfrm>
            <a:off x="289022" y="3214704"/>
            <a:ext cx="5318676" cy="428592"/>
          </a:xfrm>
          <a:prstGeom prst="rect">
            <a:avLst/>
          </a:prstGeom>
        </p:spPr>
        <p:txBody>
          <a:bodyPr/>
          <a:lstStyle>
            <a:lvl1pPr marL="0" indent="0">
              <a:buNone/>
              <a:defRPr sz="2400" b="1">
                <a:solidFill>
                  <a:schemeClr val="bg1"/>
                </a:solidFill>
                <a:latin typeface="+mn-lt"/>
              </a:defRPr>
            </a:lvl1pPr>
          </a:lstStyle>
          <a:p>
            <a:pPr lvl="0"/>
            <a:r>
              <a:rPr lang="en-US" dirty="0"/>
              <a:t>Page Heading</a:t>
            </a:r>
          </a:p>
        </p:txBody>
      </p:sp>
    </p:spTree>
    <p:extLst>
      <p:ext uri="{BB962C8B-B14F-4D97-AF65-F5344CB8AC3E}">
        <p14:creationId xmlns:p14="http://schemas.microsoft.com/office/powerpoint/2010/main" val="4112941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23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9BE1ABA8-BF8C-466D-8B97-AC3A57C986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64959" y="2632874"/>
            <a:ext cx="4958276" cy="1178792"/>
          </a:xfrm>
          <a:prstGeom prst="rect">
            <a:avLst/>
          </a:prstGeom>
        </p:spPr>
      </p:pic>
      <p:sp>
        <p:nvSpPr>
          <p:cNvPr id="2" name="Rectangle 1">
            <a:extLst>
              <a:ext uri="{FF2B5EF4-FFF2-40B4-BE49-F238E27FC236}">
                <a16:creationId xmlns:a16="http://schemas.microsoft.com/office/drawing/2014/main" xmlns="" id="{8CEE1B32-963D-43CA-B07D-6C8E1CDF9073}"/>
              </a:ext>
            </a:extLst>
          </p:cNvPr>
          <p:cNvSpPr/>
          <p:nvPr userDrawn="1"/>
        </p:nvSpPr>
        <p:spPr>
          <a:xfrm>
            <a:off x="6096000" y="0"/>
            <a:ext cx="6096000" cy="6858000"/>
          </a:xfrm>
          <a:prstGeom prst="rect">
            <a:avLst/>
          </a:prstGeom>
          <a:solidFill>
            <a:srgbClr val="1747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2355191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08A47ED3-6031-4DDE-861F-1E1AD8E2320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pic>
        <p:nvPicPr>
          <p:cNvPr id="5" name="Graphic 4">
            <a:extLst>
              <a:ext uri="{FF2B5EF4-FFF2-40B4-BE49-F238E27FC236}">
                <a16:creationId xmlns:a16="http://schemas.microsoft.com/office/drawing/2014/main" xmlns="" id="{359CA1C1-E382-4DAD-B439-92C26B14239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a:off x="-54993" y="6238654"/>
            <a:ext cx="12306260" cy="204860"/>
          </a:xfrm>
          <a:prstGeom prst="rect">
            <a:avLst/>
          </a:prstGeom>
        </p:spPr>
      </p:pic>
      <p:pic>
        <p:nvPicPr>
          <p:cNvPr id="15" name="Graphic 14">
            <a:extLst>
              <a:ext uri="{FF2B5EF4-FFF2-40B4-BE49-F238E27FC236}">
                <a16:creationId xmlns:a16="http://schemas.microsoft.com/office/drawing/2014/main" xmlns="" id="{639D58E6-FBCD-4702-8284-6119E7A4E807}"/>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a:off x="-243259" y="751244"/>
            <a:ext cx="12391729" cy="129756"/>
          </a:xfrm>
          <a:prstGeom prst="rect">
            <a:avLst/>
          </a:prstGeom>
        </p:spPr>
      </p:pic>
    </p:spTree>
    <p:extLst>
      <p:ext uri="{BB962C8B-B14F-4D97-AF65-F5344CB8AC3E}">
        <p14:creationId xmlns:p14="http://schemas.microsoft.com/office/powerpoint/2010/main" val="1241872956"/>
      </p:ext>
    </p:extLst>
  </p:cSld>
  <p:clrMap bg1="lt1" tx1="dk1" bg2="lt2" tx2="dk2" accent1="accent1" accent2="accent2" accent3="accent3" accent4="accent4" accent5="accent5" accent6="accent6" hlink="hlink" folHlink="folHlink"/>
  <p:sldLayoutIdLst>
    <p:sldLayoutId id="2147483651" r:id="rId1"/>
    <p:sldLayoutId id="214748365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D7E025FD-3DEB-48DF-B4E1-284C3BBFA300}"/>
              </a:ext>
            </a:extLst>
          </p:cNvPr>
          <p:cNvSpPr/>
          <p:nvPr userDrawn="1"/>
        </p:nvSpPr>
        <p:spPr>
          <a:xfrm>
            <a:off x="0" y="2739043"/>
            <a:ext cx="12213266" cy="1379913"/>
          </a:xfrm>
          <a:prstGeom prst="rect">
            <a:avLst/>
          </a:prstGeom>
          <a:gradFill flip="none" rotWithShape="1">
            <a:gsLst>
              <a:gs pos="70000">
                <a:schemeClr val="bg1">
                  <a:lumMod val="94000"/>
                  <a:lumOff val="6000"/>
                  <a:alpha val="83000"/>
                </a:schemeClr>
              </a:gs>
              <a:gs pos="45000">
                <a:srgbClr val="1747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pic>
        <p:nvPicPr>
          <p:cNvPr id="5" name="Picture 4">
            <a:extLst>
              <a:ext uri="{FF2B5EF4-FFF2-40B4-BE49-F238E27FC236}">
                <a16:creationId xmlns:a16="http://schemas.microsoft.com/office/drawing/2014/main" xmlns="" id="{12BCE0B0-20F1-43E4-BF28-2C964FF933B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Tree>
    <p:extLst>
      <p:ext uri="{BB962C8B-B14F-4D97-AF65-F5344CB8AC3E}">
        <p14:creationId xmlns:p14="http://schemas.microsoft.com/office/powerpoint/2010/main" val="4034228798"/>
      </p:ext>
    </p:ext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43AC759B-94EF-44E8-A166-5AC79DF79DD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1811" y="47301"/>
            <a:ext cx="776659" cy="776659"/>
          </a:xfrm>
          <a:prstGeom prst="rect">
            <a:avLst/>
          </a:prstGeom>
        </p:spPr>
      </p:pic>
      <p:sp>
        <p:nvSpPr>
          <p:cNvPr id="3" name="Text Placeholder 12">
            <a:extLst>
              <a:ext uri="{FF2B5EF4-FFF2-40B4-BE49-F238E27FC236}">
                <a16:creationId xmlns:a16="http://schemas.microsoft.com/office/drawing/2014/main" xmlns="" id="{3C09DD36-3720-459A-8F50-7C354EAADF60}"/>
              </a:ext>
            </a:extLst>
          </p:cNvPr>
          <p:cNvSpPr txBox="1">
            <a:spLocks/>
          </p:cNvSpPr>
          <p:nvPr userDrawn="1"/>
        </p:nvSpPr>
        <p:spPr>
          <a:xfrm>
            <a:off x="259503" y="2749192"/>
            <a:ext cx="11672993" cy="428592"/>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kern="1200">
                <a:solidFill>
                  <a:schemeClr val="bg1"/>
                </a:solidFill>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solidFill>
                  <a:srgbClr val="17479E"/>
                </a:solidFill>
              </a:rPr>
              <a:t>Page Heading</a:t>
            </a:r>
            <a:endParaRPr lang="en-US" dirty="0">
              <a:solidFill>
                <a:srgbClr val="17479E"/>
              </a:solidFill>
            </a:endParaRPr>
          </a:p>
        </p:txBody>
      </p:sp>
    </p:spTree>
    <p:extLst>
      <p:ext uri="{BB962C8B-B14F-4D97-AF65-F5344CB8AC3E}">
        <p14:creationId xmlns:p14="http://schemas.microsoft.com/office/powerpoint/2010/main" val="3279124258"/>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3.xml"/><Relationship Id="rId4" Type="http://schemas.openxmlformats.org/officeDocument/2006/relationships/image" Target="../media/image13.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5BF0D95-FEC1-4774-843C-EF8C78E4B193}"/>
              </a:ext>
            </a:extLst>
          </p:cNvPr>
          <p:cNvSpPr>
            <a:spLocks noGrp="1"/>
          </p:cNvSpPr>
          <p:nvPr>
            <p:ph type="body" sz="quarter" idx="10"/>
          </p:nvPr>
        </p:nvSpPr>
        <p:spPr>
          <a:xfrm>
            <a:off x="6359712" y="3129756"/>
            <a:ext cx="5576887" cy="598488"/>
          </a:xfrm>
        </p:spPr>
        <p:txBody>
          <a:bodyPr/>
          <a:lstStyle/>
          <a:p>
            <a:r>
              <a:rPr lang="en-US" sz="3200" b="1" dirty="0" smtClean="0">
                <a:solidFill>
                  <a:schemeClr val="bg1"/>
                </a:solidFill>
              </a:rPr>
              <a:t>Data Engineering</a:t>
            </a:r>
            <a:endParaRPr lang="en-IN" sz="3200" b="1" dirty="0">
              <a:solidFill>
                <a:schemeClr val="bg1"/>
              </a:solidFill>
              <a:latin typeface="Lato" panose="020F0502020204030203" pitchFamily="34" charset="0"/>
            </a:endParaRPr>
          </a:p>
        </p:txBody>
      </p:sp>
      <p:pic>
        <p:nvPicPr>
          <p:cNvPr id="6" name="Graphic 5">
            <a:extLst>
              <a:ext uri="{FF2B5EF4-FFF2-40B4-BE49-F238E27FC236}">
                <a16:creationId xmlns:a16="http://schemas.microsoft.com/office/drawing/2014/main" xmlns="" id="{F956786A-5151-4F33-BA2F-6ABC46A8D707}"/>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063530" y="4126107"/>
            <a:ext cx="4301437" cy="2731893"/>
          </a:xfrm>
          <a:prstGeom prst="rect">
            <a:avLst/>
          </a:prstGeom>
        </p:spPr>
      </p:pic>
    </p:spTree>
    <p:extLst>
      <p:ext uri="{BB962C8B-B14F-4D97-AF65-F5344CB8AC3E}">
        <p14:creationId xmlns:p14="http://schemas.microsoft.com/office/powerpoint/2010/main" val="744538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E8A38EA-5D85-4DB8-ADC8-A7F5A331DFEE}"/>
              </a:ext>
            </a:extLst>
          </p:cNvPr>
          <p:cNvSpPr>
            <a:spLocks noGrp="1"/>
          </p:cNvSpPr>
          <p:nvPr>
            <p:ph type="body" sz="quarter" idx="13"/>
          </p:nvPr>
        </p:nvSpPr>
        <p:spPr/>
        <p:txBody>
          <a:bodyPr/>
          <a:lstStyle/>
          <a:p>
            <a:r>
              <a:rPr lang="en-IN" dirty="0"/>
              <a:t>Software Application</a:t>
            </a:r>
          </a:p>
        </p:txBody>
      </p:sp>
      <p:sp>
        <p:nvSpPr>
          <p:cNvPr id="3" name="Rectangle 3">
            <a:extLst>
              <a:ext uri="{FF2B5EF4-FFF2-40B4-BE49-F238E27FC236}">
                <a16:creationId xmlns:a16="http://schemas.microsoft.com/office/drawing/2014/main" xmlns="" id="{749846DC-6FB3-4BD2-AEFA-E7382E701231}"/>
              </a:ext>
            </a:extLst>
          </p:cNvPr>
          <p:cNvSpPr txBox="1">
            <a:spLocks noChangeArrowheads="1"/>
          </p:cNvSpPr>
          <p:nvPr/>
        </p:nvSpPr>
        <p:spPr>
          <a:xfrm>
            <a:off x="457199" y="1241571"/>
            <a:ext cx="11010551" cy="4572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Software Applications are used to run a business/business process.</a:t>
            </a:r>
          </a:p>
          <a:p>
            <a:endParaRPr lang="en-US" sz="1600" dirty="0"/>
          </a:p>
          <a:p>
            <a:r>
              <a:rPr lang="en-US" sz="1600" dirty="0"/>
              <a:t>Business comes up with the requirements to capture what’s going on in the business.</a:t>
            </a:r>
          </a:p>
          <a:p>
            <a:endParaRPr lang="en-US" sz="1600" dirty="0"/>
          </a:p>
          <a:p>
            <a:r>
              <a:rPr lang="en-US" sz="1600" dirty="0"/>
              <a:t>When we run a business to provide a service to a customer.</a:t>
            </a:r>
          </a:p>
          <a:p>
            <a:endParaRPr lang="en-US" sz="1600" dirty="0"/>
          </a:p>
          <a:p>
            <a:r>
              <a:rPr lang="en-US" sz="1600" dirty="0"/>
              <a:t>When there are events that happen while running our business, we capture that information through applications.</a:t>
            </a:r>
          </a:p>
          <a:p>
            <a:endParaRPr lang="en-US" sz="1600" dirty="0"/>
          </a:p>
          <a:p>
            <a:r>
              <a:rPr lang="en-US" sz="1600" dirty="0"/>
              <a:t>Applications typically consists of</a:t>
            </a:r>
          </a:p>
          <a:p>
            <a:pPr lvl="1">
              <a:lnSpc>
                <a:spcPct val="150000"/>
              </a:lnSpc>
            </a:pPr>
            <a:r>
              <a:rPr lang="en-US" sz="1400" dirty="0"/>
              <a:t>UI Layer</a:t>
            </a:r>
          </a:p>
          <a:p>
            <a:pPr lvl="1">
              <a:lnSpc>
                <a:spcPct val="150000"/>
              </a:lnSpc>
            </a:pPr>
            <a:r>
              <a:rPr lang="en-US" sz="1400" dirty="0"/>
              <a:t>Services Layer</a:t>
            </a:r>
          </a:p>
          <a:p>
            <a:pPr lvl="1">
              <a:lnSpc>
                <a:spcPct val="150000"/>
              </a:lnSpc>
            </a:pPr>
            <a:r>
              <a:rPr lang="en-US" sz="1400" dirty="0"/>
              <a:t>Data Layer</a:t>
            </a:r>
          </a:p>
        </p:txBody>
      </p:sp>
    </p:spTree>
    <p:extLst>
      <p:ext uri="{BB962C8B-B14F-4D97-AF65-F5344CB8AC3E}">
        <p14:creationId xmlns:p14="http://schemas.microsoft.com/office/powerpoint/2010/main" val="438451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5C33C43E-60D0-404F-9CC2-B9CA521128AA}"/>
              </a:ext>
            </a:extLst>
          </p:cNvPr>
          <p:cNvSpPr>
            <a:spLocks noGrp="1"/>
          </p:cNvSpPr>
          <p:nvPr>
            <p:ph type="body" sz="quarter" idx="13"/>
          </p:nvPr>
        </p:nvSpPr>
        <p:spPr/>
        <p:txBody>
          <a:bodyPr/>
          <a:lstStyle/>
          <a:p>
            <a:r>
              <a:rPr lang="en-IN" dirty="0"/>
              <a:t>Software Application (SDLC)</a:t>
            </a:r>
          </a:p>
        </p:txBody>
      </p:sp>
      <p:sp>
        <p:nvSpPr>
          <p:cNvPr id="3" name="Rectangle 3">
            <a:extLst>
              <a:ext uri="{FF2B5EF4-FFF2-40B4-BE49-F238E27FC236}">
                <a16:creationId xmlns:a16="http://schemas.microsoft.com/office/drawing/2014/main" xmlns="" id="{5806015E-99EC-497D-A068-48AEE56BDA22}"/>
              </a:ext>
            </a:extLst>
          </p:cNvPr>
          <p:cNvSpPr txBox="1">
            <a:spLocks noChangeArrowheads="1"/>
          </p:cNvSpPr>
          <p:nvPr/>
        </p:nvSpPr>
        <p:spPr>
          <a:xfrm>
            <a:off x="457200" y="1090568"/>
            <a:ext cx="10976994" cy="5050173"/>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dirty="0"/>
              <a:t>Requirement Gathering from Business</a:t>
            </a:r>
          </a:p>
          <a:p>
            <a:pPr lvl="2"/>
            <a:r>
              <a:rPr lang="en-US" sz="1600" dirty="0"/>
              <a:t>SRS Document</a:t>
            </a:r>
          </a:p>
          <a:p>
            <a:pPr lvl="1"/>
            <a:endParaRPr lang="en-US" sz="1600" dirty="0"/>
          </a:p>
          <a:p>
            <a:pPr lvl="1"/>
            <a:r>
              <a:rPr lang="en-US" sz="1600" dirty="0"/>
              <a:t>Design the Application</a:t>
            </a:r>
          </a:p>
          <a:p>
            <a:pPr lvl="2"/>
            <a:r>
              <a:rPr lang="en-US" sz="1600" dirty="0"/>
              <a:t> High-Level Design</a:t>
            </a:r>
          </a:p>
          <a:p>
            <a:pPr lvl="1"/>
            <a:endParaRPr lang="en-US" sz="1600" dirty="0"/>
          </a:p>
          <a:p>
            <a:pPr lvl="1"/>
            <a:r>
              <a:rPr lang="en-US" sz="1600" dirty="0"/>
              <a:t>Development of the Application</a:t>
            </a:r>
          </a:p>
          <a:p>
            <a:pPr lvl="2"/>
            <a:r>
              <a:rPr lang="en-US" sz="1600" dirty="0"/>
              <a:t>Development of applications</a:t>
            </a:r>
          </a:p>
          <a:p>
            <a:pPr lvl="1"/>
            <a:endParaRPr lang="en-US" sz="1600" dirty="0"/>
          </a:p>
          <a:p>
            <a:pPr lvl="1"/>
            <a:r>
              <a:rPr lang="en-US" sz="1600" dirty="0"/>
              <a:t>Deployment of the Application</a:t>
            </a:r>
          </a:p>
          <a:p>
            <a:pPr lvl="2"/>
            <a:r>
              <a:rPr lang="en-US" sz="1600" dirty="0"/>
              <a:t>Making it usable to run the business</a:t>
            </a:r>
          </a:p>
          <a:p>
            <a:pPr lvl="1"/>
            <a:endParaRPr lang="en-US" sz="1600" dirty="0"/>
          </a:p>
          <a:p>
            <a:pPr lvl="1"/>
            <a:r>
              <a:rPr lang="en-US" sz="1600" dirty="0"/>
              <a:t>Maintenance of the application</a:t>
            </a:r>
          </a:p>
          <a:p>
            <a:pPr lvl="2"/>
            <a:r>
              <a:rPr lang="en-US" sz="1600" dirty="0"/>
              <a:t>Supporting the users to make sure they are using the application</a:t>
            </a:r>
          </a:p>
          <a:p>
            <a:pPr lvl="1"/>
            <a:endParaRPr lang="en-US" sz="1600" dirty="0"/>
          </a:p>
          <a:p>
            <a:pPr lvl="1"/>
            <a:r>
              <a:rPr lang="en-US" sz="1600" dirty="0"/>
              <a:t>Enhancement of the application</a:t>
            </a:r>
          </a:p>
          <a:p>
            <a:pPr lvl="2"/>
            <a:r>
              <a:rPr lang="en-US" sz="1600" dirty="0"/>
              <a:t>Adding more functions on a necessary basis</a:t>
            </a:r>
          </a:p>
          <a:p>
            <a:pPr lvl="1"/>
            <a:endParaRPr lang="en-US" sz="1600" dirty="0"/>
          </a:p>
          <a:p>
            <a:pPr lvl="1"/>
            <a:r>
              <a:rPr lang="en-US" sz="1600" dirty="0"/>
              <a:t>End of Life</a:t>
            </a:r>
          </a:p>
          <a:p>
            <a:pPr lvl="2"/>
            <a:r>
              <a:rPr lang="en-US" sz="1600" dirty="0"/>
              <a:t>Pulling the plug and replace or make this s/w irrelevant</a:t>
            </a:r>
          </a:p>
        </p:txBody>
      </p:sp>
    </p:spTree>
    <p:extLst>
      <p:ext uri="{BB962C8B-B14F-4D97-AF65-F5344CB8AC3E}">
        <p14:creationId xmlns:p14="http://schemas.microsoft.com/office/powerpoint/2010/main" val="20999309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C430A7D-C618-4969-A46D-39E25B18D411}"/>
              </a:ext>
            </a:extLst>
          </p:cNvPr>
          <p:cNvSpPr>
            <a:spLocks noGrp="1"/>
          </p:cNvSpPr>
          <p:nvPr>
            <p:ph type="body" sz="quarter" idx="13"/>
          </p:nvPr>
        </p:nvSpPr>
        <p:spPr/>
        <p:txBody>
          <a:bodyPr/>
          <a:lstStyle/>
          <a:p>
            <a:r>
              <a:rPr lang="en-US" dirty="0"/>
              <a:t>Requirements Traceability</a:t>
            </a:r>
          </a:p>
        </p:txBody>
      </p:sp>
      <p:grpSp>
        <p:nvGrpSpPr>
          <p:cNvPr id="33" name="Group 32">
            <a:extLst>
              <a:ext uri="{FF2B5EF4-FFF2-40B4-BE49-F238E27FC236}">
                <a16:creationId xmlns:a16="http://schemas.microsoft.com/office/drawing/2014/main" xmlns="" id="{A3B2B674-5694-4B0B-A544-0379AD72CF25}"/>
              </a:ext>
            </a:extLst>
          </p:cNvPr>
          <p:cNvGrpSpPr/>
          <p:nvPr/>
        </p:nvGrpSpPr>
        <p:grpSpPr>
          <a:xfrm>
            <a:off x="230981" y="1558650"/>
            <a:ext cx="11730038" cy="4129086"/>
            <a:chOff x="1851026" y="1357314"/>
            <a:chExt cx="8674130" cy="4129086"/>
          </a:xfrm>
        </p:grpSpPr>
        <p:sp>
          <p:nvSpPr>
            <p:cNvPr id="34" name="Right Arrow 3">
              <a:extLst>
                <a:ext uri="{FF2B5EF4-FFF2-40B4-BE49-F238E27FC236}">
                  <a16:creationId xmlns:a16="http://schemas.microsoft.com/office/drawing/2014/main" xmlns="" id="{8551ECE5-0C03-4733-BA99-F0B2F5F79BDF}"/>
                </a:ext>
              </a:extLst>
            </p:cNvPr>
            <p:cNvSpPr/>
            <p:nvPr/>
          </p:nvSpPr>
          <p:spPr>
            <a:xfrm>
              <a:off x="6024563" y="3071813"/>
              <a:ext cx="1643062"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5" name="Right Arrow 4">
              <a:extLst>
                <a:ext uri="{FF2B5EF4-FFF2-40B4-BE49-F238E27FC236}">
                  <a16:creationId xmlns:a16="http://schemas.microsoft.com/office/drawing/2014/main" xmlns="" id="{C252F4AC-AB24-4920-BC43-655F70B0EF08}"/>
                </a:ext>
              </a:extLst>
            </p:cNvPr>
            <p:cNvSpPr/>
            <p:nvPr/>
          </p:nvSpPr>
          <p:spPr>
            <a:xfrm>
              <a:off x="4381501" y="3071813"/>
              <a:ext cx="1643063"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6" name="Right Arrow 5">
              <a:extLst>
                <a:ext uri="{FF2B5EF4-FFF2-40B4-BE49-F238E27FC236}">
                  <a16:creationId xmlns:a16="http://schemas.microsoft.com/office/drawing/2014/main" xmlns="" id="{486AD6D9-2DF2-4D7F-9C30-938BDE078355}"/>
                </a:ext>
              </a:extLst>
            </p:cNvPr>
            <p:cNvSpPr/>
            <p:nvPr/>
          </p:nvSpPr>
          <p:spPr>
            <a:xfrm>
              <a:off x="2381251" y="3071813"/>
              <a:ext cx="1643063"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7" name="Right Arrow 6">
              <a:extLst>
                <a:ext uri="{FF2B5EF4-FFF2-40B4-BE49-F238E27FC236}">
                  <a16:creationId xmlns:a16="http://schemas.microsoft.com/office/drawing/2014/main" xmlns="" id="{69D0BE9D-08C4-45B5-A2F0-CBEAF5855DD3}"/>
                </a:ext>
              </a:extLst>
            </p:cNvPr>
            <p:cNvSpPr/>
            <p:nvPr/>
          </p:nvSpPr>
          <p:spPr>
            <a:xfrm>
              <a:off x="7667626" y="3071813"/>
              <a:ext cx="1643063" cy="500062"/>
            </a:xfrm>
            <a:prstGeom prst="rightArrow">
              <a:avLst>
                <a:gd name="adj1" fmla="val 50000"/>
                <a:gd name="adj2" fmla="val 155281"/>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IN" sz="1400"/>
            </a:p>
          </p:txBody>
        </p:sp>
        <p:sp>
          <p:nvSpPr>
            <p:cNvPr id="38" name="Chevron 7">
              <a:extLst>
                <a:ext uri="{FF2B5EF4-FFF2-40B4-BE49-F238E27FC236}">
                  <a16:creationId xmlns:a16="http://schemas.microsoft.com/office/drawing/2014/main" xmlns="" id="{0EEC5CBF-305D-4DCE-8117-77EC43C48A60}"/>
                </a:ext>
              </a:extLst>
            </p:cNvPr>
            <p:cNvSpPr/>
            <p:nvPr/>
          </p:nvSpPr>
          <p:spPr>
            <a:xfrm>
              <a:off x="1851026"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Requirements Analysis</a:t>
              </a:r>
              <a:endParaRPr lang="en-IN" sz="1400" b="1" dirty="0">
                <a:solidFill>
                  <a:schemeClr val="bg1"/>
                </a:solidFill>
              </a:endParaRPr>
            </a:p>
          </p:txBody>
        </p:sp>
        <p:sp>
          <p:nvSpPr>
            <p:cNvPr id="39" name="Chevron 8">
              <a:extLst>
                <a:ext uri="{FF2B5EF4-FFF2-40B4-BE49-F238E27FC236}">
                  <a16:creationId xmlns:a16="http://schemas.microsoft.com/office/drawing/2014/main" xmlns="" id="{42C1A359-BF36-42E4-A6CB-54837539786E}"/>
                </a:ext>
              </a:extLst>
            </p:cNvPr>
            <p:cNvSpPr/>
            <p:nvPr/>
          </p:nvSpPr>
          <p:spPr>
            <a:xfrm>
              <a:off x="3479801"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Solution Design</a:t>
              </a:r>
              <a:endParaRPr lang="en-IN" sz="1400" b="1" dirty="0">
                <a:solidFill>
                  <a:schemeClr val="bg1"/>
                </a:solidFill>
              </a:endParaRPr>
            </a:p>
          </p:txBody>
        </p:sp>
        <p:sp>
          <p:nvSpPr>
            <p:cNvPr id="40" name="Chevron 9">
              <a:extLst>
                <a:ext uri="{FF2B5EF4-FFF2-40B4-BE49-F238E27FC236}">
                  <a16:creationId xmlns:a16="http://schemas.microsoft.com/office/drawing/2014/main" xmlns="" id="{0F7851DF-5056-4DBC-A326-19C3D93DFACF}"/>
                </a:ext>
              </a:extLst>
            </p:cNvPr>
            <p:cNvSpPr/>
            <p:nvPr/>
          </p:nvSpPr>
          <p:spPr>
            <a:xfrm>
              <a:off x="5095876"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bg1"/>
                  </a:solidFill>
                </a:rPr>
                <a:t>Development</a:t>
              </a:r>
              <a:endParaRPr lang="en-IN" sz="1400" b="1" dirty="0">
                <a:solidFill>
                  <a:schemeClr val="bg1"/>
                </a:solidFill>
              </a:endParaRPr>
            </a:p>
          </p:txBody>
        </p:sp>
        <p:sp>
          <p:nvSpPr>
            <p:cNvPr id="41" name="Chevron 10">
              <a:extLst>
                <a:ext uri="{FF2B5EF4-FFF2-40B4-BE49-F238E27FC236}">
                  <a16:creationId xmlns:a16="http://schemas.microsoft.com/office/drawing/2014/main" xmlns="" id="{9C9D64C1-AFD9-4951-911A-4AA361923C6D}"/>
                </a:ext>
              </a:extLst>
            </p:cNvPr>
            <p:cNvSpPr/>
            <p:nvPr/>
          </p:nvSpPr>
          <p:spPr>
            <a:xfrm>
              <a:off x="6724651" y="1357314"/>
              <a:ext cx="1928813"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smtClean="0">
                  <a:solidFill>
                    <a:schemeClr val="bg1"/>
                  </a:solidFill>
                </a:rPr>
                <a:t>Unit / QA </a:t>
              </a:r>
              <a:r>
                <a:rPr lang="en-US" sz="1400" b="1" dirty="0">
                  <a:solidFill>
                    <a:schemeClr val="bg1"/>
                  </a:solidFill>
                </a:rPr>
                <a:t>Test</a:t>
              </a:r>
              <a:endParaRPr lang="en-IN" sz="1400" b="1" dirty="0">
                <a:solidFill>
                  <a:schemeClr val="bg1"/>
                </a:solidFill>
              </a:endParaRPr>
            </a:p>
          </p:txBody>
        </p:sp>
        <p:sp>
          <p:nvSpPr>
            <p:cNvPr id="42" name="Chevron 11">
              <a:extLst>
                <a:ext uri="{FF2B5EF4-FFF2-40B4-BE49-F238E27FC236}">
                  <a16:creationId xmlns:a16="http://schemas.microsoft.com/office/drawing/2014/main" xmlns="" id="{20BA4398-39EE-49CF-A7DC-2C7C2A10C81A}"/>
                </a:ext>
              </a:extLst>
            </p:cNvPr>
            <p:cNvSpPr/>
            <p:nvPr/>
          </p:nvSpPr>
          <p:spPr>
            <a:xfrm>
              <a:off x="8355013" y="1357314"/>
              <a:ext cx="1928812" cy="714375"/>
            </a:xfrm>
            <a:prstGeom prst="chevron">
              <a:avLst/>
            </a:prstGeom>
            <a:solidFill>
              <a:srgbClr val="17479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rPr>
                <a:t>Deploy</a:t>
              </a:r>
              <a:endParaRPr lang="en-IN" sz="1400" b="1" dirty="0">
                <a:solidFill>
                  <a:schemeClr val="bg1"/>
                </a:solidFill>
              </a:endParaRPr>
            </a:p>
          </p:txBody>
        </p:sp>
        <p:sp>
          <p:nvSpPr>
            <p:cNvPr id="43" name="Flowchart: Document 42">
              <a:extLst>
                <a:ext uri="{FF2B5EF4-FFF2-40B4-BE49-F238E27FC236}">
                  <a16:creationId xmlns:a16="http://schemas.microsoft.com/office/drawing/2014/main" xmlns="" id="{5476327D-F869-4D1A-BFE3-D5DEFFA9F45A}"/>
                </a:ext>
              </a:extLst>
            </p:cNvPr>
            <p:cNvSpPr/>
            <p:nvPr/>
          </p:nvSpPr>
          <p:spPr>
            <a:xfrm>
              <a:off x="2166910" y="2928934"/>
              <a:ext cx="1428760"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Requirements Specification</a:t>
              </a:r>
              <a:endParaRPr lang="en-IN" sz="1400" b="1" dirty="0"/>
            </a:p>
          </p:txBody>
        </p:sp>
        <p:sp>
          <p:nvSpPr>
            <p:cNvPr id="44" name="Flowchart: Multidocument 43">
              <a:extLst>
                <a:ext uri="{FF2B5EF4-FFF2-40B4-BE49-F238E27FC236}">
                  <a16:creationId xmlns:a16="http://schemas.microsoft.com/office/drawing/2014/main" xmlns="" id="{392DB85B-4595-4D80-8686-67FF4B28593E}"/>
                </a:ext>
              </a:extLst>
            </p:cNvPr>
            <p:cNvSpPr/>
            <p:nvPr/>
          </p:nvSpPr>
          <p:spPr>
            <a:xfrm>
              <a:off x="4024298" y="2857496"/>
              <a:ext cx="1571636" cy="1000132"/>
            </a:xfrm>
            <a:prstGeom prst="flowChartMultidocument">
              <a:avLst/>
            </a:prstGeom>
            <a:solidFill>
              <a:schemeClr val="bg2">
                <a:lumMod val="50000"/>
              </a:schemeClr>
            </a:solidFill>
            <a:ln>
              <a:solidFill>
                <a:schemeClr val="accent3">
                  <a:lumMod val="20000"/>
                  <a:lumOff val="80000"/>
                </a:schemeClr>
              </a:solid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nchor="ctr"/>
            <a:lstStyle/>
            <a:p>
              <a:pPr>
                <a:defRPr/>
              </a:pPr>
              <a:r>
                <a:rPr lang="en-US" sz="1400" b="1" dirty="0"/>
                <a:t>High-Level Design </a:t>
              </a:r>
            </a:p>
            <a:p>
              <a:pPr>
                <a:defRPr/>
              </a:pPr>
              <a:r>
                <a:rPr lang="en-US" sz="1400" b="1" dirty="0"/>
                <a:t>Low-Level Design</a:t>
              </a:r>
              <a:endParaRPr lang="en-IN" sz="1400" b="1" dirty="0"/>
            </a:p>
          </p:txBody>
        </p:sp>
        <p:sp>
          <p:nvSpPr>
            <p:cNvPr id="45" name="Flowchart: Document 44">
              <a:extLst>
                <a:ext uri="{FF2B5EF4-FFF2-40B4-BE49-F238E27FC236}">
                  <a16:creationId xmlns:a16="http://schemas.microsoft.com/office/drawing/2014/main" xmlns="" id="{4369FA96-C9A5-4C93-A2AE-161D1B53AF55}"/>
                </a:ext>
              </a:extLst>
            </p:cNvPr>
            <p:cNvSpPr/>
            <p:nvPr/>
          </p:nvSpPr>
          <p:spPr>
            <a:xfrm>
              <a:off x="6024562" y="2928934"/>
              <a:ext cx="1285884"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Unit Test Plan &amp; Execution Reports</a:t>
              </a:r>
            </a:p>
          </p:txBody>
        </p:sp>
        <p:sp>
          <p:nvSpPr>
            <p:cNvPr id="46" name="Flowchart: Document 45">
              <a:extLst>
                <a:ext uri="{FF2B5EF4-FFF2-40B4-BE49-F238E27FC236}">
                  <a16:creationId xmlns:a16="http://schemas.microsoft.com/office/drawing/2014/main" xmlns="" id="{35919844-867F-47BA-AB3B-44DF69139CD3}"/>
                </a:ext>
              </a:extLst>
            </p:cNvPr>
            <p:cNvSpPr/>
            <p:nvPr/>
          </p:nvSpPr>
          <p:spPr>
            <a:xfrm>
              <a:off x="7596198" y="2928934"/>
              <a:ext cx="1285884"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QA Test Plan &amp; Execution Reports</a:t>
              </a:r>
            </a:p>
          </p:txBody>
        </p:sp>
        <p:sp>
          <p:nvSpPr>
            <p:cNvPr id="47" name="Flowchart: Document 46">
              <a:extLst>
                <a:ext uri="{FF2B5EF4-FFF2-40B4-BE49-F238E27FC236}">
                  <a16:creationId xmlns:a16="http://schemas.microsoft.com/office/drawing/2014/main" xmlns="" id="{E9E3DBE9-4C6F-4E07-A697-6E9EB5DB80A1}"/>
                </a:ext>
              </a:extLst>
            </p:cNvPr>
            <p:cNvSpPr/>
            <p:nvPr/>
          </p:nvSpPr>
          <p:spPr>
            <a:xfrm>
              <a:off x="9239272" y="2928934"/>
              <a:ext cx="1285884" cy="928694"/>
            </a:xfrm>
            <a:prstGeom prst="flowChartDocument">
              <a:avLst/>
            </a:prstGeom>
            <a:solidFill>
              <a:schemeClr val="bg2">
                <a:lumMod val="50000"/>
              </a:schemeClr>
            </a:solidFill>
            <a:ln>
              <a:noFill/>
            </a:ln>
            <a:effectLst>
              <a:innerShdw blurRad="63500" dist="50800" dir="2700000">
                <a:prstClr val="black">
                  <a:alpha val="50000"/>
                </a:prstClr>
              </a:innerShdw>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t>Release Note</a:t>
              </a:r>
              <a:endParaRPr lang="en-IN" sz="1400" b="1" dirty="0"/>
            </a:p>
          </p:txBody>
        </p:sp>
        <p:cxnSp>
          <p:nvCxnSpPr>
            <p:cNvPr id="48" name="Shape 14">
              <a:extLst>
                <a:ext uri="{FF2B5EF4-FFF2-40B4-BE49-F238E27FC236}">
                  <a16:creationId xmlns:a16="http://schemas.microsoft.com/office/drawing/2014/main" xmlns="" id="{E130E4FD-889D-4ADF-A467-71F5FEDE37B4}"/>
                </a:ext>
              </a:extLst>
            </p:cNvPr>
            <p:cNvCxnSpPr>
              <a:stCxn id="38" idx="2"/>
              <a:endCxn id="43" idx="0"/>
            </p:cNvCxnSpPr>
            <p:nvPr/>
          </p:nvCxnSpPr>
          <p:spPr>
            <a:xfrm rot="16200000" flipH="1">
              <a:off x="2330451" y="2378076"/>
              <a:ext cx="857250" cy="244475"/>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49" name="Shape 14">
              <a:extLst>
                <a:ext uri="{FF2B5EF4-FFF2-40B4-BE49-F238E27FC236}">
                  <a16:creationId xmlns:a16="http://schemas.microsoft.com/office/drawing/2014/main" xmlns="" id="{6629A36C-A7E1-4141-9499-5152CB0215F8}"/>
                </a:ext>
              </a:extLst>
            </p:cNvPr>
            <p:cNvCxnSpPr>
              <a:stCxn id="39" idx="2"/>
              <a:endCxn id="44" idx="0"/>
            </p:cNvCxnSpPr>
            <p:nvPr/>
          </p:nvCxnSpPr>
          <p:spPr>
            <a:xfrm rot="16200000" flipH="1">
              <a:off x="4198938" y="2138363"/>
              <a:ext cx="785812" cy="652462"/>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0" name="Shape 14">
              <a:extLst>
                <a:ext uri="{FF2B5EF4-FFF2-40B4-BE49-F238E27FC236}">
                  <a16:creationId xmlns:a16="http://schemas.microsoft.com/office/drawing/2014/main" xmlns="" id="{B30BB35E-0816-4692-BDAB-60FF69444F38}"/>
                </a:ext>
              </a:extLst>
            </p:cNvPr>
            <p:cNvCxnSpPr>
              <a:endCxn id="45" idx="0"/>
            </p:cNvCxnSpPr>
            <p:nvPr/>
          </p:nvCxnSpPr>
          <p:spPr>
            <a:xfrm rot="16200000" flipH="1">
              <a:off x="5917407" y="2178845"/>
              <a:ext cx="857250" cy="642937"/>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1" name="Shape 14">
              <a:extLst>
                <a:ext uri="{FF2B5EF4-FFF2-40B4-BE49-F238E27FC236}">
                  <a16:creationId xmlns:a16="http://schemas.microsoft.com/office/drawing/2014/main" xmlns="" id="{926B7681-7822-452E-AB74-C0F9D3FFAB18}"/>
                </a:ext>
              </a:extLst>
            </p:cNvPr>
            <p:cNvCxnSpPr/>
            <p:nvPr/>
          </p:nvCxnSpPr>
          <p:spPr>
            <a:xfrm rot="16200000" flipH="1">
              <a:off x="7560469" y="2107407"/>
              <a:ext cx="857250" cy="785812"/>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2" name="Shape 14">
              <a:extLst>
                <a:ext uri="{FF2B5EF4-FFF2-40B4-BE49-F238E27FC236}">
                  <a16:creationId xmlns:a16="http://schemas.microsoft.com/office/drawing/2014/main" xmlns="" id="{B9623151-E52C-44D9-98D5-6D877AFB6E61}"/>
                </a:ext>
              </a:extLst>
            </p:cNvPr>
            <p:cNvCxnSpPr>
              <a:cxnSpLocks/>
              <a:stCxn id="42" idx="2"/>
              <a:endCxn id="47" idx="0"/>
            </p:cNvCxnSpPr>
            <p:nvPr/>
          </p:nvCxnSpPr>
          <p:spPr>
            <a:xfrm rot="16200000" flipH="1">
              <a:off x="9082882" y="2129632"/>
              <a:ext cx="857250" cy="741363"/>
            </a:xfrm>
            <a:prstGeom prst="bentConnector3">
              <a:avLst>
                <a:gd name="adj1" fmla="val 50000"/>
              </a:avLst>
            </a:prstGeom>
            <a:ln>
              <a:solidFill>
                <a:schemeClr val="tx1"/>
              </a:solidFill>
              <a:prstDash val="dashDot"/>
              <a:tailEnd type="stealth"/>
            </a:ln>
          </p:spPr>
          <p:style>
            <a:lnRef idx="1">
              <a:schemeClr val="accent1"/>
            </a:lnRef>
            <a:fillRef idx="0">
              <a:schemeClr val="accent1"/>
            </a:fillRef>
            <a:effectRef idx="0">
              <a:schemeClr val="accent1"/>
            </a:effectRef>
            <a:fontRef idx="minor">
              <a:schemeClr val="tx1"/>
            </a:fontRef>
          </p:style>
        </p:cxnSp>
        <p:cxnSp>
          <p:nvCxnSpPr>
            <p:cNvPr id="53" name="Elbow Connector 22">
              <a:extLst>
                <a:ext uri="{FF2B5EF4-FFF2-40B4-BE49-F238E27FC236}">
                  <a16:creationId xmlns:a16="http://schemas.microsoft.com/office/drawing/2014/main" xmlns="" id="{EE1496EF-F66F-4510-8039-CC8B457B9D75}"/>
                </a:ext>
              </a:extLst>
            </p:cNvPr>
            <p:cNvCxnSpPr>
              <a:stCxn id="44" idx="2"/>
            </p:cNvCxnSpPr>
            <p:nvPr/>
          </p:nvCxnSpPr>
          <p:spPr>
            <a:xfrm rot="16200000" flipH="1">
              <a:off x="4295776" y="4224338"/>
              <a:ext cx="1203325" cy="393700"/>
            </a:xfrm>
            <a:prstGeom prst="bentConnector3">
              <a:avLst>
                <a:gd name="adj1" fmla="val 50000"/>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4" name="Elbow Connector 23">
              <a:extLst>
                <a:ext uri="{FF2B5EF4-FFF2-40B4-BE49-F238E27FC236}">
                  <a16:creationId xmlns:a16="http://schemas.microsoft.com/office/drawing/2014/main" xmlns="" id="{8186D7CA-1739-4B76-9181-C791037784C0}"/>
                </a:ext>
              </a:extLst>
            </p:cNvPr>
            <p:cNvCxnSpPr>
              <a:stCxn id="45" idx="2"/>
            </p:cNvCxnSpPr>
            <p:nvPr/>
          </p:nvCxnSpPr>
          <p:spPr>
            <a:xfrm rot="5400000">
              <a:off x="5743576" y="4005264"/>
              <a:ext cx="1133475" cy="714375"/>
            </a:xfrm>
            <a:prstGeom prst="bentConnector3">
              <a:avLst>
                <a:gd name="adj1" fmla="val 50000"/>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5" name="Elbow Connector 24">
              <a:extLst>
                <a:ext uri="{FF2B5EF4-FFF2-40B4-BE49-F238E27FC236}">
                  <a16:creationId xmlns:a16="http://schemas.microsoft.com/office/drawing/2014/main" xmlns="" id="{A017836D-E2F3-4A62-82C1-2259CEBBC04F}"/>
                </a:ext>
              </a:extLst>
            </p:cNvPr>
            <p:cNvCxnSpPr>
              <a:stCxn id="46" idx="2"/>
            </p:cNvCxnSpPr>
            <p:nvPr/>
          </p:nvCxnSpPr>
          <p:spPr>
            <a:xfrm rot="5400000">
              <a:off x="6911976" y="3695701"/>
              <a:ext cx="1227137" cy="1427162"/>
            </a:xfrm>
            <a:prstGeom prst="bentConnector3">
              <a:avLst>
                <a:gd name="adj1" fmla="val 50000"/>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6" name="Elbow Connector 45">
              <a:extLst>
                <a:ext uri="{FF2B5EF4-FFF2-40B4-BE49-F238E27FC236}">
                  <a16:creationId xmlns:a16="http://schemas.microsoft.com/office/drawing/2014/main" xmlns="" id="{2A8C4B5A-B923-4086-A914-43D22971A0D1}"/>
                </a:ext>
              </a:extLst>
            </p:cNvPr>
            <p:cNvCxnSpPr>
              <a:cxnSpLocks/>
              <a:stCxn id="47" idx="2"/>
            </p:cNvCxnSpPr>
            <p:nvPr/>
          </p:nvCxnSpPr>
          <p:spPr>
            <a:xfrm rot="5400000">
              <a:off x="7797008" y="3166270"/>
              <a:ext cx="1455737" cy="2714625"/>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cxnSp>
          <p:nvCxnSpPr>
            <p:cNvPr id="57" name="Elbow Connector 47">
              <a:extLst>
                <a:ext uri="{FF2B5EF4-FFF2-40B4-BE49-F238E27FC236}">
                  <a16:creationId xmlns:a16="http://schemas.microsoft.com/office/drawing/2014/main" xmlns="" id="{5923ADB3-9A54-4857-B8B2-184CAA853FDB}"/>
                </a:ext>
              </a:extLst>
            </p:cNvPr>
            <p:cNvCxnSpPr>
              <a:stCxn id="43" idx="2"/>
            </p:cNvCxnSpPr>
            <p:nvPr/>
          </p:nvCxnSpPr>
          <p:spPr>
            <a:xfrm rot="16200000" flipH="1">
              <a:off x="3082133" y="3594895"/>
              <a:ext cx="1455737" cy="1857375"/>
            </a:xfrm>
            <a:prstGeom prst="bentConnector2">
              <a:avLst/>
            </a:prstGeom>
            <a:ln>
              <a:tailEnd type="stealth"/>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625755C8-4F13-4634-AA28-9AA96338ABC2}"/>
                </a:ext>
              </a:extLst>
            </p:cNvPr>
            <p:cNvSpPr/>
            <p:nvPr/>
          </p:nvSpPr>
          <p:spPr>
            <a:xfrm>
              <a:off x="4800600" y="4986338"/>
              <a:ext cx="2286000" cy="500062"/>
            </a:xfrm>
            <a:prstGeom prst="rect">
              <a:avLst/>
            </a:prstGeom>
            <a:solidFill>
              <a:srgbClr val="D421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t>Traceability Matrix</a:t>
              </a:r>
              <a:endParaRPr lang="en-IN" sz="1400" b="1" dirty="0"/>
            </a:p>
          </p:txBody>
        </p:sp>
        <p:sp>
          <p:nvSpPr>
            <p:cNvPr id="59" name="TextBox 58">
              <a:extLst>
                <a:ext uri="{FF2B5EF4-FFF2-40B4-BE49-F238E27FC236}">
                  <a16:creationId xmlns:a16="http://schemas.microsoft.com/office/drawing/2014/main" xmlns="" id="{69BD2229-6170-469D-B658-7037C9E960A5}"/>
                </a:ext>
              </a:extLst>
            </p:cNvPr>
            <p:cNvSpPr txBox="1"/>
            <p:nvPr/>
          </p:nvSpPr>
          <p:spPr>
            <a:xfrm>
              <a:off x="2452688" y="2643189"/>
              <a:ext cx="425450" cy="276225"/>
            </a:xfrm>
            <a:prstGeom prst="rect">
              <a:avLst/>
            </a:prstGeom>
            <a:noFill/>
          </p:spPr>
          <p:txBody>
            <a:bodyPr wrap="none">
              <a:spAutoFit/>
            </a:bodyPr>
            <a:lstStyle/>
            <a:p>
              <a:pPr>
                <a:defRPr/>
              </a:pPr>
              <a:r>
                <a:rPr lang="en-US" sz="1200" b="1" dirty="0">
                  <a:cs typeface="Arial" charset="0"/>
                </a:rPr>
                <a:t>R01</a:t>
              </a:r>
              <a:endParaRPr lang="en-IN" sz="1200" b="1" dirty="0">
                <a:cs typeface="Arial" charset="0"/>
              </a:endParaRPr>
            </a:p>
          </p:txBody>
        </p:sp>
        <p:sp>
          <p:nvSpPr>
            <p:cNvPr id="60" name="TextBox 59">
              <a:extLst>
                <a:ext uri="{FF2B5EF4-FFF2-40B4-BE49-F238E27FC236}">
                  <a16:creationId xmlns:a16="http://schemas.microsoft.com/office/drawing/2014/main" xmlns="" id="{EF89CF96-2117-4E4E-B9EB-7786EADEEB5F}"/>
                </a:ext>
              </a:extLst>
            </p:cNvPr>
            <p:cNvSpPr txBox="1"/>
            <p:nvPr/>
          </p:nvSpPr>
          <p:spPr>
            <a:xfrm>
              <a:off x="4525964" y="2628901"/>
              <a:ext cx="439737" cy="277813"/>
            </a:xfrm>
            <a:prstGeom prst="rect">
              <a:avLst/>
            </a:prstGeom>
            <a:noFill/>
          </p:spPr>
          <p:txBody>
            <a:bodyPr wrap="none">
              <a:spAutoFit/>
            </a:bodyPr>
            <a:lstStyle/>
            <a:p>
              <a:pPr>
                <a:defRPr/>
              </a:pPr>
              <a:r>
                <a:rPr lang="en-US" sz="1200" b="1" dirty="0">
                  <a:cs typeface="Arial" charset="0"/>
                </a:rPr>
                <a:t>D01</a:t>
              </a:r>
              <a:endParaRPr lang="en-IN" sz="1200" b="1" dirty="0">
                <a:cs typeface="Arial" charset="0"/>
              </a:endParaRPr>
            </a:p>
          </p:txBody>
        </p:sp>
        <p:sp>
          <p:nvSpPr>
            <p:cNvPr id="61" name="TextBox 60">
              <a:extLst>
                <a:ext uri="{FF2B5EF4-FFF2-40B4-BE49-F238E27FC236}">
                  <a16:creationId xmlns:a16="http://schemas.microsoft.com/office/drawing/2014/main" xmlns="" id="{F2591F72-F16A-491B-9396-87960C65C37C}"/>
                </a:ext>
              </a:extLst>
            </p:cNvPr>
            <p:cNvSpPr txBox="1"/>
            <p:nvPr/>
          </p:nvSpPr>
          <p:spPr>
            <a:xfrm>
              <a:off x="6238876" y="2643189"/>
              <a:ext cx="519113" cy="276225"/>
            </a:xfrm>
            <a:prstGeom prst="rect">
              <a:avLst/>
            </a:prstGeom>
            <a:noFill/>
          </p:spPr>
          <p:txBody>
            <a:bodyPr wrap="none">
              <a:spAutoFit/>
            </a:bodyPr>
            <a:lstStyle/>
            <a:p>
              <a:pPr>
                <a:defRPr/>
              </a:pPr>
              <a:r>
                <a:rPr lang="en-US" sz="1200" b="1" dirty="0">
                  <a:cs typeface="Arial" charset="0"/>
                </a:rPr>
                <a:t>UT01</a:t>
              </a:r>
              <a:endParaRPr lang="en-IN" sz="1200" b="1" dirty="0">
                <a:cs typeface="Arial" charset="0"/>
              </a:endParaRPr>
            </a:p>
          </p:txBody>
        </p:sp>
        <p:sp>
          <p:nvSpPr>
            <p:cNvPr id="62" name="TextBox 61">
              <a:extLst>
                <a:ext uri="{FF2B5EF4-FFF2-40B4-BE49-F238E27FC236}">
                  <a16:creationId xmlns:a16="http://schemas.microsoft.com/office/drawing/2014/main" xmlns="" id="{CBD580B8-DA81-4184-86B2-AA08D624196A}"/>
                </a:ext>
              </a:extLst>
            </p:cNvPr>
            <p:cNvSpPr txBox="1"/>
            <p:nvPr/>
          </p:nvSpPr>
          <p:spPr>
            <a:xfrm>
              <a:off x="7934325" y="2643189"/>
              <a:ext cx="488950" cy="276225"/>
            </a:xfrm>
            <a:prstGeom prst="rect">
              <a:avLst/>
            </a:prstGeom>
            <a:noFill/>
          </p:spPr>
          <p:txBody>
            <a:bodyPr wrap="none">
              <a:spAutoFit/>
            </a:bodyPr>
            <a:lstStyle/>
            <a:p>
              <a:pPr>
                <a:defRPr/>
              </a:pPr>
              <a:r>
                <a:rPr lang="en-US" sz="1200" b="1" dirty="0">
                  <a:cs typeface="Arial" charset="0"/>
                </a:rPr>
                <a:t>ST01</a:t>
              </a:r>
              <a:endParaRPr lang="en-IN" sz="1200" b="1" dirty="0">
                <a:cs typeface="Arial" charset="0"/>
              </a:endParaRPr>
            </a:p>
          </p:txBody>
        </p:sp>
      </p:grpSp>
    </p:spTree>
    <p:extLst>
      <p:ext uri="{BB962C8B-B14F-4D97-AF65-F5344CB8AC3E}">
        <p14:creationId xmlns:p14="http://schemas.microsoft.com/office/powerpoint/2010/main" val="23655610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C05FEF7-DB41-4690-BA64-1A84816D1EF6}"/>
              </a:ext>
            </a:extLst>
          </p:cNvPr>
          <p:cNvSpPr>
            <a:spLocks noGrp="1"/>
          </p:cNvSpPr>
          <p:nvPr>
            <p:ph type="body" sz="quarter" idx="13"/>
          </p:nvPr>
        </p:nvSpPr>
        <p:spPr/>
        <p:txBody>
          <a:bodyPr/>
          <a:lstStyle/>
          <a:p>
            <a:r>
              <a:rPr lang="en-US" dirty="0"/>
              <a:t>Common Attributes of business</a:t>
            </a:r>
            <a:endParaRPr lang="en-IN" dirty="0"/>
          </a:p>
        </p:txBody>
      </p:sp>
      <p:sp>
        <p:nvSpPr>
          <p:cNvPr id="3" name="Content Placeholder 2">
            <a:extLst>
              <a:ext uri="{FF2B5EF4-FFF2-40B4-BE49-F238E27FC236}">
                <a16:creationId xmlns:a16="http://schemas.microsoft.com/office/drawing/2014/main" xmlns="" id="{B091B353-079C-4092-AD44-45FB64B64CE2}"/>
              </a:ext>
            </a:extLst>
          </p:cNvPr>
          <p:cNvSpPr txBox="1">
            <a:spLocks/>
          </p:cNvSpPr>
          <p:nvPr/>
        </p:nvSpPr>
        <p:spPr>
          <a:xfrm>
            <a:off x="457200" y="1188063"/>
            <a:ext cx="3186706" cy="3484606"/>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Important things to run any </a:t>
            </a:r>
            <a:r>
              <a:rPr lang="en-US" sz="1600" b="1" dirty="0" smtClean="0"/>
              <a:t>business</a:t>
            </a:r>
          </a:p>
          <a:p>
            <a:pPr lvl="1"/>
            <a:r>
              <a:rPr lang="en-US" sz="1700" b="1" dirty="0" smtClean="0"/>
              <a:t>Customers</a:t>
            </a:r>
          </a:p>
          <a:p>
            <a:pPr lvl="1"/>
            <a:r>
              <a:rPr lang="en-US" sz="1700" b="1" dirty="0" smtClean="0"/>
              <a:t>Product / Service</a:t>
            </a:r>
          </a:p>
          <a:p>
            <a:pPr lvl="1"/>
            <a:r>
              <a:rPr lang="en-US" sz="1700" b="1" dirty="0" smtClean="0"/>
              <a:t>Support</a:t>
            </a:r>
          </a:p>
          <a:p>
            <a:endParaRPr lang="en-US" sz="1600" b="1" dirty="0"/>
          </a:p>
        </p:txBody>
      </p:sp>
      <p:sp>
        <p:nvSpPr>
          <p:cNvPr id="4" name="Content Placeholder 2">
            <a:extLst>
              <a:ext uri="{FF2B5EF4-FFF2-40B4-BE49-F238E27FC236}">
                <a16:creationId xmlns:a16="http://schemas.microsoft.com/office/drawing/2014/main" xmlns="" id="{08433879-4DDA-45C1-8E6D-64CB9AEB5A79}"/>
              </a:ext>
            </a:extLst>
          </p:cNvPr>
          <p:cNvSpPr txBox="1">
            <a:spLocks/>
          </p:cNvSpPr>
          <p:nvPr/>
        </p:nvSpPr>
        <p:spPr>
          <a:xfrm>
            <a:off x="4226509" y="1197587"/>
            <a:ext cx="3186706" cy="3484607"/>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3 Important things</a:t>
            </a:r>
          </a:p>
          <a:p>
            <a:r>
              <a:rPr lang="en-US" sz="1600" b="1" dirty="0"/>
              <a:t>Education institution </a:t>
            </a:r>
          </a:p>
          <a:p>
            <a:pPr lvl="1"/>
            <a:r>
              <a:rPr lang="en-US" sz="1600" dirty="0"/>
              <a:t>Students</a:t>
            </a:r>
          </a:p>
          <a:p>
            <a:pPr lvl="1"/>
            <a:r>
              <a:rPr lang="en-US" sz="1600" dirty="0"/>
              <a:t>Employees</a:t>
            </a:r>
          </a:p>
          <a:p>
            <a:pPr lvl="1"/>
            <a:r>
              <a:rPr lang="en-US" sz="1600" dirty="0"/>
              <a:t>course</a:t>
            </a:r>
          </a:p>
          <a:p>
            <a:r>
              <a:rPr lang="en-US" sz="1600" b="1" dirty="0"/>
              <a:t>Hospital</a:t>
            </a:r>
          </a:p>
          <a:p>
            <a:pPr lvl="1"/>
            <a:r>
              <a:rPr lang="en-US" sz="1600" dirty="0"/>
              <a:t>Patient</a:t>
            </a:r>
          </a:p>
          <a:p>
            <a:pPr lvl="1"/>
            <a:r>
              <a:rPr lang="en-US" sz="1600" dirty="0"/>
              <a:t>Employee</a:t>
            </a:r>
          </a:p>
          <a:p>
            <a:pPr lvl="1"/>
            <a:r>
              <a:rPr lang="en-US" sz="1600" dirty="0"/>
              <a:t>treatment</a:t>
            </a:r>
          </a:p>
          <a:p>
            <a:endParaRPr lang="en-US" sz="1600" dirty="0"/>
          </a:p>
          <a:p>
            <a:endParaRPr lang="en-US" sz="1600" dirty="0"/>
          </a:p>
          <a:p>
            <a:endParaRPr lang="en-US" sz="1600" dirty="0"/>
          </a:p>
        </p:txBody>
      </p:sp>
      <p:sp>
        <p:nvSpPr>
          <p:cNvPr id="5" name="Content Placeholder 2">
            <a:extLst>
              <a:ext uri="{FF2B5EF4-FFF2-40B4-BE49-F238E27FC236}">
                <a16:creationId xmlns:a16="http://schemas.microsoft.com/office/drawing/2014/main" xmlns="" id="{5CC43D81-99F2-42F3-B611-7363E89F24F0}"/>
              </a:ext>
            </a:extLst>
          </p:cNvPr>
          <p:cNvSpPr txBox="1">
            <a:spLocks/>
          </p:cNvSpPr>
          <p:nvPr/>
        </p:nvSpPr>
        <p:spPr>
          <a:xfrm>
            <a:off x="7995819" y="1188063"/>
            <a:ext cx="3186706" cy="3494131"/>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err="1" smtClean="0"/>
              <a:t>Maruti</a:t>
            </a:r>
            <a:endParaRPr lang="en-US" sz="1600" b="1" dirty="0"/>
          </a:p>
          <a:p>
            <a:pPr lvl="1"/>
            <a:r>
              <a:rPr lang="en-US" sz="1600" dirty="0"/>
              <a:t> Consumers/Businesses</a:t>
            </a:r>
          </a:p>
          <a:p>
            <a:pPr lvl="1"/>
            <a:r>
              <a:rPr lang="en-US" sz="1600" dirty="0"/>
              <a:t>Vehicles</a:t>
            </a:r>
          </a:p>
          <a:p>
            <a:pPr lvl="1"/>
            <a:r>
              <a:rPr lang="en-US" sz="1600" dirty="0"/>
              <a:t> Warranty/Road Breakdown </a:t>
            </a:r>
          </a:p>
          <a:p>
            <a:r>
              <a:rPr lang="en-US" sz="1600" b="1" dirty="0"/>
              <a:t>IBridge360</a:t>
            </a:r>
          </a:p>
          <a:p>
            <a:pPr lvl="1"/>
            <a:r>
              <a:rPr lang="en-US" sz="1600" dirty="0"/>
              <a:t>Learners</a:t>
            </a:r>
          </a:p>
          <a:p>
            <a:pPr lvl="1"/>
            <a:r>
              <a:rPr lang="en-US" sz="1600" dirty="0"/>
              <a:t>Employees (service)</a:t>
            </a:r>
          </a:p>
          <a:p>
            <a:pPr lvl="1"/>
            <a:r>
              <a:rPr lang="en-US" sz="1600" dirty="0"/>
              <a:t>programs</a:t>
            </a:r>
          </a:p>
          <a:p>
            <a:endParaRPr lang="en-US" sz="1600" dirty="0"/>
          </a:p>
          <a:p>
            <a:pPr lvl="1"/>
            <a:endParaRPr lang="en-US" sz="1600" dirty="0"/>
          </a:p>
        </p:txBody>
      </p:sp>
    </p:spTree>
    <p:extLst>
      <p:ext uri="{BB962C8B-B14F-4D97-AF65-F5344CB8AC3E}">
        <p14:creationId xmlns:p14="http://schemas.microsoft.com/office/powerpoint/2010/main" val="289245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anim calcmode="lin" valueType="num">
                                      <p:cBhvr additive="base">
                                        <p:cTn id="3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anim calcmode="lin" valueType="num">
                                      <p:cBhvr additive="base">
                                        <p:cTn id="3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 calcmode="lin" valueType="num">
                                      <p:cBhvr additive="base">
                                        <p:cTn id="4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 calcmode="lin" valueType="num">
                                      <p:cBhvr additive="base">
                                        <p:cTn id="4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anim calcmode="lin" valueType="num">
                                      <p:cBhvr additive="base">
                                        <p:cTn id="5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 calcmode="lin" valueType="num">
                                      <p:cBhvr additive="base">
                                        <p:cTn id="57"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4">
                                            <p:txEl>
                                              <p:pRg st="6" end="6"/>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anim calcmode="lin" valueType="num">
                                      <p:cBhvr additive="base">
                                        <p:cTn id="61"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
                                            <p:txEl>
                                              <p:pRg st="7" end="7"/>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 calcmode="lin" valueType="num">
                                      <p:cBhvr additive="base">
                                        <p:cTn id="65"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5">
                                            <p:txEl>
                                              <p:pRg st="0" end="0"/>
                                            </p:txEl>
                                          </p:spTgt>
                                        </p:tgtEl>
                                        <p:attrNameLst>
                                          <p:attrName>style.visibility</p:attrName>
                                        </p:attrNameLst>
                                      </p:cBhvr>
                                      <p:to>
                                        <p:strVal val="visible"/>
                                      </p:to>
                                    </p:set>
                                    <p:anim calcmode="lin" valueType="num">
                                      <p:cBhvr additive="base">
                                        <p:cTn id="7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5">
                                            <p:txEl>
                                              <p:pRg st="1" end="1"/>
                                            </p:txEl>
                                          </p:spTgt>
                                        </p:tgtEl>
                                        <p:attrNameLst>
                                          <p:attrName>style.visibility</p:attrName>
                                        </p:attrNameLst>
                                      </p:cBhvr>
                                      <p:to>
                                        <p:strVal val="visible"/>
                                      </p:to>
                                    </p:set>
                                    <p:anim calcmode="lin" valueType="num">
                                      <p:cBhvr additive="base">
                                        <p:cTn id="7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5">
                                            <p:txEl>
                                              <p:pRg st="2" end="2"/>
                                            </p:txEl>
                                          </p:spTgt>
                                        </p:tgtEl>
                                        <p:attrNameLst>
                                          <p:attrName>style.visibility</p:attrName>
                                        </p:attrNameLst>
                                      </p:cBhvr>
                                      <p:to>
                                        <p:strVal val="visible"/>
                                      </p:to>
                                    </p:set>
                                    <p:anim calcmode="lin" valueType="num">
                                      <p:cBhvr additive="base">
                                        <p:cTn id="8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5">
                                            <p:txEl>
                                              <p:pRg st="3" end="3"/>
                                            </p:txEl>
                                          </p:spTgt>
                                        </p:tgtEl>
                                        <p:attrNameLst>
                                          <p:attrName>style.visibility</p:attrName>
                                        </p:attrNameLst>
                                      </p:cBhvr>
                                      <p:to>
                                        <p:strVal val="visible"/>
                                      </p:to>
                                    </p:set>
                                    <p:anim calcmode="lin" valueType="num">
                                      <p:cBhvr additive="base">
                                        <p:cTn id="8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4" end="4"/>
                                            </p:txEl>
                                          </p:spTgt>
                                        </p:tgtEl>
                                        <p:attrNameLst>
                                          <p:attrName>style.visibility</p:attrName>
                                        </p:attrNameLst>
                                      </p:cBhvr>
                                      <p:to>
                                        <p:strVal val="visible"/>
                                      </p:to>
                                    </p:set>
                                    <p:anim calcmode="lin" valueType="num">
                                      <p:cBhvr additive="base">
                                        <p:cTn id="9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5">
                                            <p:txEl>
                                              <p:pRg st="5" end="5"/>
                                            </p:txEl>
                                          </p:spTgt>
                                        </p:tgtEl>
                                        <p:attrNameLst>
                                          <p:attrName>style.visibility</p:attrName>
                                        </p:attrNameLst>
                                      </p:cBhvr>
                                      <p:to>
                                        <p:strVal val="visible"/>
                                      </p:to>
                                    </p:set>
                                    <p:anim calcmode="lin" valueType="num">
                                      <p:cBhvr additive="base">
                                        <p:cTn id="9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5">
                                            <p:txEl>
                                              <p:pRg st="6" end="6"/>
                                            </p:txEl>
                                          </p:spTgt>
                                        </p:tgtEl>
                                        <p:attrNameLst>
                                          <p:attrName>style.visibility</p:attrName>
                                        </p:attrNameLst>
                                      </p:cBhvr>
                                      <p:to>
                                        <p:strVal val="visible"/>
                                      </p:to>
                                    </p:set>
                                    <p:anim calcmode="lin" valueType="num">
                                      <p:cBhvr additive="base">
                                        <p:cTn id="10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5">
                                            <p:txEl>
                                              <p:pRg st="6" end="6"/>
                                            </p:txEl>
                                          </p:spTgt>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5">
                                            <p:txEl>
                                              <p:pRg st="7" end="7"/>
                                            </p:txEl>
                                          </p:spTgt>
                                        </p:tgtEl>
                                        <p:attrNameLst>
                                          <p:attrName>style.visibility</p:attrName>
                                        </p:attrNameLst>
                                      </p:cBhvr>
                                      <p:to>
                                        <p:strVal val="visible"/>
                                      </p:to>
                                    </p:set>
                                    <p:anim calcmode="lin" valueType="num">
                                      <p:cBhvr additive="base">
                                        <p:cTn id="105"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FC890CBC-5D4D-4004-B7FA-37F9B745291E}"/>
              </a:ext>
            </a:extLst>
          </p:cNvPr>
          <p:cNvSpPr>
            <a:spLocks noGrp="1"/>
          </p:cNvSpPr>
          <p:nvPr>
            <p:ph type="body" sz="quarter" idx="13"/>
          </p:nvPr>
        </p:nvSpPr>
        <p:spPr/>
        <p:txBody>
          <a:bodyPr/>
          <a:lstStyle/>
          <a:p>
            <a:r>
              <a:rPr lang="en-IN" sz="2400" dirty="0"/>
              <a:t>List Company names and what vertical they belong to</a:t>
            </a:r>
            <a:endParaRPr lang="en-IN" dirty="0"/>
          </a:p>
        </p:txBody>
      </p:sp>
      <p:sp>
        <p:nvSpPr>
          <p:cNvPr id="3" name="Content Placeholder 2">
            <a:extLst>
              <a:ext uri="{FF2B5EF4-FFF2-40B4-BE49-F238E27FC236}">
                <a16:creationId xmlns:a16="http://schemas.microsoft.com/office/drawing/2014/main" xmlns="" id="{56FB0C13-F60F-4836-AC83-F3FD91D48470}"/>
              </a:ext>
            </a:extLst>
          </p:cNvPr>
          <p:cNvSpPr txBox="1">
            <a:spLocks/>
          </p:cNvSpPr>
          <p:nvPr/>
        </p:nvSpPr>
        <p:spPr>
          <a:xfrm>
            <a:off x="7965394" y="1220529"/>
            <a:ext cx="3099731"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Infosys</a:t>
            </a:r>
          </a:p>
          <a:p>
            <a:pPr lvl="1"/>
            <a:r>
              <a:rPr lang="en-US" sz="1600" dirty="0"/>
              <a:t>Customers / clients</a:t>
            </a:r>
          </a:p>
          <a:p>
            <a:pPr lvl="1"/>
            <a:r>
              <a:rPr lang="en-US" sz="1600" dirty="0"/>
              <a:t>Employee</a:t>
            </a:r>
          </a:p>
          <a:p>
            <a:pPr lvl="1"/>
            <a:r>
              <a:rPr lang="en-US" sz="1600" dirty="0"/>
              <a:t>Project</a:t>
            </a:r>
          </a:p>
          <a:p>
            <a:pPr lvl="1"/>
            <a:r>
              <a:rPr lang="en-US" sz="1600" dirty="0"/>
              <a:t>technologies</a:t>
            </a:r>
          </a:p>
          <a:p>
            <a:pPr lvl="1"/>
            <a:r>
              <a:rPr lang="en-US" sz="1600" dirty="0"/>
              <a:t>Timesheets</a:t>
            </a:r>
          </a:p>
          <a:p>
            <a:pPr lvl="1"/>
            <a:r>
              <a:rPr lang="en-US" sz="1600" dirty="0"/>
              <a:t>Invoice</a:t>
            </a:r>
          </a:p>
          <a:p>
            <a:pPr lvl="1"/>
            <a:r>
              <a:rPr lang="en-US" sz="1600" dirty="0"/>
              <a:t>payments</a:t>
            </a:r>
          </a:p>
          <a:p>
            <a:r>
              <a:rPr lang="en-US" sz="1600" b="1" dirty="0"/>
              <a:t>TATA Steels</a:t>
            </a:r>
          </a:p>
          <a:p>
            <a:pPr lvl="1"/>
            <a:r>
              <a:rPr lang="en-US" sz="1600" dirty="0"/>
              <a:t>Products</a:t>
            </a:r>
          </a:p>
          <a:p>
            <a:pPr lvl="1"/>
            <a:r>
              <a:rPr lang="en-US" sz="1600" dirty="0"/>
              <a:t>Distributors (after production)</a:t>
            </a:r>
          </a:p>
          <a:p>
            <a:pPr lvl="1"/>
            <a:r>
              <a:rPr lang="en-US" sz="1600" dirty="0"/>
              <a:t>Suppliers (before production)</a:t>
            </a:r>
          </a:p>
          <a:p>
            <a:pPr lvl="1"/>
            <a:r>
              <a:rPr lang="en-US" sz="1600" dirty="0"/>
              <a:t>retailers</a:t>
            </a:r>
          </a:p>
          <a:p>
            <a:endParaRPr lang="en-US" sz="1600" dirty="0"/>
          </a:p>
          <a:p>
            <a:pPr lvl="1"/>
            <a:endParaRPr lang="en-US" sz="1600" dirty="0"/>
          </a:p>
        </p:txBody>
      </p:sp>
      <p:sp>
        <p:nvSpPr>
          <p:cNvPr id="4" name="Content Placeholder 2">
            <a:extLst>
              <a:ext uri="{FF2B5EF4-FFF2-40B4-BE49-F238E27FC236}">
                <a16:creationId xmlns:a16="http://schemas.microsoft.com/office/drawing/2014/main" xmlns="" id="{C6D41902-B833-4ED9-B140-ECC9C76C969D}"/>
              </a:ext>
            </a:extLst>
          </p:cNvPr>
          <p:cNvSpPr txBox="1">
            <a:spLocks/>
          </p:cNvSpPr>
          <p:nvPr/>
        </p:nvSpPr>
        <p:spPr>
          <a:xfrm>
            <a:off x="457201" y="1220531"/>
            <a:ext cx="3099732"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3 important for any business</a:t>
            </a:r>
          </a:p>
          <a:p>
            <a:pPr lvl="1"/>
            <a:r>
              <a:rPr lang="en-US" sz="1600" i="1" dirty="0"/>
              <a:t>Product / Service</a:t>
            </a:r>
          </a:p>
          <a:p>
            <a:pPr lvl="1"/>
            <a:r>
              <a:rPr lang="en-US" sz="1600" i="1" dirty="0"/>
              <a:t>Customer</a:t>
            </a:r>
          </a:p>
          <a:p>
            <a:pPr lvl="1"/>
            <a:r>
              <a:rPr lang="en-US" sz="1600" i="1" dirty="0"/>
              <a:t>Support</a:t>
            </a:r>
          </a:p>
          <a:p>
            <a:r>
              <a:rPr lang="en-US" sz="1600" b="1" dirty="0"/>
              <a:t>Indigo Airlines</a:t>
            </a:r>
          </a:p>
          <a:p>
            <a:pPr lvl="1"/>
            <a:r>
              <a:rPr lang="en-US" sz="1600" dirty="0"/>
              <a:t>Passengers</a:t>
            </a:r>
          </a:p>
          <a:p>
            <a:pPr lvl="1"/>
            <a:r>
              <a:rPr lang="en-US" sz="1600" dirty="0"/>
              <a:t>Route</a:t>
            </a:r>
          </a:p>
          <a:p>
            <a:pPr lvl="1"/>
            <a:r>
              <a:rPr lang="en-US" sz="1600" dirty="0"/>
              <a:t>Employees</a:t>
            </a:r>
          </a:p>
          <a:p>
            <a:pPr lvl="1"/>
            <a:r>
              <a:rPr lang="en-US" sz="1600" dirty="0"/>
              <a:t>Tickets</a:t>
            </a:r>
          </a:p>
          <a:p>
            <a:pPr lvl="1"/>
            <a:r>
              <a:rPr lang="en-US" sz="1600" dirty="0"/>
              <a:t>Flight</a:t>
            </a:r>
          </a:p>
          <a:p>
            <a:pPr lvl="1"/>
            <a:r>
              <a:rPr lang="en-US" sz="1600" dirty="0"/>
              <a:t>Trip</a:t>
            </a:r>
          </a:p>
          <a:p>
            <a:pPr lvl="1"/>
            <a:r>
              <a:rPr lang="en-US" sz="1600" dirty="0"/>
              <a:t>payment</a:t>
            </a:r>
          </a:p>
          <a:p>
            <a:pPr lvl="1"/>
            <a:endParaRPr lang="en-US" sz="1600" dirty="0"/>
          </a:p>
        </p:txBody>
      </p:sp>
      <p:sp>
        <p:nvSpPr>
          <p:cNvPr id="5" name="Content Placeholder 2">
            <a:extLst>
              <a:ext uri="{FF2B5EF4-FFF2-40B4-BE49-F238E27FC236}">
                <a16:creationId xmlns:a16="http://schemas.microsoft.com/office/drawing/2014/main" xmlns="" id="{DE86C326-2F11-4A19-B343-9826C5EA2040}"/>
              </a:ext>
            </a:extLst>
          </p:cNvPr>
          <p:cNvSpPr txBox="1">
            <a:spLocks/>
          </p:cNvSpPr>
          <p:nvPr/>
        </p:nvSpPr>
        <p:spPr>
          <a:xfrm>
            <a:off x="4105712" y="1220528"/>
            <a:ext cx="3410125"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b="1" dirty="0"/>
              <a:t>BMTC</a:t>
            </a:r>
          </a:p>
          <a:p>
            <a:pPr lvl="1"/>
            <a:r>
              <a:rPr lang="en-US" sz="1600" dirty="0"/>
              <a:t>Tickets</a:t>
            </a:r>
          </a:p>
          <a:p>
            <a:pPr lvl="1"/>
            <a:r>
              <a:rPr lang="en-US" sz="1600" dirty="0"/>
              <a:t>Routes</a:t>
            </a:r>
          </a:p>
          <a:p>
            <a:pPr lvl="1"/>
            <a:r>
              <a:rPr lang="en-US" sz="1600" dirty="0"/>
              <a:t>Trips</a:t>
            </a:r>
          </a:p>
          <a:p>
            <a:pPr lvl="1"/>
            <a:r>
              <a:rPr lang="en-US" sz="1600" dirty="0"/>
              <a:t>Bus</a:t>
            </a:r>
          </a:p>
          <a:p>
            <a:pPr lvl="1"/>
            <a:r>
              <a:rPr lang="en-US" sz="1600" dirty="0" err="1"/>
              <a:t>Pass_holders</a:t>
            </a:r>
            <a:endParaRPr lang="en-US" sz="1600" dirty="0"/>
          </a:p>
          <a:p>
            <a:pPr lvl="1"/>
            <a:r>
              <a:rPr lang="en-US" sz="1600" dirty="0"/>
              <a:t>payment</a:t>
            </a:r>
          </a:p>
          <a:p>
            <a:r>
              <a:rPr lang="en-US" sz="1600" b="1" dirty="0"/>
              <a:t>Samsung</a:t>
            </a:r>
          </a:p>
          <a:p>
            <a:pPr lvl="1"/>
            <a:r>
              <a:rPr lang="en-US" sz="1600" dirty="0"/>
              <a:t>Products</a:t>
            </a:r>
          </a:p>
          <a:p>
            <a:pPr lvl="1"/>
            <a:r>
              <a:rPr lang="en-US" sz="1600" dirty="0"/>
              <a:t>Customers</a:t>
            </a:r>
          </a:p>
          <a:p>
            <a:pPr lvl="1"/>
            <a:r>
              <a:rPr lang="en-US" sz="1600" dirty="0"/>
              <a:t>Service / support</a:t>
            </a:r>
          </a:p>
          <a:p>
            <a:pPr lvl="2"/>
            <a:r>
              <a:rPr lang="en-US" sz="1600" dirty="0"/>
              <a:t>1800 …. In warranty / out of warranty</a:t>
            </a:r>
          </a:p>
          <a:p>
            <a:pPr lvl="1"/>
            <a:r>
              <a:rPr lang="en-US" sz="1600" dirty="0" err="1"/>
              <a:t>Service_calls</a:t>
            </a:r>
            <a:endParaRPr lang="en-US" sz="1600" dirty="0"/>
          </a:p>
          <a:p>
            <a:pPr lvl="1"/>
            <a:r>
              <a:rPr lang="en-US" sz="1600" dirty="0"/>
              <a:t>Employees / partner</a:t>
            </a:r>
          </a:p>
          <a:p>
            <a:pPr lvl="1"/>
            <a:endParaRPr lang="en-US" sz="1600" dirty="0"/>
          </a:p>
          <a:p>
            <a:endParaRPr lang="en-US" sz="1600" dirty="0"/>
          </a:p>
          <a:p>
            <a:pPr lvl="1"/>
            <a:endParaRPr lang="en-US" sz="1600" dirty="0"/>
          </a:p>
        </p:txBody>
      </p:sp>
    </p:spTree>
    <p:extLst>
      <p:ext uri="{BB962C8B-B14F-4D97-AF65-F5344CB8AC3E}">
        <p14:creationId xmlns:p14="http://schemas.microsoft.com/office/powerpoint/2010/main" val="158309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 calcmode="lin" valueType="num">
                                      <p:cBhvr additive="base">
                                        <p:cTn id="2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anim calcmode="lin" valueType="num">
                                      <p:cBhvr additive="base">
                                        <p:cTn id="2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anim calcmode="lin" valueType="num">
                                      <p:cBhvr additive="base">
                                        <p:cTn id="3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 calcmode="lin" valueType="num">
                                      <p:cBhvr additive="base">
                                        <p:cTn id="4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anim calcmode="lin" valueType="num">
                                      <p:cBhvr additive="base">
                                        <p:cTn id="5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anim calcmode="lin" valueType="num">
                                      <p:cBhvr additive="base">
                                        <p:cTn id="5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5">
                                            <p:txEl>
                                              <p:pRg st="11" end="11"/>
                                            </p:txEl>
                                          </p:spTgt>
                                        </p:tgtEl>
                                        <p:attrNameLst>
                                          <p:attrName>style.visibility</p:attrName>
                                        </p:attrNameLst>
                                      </p:cBhvr>
                                      <p:to>
                                        <p:strVal val="visible"/>
                                      </p:to>
                                    </p:set>
                                    <p:anim calcmode="lin" valueType="num">
                                      <p:cBhvr additive="base">
                                        <p:cTn id="5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12" end="12"/>
                                            </p:txEl>
                                          </p:spTgt>
                                        </p:tgtEl>
                                        <p:attrNameLst>
                                          <p:attrName>style.visibility</p:attrName>
                                        </p:attrNameLst>
                                      </p:cBhvr>
                                      <p:to>
                                        <p:strVal val="visible"/>
                                      </p:to>
                                    </p:set>
                                    <p:anim calcmode="lin" valueType="num">
                                      <p:cBhvr additive="base">
                                        <p:cTn id="63"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13" end="13"/>
                                            </p:txEl>
                                          </p:spTgt>
                                        </p:tgtEl>
                                        <p:attrNameLst>
                                          <p:attrName>style.visibility</p:attrName>
                                        </p:attrNameLst>
                                      </p:cBhvr>
                                      <p:to>
                                        <p:strVal val="visible"/>
                                      </p:to>
                                    </p:set>
                                    <p:anim calcmode="lin" valueType="num">
                                      <p:cBhvr additive="base">
                                        <p:cTn id="67"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0" end="0"/>
                                            </p:txEl>
                                          </p:spTgt>
                                        </p:tgtEl>
                                        <p:attrNameLst>
                                          <p:attrName>style.visibility</p:attrName>
                                        </p:attrNameLst>
                                      </p:cBhvr>
                                      <p:to>
                                        <p:strVal val="visible"/>
                                      </p:to>
                                    </p:set>
                                    <p:anim calcmode="lin" valueType="num">
                                      <p:cBhvr additive="base">
                                        <p:cTn id="7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 end="1"/>
                                            </p:txEl>
                                          </p:spTgt>
                                        </p:tgtEl>
                                        <p:attrNameLst>
                                          <p:attrName>style.visibility</p:attrName>
                                        </p:attrNameLst>
                                      </p:cBhvr>
                                      <p:to>
                                        <p:strVal val="visible"/>
                                      </p:to>
                                    </p:set>
                                    <p:anim calcmode="lin" valueType="num">
                                      <p:cBhvr additive="base">
                                        <p:cTn id="7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2" end="2"/>
                                            </p:txEl>
                                          </p:spTgt>
                                        </p:tgtEl>
                                        <p:attrNameLst>
                                          <p:attrName>style.visibility</p:attrName>
                                        </p:attrNameLst>
                                      </p:cBhvr>
                                      <p:to>
                                        <p:strVal val="visible"/>
                                      </p:to>
                                    </p:set>
                                    <p:anim calcmode="lin" valueType="num">
                                      <p:cBhvr additive="base">
                                        <p:cTn id="8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3" end="3"/>
                                            </p:txEl>
                                          </p:spTgt>
                                        </p:tgtEl>
                                        <p:attrNameLst>
                                          <p:attrName>style.visibility</p:attrName>
                                        </p:attrNameLst>
                                      </p:cBhvr>
                                      <p:to>
                                        <p:strVal val="visible"/>
                                      </p:to>
                                    </p:set>
                                    <p:anim calcmode="lin" valueType="num">
                                      <p:cBhvr additive="base">
                                        <p:cTn id="8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 calcmode="lin" valueType="num">
                                      <p:cBhvr additive="base">
                                        <p:cTn id="8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 calcmode="lin" valueType="num">
                                      <p:cBhvr additive="base">
                                        <p:cTn id="9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95" presetID="2" presetClass="entr" presetSubtype="4" fill="hold" nodeType="withEffect">
                                  <p:stCondLst>
                                    <p:cond delay="0"/>
                                  </p:stCondLst>
                                  <p:childTnLst>
                                    <p:set>
                                      <p:cBhvr>
                                        <p:cTn id="96" dur="1" fill="hold">
                                          <p:stCondLst>
                                            <p:cond delay="0"/>
                                          </p:stCondLst>
                                        </p:cTn>
                                        <p:tgtEl>
                                          <p:spTgt spid="3">
                                            <p:txEl>
                                              <p:pRg st="6" end="6"/>
                                            </p:txEl>
                                          </p:spTgt>
                                        </p:tgtEl>
                                        <p:attrNameLst>
                                          <p:attrName>style.visibility</p:attrName>
                                        </p:attrNameLst>
                                      </p:cBhvr>
                                      <p:to>
                                        <p:strVal val="visible"/>
                                      </p:to>
                                    </p:set>
                                    <p:anim calcmode="lin" valueType="num">
                                      <p:cBhvr additive="base">
                                        <p:cTn id="9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9" presetID="2" presetClass="entr" presetSubtype="4" fill="hold" nodeType="withEffect">
                                  <p:stCondLst>
                                    <p:cond delay="0"/>
                                  </p:stCondLst>
                                  <p:childTnLst>
                                    <p:set>
                                      <p:cBhvr>
                                        <p:cTn id="100" dur="1" fill="hold">
                                          <p:stCondLst>
                                            <p:cond delay="0"/>
                                          </p:stCondLst>
                                        </p:cTn>
                                        <p:tgtEl>
                                          <p:spTgt spid="3">
                                            <p:txEl>
                                              <p:pRg st="7" end="7"/>
                                            </p:txEl>
                                          </p:spTgt>
                                        </p:tgtEl>
                                        <p:attrNameLst>
                                          <p:attrName>style.visibility</p:attrName>
                                        </p:attrNameLst>
                                      </p:cBhvr>
                                      <p:to>
                                        <p:strVal val="visible"/>
                                      </p:to>
                                    </p:set>
                                    <p:anim calcmode="lin" valueType="num">
                                      <p:cBhvr additive="base">
                                        <p:cTn id="10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nodeType="clickEffect">
                                  <p:stCondLst>
                                    <p:cond delay="0"/>
                                  </p:stCondLst>
                                  <p:childTnLst>
                                    <p:set>
                                      <p:cBhvr>
                                        <p:cTn id="106" dur="1" fill="hold">
                                          <p:stCondLst>
                                            <p:cond delay="0"/>
                                          </p:stCondLst>
                                        </p:cTn>
                                        <p:tgtEl>
                                          <p:spTgt spid="3">
                                            <p:txEl>
                                              <p:pRg st="8" end="8"/>
                                            </p:txEl>
                                          </p:spTgt>
                                        </p:tgtEl>
                                        <p:attrNameLst>
                                          <p:attrName>style.visibility</p:attrName>
                                        </p:attrNameLst>
                                      </p:cBhvr>
                                      <p:to>
                                        <p:strVal val="visible"/>
                                      </p:to>
                                    </p:set>
                                    <p:anim calcmode="lin" valueType="num">
                                      <p:cBhvr additive="base">
                                        <p:cTn id="10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0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
                                            <p:txEl>
                                              <p:pRg st="9" end="9"/>
                                            </p:txEl>
                                          </p:spTgt>
                                        </p:tgtEl>
                                        <p:attrNameLst>
                                          <p:attrName>style.visibility</p:attrName>
                                        </p:attrNameLst>
                                      </p:cBhvr>
                                      <p:to>
                                        <p:strVal val="visible"/>
                                      </p:to>
                                    </p:set>
                                    <p:anim calcmode="lin" valueType="num">
                                      <p:cBhvr additive="base">
                                        <p:cTn id="11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
                                            <p:txEl>
                                              <p:pRg st="10" end="10"/>
                                            </p:txEl>
                                          </p:spTgt>
                                        </p:tgtEl>
                                        <p:attrNameLst>
                                          <p:attrName>style.visibility</p:attrName>
                                        </p:attrNameLst>
                                      </p:cBhvr>
                                      <p:to>
                                        <p:strVal val="visible"/>
                                      </p:to>
                                    </p:set>
                                    <p:anim calcmode="lin" valueType="num">
                                      <p:cBhvr additive="base">
                                        <p:cTn id="11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
                                            <p:txEl>
                                              <p:pRg st="11" end="11"/>
                                            </p:txEl>
                                          </p:spTgt>
                                        </p:tgtEl>
                                        <p:attrNameLst>
                                          <p:attrName>style.visibility</p:attrName>
                                        </p:attrNameLst>
                                      </p:cBhvr>
                                      <p:to>
                                        <p:strVal val="visible"/>
                                      </p:to>
                                    </p:set>
                                    <p:anim calcmode="lin" valueType="num">
                                      <p:cBhvr additive="base">
                                        <p:cTn id="11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2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21" presetID="2" presetClass="entr" presetSubtype="4" fill="hold" nodeType="withEffect">
                                  <p:stCondLst>
                                    <p:cond delay="0"/>
                                  </p:stCondLst>
                                  <p:childTnLst>
                                    <p:set>
                                      <p:cBhvr>
                                        <p:cTn id="122" dur="1" fill="hold">
                                          <p:stCondLst>
                                            <p:cond delay="0"/>
                                          </p:stCondLst>
                                        </p:cTn>
                                        <p:tgtEl>
                                          <p:spTgt spid="3">
                                            <p:txEl>
                                              <p:pRg st="12" end="12"/>
                                            </p:txEl>
                                          </p:spTgt>
                                        </p:tgtEl>
                                        <p:attrNameLst>
                                          <p:attrName>style.visibility</p:attrName>
                                        </p:attrNameLst>
                                      </p:cBhvr>
                                      <p:to>
                                        <p:strVal val="visible"/>
                                      </p:to>
                                    </p:set>
                                    <p:anim calcmode="lin" valueType="num">
                                      <p:cBhvr additive="base">
                                        <p:cTn id="12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04BD96E-3305-4EBC-A8B2-74CCC62B2C2E}"/>
              </a:ext>
            </a:extLst>
          </p:cNvPr>
          <p:cNvSpPr>
            <a:spLocks noGrp="1"/>
          </p:cNvSpPr>
          <p:nvPr>
            <p:ph type="body" sz="quarter" idx="13"/>
          </p:nvPr>
        </p:nvSpPr>
        <p:spPr/>
        <p:txBody>
          <a:bodyPr/>
          <a:lstStyle/>
          <a:p>
            <a:r>
              <a:rPr lang="en-IN" dirty="0"/>
              <a:t>What is Data?</a:t>
            </a:r>
          </a:p>
        </p:txBody>
      </p:sp>
      <p:sp>
        <p:nvSpPr>
          <p:cNvPr id="3" name="Content Placeholder 2">
            <a:extLst>
              <a:ext uri="{FF2B5EF4-FFF2-40B4-BE49-F238E27FC236}">
                <a16:creationId xmlns:a16="http://schemas.microsoft.com/office/drawing/2014/main" xmlns="" id="{90B0AB52-AF8D-4A0F-ACA2-DCA2C8DFAB54}"/>
              </a:ext>
            </a:extLst>
          </p:cNvPr>
          <p:cNvSpPr txBox="1">
            <a:spLocks/>
          </p:cNvSpPr>
          <p:nvPr/>
        </p:nvSpPr>
        <p:spPr>
          <a:xfrm>
            <a:off x="338253" y="947956"/>
            <a:ext cx="11303367" cy="529161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300" dirty="0"/>
              <a:t>Any information which helps to run our business</a:t>
            </a:r>
          </a:p>
          <a:p>
            <a:endParaRPr lang="en-IN" sz="1300" dirty="0"/>
          </a:p>
          <a:p>
            <a:r>
              <a:rPr lang="en-IN" sz="1300" dirty="0"/>
              <a:t>Indigo</a:t>
            </a:r>
          </a:p>
          <a:p>
            <a:pPr lvl="1"/>
            <a:r>
              <a:rPr lang="en-IN" sz="1300" dirty="0"/>
              <a:t>Flight information (</a:t>
            </a:r>
            <a:r>
              <a:rPr lang="en-IN" sz="1300" dirty="0" err="1"/>
              <a:t>flight_id</a:t>
            </a:r>
            <a:r>
              <a:rPr lang="en-IN" sz="1300" dirty="0"/>
              <a:t>, </a:t>
            </a:r>
            <a:r>
              <a:rPr lang="en-IN" sz="1300" dirty="0" err="1"/>
              <a:t>flight_code</a:t>
            </a:r>
            <a:r>
              <a:rPr lang="en-IN" sz="1300" dirty="0"/>
              <a:t>, </a:t>
            </a:r>
            <a:r>
              <a:rPr lang="en-IN" sz="1300" dirty="0" err="1"/>
              <a:t>manu_fact</a:t>
            </a:r>
            <a:r>
              <a:rPr lang="en-IN" sz="1300" dirty="0"/>
              <a:t>, seats, </a:t>
            </a:r>
            <a:r>
              <a:rPr lang="en-IN" sz="1300" dirty="0" err="1"/>
              <a:t>manu_year</a:t>
            </a:r>
            <a:r>
              <a:rPr lang="en-IN" sz="1300" dirty="0"/>
              <a:t>, </a:t>
            </a:r>
            <a:r>
              <a:rPr lang="en-IN" sz="1300" dirty="0" err="1"/>
              <a:t>last_maintenance_date</a:t>
            </a:r>
            <a:r>
              <a:rPr lang="en-IN" sz="1300" dirty="0"/>
              <a:t>)</a:t>
            </a:r>
          </a:p>
          <a:p>
            <a:pPr lvl="1"/>
            <a:r>
              <a:rPr lang="en-IN" sz="1300" dirty="0"/>
              <a:t>Passenger information</a:t>
            </a:r>
          </a:p>
          <a:p>
            <a:pPr lvl="1"/>
            <a:endParaRPr lang="en-IN" sz="1300" dirty="0"/>
          </a:p>
          <a:p>
            <a:r>
              <a:rPr lang="en-IN" sz="1300" dirty="0"/>
              <a:t>When does data gets generated</a:t>
            </a:r>
          </a:p>
          <a:p>
            <a:pPr lvl="1"/>
            <a:r>
              <a:rPr lang="en-IN" sz="1300" dirty="0"/>
              <a:t>When an event takes place</a:t>
            </a:r>
          </a:p>
          <a:p>
            <a:pPr lvl="1"/>
            <a:r>
              <a:rPr lang="en-IN" sz="1300" dirty="0"/>
              <a:t>5 events that happen in your industry</a:t>
            </a:r>
          </a:p>
          <a:p>
            <a:pPr lvl="1"/>
            <a:endParaRPr lang="en-IN" sz="1300" dirty="0"/>
          </a:p>
          <a:p>
            <a:r>
              <a:rPr lang="en-IN" sz="1300" dirty="0"/>
              <a:t>Scheduling the flight – event</a:t>
            </a:r>
          </a:p>
          <a:p>
            <a:pPr lvl="1"/>
            <a:r>
              <a:rPr lang="en-IN" sz="1300" dirty="0" err="1"/>
              <a:t>Schedule_id</a:t>
            </a:r>
            <a:r>
              <a:rPr lang="en-IN" sz="1300" dirty="0"/>
              <a:t>, </a:t>
            </a:r>
            <a:r>
              <a:rPr lang="en-IN" sz="1300" dirty="0" err="1"/>
              <a:t>schedule_date</a:t>
            </a:r>
            <a:r>
              <a:rPr lang="en-IN" sz="1300" dirty="0"/>
              <a:t>, </a:t>
            </a:r>
            <a:r>
              <a:rPr lang="en-IN" sz="1300" dirty="0" err="1"/>
              <a:t>flight_no</a:t>
            </a:r>
            <a:r>
              <a:rPr lang="en-IN" sz="1300" dirty="0"/>
              <a:t>, </a:t>
            </a:r>
            <a:r>
              <a:rPr lang="en-IN" sz="1300" dirty="0" err="1"/>
              <a:t>rout_no</a:t>
            </a:r>
            <a:r>
              <a:rPr lang="en-IN" sz="1300" dirty="0"/>
              <a:t>, </a:t>
            </a:r>
            <a:r>
              <a:rPr lang="en-IN" sz="1300" dirty="0" err="1"/>
              <a:t>departure_from</a:t>
            </a:r>
            <a:r>
              <a:rPr lang="en-IN" sz="1300" dirty="0"/>
              <a:t>, </a:t>
            </a:r>
            <a:r>
              <a:rPr lang="en-IN" sz="1300" dirty="0" err="1"/>
              <a:t>departure_to</a:t>
            </a:r>
            <a:r>
              <a:rPr lang="en-IN" sz="1300" dirty="0"/>
              <a:t>, timings</a:t>
            </a:r>
          </a:p>
          <a:p>
            <a:r>
              <a:rPr lang="en-IN" sz="1300" dirty="0"/>
              <a:t>Booking a ticket – event</a:t>
            </a:r>
          </a:p>
          <a:p>
            <a:pPr lvl="1"/>
            <a:r>
              <a:rPr lang="en-IN" sz="1300" dirty="0"/>
              <a:t>PNR NO, Passengers, date, route, </a:t>
            </a:r>
            <a:r>
              <a:rPr lang="en-IN" sz="1300" dirty="0" err="1"/>
              <a:t>seat_no</a:t>
            </a:r>
            <a:r>
              <a:rPr lang="en-IN" sz="1300" dirty="0"/>
              <a:t> (optional), time, price, taxes (Structured data)</a:t>
            </a:r>
          </a:p>
          <a:p>
            <a:r>
              <a:rPr lang="en-IN" sz="1300" dirty="0"/>
              <a:t>Tracking the luggage – event (after your check-in and before that luggage goes into the flight)</a:t>
            </a:r>
          </a:p>
          <a:p>
            <a:pPr lvl="1"/>
            <a:r>
              <a:rPr lang="en-IN" sz="1300" dirty="0"/>
              <a:t>PNR No, from, to, time tracked, flight to which loaded</a:t>
            </a:r>
          </a:p>
          <a:p>
            <a:r>
              <a:rPr lang="en-IN" sz="1300" dirty="0"/>
              <a:t>Assigning a pickup for pilots and air hostess – event</a:t>
            </a:r>
          </a:p>
          <a:p>
            <a:pPr lvl="1"/>
            <a:r>
              <a:rPr lang="en-IN" sz="1300" dirty="0" err="1"/>
              <a:t>Pickup_id</a:t>
            </a:r>
            <a:r>
              <a:rPr lang="en-IN" sz="1300" dirty="0"/>
              <a:t>, partner, </a:t>
            </a:r>
            <a:r>
              <a:rPr lang="en-IN" sz="1300" dirty="0" err="1"/>
              <a:t>emp_id</a:t>
            </a:r>
            <a:r>
              <a:rPr lang="en-IN" sz="1300" dirty="0"/>
              <a:t>, address, phone, </a:t>
            </a:r>
            <a:r>
              <a:rPr lang="en-IN" sz="1300" dirty="0" err="1"/>
              <a:t>partner_phone</a:t>
            </a:r>
            <a:endParaRPr lang="en-IN" sz="1300" dirty="0"/>
          </a:p>
          <a:p>
            <a:r>
              <a:rPr lang="en-IN" sz="1300" dirty="0"/>
              <a:t>Distributing available tickets to partners for sales – event </a:t>
            </a:r>
          </a:p>
          <a:p>
            <a:pPr lvl="1"/>
            <a:r>
              <a:rPr lang="en-IN" sz="1300" dirty="0" err="1"/>
              <a:t>Ticket_distr_id</a:t>
            </a:r>
            <a:r>
              <a:rPr lang="en-IN" sz="1300" dirty="0"/>
              <a:t>, </a:t>
            </a:r>
            <a:r>
              <a:rPr lang="en-IN" sz="1300" dirty="0" err="1"/>
              <a:t>partner_id</a:t>
            </a:r>
            <a:r>
              <a:rPr lang="en-IN" sz="1300" dirty="0"/>
              <a:t>, seats, trip, comm</a:t>
            </a:r>
          </a:p>
        </p:txBody>
      </p:sp>
    </p:spTree>
    <p:extLst>
      <p:ext uri="{BB962C8B-B14F-4D97-AF65-F5344CB8AC3E}">
        <p14:creationId xmlns:p14="http://schemas.microsoft.com/office/powerpoint/2010/main" val="387210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7" end="17"/>
                                            </p:txEl>
                                          </p:spTgt>
                                        </p:tgtEl>
                                        <p:attrNameLst>
                                          <p:attrName>style.visibility</p:attrName>
                                        </p:attrNameLst>
                                      </p:cBhvr>
                                      <p:to>
                                        <p:strVal val="visible"/>
                                      </p:to>
                                    </p:set>
                                    <p:anim calcmode="lin" valueType="num">
                                      <p:cBhvr additive="base">
                                        <p:cTn id="81"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0DDD8FE6-6F3B-42FA-BF5E-39AC9EA6F7EF}"/>
              </a:ext>
            </a:extLst>
          </p:cNvPr>
          <p:cNvSpPr>
            <a:spLocks noGrp="1"/>
          </p:cNvSpPr>
          <p:nvPr>
            <p:ph type="body" sz="quarter" idx="13"/>
          </p:nvPr>
        </p:nvSpPr>
        <p:spPr/>
        <p:txBody>
          <a:bodyPr/>
          <a:lstStyle/>
          <a:p>
            <a:r>
              <a:rPr lang="en-US" dirty="0"/>
              <a:t>Business &amp; Business Processes</a:t>
            </a:r>
            <a:endParaRPr lang="en-IN" dirty="0"/>
          </a:p>
        </p:txBody>
      </p:sp>
      <p:sp>
        <p:nvSpPr>
          <p:cNvPr id="3" name="Content Placeholder 2">
            <a:extLst>
              <a:ext uri="{FF2B5EF4-FFF2-40B4-BE49-F238E27FC236}">
                <a16:creationId xmlns:a16="http://schemas.microsoft.com/office/drawing/2014/main" xmlns="" id="{93FA477D-5F73-4F02-820B-9E2EA0DAE53D}"/>
              </a:ext>
            </a:extLst>
          </p:cNvPr>
          <p:cNvSpPr txBox="1">
            <a:spLocks/>
          </p:cNvSpPr>
          <p:nvPr/>
        </p:nvSpPr>
        <p:spPr>
          <a:xfrm>
            <a:off x="457200" y="1211062"/>
            <a:ext cx="10918272" cy="48652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BPO – Business Process Outsourcing</a:t>
            </a:r>
          </a:p>
          <a:p>
            <a:r>
              <a:rPr lang="en-US" sz="1600" dirty="0" err="1"/>
              <a:t>CitiBank</a:t>
            </a:r>
            <a:endParaRPr lang="en-US" sz="1600" dirty="0"/>
          </a:p>
          <a:p>
            <a:pPr lvl="1"/>
            <a:r>
              <a:rPr lang="en-US" sz="1600" dirty="0"/>
              <a:t>Customers (Business, Consumers)</a:t>
            </a:r>
          </a:p>
          <a:p>
            <a:pPr lvl="2"/>
            <a:r>
              <a:rPr lang="en-US" sz="1600" dirty="0"/>
              <a:t>Business / Corp Customer</a:t>
            </a:r>
          </a:p>
          <a:p>
            <a:pPr lvl="4"/>
            <a:r>
              <a:rPr lang="en-US" sz="1600" dirty="0"/>
              <a:t>Current Account</a:t>
            </a:r>
          </a:p>
          <a:p>
            <a:pPr lvl="4"/>
            <a:r>
              <a:rPr lang="en-US" sz="1600" dirty="0"/>
              <a:t>Trade / Export</a:t>
            </a:r>
          </a:p>
          <a:p>
            <a:pPr lvl="2"/>
            <a:r>
              <a:rPr lang="en-US" sz="1600" dirty="0"/>
              <a:t>Consumer – Retail Banking</a:t>
            </a:r>
          </a:p>
          <a:p>
            <a:pPr lvl="4"/>
            <a:r>
              <a:rPr lang="en-US" sz="1600" dirty="0"/>
              <a:t>Savings, Credit Cards, Loans</a:t>
            </a:r>
          </a:p>
          <a:p>
            <a:pPr lvl="2"/>
            <a:r>
              <a:rPr lang="en-US" sz="1600" dirty="0"/>
              <a:t>Credit Card (Service) </a:t>
            </a:r>
          </a:p>
          <a:p>
            <a:pPr lvl="3"/>
            <a:r>
              <a:rPr lang="en-US" sz="1600" dirty="0"/>
              <a:t>Customer Creation (Your information, address proof, age check, employment, ID proof)</a:t>
            </a:r>
          </a:p>
          <a:p>
            <a:pPr lvl="3"/>
            <a:r>
              <a:rPr lang="en-US" sz="1600" dirty="0"/>
              <a:t>Bill Generation </a:t>
            </a:r>
          </a:p>
          <a:p>
            <a:pPr lvl="3"/>
            <a:r>
              <a:rPr lang="en-US" sz="1600" dirty="0"/>
              <a:t>Payment Processing</a:t>
            </a:r>
          </a:p>
          <a:p>
            <a:pPr lvl="3"/>
            <a:r>
              <a:rPr lang="en-US" sz="1600" dirty="0"/>
              <a:t>Closure of Account</a:t>
            </a:r>
          </a:p>
          <a:p>
            <a:pPr lvl="3"/>
            <a:r>
              <a:rPr lang="en-US" sz="1600" dirty="0"/>
              <a:t>Collection Process – series of efforts to make this process work legally.</a:t>
            </a:r>
          </a:p>
          <a:p>
            <a:r>
              <a:rPr lang="en-US" sz="1600" dirty="0"/>
              <a:t>Business Process – series of steps which we implement to accomplish a task inside our business.</a:t>
            </a:r>
          </a:p>
        </p:txBody>
      </p:sp>
    </p:spTree>
    <p:extLst>
      <p:ext uri="{BB962C8B-B14F-4D97-AF65-F5344CB8AC3E}">
        <p14:creationId xmlns:p14="http://schemas.microsoft.com/office/powerpoint/2010/main" val="20428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BBB0D05-38BF-4F19-A737-E7DD60373187}"/>
              </a:ext>
            </a:extLst>
          </p:cNvPr>
          <p:cNvSpPr>
            <a:spLocks noGrp="1"/>
          </p:cNvSpPr>
          <p:nvPr>
            <p:ph type="body" sz="quarter" idx="13"/>
          </p:nvPr>
        </p:nvSpPr>
        <p:spPr/>
        <p:txBody>
          <a:bodyPr/>
          <a:lstStyle/>
          <a:p>
            <a:r>
              <a:rPr lang="en-US" dirty="0"/>
              <a:t>Business &amp; Business Processes</a:t>
            </a:r>
            <a:endParaRPr lang="en-IN" dirty="0"/>
          </a:p>
        </p:txBody>
      </p:sp>
      <p:sp>
        <p:nvSpPr>
          <p:cNvPr id="3" name="Content Placeholder 2">
            <a:extLst>
              <a:ext uri="{FF2B5EF4-FFF2-40B4-BE49-F238E27FC236}">
                <a16:creationId xmlns:a16="http://schemas.microsoft.com/office/drawing/2014/main" xmlns="" id="{4483B80D-9A59-44C4-9A8F-A99416573060}"/>
              </a:ext>
            </a:extLst>
          </p:cNvPr>
          <p:cNvSpPr txBox="1">
            <a:spLocks/>
          </p:cNvSpPr>
          <p:nvPr/>
        </p:nvSpPr>
        <p:spPr>
          <a:xfrm>
            <a:off x="457200" y="1118784"/>
            <a:ext cx="11184420" cy="488773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t>BPO – Business Process Outsourcing</a:t>
            </a:r>
          </a:p>
          <a:p>
            <a:r>
              <a:rPr lang="en-US" sz="1400" dirty="0"/>
              <a:t>Education Institutions</a:t>
            </a:r>
          </a:p>
          <a:p>
            <a:pPr lvl="1"/>
            <a:r>
              <a:rPr lang="en-US" sz="1400" dirty="0"/>
              <a:t>Students(Customers)</a:t>
            </a:r>
          </a:p>
          <a:p>
            <a:pPr lvl="3"/>
            <a:r>
              <a:rPr lang="en-US" sz="1400" dirty="0"/>
              <a:t>Student Admission</a:t>
            </a:r>
          </a:p>
          <a:p>
            <a:pPr lvl="3"/>
            <a:r>
              <a:rPr lang="en-US" sz="1400" dirty="0"/>
              <a:t>Scholarship / Discount of fee process</a:t>
            </a:r>
          </a:p>
          <a:p>
            <a:pPr lvl="3"/>
            <a:r>
              <a:rPr lang="en-US" sz="1400" dirty="0"/>
              <a:t>Transfer Process</a:t>
            </a:r>
          </a:p>
          <a:p>
            <a:pPr lvl="3"/>
            <a:r>
              <a:rPr lang="en-US" sz="1400" dirty="0"/>
              <a:t>Exit / Discount Process</a:t>
            </a:r>
          </a:p>
          <a:p>
            <a:pPr lvl="3"/>
            <a:r>
              <a:rPr lang="en-US" sz="1400" dirty="0"/>
              <a:t>Degree issuing process</a:t>
            </a:r>
          </a:p>
          <a:p>
            <a:pPr lvl="3"/>
            <a:r>
              <a:rPr lang="en-US" sz="1400" dirty="0"/>
              <a:t>Background verification process</a:t>
            </a:r>
          </a:p>
          <a:p>
            <a:r>
              <a:rPr lang="en-US" sz="1400" dirty="0"/>
              <a:t>Health Care</a:t>
            </a:r>
          </a:p>
          <a:p>
            <a:pPr lvl="1"/>
            <a:r>
              <a:rPr lang="en-US" sz="1400" dirty="0"/>
              <a:t>OPD Appointments</a:t>
            </a:r>
          </a:p>
          <a:p>
            <a:pPr lvl="1"/>
            <a:r>
              <a:rPr lang="en-US" sz="1400" dirty="0"/>
              <a:t>Inpatient Admission</a:t>
            </a:r>
          </a:p>
          <a:p>
            <a:pPr lvl="1"/>
            <a:r>
              <a:rPr lang="en-US" sz="1400" dirty="0"/>
              <a:t>Patient Discharge</a:t>
            </a:r>
          </a:p>
          <a:p>
            <a:pPr lvl="1"/>
            <a:r>
              <a:rPr lang="en-US" sz="1400" dirty="0"/>
              <a:t>Pharmacy Settlement (Inpatient)</a:t>
            </a:r>
          </a:p>
          <a:p>
            <a:pPr lvl="1"/>
            <a:r>
              <a:rPr lang="en-US" sz="1400" dirty="0"/>
              <a:t>Insurance Payment Process</a:t>
            </a:r>
          </a:p>
          <a:p>
            <a:r>
              <a:rPr lang="en-US" sz="1400" dirty="0"/>
              <a:t>Business Process – series of steps which we implement to accomplish a task inside our business.</a:t>
            </a:r>
          </a:p>
          <a:p>
            <a:r>
              <a:rPr lang="en-US" sz="1400" dirty="0"/>
              <a:t>By implementing business processes – companies can grow faster (scale), it’s not people dependent anymore. To make business system driven, the business process helps the organization to streamline the business very logically and effectively.</a:t>
            </a:r>
          </a:p>
        </p:txBody>
      </p:sp>
    </p:spTree>
    <p:extLst>
      <p:ext uri="{BB962C8B-B14F-4D97-AF65-F5344CB8AC3E}">
        <p14:creationId xmlns:p14="http://schemas.microsoft.com/office/powerpoint/2010/main" val="151192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 calcmode="lin" valueType="num">
                                      <p:cBhvr additive="base">
                                        <p:cTn id="5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 calcmode="lin" valueType="num">
                                      <p:cBhvr additive="base">
                                        <p:cTn id="5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3">
                                            <p:txEl>
                                              <p:pRg st="13" end="13"/>
                                            </p:txEl>
                                          </p:spTgt>
                                        </p:tgtEl>
                                        <p:attrNameLst>
                                          <p:attrName>style.visibility</p:attrName>
                                        </p:attrNameLst>
                                      </p:cBhvr>
                                      <p:to>
                                        <p:strVal val="visible"/>
                                      </p:to>
                                    </p:set>
                                    <p:anim calcmode="lin" valueType="num">
                                      <p:cBhvr additive="base">
                                        <p:cTn id="6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4" end="14"/>
                                            </p:txEl>
                                          </p:spTgt>
                                        </p:tgtEl>
                                        <p:attrNameLst>
                                          <p:attrName>style.visibility</p:attrName>
                                        </p:attrNameLst>
                                      </p:cBhvr>
                                      <p:to>
                                        <p:strVal val="visible"/>
                                      </p:to>
                                    </p:set>
                                    <p:anim calcmode="lin" valueType="num">
                                      <p:cBhvr additive="base">
                                        <p:cTn id="6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AED7091-7ECA-4F89-BDE3-23D4BBD654EC}"/>
              </a:ext>
            </a:extLst>
          </p:cNvPr>
          <p:cNvSpPr>
            <a:spLocks noGrp="1"/>
          </p:cNvSpPr>
          <p:nvPr>
            <p:ph type="body" sz="quarter" idx="13"/>
          </p:nvPr>
        </p:nvSpPr>
        <p:spPr/>
        <p:txBody>
          <a:bodyPr/>
          <a:lstStyle/>
          <a:p>
            <a:r>
              <a:rPr lang="en-US" dirty="0"/>
              <a:t>Enterprises / Company</a:t>
            </a:r>
            <a:endParaRPr lang="en-IN" dirty="0"/>
          </a:p>
        </p:txBody>
      </p:sp>
      <p:sp>
        <p:nvSpPr>
          <p:cNvPr id="3" name="Content Placeholder 2">
            <a:extLst>
              <a:ext uri="{FF2B5EF4-FFF2-40B4-BE49-F238E27FC236}">
                <a16:creationId xmlns:a16="http://schemas.microsoft.com/office/drawing/2014/main" xmlns="" id="{BFF10409-4A5E-44BC-AC06-E3F724237008}"/>
              </a:ext>
            </a:extLst>
          </p:cNvPr>
          <p:cNvSpPr txBox="1">
            <a:spLocks/>
          </p:cNvSpPr>
          <p:nvPr/>
        </p:nvSpPr>
        <p:spPr>
          <a:xfrm>
            <a:off x="457201" y="1032592"/>
            <a:ext cx="10968606" cy="520881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Different departments in an enterprise</a:t>
            </a:r>
          </a:p>
          <a:p>
            <a:pPr lvl="1"/>
            <a:r>
              <a:rPr lang="en-US" sz="1600" dirty="0"/>
              <a:t>HRD (People)</a:t>
            </a:r>
          </a:p>
          <a:p>
            <a:pPr lvl="1"/>
            <a:r>
              <a:rPr lang="en-US" sz="1600" dirty="0"/>
              <a:t>Quality team</a:t>
            </a:r>
          </a:p>
          <a:p>
            <a:pPr lvl="1"/>
            <a:r>
              <a:rPr lang="en-US" sz="1600" dirty="0"/>
              <a:t>Sales Department</a:t>
            </a:r>
          </a:p>
          <a:p>
            <a:pPr lvl="1"/>
            <a:r>
              <a:rPr lang="en-US" sz="1600" dirty="0"/>
              <a:t>Product Department</a:t>
            </a:r>
          </a:p>
          <a:p>
            <a:pPr lvl="1"/>
            <a:r>
              <a:rPr lang="en-US" sz="1600" dirty="0"/>
              <a:t>Maintenance Department</a:t>
            </a:r>
          </a:p>
          <a:p>
            <a:pPr lvl="1"/>
            <a:r>
              <a:rPr lang="en-US" sz="1600" dirty="0"/>
              <a:t>Finance (Book Keeping and Accounts)</a:t>
            </a:r>
          </a:p>
          <a:p>
            <a:pPr lvl="1"/>
            <a:r>
              <a:rPr lang="en-US" sz="1600" dirty="0"/>
              <a:t>IT </a:t>
            </a:r>
          </a:p>
          <a:p>
            <a:pPr lvl="1"/>
            <a:r>
              <a:rPr lang="en-US" sz="1600" dirty="0"/>
              <a:t>Customer Service</a:t>
            </a:r>
          </a:p>
          <a:p>
            <a:pPr lvl="1"/>
            <a:r>
              <a:rPr lang="en-US" sz="1600" dirty="0"/>
              <a:t>Procurement (Vendors)</a:t>
            </a:r>
          </a:p>
          <a:p>
            <a:pPr lvl="1"/>
            <a:r>
              <a:rPr lang="en-US" sz="1600" dirty="0"/>
              <a:t>Transportation &amp; Logistics</a:t>
            </a:r>
          </a:p>
          <a:p>
            <a:r>
              <a:rPr lang="en-US" sz="1600" dirty="0"/>
              <a:t>ERP – Enterprise Resource Planning</a:t>
            </a:r>
          </a:p>
          <a:p>
            <a:pPr lvl="1"/>
            <a:r>
              <a:rPr lang="en-US" sz="1600" dirty="0"/>
              <a:t>SAP</a:t>
            </a:r>
          </a:p>
          <a:p>
            <a:pPr lvl="1"/>
            <a:r>
              <a:rPr lang="en-US" sz="1600" dirty="0"/>
              <a:t>Oracle ERP</a:t>
            </a:r>
          </a:p>
          <a:p>
            <a:pPr lvl="1"/>
            <a:r>
              <a:rPr lang="en-US" sz="1600" dirty="0"/>
              <a:t>MSFT ERP</a:t>
            </a:r>
          </a:p>
          <a:p>
            <a:pPr lvl="1"/>
            <a:r>
              <a:rPr lang="en-US" sz="1600" dirty="0"/>
              <a:t>Ramco Systems</a:t>
            </a:r>
          </a:p>
          <a:p>
            <a:pPr lvl="1"/>
            <a:r>
              <a:rPr lang="en-US" sz="1600" dirty="0"/>
              <a:t>Tally</a:t>
            </a:r>
          </a:p>
          <a:p>
            <a:pPr lvl="1"/>
            <a:r>
              <a:rPr lang="en-US" sz="1600" dirty="0" err="1"/>
              <a:t>Zoho</a:t>
            </a:r>
            <a:endParaRPr lang="en-US" sz="1600" dirty="0"/>
          </a:p>
        </p:txBody>
      </p:sp>
    </p:spTree>
    <p:extLst>
      <p:ext uri="{BB962C8B-B14F-4D97-AF65-F5344CB8AC3E}">
        <p14:creationId xmlns:p14="http://schemas.microsoft.com/office/powerpoint/2010/main" val="3239821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2" end="12"/>
                                            </p:txEl>
                                          </p:spTgt>
                                        </p:tgtEl>
                                        <p:attrNameLst>
                                          <p:attrName>style.visibility</p:attrName>
                                        </p:attrNameLst>
                                      </p:cBhvr>
                                      <p:to>
                                        <p:strVal val="visible"/>
                                      </p:to>
                                    </p:set>
                                    <p:anim calcmode="lin" valueType="num">
                                      <p:cBhvr additive="base">
                                        <p:cTn id="6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
                                            <p:txEl>
                                              <p:pRg st="13" end="13"/>
                                            </p:txEl>
                                          </p:spTgt>
                                        </p:tgtEl>
                                        <p:attrNameLst>
                                          <p:attrName>style.visibility</p:attrName>
                                        </p:attrNameLst>
                                      </p:cBhvr>
                                      <p:to>
                                        <p:strVal val="visible"/>
                                      </p:to>
                                    </p:set>
                                    <p:anim calcmode="lin" valueType="num">
                                      <p:cBhvr additive="base">
                                        <p:cTn id="6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4" end="14"/>
                                            </p:txEl>
                                          </p:spTgt>
                                        </p:tgtEl>
                                        <p:attrNameLst>
                                          <p:attrName>style.visibility</p:attrName>
                                        </p:attrNameLst>
                                      </p:cBhvr>
                                      <p:to>
                                        <p:strVal val="visible"/>
                                      </p:to>
                                    </p:set>
                                    <p:anim calcmode="lin" valueType="num">
                                      <p:cBhvr additive="base">
                                        <p:cTn id="73"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5" end="15"/>
                                            </p:txEl>
                                          </p:spTgt>
                                        </p:tgtEl>
                                        <p:attrNameLst>
                                          <p:attrName>style.visibility</p:attrName>
                                        </p:attrNameLst>
                                      </p:cBhvr>
                                      <p:to>
                                        <p:strVal val="visible"/>
                                      </p:to>
                                    </p:set>
                                    <p:anim calcmode="lin" valueType="num">
                                      <p:cBhvr additive="base">
                                        <p:cTn id="7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6" end="16"/>
                                            </p:txEl>
                                          </p:spTgt>
                                        </p:tgtEl>
                                        <p:attrNameLst>
                                          <p:attrName>style.visibility</p:attrName>
                                        </p:attrNameLst>
                                      </p:cBhvr>
                                      <p:to>
                                        <p:strVal val="visible"/>
                                      </p:to>
                                    </p:set>
                                    <p:anim calcmode="lin" valueType="num">
                                      <p:cBhvr additive="base">
                                        <p:cTn id="81"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
                                            <p:txEl>
                                              <p:pRg st="17" end="17"/>
                                            </p:txEl>
                                          </p:spTgt>
                                        </p:tgtEl>
                                        <p:attrNameLst>
                                          <p:attrName>style.visibility</p:attrName>
                                        </p:attrNameLst>
                                      </p:cBhvr>
                                      <p:to>
                                        <p:strVal val="visible"/>
                                      </p:to>
                                    </p:set>
                                    <p:anim calcmode="lin" valueType="num">
                                      <p:cBhvr additive="base">
                                        <p:cTn id="85"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8AED7091-7ECA-4F89-BDE3-23D4BBD654EC}"/>
              </a:ext>
            </a:extLst>
          </p:cNvPr>
          <p:cNvSpPr>
            <a:spLocks noGrp="1"/>
          </p:cNvSpPr>
          <p:nvPr>
            <p:ph type="body" sz="quarter" idx="13"/>
          </p:nvPr>
        </p:nvSpPr>
        <p:spPr/>
        <p:txBody>
          <a:bodyPr/>
          <a:lstStyle/>
          <a:p>
            <a:r>
              <a:rPr lang="en-US" dirty="0"/>
              <a:t>Differences between two companies</a:t>
            </a:r>
            <a:endParaRPr lang="en-IN" dirty="0"/>
          </a:p>
        </p:txBody>
      </p:sp>
      <p:sp>
        <p:nvSpPr>
          <p:cNvPr id="4" name="Content Placeholder 2">
            <a:extLst>
              <a:ext uri="{FF2B5EF4-FFF2-40B4-BE49-F238E27FC236}">
                <a16:creationId xmlns:a16="http://schemas.microsoft.com/office/drawing/2014/main" xmlns="" id="{E4C470BF-3E82-41D6-96AC-FF8BAE794339}"/>
              </a:ext>
            </a:extLst>
          </p:cNvPr>
          <p:cNvSpPr txBox="1">
            <a:spLocks/>
          </p:cNvSpPr>
          <p:nvPr/>
        </p:nvSpPr>
        <p:spPr>
          <a:xfrm>
            <a:off x="457200" y="1148156"/>
            <a:ext cx="5207721"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Infosys</a:t>
            </a:r>
          </a:p>
          <a:p>
            <a:pPr lvl="1"/>
            <a:r>
              <a:rPr lang="en-US" sz="1600" dirty="0"/>
              <a:t>Software Services</a:t>
            </a:r>
          </a:p>
          <a:p>
            <a:pPr lvl="1"/>
            <a:r>
              <a:rPr lang="en-US" sz="1600" dirty="0"/>
              <a:t>HRD (HRMS)</a:t>
            </a:r>
          </a:p>
          <a:p>
            <a:pPr lvl="1"/>
            <a:r>
              <a:rPr lang="en-US" sz="1600" dirty="0"/>
              <a:t>Quality (Software)</a:t>
            </a:r>
          </a:p>
          <a:p>
            <a:pPr lvl="1"/>
            <a:r>
              <a:rPr lang="en-US" sz="1600" dirty="0"/>
              <a:t>Finance </a:t>
            </a:r>
          </a:p>
          <a:p>
            <a:pPr lvl="1"/>
            <a:r>
              <a:rPr lang="en-US" sz="1600" dirty="0"/>
              <a:t>Facility to host employees</a:t>
            </a:r>
          </a:p>
          <a:p>
            <a:pPr lvl="1"/>
            <a:r>
              <a:rPr lang="en-US" sz="1600" dirty="0"/>
              <a:t>Skilled Engineers (a lot of investment)</a:t>
            </a:r>
          </a:p>
          <a:p>
            <a:pPr lvl="1"/>
            <a:r>
              <a:rPr lang="en-US" sz="1600" dirty="0"/>
              <a:t>Human Capital</a:t>
            </a:r>
          </a:p>
          <a:p>
            <a:pPr lvl="1"/>
            <a:r>
              <a:rPr lang="en-US" sz="1600" dirty="0"/>
              <a:t>Customers</a:t>
            </a:r>
          </a:p>
          <a:p>
            <a:pPr lvl="1"/>
            <a:r>
              <a:rPr lang="en-US" sz="1600" dirty="0"/>
              <a:t>Dynamic by nature (tech stack changes, customer requirement changes)</a:t>
            </a:r>
          </a:p>
          <a:p>
            <a:pPr lvl="1"/>
            <a:r>
              <a:rPr lang="en-US" sz="1600" dirty="0"/>
              <a:t>We install the software on the client premises/cloud</a:t>
            </a:r>
          </a:p>
          <a:p>
            <a:pPr lvl="1"/>
            <a:endParaRPr lang="en-US" sz="1600" dirty="0"/>
          </a:p>
        </p:txBody>
      </p:sp>
      <p:sp>
        <p:nvSpPr>
          <p:cNvPr id="5" name="Content Placeholder 2">
            <a:extLst>
              <a:ext uri="{FF2B5EF4-FFF2-40B4-BE49-F238E27FC236}">
                <a16:creationId xmlns:a16="http://schemas.microsoft.com/office/drawing/2014/main" xmlns="" id="{7C15E6A6-AA5A-451F-BD87-498C82CE8C60}"/>
              </a:ext>
            </a:extLst>
          </p:cNvPr>
          <p:cNvSpPr txBox="1">
            <a:spLocks/>
          </p:cNvSpPr>
          <p:nvPr/>
        </p:nvSpPr>
        <p:spPr>
          <a:xfrm>
            <a:off x="6196241" y="1142942"/>
            <a:ext cx="5207720" cy="4858639"/>
          </a:xfrm>
          <a:prstGeom prst="rect">
            <a:avLst/>
          </a:prstGeom>
          <a:ln>
            <a:solidFill>
              <a:srgbClr val="0070C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TVS</a:t>
            </a:r>
          </a:p>
          <a:p>
            <a:pPr lvl="1"/>
            <a:r>
              <a:rPr lang="en-US" sz="1600" dirty="0"/>
              <a:t>Product (Manufacturing)</a:t>
            </a:r>
          </a:p>
          <a:p>
            <a:pPr lvl="1"/>
            <a:r>
              <a:rPr lang="en-US" sz="1600" dirty="0"/>
              <a:t>HRD </a:t>
            </a:r>
            <a:r>
              <a:rPr lang="en-US" sz="1600" i="1" dirty="0"/>
              <a:t>(HRMS)</a:t>
            </a:r>
          </a:p>
          <a:p>
            <a:pPr lvl="1"/>
            <a:r>
              <a:rPr lang="en-US" sz="1600" dirty="0"/>
              <a:t>Quality (Physical Components)</a:t>
            </a:r>
          </a:p>
          <a:p>
            <a:pPr lvl="1"/>
            <a:r>
              <a:rPr lang="en-US" sz="1600" dirty="0"/>
              <a:t>Safety (the important goal)</a:t>
            </a:r>
          </a:p>
          <a:p>
            <a:pPr lvl="1"/>
            <a:r>
              <a:rPr lang="en-US" sz="1600" dirty="0"/>
              <a:t>Finance</a:t>
            </a:r>
          </a:p>
          <a:p>
            <a:pPr lvl="1"/>
            <a:r>
              <a:rPr lang="en-US" sz="1600" dirty="0"/>
              <a:t>Plant Management System</a:t>
            </a:r>
          </a:p>
          <a:p>
            <a:pPr lvl="1"/>
            <a:r>
              <a:rPr lang="en-US" sz="1600" dirty="0"/>
              <a:t>Raw Materials (Vendors)</a:t>
            </a:r>
          </a:p>
          <a:p>
            <a:pPr lvl="1"/>
            <a:r>
              <a:rPr lang="en-US" sz="1600" dirty="0"/>
              <a:t>Machines do most of the work</a:t>
            </a:r>
          </a:p>
          <a:p>
            <a:pPr lvl="1"/>
            <a:r>
              <a:rPr lang="en-US" sz="1600" dirty="0"/>
              <a:t>Customers</a:t>
            </a:r>
          </a:p>
          <a:p>
            <a:pPr lvl="1"/>
            <a:r>
              <a:rPr lang="en-US" sz="1600" dirty="0"/>
              <a:t>Planned Change</a:t>
            </a:r>
          </a:p>
          <a:p>
            <a:pPr lvl="1"/>
            <a:r>
              <a:rPr lang="en-US" sz="1600" dirty="0"/>
              <a:t>Dealer Management (distribute)</a:t>
            </a:r>
          </a:p>
          <a:p>
            <a:pPr lvl="1"/>
            <a:r>
              <a:rPr lang="en-US" sz="1600" dirty="0"/>
              <a:t>Service Stations</a:t>
            </a:r>
          </a:p>
          <a:p>
            <a:pPr lvl="1"/>
            <a:endParaRPr lang="en-US" sz="1600" dirty="0"/>
          </a:p>
        </p:txBody>
      </p:sp>
    </p:spTree>
    <p:extLst>
      <p:ext uri="{BB962C8B-B14F-4D97-AF65-F5344CB8AC3E}">
        <p14:creationId xmlns:p14="http://schemas.microsoft.com/office/powerpoint/2010/main" val="1631941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 calcmode="lin" valueType="num">
                                      <p:cBhvr additive="base">
                                        <p:cTn id="3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additive="base">
                                        <p:cTn id="4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 calcmode="lin" valueType="num">
                                      <p:cBhvr additive="base">
                                        <p:cTn id="4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anim calcmode="lin" valueType="num">
                                      <p:cBhvr additive="base">
                                        <p:cTn id="5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
                                            <p:txEl>
                                              <p:pRg st="4" end="4"/>
                                            </p:txEl>
                                          </p:spTgt>
                                        </p:tgtEl>
                                        <p:attrNameLst>
                                          <p:attrName>style.visibility</p:attrName>
                                        </p:attrNameLst>
                                      </p:cBhvr>
                                      <p:to>
                                        <p:strVal val="visible"/>
                                      </p:to>
                                    </p:set>
                                    <p:anim calcmode="lin" valueType="num">
                                      <p:cBhvr additive="base">
                                        <p:cTn id="6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anim calcmode="lin" valueType="num">
                                      <p:cBhvr additive="base">
                                        <p:cTn id="6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5" end="5"/>
                                            </p:txEl>
                                          </p:spTgt>
                                        </p:tgtEl>
                                        <p:attrNameLst>
                                          <p:attrName>style.visibility</p:attrName>
                                        </p:attrNameLst>
                                      </p:cBhvr>
                                      <p:to>
                                        <p:strVal val="visible"/>
                                      </p:to>
                                    </p:set>
                                    <p:anim calcmode="lin" valueType="num">
                                      <p:cBhvr additive="base">
                                        <p:cTn id="73"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anim calcmode="lin" valueType="num">
                                      <p:cBhvr additive="base">
                                        <p:cTn id="79"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anim calcmode="lin" valueType="num">
                                      <p:cBhvr additive="base">
                                        <p:cTn id="8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
                                            <p:txEl>
                                              <p:pRg st="7" end="7"/>
                                            </p:txEl>
                                          </p:spTgt>
                                        </p:tgtEl>
                                        <p:attrNameLst>
                                          <p:attrName>style.visibility</p:attrName>
                                        </p:attrNameLst>
                                      </p:cBhvr>
                                      <p:to>
                                        <p:strVal val="visible"/>
                                      </p:to>
                                    </p:set>
                                    <p:animEffect transition="in" filter="fade">
                                      <p:cBhvr>
                                        <p:cTn id="91" dur="1000"/>
                                        <p:tgtEl>
                                          <p:spTgt spid="5">
                                            <p:txEl>
                                              <p:pRg st="7" end="7"/>
                                            </p:txEl>
                                          </p:spTgt>
                                        </p:tgtEl>
                                      </p:cBhvr>
                                    </p:animEffect>
                                    <p:anim calcmode="lin" valueType="num">
                                      <p:cBhvr>
                                        <p:cTn id="92"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nodeType="clickEffect">
                                  <p:stCondLst>
                                    <p:cond delay="0"/>
                                  </p:stCondLst>
                                  <p:childTnLst>
                                    <p:set>
                                      <p:cBhvr>
                                        <p:cTn id="97" dur="1" fill="hold">
                                          <p:stCondLst>
                                            <p:cond delay="0"/>
                                          </p:stCondLst>
                                        </p:cTn>
                                        <p:tgtEl>
                                          <p:spTgt spid="4">
                                            <p:txEl>
                                              <p:pRg st="7" end="7"/>
                                            </p:txEl>
                                          </p:spTgt>
                                        </p:tgtEl>
                                        <p:attrNameLst>
                                          <p:attrName>style.visibility</p:attrName>
                                        </p:attrNameLst>
                                      </p:cBhvr>
                                      <p:to>
                                        <p:strVal val="visible"/>
                                      </p:to>
                                    </p:set>
                                    <p:anim calcmode="lin" valueType="num">
                                      <p:cBhvr additive="base">
                                        <p:cTn id="98"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nodeType="clickEffect">
                                  <p:stCondLst>
                                    <p:cond delay="0"/>
                                  </p:stCondLst>
                                  <p:childTnLst>
                                    <p:set>
                                      <p:cBhvr>
                                        <p:cTn id="103" dur="1" fill="hold">
                                          <p:stCondLst>
                                            <p:cond delay="0"/>
                                          </p:stCondLst>
                                        </p:cTn>
                                        <p:tgtEl>
                                          <p:spTgt spid="4">
                                            <p:txEl>
                                              <p:pRg st="8" end="8"/>
                                            </p:txEl>
                                          </p:spTgt>
                                        </p:tgtEl>
                                        <p:attrNameLst>
                                          <p:attrName>style.visibility</p:attrName>
                                        </p:attrNameLst>
                                      </p:cBhvr>
                                      <p:to>
                                        <p:strVal val="visible"/>
                                      </p:to>
                                    </p:set>
                                    <p:anim calcmode="lin" valueType="num">
                                      <p:cBhvr additive="base">
                                        <p:cTn id="104"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5">
                                            <p:txEl>
                                              <p:pRg st="8" end="8"/>
                                            </p:txEl>
                                          </p:spTgt>
                                        </p:tgtEl>
                                        <p:attrNameLst>
                                          <p:attrName>style.visibility</p:attrName>
                                        </p:attrNameLst>
                                      </p:cBhvr>
                                      <p:to>
                                        <p:strVal val="visible"/>
                                      </p:to>
                                    </p:set>
                                    <p:anim calcmode="lin" valueType="num">
                                      <p:cBhvr additive="base">
                                        <p:cTn id="110"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11"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 presetClass="entr" presetSubtype="4" fill="hold" nodeType="clickEffect">
                                  <p:stCondLst>
                                    <p:cond delay="0"/>
                                  </p:stCondLst>
                                  <p:childTnLst>
                                    <p:set>
                                      <p:cBhvr>
                                        <p:cTn id="115" dur="1" fill="hold">
                                          <p:stCondLst>
                                            <p:cond delay="0"/>
                                          </p:stCondLst>
                                        </p:cTn>
                                        <p:tgtEl>
                                          <p:spTgt spid="5">
                                            <p:txEl>
                                              <p:pRg st="9" end="9"/>
                                            </p:txEl>
                                          </p:spTgt>
                                        </p:tgtEl>
                                        <p:attrNameLst>
                                          <p:attrName>style.visibility</p:attrName>
                                        </p:attrNameLst>
                                      </p:cBhvr>
                                      <p:to>
                                        <p:strVal val="visible"/>
                                      </p:to>
                                    </p:set>
                                    <p:anim calcmode="lin" valueType="num">
                                      <p:cBhvr additive="base">
                                        <p:cTn id="11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11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nodeType="clickEffect">
                                  <p:stCondLst>
                                    <p:cond delay="0"/>
                                  </p:stCondLst>
                                  <p:childTnLst>
                                    <p:set>
                                      <p:cBhvr>
                                        <p:cTn id="121" dur="1" fill="hold">
                                          <p:stCondLst>
                                            <p:cond delay="0"/>
                                          </p:stCondLst>
                                        </p:cTn>
                                        <p:tgtEl>
                                          <p:spTgt spid="4">
                                            <p:txEl>
                                              <p:pRg st="9" end="9"/>
                                            </p:txEl>
                                          </p:spTgt>
                                        </p:tgtEl>
                                        <p:attrNameLst>
                                          <p:attrName>style.visibility</p:attrName>
                                        </p:attrNameLst>
                                      </p:cBhvr>
                                      <p:to>
                                        <p:strVal val="visible"/>
                                      </p:to>
                                    </p:set>
                                    <p:anim calcmode="lin" valueType="num">
                                      <p:cBhvr additive="base">
                                        <p:cTn id="122"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23"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nodeType="clickEffect">
                                  <p:stCondLst>
                                    <p:cond delay="0"/>
                                  </p:stCondLst>
                                  <p:childTnLst>
                                    <p:set>
                                      <p:cBhvr>
                                        <p:cTn id="127" dur="1" fill="hold">
                                          <p:stCondLst>
                                            <p:cond delay="0"/>
                                          </p:stCondLst>
                                        </p:cTn>
                                        <p:tgtEl>
                                          <p:spTgt spid="5">
                                            <p:txEl>
                                              <p:pRg st="10" end="10"/>
                                            </p:txEl>
                                          </p:spTgt>
                                        </p:tgtEl>
                                        <p:attrNameLst>
                                          <p:attrName>style.visibility</p:attrName>
                                        </p:attrNameLst>
                                      </p:cBhvr>
                                      <p:to>
                                        <p:strVal val="visible"/>
                                      </p:to>
                                    </p:set>
                                    <p:anim calcmode="lin" valueType="num">
                                      <p:cBhvr additive="base">
                                        <p:cTn id="128"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129"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2" presetClass="entr" presetSubtype="4" fill="hold" nodeType="clickEffect">
                                  <p:stCondLst>
                                    <p:cond delay="0"/>
                                  </p:stCondLst>
                                  <p:childTnLst>
                                    <p:set>
                                      <p:cBhvr>
                                        <p:cTn id="133" dur="1" fill="hold">
                                          <p:stCondLst>
                                            <p:cond delay="0"/>
                                          </p:stCondLst>
                                        </p:cTn>
                                        <p:tgtEl>
                                          <p:spTgt spid="4">
                                            <p:txEl>
                                              <p:pRg st="10" end="10"/>
                                            </p:txEl>
                                          </p:spTgt>
                                        </p:tgtEl>
                                        <p:attrNameLst>
                                          <p:attrName>style.visibility</p:attrName>
                                        </p:attrNameLst>
                                      </p:cBhvr>
                                      <p:to>
                                        <p:strVal val="visible"/>
                                      </p:to>
                                    </p:set>
                                    <p:anim calcmode="lin" valueType="num">
                                      <p:cBhvr additive="base">
                                        <p:cTn id="134"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35"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nodeType="clickEffect">
                                  <p:stCondLst>
                                    <p:cond delay="0"/>
                                  </p:stCondLst>
                                  <p:childTnLst>
                                    <p:set>
                                      <p:cBhvr>
                                        <p:cTn id="139" dur="1" fill="hold">
                                          <p:stCondLst>
                                            <p:cond delay="0"/>
                                          </p:stCondLst>
                                        </p:cTn>
                                        <p:tgtEl>
                                          <p:spTgt spid="5">
                                            <p:txEl>
                                              <p:pRg st="11" end="11"/>
                                            </p:txEl>
                                          </p:spTgt>
                                        </p:tgtEl>
                                        <p:attrNameLst>
                                          <p:attrName>style.visibility</p:attrName>
                                        </p:attrNameLst>
                                      </p:cBhvr>
                                      <p:to>
                                        <p:strVal val="visible"/>
                                      </p:to>
                                    </p:set>
                                    <p:anim calcmode="lin" valueType="num">
                                      <p:cBhvr additive="base">
                                        <p:cTn id="140"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141"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nodeType="clickEffect">
                                  <p:stCondLst>
                                    <p:cond delay="0"/>
                                  </p:stCondLst>
                                  <p:childTnLst>
                                    <p:set>
                                      <p:cBhvr>
                                        <p:cTn id="145" dur="1" fill="hold">
                                          <p:stCondLst>
                                            <p:cond delay="0"/>
                                          </p:stCondLst>
                                        </p:cTn>
                                        <p:tgtEl>
                                          <p:spTgt spid="5">
                                            <p:txEl>
                                              <p:pRg st="12" end="12"/>
                                            </p:txEl>
                                          </p:spTgt>
                                        </p:tgtEl>
                                        <p:attrNameLst>
                                          <p:attrName>style.visibility</p:attrName>
                                        </p:attrNameLst>
                                      </p:cBhvr>
                                      <p:to>
                                        <p:strVal val="visible"/>
                                      </p:to>
                                    </p:set>
                                    <p:anim calcmode="lin" valueType="num">
                                      <p:cBhvr additive="base">
                                        <p:cTn id="146"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147"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25284552-61FE-4668-A5FD-5BA112948B56}"/>
              </a:ext>
            </a:extLst>
          </p:cNvPr>
          <p:cNvSpPr>
            <a:spLocks noGrp="1"/>
          </p:cNvSpPr>
          <p:nvPr>
            <p:ph type="body" sz="quarter" idx="13"/>
          </p:nvPr>
        </p:nvSpPr>
        <p:spPr/>
        <p:txBody>
          <a:bodyPr/>
          <a:lstStyle/>
          <a:p>
            <a:r>
              <a:rPr lang="en-US" dirty="0" smtClean="0"/>
              <a:t>Data Engineering</a:t>
            </a:r>
            <a:endParaRPr lang="en-IN" dirty="0"/>
          </a:p>
        </p:txBody>
      </p:sp>
      <p:pic>
        <p:nvPicPr>
          <p:cNvPr id="6" name="Graphic 5">
            <a:extLst>
              <a:ext uri="{FF2B5EF4-FFF2-40B4-BE49-F238E27FC236}">
                <a16:creationId xmlns:a16="http://schemas.microsoft.com/office/drawing/2014/main" xmlns="" id="{70AC59AA-63A7-42A5-8D1A-48A1C5A4F35F}"/>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296712" y="3158105"/>
            <a:ext cx="3505200" cy="3276600"/>
          </a:xfrm>
          <a:prstGeom prst="rect">
            <a:avLst/>
          </a:prstGeom>
        </p:spPr>
      </p:pic>
      <p:sp>
        <p:nvSpPr>
          <p:cNvPr id="5" name="Content Placeholder 2"/>
          <p:cNvSpPr txBox="1">
            <a:spLocks/>
          </p:cNvSpPr>
          <p:nvPr/>
        </p:nvSpPr>
        <p:spPr>
          <a:xfrm>
            <a:off x="223540" y="889262"/>
            <a:ext cx="11693948" cy="5416296"/>
          </a:xfrm>
          <a:prstGeom prst="rect">
            <a:avLst/>
          </a:prstGeom>
        </p:spPr>
        <p:txBody>
          <a:bodyPr>
            <a:noAutofit/>
          </a:bodyPr>
          <a:lstStyle>
            <a:defPPr>
              <a:defRPr lang="en-US"/>
            </a:defPPr>
            <a:lvl1pPr indent="0">
              <a:lnSpc>
                <a:spcPct val="150000"/>
              </a:lnSpc>
              <a:spcBef>
                <a:spcPts val="1000"/>
              </a:spcBef>
              <a:buFont typeface="Arial" panose="020B0604020202020204" pitchFamily="34" charset="0"/>
              <a:buNone/>
              <a:defRPr sz="16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Introduction</a:t>
            </a:r>
          </a:p>
          <a:p>
            <a:pPr lvl="1"/>
            <a:r>
              <a:rPr lang="en-US" dirty="0"/>
              <a:t>Name</a:t>
            </a:r>
          </a:p>
          <a:p>
            <a:pPr lvl="1"/>
            <a:r>
              <a:rPr lang="en-US" dirty="0"/>
              <a:t>Why software engineering?</a:t>
            </a:r>
          </a:p>
          <a:p>
            <a:pPr lvl="1"/>
            <a:r>
              <a:rPr lang="en-US" dirty="0"/>
              <a:t>Who referred you to us?</a:t>
            </a:r>
          </a:p>
          <a:p>
            <a:pPr lvl="1"/>
            <a:r>
              <a:rPr lang="en-US" dirty="0"/>
              <a:t>What’s your objective by doing this program?</a:t>
            </a:r>
          </a:p>
          <a:p>
            <a:pPr lvl="1"/>
            <a:r>
              <a:rPr lang="en-US" dirty="0"/>
              <a:t>What is your one strength and one weakness?</a:t>
            </a:r>
          </a:p>
          <a:p>
            <a:pPr lvl="1"/>
            <a:r>
              <a:rPr lang="en-US" dirty="0"/>
              <a:t>One question to me.</a:t>
            </a:r>
          </a:p>
          <a:p>
            <a:r>
              <a:rPr lang="en-US" dirty="0" smtClean="0"/>
              <a:t>Discussion </a:t>
            </a:r>
            <a:endParaRPr lang="en-US" dirty="0"/>
          </a:p>
          <a:p>
            <a:pPr marL="1028700" lvl="1" indent="-342900">
              <a:lnSpc>
                <a:spcPct val="100000"/>
              </a:lnSpc>
              <a:buFont typeface="+mj-lt"/>
              <a:buAutoNum type="arabicPeriod"/>
            </a:pPr>
            <a:r>
              <a:rPr lang="en-US" sz="2000" dirty="0" smtClean="0"/>
              <a:t>About Industries (Manufacturing)</a:t>
            </a:r>
          </a:p>
          <a:p>
            <a:pPr marL="1028700" lvl="1" indent="-342900">
              <a:lnSpc>
                <a:spcPct val="100000"/>
              </a:lnSpc>
              <a:buFont typeface="+mj-lt"/>
              <a:buAutoNum type="arabicPeriod"/>
            </a:pPr>
            <a:r>
              <a:rPr lang="en-US" sz="2000" dirty="0" smtClean="0"/>
              <a:t>Business Characteristics (Supplier, Production, Customers, Support)</a:t>
            </a:r>
            <a:endParaRPr lang="en-US" sz="2000" dirty="0"/>
          </a:p>
          <a:p>
            <a:pPr marL="1028700" lvl="1" indent="-342900">
              <a:lnSpc>
                <a:spcPct val="100000"/>
              </a:lnSpc>
              <a:buFont typeface="+mj-lt"/>
              <a:buAutoNum type="arabicPeriod"/>
            </a:pPr>
            <a:r>
              <a:rPr lang="en-US" sz="2000" dirty="0"/>
              <a:t>Business </a:t>
            </a:r>
            <a:r>
              <a:rPr lang="en-US" sz="2000" dirty="0" smtClean="0"/>
              <a:t>Process (Warranty management system for AC’s)</a:t>
            </a:r>
            <a:endParaRPr lang="en-US" sz="2000" dirty="0"/>
          </a:p>
          <a:p>
            <a:pPr marL="1028700" lvl="1" indent="-342900">
              <a:lnSpc>
                <a:spcPct val="100000"/>
              </a:lnSpc>
              <a:buFont typeface="+mj-lt"/>
              <a:buAutoNum type="arabicPeriod"/>
            </a:pPr>
            <a:r>
              <a:rPr lang="en-US" sz="2000" dirty="0"/>
              <a:t>Investment, Product / Service building, Selling and Service</a:t>
            </a:r>
          </a:p>
          <a:p>
            <a:pPr marL="1028700" lvl="1" indent="-342900">
              <a:lnSpc>
                <a:spcPct val="100000"/>
              </a:lnSpc>
              <a:buFont typeface="+mj-lt"/>
              <a:buAutoNum type="arabicPeriod"/>
            </a:pPr>
            <a:r>
              <a:rPr lang="en-US" sz="2000" dirty="0"/>
              <a:t>Information and Data</a:t>
            </a:r>
          </a:p>
          <a:p>
            <a:endParaRPr lang="en-US" dirty="0"/>
          </a:p>
        </p:txBody>
      </p:sp>
    </p:spTree>
    <p:extLst>
      <p:ext uri="{BB962C8B-B14F-4D97-AF65-F5344CB8AC3E}">
        <p14:creationId xmlns:p14="http://schemas.microsoft.com/office/powerpoint/2010/main" val="1171570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fade">
                                      <p:cBhvr>
                                        <p:cTn id="23" dur="500"/>
                                        <p:tgtEl>
                                          <p:spTgt spid="5">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8" end="8"/>
                                            </p:txEl>
                                          </p:spTgt>
                                        </p:tgtEl>
                                        <p:attrNameLst>
                                          <p:attrName>style.visibility</p:attrName>
                                        </p:attrNameLst>
                                      </p:cBhvr>
                                      <p:to>
                                        <p:strVal val="visible"/>
                                      </p:to>
                                    </p:set>
                                    <p:animEffect transition="in" filter="fade">
                                      <p:cBhvr>
                                        <p:cTn id="28" dur="500"/>
                                        <p:tgtEl>
                                          <p:spTgt spid="5">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fade">
                                      <p:cBhvr>
                                        <p:cTn id="38" dur="1000"/>
                                        <p:tgtEl>
                                          <p:spTgt spid="5">
                                            <p:txEl>
                                              <p:pRg st="10" end="10"/>
                                            </p:txEl>
                                          </p:spTgt>
                                        </p:tgtEl>
                                      </p:cBhvr>
                                    </p:animEffect>
                                    <p:anim calcmode="lin" valueType="num">
                                      <p:cBhvr>
                                        <p:cTn id="3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0"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12" end="12"/>
                                            </p:txEl>
                                          </p:spTgt>
                                        </p:tgtEl>
                                        <p:attrNameLst>
                                          <p:attrName>style.visibility</p:attrName>
                                        </p:attrNameLst>
                                      </p:cBhvr>
                                      <p:to>
                                        <p:strVal val="visible"/>
                                      </p:to>
                                    </p:set>
                                    <p:anim calcmode="lin" valueType="num">
                                      <p:cBhvr additive="base">
                                        <p:cTn id="49"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BDAB73FD-C75A-477E-8CE0-A13E6EEEF321}"/>
              </a:ext>
            </a:extLst>
          </p:cNvPr>
          <p:cNvSpPr>
            <a:spLocks noGrp="1"/>
          </p:cNvSpPr>
          <p:nvPr>
            <p:ph type="body" sz="quarter" idx="13"/>
          </p:nvPr>
        </p:nvSpPr>
        <p:spPr/>
        <p:txBody>
          <a:bodyPr/>
          <a:lstStyle/>
          <a:p>
            <a:r>
              <a:rPr lang="en-IN" dirty="0"/>
              <a:t>Entity</a:t>
            </a:r>
          </a:p>
        </p:txBody>
      </p:sp>
      <p:sp>
        <p:nvSpPr>
          <p:cNvPr id="3" name="Content Placeholder 2">
            <a:extLst>
              <a:ext uri="{FF2B5EF4-FFF2-40B4-BE49-F238E27FC236}">
                <a16:creationId xmlns:a16="http://schemas.microsoft.com/office/drawing/2014/main" xmlns="" id="{C3B15D7D-51E0-4178-8C68-95623B5BCFAE}"/>
              </a:ext>
            </a:extLst>
          </p:cNvPr>
          <p:cNvSpPr txBox="1">
            <a:spLocks/>
          </p:cNvSpPr>
          <p:nvPr/>
        </p:nvSpPr>
        <p:spPr>
          <a:xfrm>
            <a:off x="457200" y="1311730"/>
            <a:ext cx="11184420" cy="48652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ts val="2600"/>
            </a:pPr>
            <a:r>
              <a:rPr lang="en-US" sz="1600" dirty="0">
                <a:solidFill>
                  <a:srgbClr val="000000"/>
                </a:solidFill>
              </a:rPr>
              <a:t>Entity – is an object, person, thing, or location which helps the business to run.</a:t>
            </a:r>
            <a:endParaRPr lang="en-IN" sz="1600" dirty="0"/>
          </a:p>
          <a:p>
            <a:r>
              <a:rPr lang="en-US" sz="1600" dirty="0">
                <a:solidFill>
                  <a:srgbClr val="000000"/>
                </a:solidFill>
              </a:rPr>
              <a:t>College (business)</a:t>
            </a:r>
            <a:endParaRPr lang="en-IN" sz="1600" dirty="0"/>
          </a:p>
          <a:p>
            <a:pPr marL="685800">
              <a:spcBef>
                <a:spcPts val="500"/>
              </a:spcBef>
            </a:pPr>
            <a:r>
              <a:rPr lang="en-US" sz="1600" dirty="0">
                <a:solidFill>
                  <a:srgbClr val="000000"/>
                </a:solidFill>
              </a:rPr>
              <a:t>Student</a:t>
            </a:r>
            <a:endParaRPr lang="en-IN" sz="1600" dirty="0"/>
          </a:p>
          <a:p>
            <a:pPr marL="685800">
              <a:spcBef>
                <a:spcPts val="500"/>
              </a:spcBef>
            </a:pPr>
            <a:r>
              <a:rPr lang="en-US" sz="1600" dirty="0">
                <a:solidFill>
                  <a:srgbClr val="000000"/>
                </a:solidFill>
              </a:rPr>
              <a:t>Course</a:t>
            </a:r>
            <a:endParaRPr lang="en-IN" sz="1600" dirty="0"/>
          </a:p>
          <a:p>
            <a:pPr marL="685800">
              <a:spcBef>
                <a:spcPts val="500"/>
              </a:spcBef>
            </a:pPr>
            <a:r>
              <a:rPr lang="en-US" sz="1600" dirty="0">
                <a:solidFill>
                  <a:srgbClr val="000000"/>
                </a:solidFill>
              </a:rPr>
              <a:t>Subject</a:t>
            </a:r>
            <a:endParaRPr lang="en-IN" sz="1600" dirty="0"/>
          </a:p>
          <a:p>
            <a:r>
              <a:rPr lang="en-US" sz="1600" dirty="0">
                <a:solidFill>
                  <a:srgbClr val="000000"/>
                </a:solidFill>
              </a:rPr>
              <a:t>Direct &amp; Indirect association between entities</a:t>
            </a:r>
            <a:endParaRPr lang="en-IN" sz="1600" dirty="0"/>
          </a:p>
          <a:p>
            <a:r>
              <a:rPr lang="en-US" sz="1600" dirty="0">
                <a:solidFill>
                  <a:srgbClr val="000000"/>
                </a:solidFill>
              </a:rPr>
              <a:t>Relationship between entities</a:t>
            </a:r>
            <a:endParaRPr lang="en-IN" sz="1600" dirty="0"/>
          </a:p>
          <a:p>
            <a:pPr marL="685800">
              <a:spcBef>
                <a:spcPts val="500"/>
              </a:spcBef>
            </a:pPr>
            <a:r>
              <a:rPr lang="en-US" sz="1600" dirty="0">
                <a:solidFill>
                  <a:srgbClr val="000000"/>
                </a:solidFill>
              </a:rPr>
              <a:t>One: One</a:t>
            </a:r>
            <a:endParaRPr lang="en-IN" sz="1600" dirty="0"/>
          </a:p>
          <a:p>
            <a:pPr marL="685800">
              <a:spcBef>
                <a:spcPts val="500"/>
              </a:spcBef>
            </a:pPr>
            <a:r>
              <a:rPr lang="en-US" sz="1600" dirty="0">
                <a:solidFill>
                  <a:srgbClr val="000000"/>
                </a:solidFill>
              </a:rPr>
              <a:t>One: Many</a:t>
            </a:r>
            <a:endParaRPr lang="en-IN" sz="1600" dirty="0"/>
          </a:p>
          <a:p>
            <a:pPr marL="685800">
              <a:spcBef>
                <a:spcPts val="500"/>
              </a:spcBef>
            </a:pPr>
            <a:r>
              <a:rPr lang="en-US" sz="1600" dirty="0">
                <a:solidFill>
                  <a:srgbClr val="000000"/>
                </a:solidFill>
              </a:rPr>
              <a:t>Many: Many</a:t>
            </a:r>
            <a:endParaRPr lang="en-IN" sz="1600" dirty="0"/>
          </a:p>
          <a:p>
            <a:r>
              <a:rPr lang="en-US" sz="1600" dirty="0">
                <a:solidFill>
                  <a:srgbClr val="000000"/>
                </a:solidFill>
              </a:rPr>
              <a:t>Student (1200)		Course (10), the relationship is 1:M (</a:t>
            </a:r>
            <a:r>
              <a:rPr lang="en-US" sz="1600" dirty="0" err="1">
                <a:solidFill>
                  <a:srgbClr val="000000"/>
                </a:solidFill>
              </a:rPr>
              <a:t>course:Student</a:t>
            </a:r>
            <a:r>
              <a:rPr lang="en-US" sz="1600" dirty="0">
                <a:solidFill>
                  <a:srgbClr val="000000"/>
                </a:solidFill>
              </a:rPr>
              <a:t>)</a:t>
            </a:r>
            <a:endParaRPr lang="en-IN" sz="1600" dirty="0"/>
          </a:p>
          <a:p>
            <a:r>
              <a:rPr lang="en-US" sz="1600" dirty="0">
                <a:solidFill>
                  <a:srgbClr val="000000"/>
                </a:solidFill>
              </a:rPr>
              <a:t>Course (10)		subjects(120), the relationship is M:M (</a:t>
            </a:r>
            <a:r>
              <a:rPr lang="en-US" sz="1600" dirty="0" err="1">
                <a:solidFill>
                  <a:srgbClr val="000000"/>
                </a:solidFill>
              </a:rPr>
              <a:t>course:subject</a:t>
            </a:r>
            <a:r>
              <a:rPr lang="en-US" sz="1600" dirty="0">
                <a:solidFill>
                  <a:srgbClr val="000000"/>
                </a:solidFill>
              </a:rPr>
              <a:t>)</a:t>
            </a:r>
            <a:endParaRPr lang="en-IN" sz="1600" dirty="0"/>
          </a:p>
          <a:p>
            <a:endParaRPr lang="en-IN" sz="1600" dirty="0"/>
          </a:p>
        </p:txBody>
      </p:sp>
    </p:spTree>
    <p:extLst>
      <p:ext uri="{BB962C8B-B14F-4D97-AF65-F5344CB8AC3E}">
        <p14:creationId xmlns:p14="http://schemas.microsoft.com/office/powerpoint/2010/main" val="242208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47804FE7-1A23-4EEC-B5FC-19AC3E15169D}"/>
              </a:ext>
            </a:extLst>
          </p:cNvPr>
          <p:cNvSpPr>
            <a:spLocks noGrp="1"/>
          </p:cNvSpPr>
          <p:nvPr>
            <p:ph type="body" sz="quarter" idx="13"/>
          </p:nvPr>
        </p:nvSpPr>
        <p:spPr/>
        <p:txBody>
          <a:bodyPr/>
          <a:lstStyle/>
          <a:p>
            <a:r>
              <a:rPr lang="en-IN" dirty="0"/>
              <a:t>Yes Bank – identifying entities</a:t>
            </a:r>
          </a:p>
        </p:txBody>
      </p:sp>
      <p:sp>
        <p:nvSpPr>
          <p:cNvPr id="3" name="Content Placeholder 2">
            <a:extLst>
              <a:ext uri="{FF2B5EF4-FFF2-40B4-BE49-F238E27FC236}">
                <a16:creationId xmlns:a16="http://schemas.microsoft.com/office/drawing/2014/main" xmlns="" id="{B95640E2-6E25-4B93-8963-78B7B377D67A}"/>
              </a:ext>
            </a:extLst>
          </p:cNvPr>
          <p:cNvSpPr txBox="1">
            <a:spLocks/>
          </p:cNvSpPr>
          <p:nvPr/>
        </p:nvSpPr>
        <p:spPr>
          <a:xfrm>
            <a:off x="503790" y="1160728"/>
            <a:ext cx="11184420" cy="48652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Bank (Yes Bank)</a:t>
            </a:r>
          </a:p>
          <a:p>
            <a:pPr lvl="1"/>
            <a:r>
              <a:rPr lang="en-US" sz="1600" dirty="0"/>
              <a:t>Customer</a:t>
            </a:r>
          </a:p>
          <a:p>
            <a:pPr lvl="1"/>
            <a:r>
              <a:rPr lang="en-US" sz="1600" dirty="0"/>
              <a:t>Manager –</a:t>
            </a:r>
          </a:p>
          <a:p>
            <a:pPr lvl="1"/>
            <a:r>
              <a:rPr lang="en-US" sz="1600" dirty="0"/>
              <a:t>Account</a:t>
            </a:r>
          </a:p>
          <a:p>
            <a:pPr lvl="1"/>
            <a:r>
              <a:rPr lang="en-US" sz="1600" dirty="0"/>
              <a:t>Cashier</a:t>
            </a:r>
          </a:p>
          <a:p>
            <a:pPr lvl="2"/>
            <a:r>
              <a:rPr lang="en-US" sz="1600" dirty="0"/>
              <a:t>same attributes as manager – so think twice see if we can merge</a:t>
            </a:r>
          </a:p>
          <a:p>
            <a:pPr lvl="1"/>
            <a:r>
              <a:rPr lang="en-US" sz="1600" dirty="0"/>
              <a:t>Branch – working location</a:t>
            </a:r>
          </a:p>
          <a:p>
            <a:pPr lvl="1"/>
            <a:r>
              <a:rPr lang="en-US" sz="1600" dirty="0"/>
              <a:t>Head quarters </a:t>
            </a:r>
          </a:p>
          <a:p>
            <a:pPr lvl="2"/>
            <a:r>
              <a:rPr lang="en-US" sz="1600" dirty="0"/>
              <a:t>working location (can be considered as a branch with a flag)</a:t>
            </a:r>
          </a:p>
          <a:p>
            <a:r>
              <a:rPr lang="en-US" sz="1600" dirty="0"/>
              <a:t>Customer – person/company which interacts with the bank for the services</a:t>
            </a:r>
          </a:p>
          <a:p>
            <a:r>
              <a:rPr lang="en-US" sz="1600" dirty="0"/>
              <a:t>Employee – a person who is working for Yes Bank as FTE or Contractor or Consultant or Intern.</a:t>
            </a:r>
          </a:p>
          <a:p>
            <a:r>
              <a:rPr lang="en-US" sz="1600" dirty="0"/>
              <a:t>Branch – is a location where customers can visit and interact with employees and take service for their needs. </a:t>
            </a:r>
          </a:p>
          <a:p>
            <a:r>
              <a:rPr lang="en-US" sz="1600" dirty="0"/>
              <a:t>Account – is a thing that helps us to interact with customers and track financial / service transactions.</a:t>
            </a:r>
          </a:p>
          <a:p>
            <a:endParaRPr lang="en-IN" sz="1600" dirty="0"/>
          </a:p>
        </p:txBody>
      </p:sp>
    </p:spTree>
    <p:extLst>
      <p:ext uri="{BB962C8B-B14F-4D97-AF65-F5344CB8AC3E}">
        <p14:creationId xmlns:p14="http://schemas.microsoft.com/office/powerpoint/2010/main" val="63418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A2AF2DDD-EB2D-48BB-9D6C-0F79F18599AF}"/>
              </a:ext>
            </a:extLst>
          </p:cNvPr>
          <p:cNvSpPr>
            <a:spLocks noGrp="1"/>
          </p:cNvSpPr>
          <p:nvPr>
            <p:ph type="body" sz="quarter" idx="13"/>
          </p:nvPr>
        </p:nvSpPr>
        <p:spPr/>
        <p:txBody>
          <a:bodyPr/>
          <a:lstStyle/>
          <a:p>
            <a:r>
              <a:rPr lang="en-IN" dirty="0"/>
              <a:t>Entities and Relationship in YES Bank</a:t>
            </a:r>
          </a:p>
        </p:txBody>
      </p:sp>
      <p:sp>
        <p:nvSpPr>
          <p:cNvPr id="3" name="Content Placeholder 2">
            <a:extLst>
              <a:ext uri="{FF2B5EF4-FFF2-40B4-BE49-F238E27FC236}">
                <a16:creationId xmlns:a16="http://schemas.microsoft.com/office/drawing/2014/main" xmlns="" id="{EF012183-C526-4AA4-8A46-CD71581F2467}"/>
              </a:ext>
            </a:extLst>
          </p:cNvPr>
          <p:cNvSpPr txBox="1">
            <a:spLocks/>
          </p:cNvSpPr>
          <p:nvPr/>
        </p:nvSpPr>
        <p:spPr>
          <a:xfrm>
            <a:off x="457200" y="1194284"/>
            <a:ext cx="10935050" cy="48652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Bank (Yes Bank)</a:t>
            </a:r>
          </a:p>
          <a:p>
            <a:pPr lvl="1"/>
            <a:r>
              <a:rPr lang="en-US" sz="1600" dirty="0"/>
              <a:t>Customer – person/company which interacts with the bank for the services</a:t>
            </a:r>
          </a:p>
          <a:p>
            <a:pPr lvl="1"/>
            <a:r>
              <a:rPr lang="en-US" sz="1600" dirty="0"/>
              <a:t>Employee – a person who is working for Yes Bank as FTE or Contractor or Consultant or Intern.</a:t>
            </a:r>
          </a:p>
          <a:p>
            <a:pPr lvl="1"/>
            <a:r>
              <a:rPr lang="en-US" sz="1600" dirty="0"/>
              <a:t>Branch – is a location where customers can visit and interact with employees and take service for their needs. </a:t>
            </a:r>
          </a:p>
          <a:p>
            <a:pPr lvl="1"/>
            <a:r>
              <a:rPr lang="en-US" sz="1600" dirty="0"/>
              <a:t>Account – is a thing that helps us to interact with customers and track financial / service transactions.</a:t>
            </a:r>
          </a:p>
          <a:p>
            <a:r>
              <a:rPr lang="en-US" sz="1600" dirty="0"/>
              <a:t>Branch (400)		Customer (1000000) </a:t>
            </a:r>
            <a:r>
              <a:rPr lang="en-US" sz="1600" dirty="0" err="1"/>
              <a:t>One:Many</a:t>
            </a:r>
            <a:r>
              <a:rPr lang="en-US" sz="1600" dirty="0"/>
              <a:t>(</a:t>
            </a:r>
            <a:r>
              <a:rPr lang="en-US" sz="1600" dirty="0" err="1"/>
              <a:t>Branch:Customer</a:t>
            </a:r>
            <a:r>
              <a:rPr lang="en-US" sz="1600" dirty="0"/>
              <a:t>)</a:t>
            </a:r>
          </a:p>
          <a:p>
            <a:r>
              <a:rPr lang="en-US" sz="1600" dirty="0"/>
              <a:t>Branch (400)		Employee (9000) Many: Many(Branch: Employee)</a:t>
            </a:r>
          </a:p>
          <a:p>
            <a:r>
              <a:rPr lang="en-US" sz="1600" dirty="0"/>
              <a:t>Customer (1000000)	Accounts (1100000)   One: Many(</a:t>
            </a:r>
            <a:r>
              <a:rPr lang="en-US" sz="1600" dirty="0" err="1"/>
              <a:t>Customer:Accounts</a:t>
            </a:r>
            <a:r>
              <a:rPr lang="en-US" sz="1600" dirty="0"/>
              <a:t>)</a:t>
            </a:r>
          </a:p>
          <a:p>
            <a:endParaRPr lang="en-IN" sz="1600" dirty="0"/>
          </a:p>
        </p:txBody>
      </p:sp>
    </p:spTree>
    <p:extLst>
      <p:ext uri="{BB962C8B-B14F-4D97-AF65-F5344CB8AC3E}">
        <p14:creationId xmlns:p14="http://schemas.microsoft.com/office/powerpoint/2010/main" val="403509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8903095-B1D1-438A-A4C6-283AE0DB19D7}"/>
              </a:ext>
            </a:extLst>
          </p:cNvPr>
          <p:cNvSpPr>
            <a:spLocks noGrp="1"/>
          </p:cNvSpPr>
          <p:nvPr>
            <p:ph type="body" sz="quarter" idx="13"/>
          </p:nvPr>
        </p:nvSpPr>
        <p:spPr/>
        <p:txBody>
          <a:bodyPr/>
          <a:lstStyle/>
          <a:p>
            <a:r>
              <a:rPr lang="en-IN" sz="2400" dirty="0"/>
              <a:t>KSRTC (Karnataka State Road Transport Corp)</a:t>
            </a:r>
            <a:endParaRPr lang="en-IN" dirty="0"/>
          </a:p>
        </p:txBody>
      </p:sp>
      <p:sp>
        <p:nvSpPr>
          <p:cNvPr id="3" name="Content Placeholder 2">
            <a:extLst>
              <a:ext uri="{FF2B5EF4-FFF2-40B4-BE49-F238E27FC236}">
                <a16:creationId xmlns:a16="http://schemas.microsoft.com/office/drawing/2014/main" xmlns="" id="{48328911-1A14-47F1-A68E-BFDB0305DB17}"/>
              </a:ext>
            </a:extLst>
          </p:cNvPr>
          <p:cNvSpPr txBox="1">
            <a:spLocks/>
          </p:cNvSpPr>
          <p:nvPr/>
        </p:nvSpPr>
        <p:spPr>
          <a:xfrm>
            <a:off x="457200" y="1311731"/>
            <a:ext cx="10926661" cy="44095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KSRTC (Road Transport Corporation)</a:t>
            </a:r>
          </a:p>
          <a:p>
            <a:pPr lvl="1"/>
            <a:r>
              <a:rPr lang="en-US" sz="1600" dirty="0"/>
              <a:t>Passenger</a:t>
            </a:r>
          </a:p>
          <a:p>
            <a:pPr lvl="1"/>
            <a:r>
              <a:rPr lang="en-US" sz="1600" dirty="0"/>
              <a:t>Bus</a:t>
            </a:r>
          </a:p>
          <a:p>
            <a:pPr lvl="1"/>
            <a:r>
              <a:rPr lang="en-US" sz="1600" dirty="0"/>
              <a:t>Location</a:t>
            </a:r>
          </a:p>
          <a:p>
            <a:pPr lvl="1"/>
            <a:r>
              <a:rPr lang="en-US" sz="1600" dirty="0"/>
              <a:t>Routes</a:t>
            </a:r>
          </a:p>
          <a:p>
            <a:pPr lvl="1"/>
            <a:r>
              <a:rPr lang="en-US" sz="1600" dirty="0"/>
              <a:t>Trips</a:t>
            </a:r>
          </a:p>
          <a:p>
            <a:pPr lvl="1"/>
            <a:r>
              <a:rPr lang="en-US" sz="1600" dirty="0"/>
              <a:t>Tickets</a:t>
            </a:r>
          </a:p>
          <a:p>
            <a:pPr lvl="1"/>
            <a:r>
              <a:rPr lang="en-US" sz="1600" dirty="0"/>
              <a:t>Employees</a:t>
            </a:r>
          </a:p>
          <a:p>
            <a:r>
              <a:rPr lang="en-US" sz="1600" dirty="0"/>
              <a:t>Route (150)		locations(250)		(M:M)</a:t>
            </a:r>
          </a:p>
          <a:p>
            <a:r>
              <a:rPr lang="en-US" sz="1600" dirty="0"/>
              <a:t>Passenger (300000)	tickets (350000)    		(M:M)</a:t>
            </a:r>
          </a:p>
          <a:p>
            <a:r>
              <a:rPr lang="en-US" sz="1600" dirty="0"/>
              <a:t>Location (250)		employees (45000) 		(M:M)</a:t>
            </a:r>
          </a:p>
          <a:p>
            <a:r>
              <a:rPr lang="en-US" sz="1600" dirty="0"/>
              <a:t>Bus (9000)		Route (150)		(M:M)</a:t>
            </a:r>
          </a:p>
          <a:p>
            <a:r>
              <a:rPr lang="en-US" sz="1600" dirty="0"/>
              <a:t>Trip			Ticket			(1:M)</a:t>
            </a:r>
          </a:p>
          <a:p>
            <a:endParaRPr lang="en-IN" sz="1600" dirty="0"/>
          </a:p>
        </p:txBody>
      </p:sp>
    </p:spTree>
    <p:extLst>
      <p:ext uri="{BB962C8B-B14F-4D97-AF65-F5344CB8AC3E}">
        <p14:creationId xmlns:p14="http://schemas.microsoft.com/office/powerpoint/2010/main" val="266628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fade">
                                      <p:cBhvr>
                                        <p:cTn id="55" dur="1000"/>
                                        <p:tgtEl>
                                          <p:spTgt spid="3">
                                            <p:txEl>
                                              <p:pRg st="10" end="10"/>
                                            </p:txEl>
                                          </p:spTgt>
                                        </p:tgtEl>
                                      </p:cBhvr>
                                    </p:animEffect>
                                    <p:anim calcmode="lin" valueType="num">
                                      <p:cBhvr>
                                        <p:cTn id="5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 calcmode="lin" valueType="num">
                                      <p:cBhvr additive="base">
                                        <p:cTn id="6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12" end="12"/>
                                            </p:txEl>
                                          </p:spTgt>
                                        </p:tgtEl>
                                        <p:attrNameLst>
                                          <p:attrName>style.visibility</p:attrName>
                                        </p:attrNameLst>
                                      </p:cBhvr>
                                      <p:to>
                                        <p:strVal val="visible"/>
                                      </p:to>
                                    </p:set>
                                    <p:anim calcmode="lin" valueType="num">
                                      <p:cBhvr additive="base">
                                        <p:cTn id="68"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57F7515-F971-4C41-B5ED-C7584A4EAFF0}"/>
              </a:ext>
            </a:extLst>
          </p:cNvPr>
          <p:cNvSpPr>
            <a:spLocks noGrp="1"/>
          </p:cNvSpPr>
          <p:nvPr>
            <p:ph type="body" sz="quarter" idx="13"/>
          </p:nvPr>
        </p:nvSpPr>
        <p:spPr/>
        <p:txBody>
          <a:bodyPr/>
          <a:lstStyle/>
          <a:p>
            <a:r>
              <a:rPr lang="en-IN" dirty="0"/>
              <a:t>Entities in Retail Store and Applications</a:t>
            </a:r>
          </a:p>
        </p:txBody>
      </p:sp>
      <p:sp>
        <p:nvSpPr>
          <p:cNvPr id="3" name="Content Placeholder 2">
            <a:extLst>
              <a:ext uri="{FF2B5EF4-FFF2-40B4-BE49-F238E27FC236}">
                <a16:creationId xmlns:a16="http://schemas.microsoft.com/office/drawing/2014/main" xmlns="" id="{26D12E52-7BB0-490B-AE70-0A9DC5FE79F5}"/>
              </a:ext>
            </a:extLst>
          </p:cNvPr>
          <p:cNvSpPr txBox="1">
            <a:spLocks/>
          </p:cNvSpPr>
          <p:nvPr/>
        </p:nvSpPr>
        <p:spPr>
          <a:xfrm>
            <a:off x="457200" y="1311730"/>
            <a:ext cx="10935050" cy="48652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Big </a:t>
            </a:r>
            <a:r>
              <a:rPr lang="en-US" sz="1600" dirty="0" err="1"/>
              <a:t>Bazzar</a:t>
            </a:r>
            <a:r>
              <a:rPr lang="en-US" sz="1600" dirty="0"/>
              <a:t> (Store Retail)</a:t>
            </a:r>
          </a:p>
          <a:p>
            <a:pPr lvl="1"/>
            <a:r>
              <a:rPr lang="en-US" sz="1600" dirty="0"/>
              <a:t>Customer</a:t>
            </a:r>
          </a:p>
          <a:p>
            <a:pPr lvl="1"/>
            <a:r>
              <a:rPr lang="en-US" sz="1600" dirty="0"/>
              <a:t>Product</a:t>
            </a:r>
          </a:p>
          <a:p>
            <a:pPr lvl="1"/>
            <a:r>
              <a:rPr lang="en-US" sz="1600" dirty="0"/>
              <a:t>Supplier</a:t>
            </a:r>
          </a:p>
          <a:p>
            <a:pPr lvl="1"/>
            <a:r>
              <a:rPr lang="en-US" sz="1600" dirty="0"/>
              <a:t>Employees</a:t>
            </a:r>
          </a:p>
          <a:p>
            <a:pPr lvl="1"/>
            <a:r>
              <a:rPr lang="en-US" sz="1600" dirty="0"/>
              <a:t>Store</a:t>
            </a:r>
          </a:p>
          <a:p>
            <a:pPr lvl="1"/>
            <a:r>
              <a:rPr lang="en-US" sz="1600" dirty="0"/>
              <a:t>Sales</a:t>
            </a:r>
          </a:p>
          <a:p>
            <a:r>
              <a:rPr lang="en-US" sz="1600" dirty="0"/>
              <a:t>Store(40)		Products (60000)		(M:M)</a:t>
            </a:r>
          </a:p>
          <a:p>
            <a:r>
              <a:rPr lang="en-US" sz="1600" dirty="0"/>
              <a:t>Store(40)		employees(900)		(M:M) HRMS</a:t>
            </a:r>
          </a:p>
          <a:p>
            <a:r>
              <a:rPr lang="en-US" sz="1600" dirty="0"/>
              <a:t>Supplier(600)		Products (60000)		(M:M) Order Management System</a:t>
            </a:r>
          </a:p>
          <a:p>
            <a:r>
              <a:rPr lang="en-US" sz="1600" dirty="0"/>
              <a:t>Store(40)		Sales (2000 * 365)		(1:M) Point of Sale Software (POS)</a:t>
            </a:r>
          </a:p>
          <a:p>
            <a:endParaRPr lang="en-IN" sz="1600" dirty="0"/>
          </a:p>
        </p:txBody>
      </p:sp>
    </p:spTree>
    <p:extLst>
      <p:ext uri="{BB962C8B-B14F-4D97-AF65-F5344CB8AC3E}">
        <p14:creationId xmlns:p14="http://schemas.microsoft.com/office/powerpoint/2010/main" val="103807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 calcmode="lin" valueType="num">
                                      <p:cBhvr additive="base">
                                        <p:cTn id="5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3" y="-6358"/>
            <a:ext cx="11303367" cy="816904"/>
          </a:xfrm>
        </p:spPr>
        <p:txBody>
          <a:bodyPr/>
          <a:lstStyle/>
          <a:p>
            <a:r>
              <a:rPr lang="en-US" dirty="0" smtClean="0"/>
              <a:t>RDBMS</a:t>
            </a:r>
            <a:endParaRPr lang="en-US" dirty="0"/>
          </a:p>
        </p:txBody>
      </p:sp>
      <p:sp>
        <p:nvSpPr>
          <p:cNvPr id="3" name="Content Placeholder 2"/>
          <p:cNvSpPr>
            <a:spLocks noGrp="1"/>
          </p:cNvSpPr>
          <p:nvPr>
            <p:ph idx="1"/>
          </p:nvPr>
        </p:nvSpPr>
        <p:spPr>
          <a:xfrm>
            <a:off x="338253" y="1311730"/>
            <a:ext cx="11303367" cy="5231945"/>
          </a:xfrm>
        </p:spPr>
        <p:txBody>
          <a:bodyPr>
            <a:normAutofit fontScale="77500" lnSpcReduction="20000"/>
          </a:bodyPr>
          <a:lstStyle/>
          <a:p>
            <a:r>
              <a:rPr lang="en-US" dirty="0" smtClean="0"/>
              <a:t>Relational Database Management System</a:t>
            </a:r>
          </a:p>
          <a:p>
            <a:r>
              <a:rPr lang="en-US" dirty="0" err="1" smtClean="0"/>
              <a:t>Codd’s</a:t>
            </a:r>
            <a:r>
              <a:rPr lang="en-US" dirty="0" smtClean="0"/>
              <a:t> rules suggest to create a </a:t>
            </a:r>
            <a:r>
              <a:rPr lang="en-US" dirty="0" err="1" smtClean="0"/>
              <a:t>dbms</a:t>
            </a:r>
            <a:r>
              <a:rPr lang="en-US" dirty="0" smtClean="0"/>
              <a:t> of type RDBMS</a:t>
            </a:r>
          </a:p>
          <a:p>
            <a:pPr lvl="1"/>
            <a:r>
              <a:rPr lang="en-US" dirty="0" smtClean="0"/>
              <a:t>All the information should be stored in the form of tables</a:t>
            </a:r>
          </a:p>
          <a:p>
            <a:pPr lvl="1"/>
            <a:r>
              <a:rPr lang="en-US" dirty="0" smtClean="0"/>
              <a:t>RDBMS Should support a high level language called as </a:t>
            </a:r>
            <a:r>
              <a:rPr lang="en-US" b="1" dirty="0" smtClean="0"/>
              <a:t>SQL</a:t>
            </a:r>
          </a:p>
          <a:p>
            <a:pPr lvl="1"/>
            <a:r>
              <a:rPr lang="en-US" dirty="0" smtClean="0"/>
              <a:t>Every entity should have a unique identifier (PK)</a:t>
            </a:r>
          </a:p>
          <a:p>
            <a:pPr lvl="1"/>
            <a:r>
              <a:rPr lang="en-US" dirty="0" smtClean="0"/>
              <a:t>Online catalog (as a developer we should be able to get meta data of tables) / metadata</a:t>
            </a:r>
          </a:p>
          <a:p>
            <a:pPr lvl="1"/>
            <a:r>
              <a:rPr lang="en-US" dirty="0" smtClean="0"/>
              <a:t>Updatable View</a:t>
            </a:r>
          </a:p>
          <a:p>
            <a:pPr lvl="1"/>
            <a:r>
              <a:rPr lang="en-US" dirty="0" smtClean="0"/>
              <a:t>NULL Support</a:t>
            </a:r>
          </a:p>
          <a:p>
            <a:r>
              <a:rPr lang="en-US" dirty="0" smtClean="0"/>
              <a:t>Implementation of ACID Property to capture transactions (OLTP Systems)</a:t>
            </a:r>
          </a:p>
          <a:p>
            <a:r>
              <a:rPr lang="en-US" dirty="0" smtClean="0"/>
              <a:t>Market</a:t>
            </a:r>
          </a:p>
          <a:p>
            <a:pPr lvl="1"/>
            <a:r>
              <a:rPr lang="en-US" dirty="0" smtClean="0"/>
              <a:t>Open Source (MYSQL, </a:t>
            </a:r>
            <a:r>
              <a:rPr lang="en-US" dirty="0" err="1" smtClean="0"/>
              <a:t>PostGreSQL</a:t>
            </a:r>
            <a:r>
              <a:rPr lang="en-US" dirty="0" smtClean="0"/>
              <a:t>,…)</a:t>
            </a:r>
          </a:p>
          <a:p>
            <a:pPr lvl="1"/>
            <a:r>
              <a:rPr lang="en-US" dirty="0" smtClean="0"/>
              <a:t>Commercial (Oracle, SQL Server, DB2, Sybase, Informix)</a:t>
            </a:r>
          </a:p>
          <a:p>
            <a:r>
              <a:rPr lang="en-US" dirty="0" smtClean="0"/>
              <a:t>Our objective</a:t>
            </a:r>
          </a:p>
          <a:p>
            <a:pPr lvl="1"/>
            <a:r>
              <a:rPr lang="en-US" dirty="0" smtClean="0"/>
              <a:t>To understand RDBMS and how it functions and how as a data engineering on how I deal with.</a:t>
            </a:r>
          </a:p>
          <a:p>
            <a:r>
              <a:rPr lang="en-US" dirty="0" smtClean="0"/>
              <a:t>Application – software which helps the business to stream line operations.</a:t>
            </a:r>
          </a:p>
          <a:p>
            <a:r>
              <a:rPr lang="en-US" dirty="0" smtClean="0"/>
              <a:t>Oracle RDBMS – software which helps the business to manage their information in the form of tables and columns with different users and access privileges.</a:t>
            </a:r>
          </a:p>
          <a:p>
            <a:pPr lvl="1"/>
            <a:endParaRPr lang="en-US" dirty="0" smtClean="0"/>
          </a:p>
          <a:p>
            <a:pPr lvl="1"/>
            <a:endParaRPr lang="en-US" dirty="0" smtClean="0"/>
          </a:p>
        </p:txBody>
      </p:sp>
    </p:spTree>
    <p:extLst>
      <p:ext uri="{BB962C8B-B14F-4D97-AF65-F5344CB8AC3E}">
        <p14:creationId xmlns:p14="http://schemas.microsoft.com/office/powerpoint/2010/main" val="279924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additive="base">
                                        <p:cTn id="7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12" end="12"/>
                                            </p:txEl>
                                          </p:spTgt>
                                        </p:tgtEl>
                                        <p:attrNameLst>
                                          <p:attrName>style.visibility</p:attrName>
                                        </p:attrNameLst>
                                      </p:cBhvr>
                                      <p:to>
                                        <p:strVal val="visible"/>
                                      </p:to>
                                    </p:set>
                                    <p:anim calcmode="lin" valueType="num">
                                      <p:cBhvr additive="base">
                                        <p:cTn id="7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
                                            <p:txEl>
                                              <p:pRg st="13" end="13"/>
                                            </p:txEl>
                                          </p:spTgt>
                                        </p:tgtEl>
                                        <p:attrNameLst>
                                          <p:attrName>style.visibility</p:attrName>
                                        </p:attrNameLst>
                                      </p:cBhvr>
                                      <p:to>
                                        <p:strVal val="visible"/>
                                      </p:to>
                                    </p:set>
                                    <p:anim calcmode="lin" valueType="num">
                                      <p:cBhvr additive="base">
                                        <p:cTn id="8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
                                            <p:txEl>
                                              <p:pRg st="14" end="14"/>
                                            </p:txEl>
                                          </p:spTgt>
                                        </p:tgtEl>
                                        <p:attrNameLst>
                                          <p:attrName>style.visibility</p:attrName>
                                        </p:attrNameLst>
                                      </p:cBhvr>
                                      <p:to>
                                        <p:strVal val="visible"/>
                                      </p:to>
                                    </p:set>
                                    <p:anim calcmode="lin" valueType="num">
                                      <p:cBhvr additive="base">
                                        <p:cTn id="8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3">
                                            <p:txEl>
                                              <p:pRg st="15" end="15"/>
                                            </p:txEl>
                                          </p:spTgt>
                                        </p:tgtEl>
                                        <p:attrNameLst>
                                          <p:attrName>style.visibility</p:attrName>
                                        </p:attrNameLst>
                                      </p:cBhvr>
                                      <p:to>
                                        <p:strVal val="visible"/>
                                      </p:to>
                                    </p:set>
                                    <p:anim calcmode="lin" valueType="num">
                                      <p:cBhvr additive="base">
                                        <p:cTn id="9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4" y="7933"/>
            <a:ext cx="11303367" cy="816904"/>
          </a:xfrm>
        </p:spPr>
        <p:txBody>
          <a:bodyPr/>
          <a:lstStyle/>
          <a:p>
            <a:r>
              <a:rPr lang="en-US" dirty="0" smtClean="0"/>
              <a:t>RDBMS High Level View</a:t>
            </a:r>
            <a:endParaRPr lang="en-US" dirty="0"/>
          </a:p>
        </p:txBody>
      </p:sp>
      <p:sp>
        <p:nvSpPr>
          <p:cNvPr id="5" name="TextBox 4"/>
          <p:cNvSpPr txBox="1"/>
          <p:nvPr/>
        </p:nvSpPr>
        <p:spPr>
          <a:xfrm>
            <a:off x="9635" y="1027990"/>
            <a:ext cx="6314624" cy="5016758"/>
          </a:xfrm>
          <a:prstGeom prst="rect">
            <a:avLst/>
          </a:prstGeom>
          <a:noFill/>
        </p:spPr>
        <p:txBody>
          <a:bodyPr wrap="square" rtlCol="0">
            <a:spAutoFit/>
          </a:bodyPr>
          <a:lstStyle/>
          <a:p>
            <a:r>
              <a:rPr lang="en-US" sz="2000" dirty="0" smtClean="0"/>
              <a:t>Applications we build can be </a:t>
            </a:r>
          </a:p>
          <a:p>
            <a:pPr marL="285750" indent="-285750">
              <a:buFont typeface="Arial" panose="020B0604020202020204" pitchFamily="34" charset="0"/>
              <a:buChar char="•"/>
            </a:pPr>
            <a:r>
              <a:rPr lang="en-US" sz="2000" dirty="0" smtClean="0"/>
              <a:t>Web Application</a:t>
            </a:r>
          </a:p>
          <a:p>
            <a:pPr marL="285750" indent="-285750">
              <a:buFont typeface="Arial" panose="020B0604020202020204" pitchFamily="34" charset="0"/>
              <a:buChar char="•"/>
            </a:pPr>
            <a:r>
              <a:rPr lang="en-US" sz="2000" dirty="0" smtClean="0"/>
              <a:t>Mobile Application</a:t>
            </a:r>
          </a:p>
          <a:p>
            <a:pPr marL="285750" indent="-285750">
              <a:buFont typeface="Arial" panose="020B0604020202020204" pitchFamily="34" charset="0"/>
              <a:buChar char="•"/>
            </a:pPr>
            <a:r>
              <a:rPr lang="en-US" sz="2000" dirty="0" smtClean="0"/>
              <a:t>Application Programming Interface (API)</a:t>
            </a:r>
          </a:p>
          <a:p>
            <a:pPr marL="285750" indent="-285750">
              <a:buFont typeface="Arial" panose="020B0604020202020204" pitchFamily="34" charset="0"/>
              <a:buChar char="•"/>
            </a:pPr>
            <a:r>
              <a:rPr lang="en-US" sz="2000" dirty="0" err="1"/>
              <a:t>iOT</a:t>
            </a:r>
            <a:r>
              <a:rPr lang="en-US" sz="2000" dirty="0"/>
              <a:t> </a:t>
            </a:r>
            <a:r>
              <a:rPr lang="en-US" sz="2000" dirty="0" smtClean="0"/>
              <a:t>Application</a:t>
            </a:r>
          </a:p>
          <a:p>
            <a:endParaRPr lang="en-US" sz="2000" dirty="0" smtClean="0"/>
          </a:p>
          <a:p>
            <a:r>
              <a:rPr lang="en-US" sz="2000" dirty="0" smtClean="0"/>
              <a:t>Data for the all the applications are stored and managed in the RDBMS Server. </a:t>
            </a:r>
            <a:endParaRPr lang="en-US" sz="2000" dirty="0"/>
          </a:p>
          <a:p>
            <a:pPr marL="285750" indent="-285750">
              <a:buFont typeface="Arial" panose="020B0604020202020204" pitchFamily="34" charset="0"/>
              <a:buChar char="•"/>
            </a:pPr>
            <a:r>
              <a:rPr lang="en-US" sz="2000" dirty="0"/>
              <a:t>Connection layer which establishes and manage</a:t>
            </a:r>
            <a:br>
              <a:rPr lang="en-US" sz="2000" dirty="0"/>
            </a:br>
            <a:r>
              <a:rPr lang="en-US" sz="2000" dirty="0"/>
              <a:t>the sessions between Oracle / RDBMS and Applications</a:t>
            </a:r>
          </a:p>
          <a:p>
            <a:pPr marL="285750" indent="-285750">
              <a:buFont typeface="Arial" panose="020B0604020202020204" pitchFamily="34" charset="0"/>
              <a:buChar char="•"/>
            </a:pPr>
            <a:r>
              <a:rPr lang="en-US" sz="2000" dirty="0"/>
              <a:t>SQL Layer which takes care SQL Engine (Listen,</a:t>
            </a:r>
            <a:br>
              <a:rPr lang="en-US" sz="2000" dirty="0"/>
            </a:br>
            <a:r>
              <a:rPr lang="en-US" sz="2000" dirty="0"/>
              <a:t>Process and give back the results / error)</a:t>
            </a:r>
          </a:p>
          <a:p>
            <a:pPr marL="285750" indent="-285750">
              <a:buFont typeface="Arial" panose="020B0604020202020204" pitchFamily="34" charset="0"/>
              <a:buChar char="•"/>
            </a:pPr>
            <a:r>
              <a:rPr lang="en-US" sz="2000" dirty="0"/>
              <a:t>Storage layer which stores the data. </a:t>
            </a:r>
          </a:p>
          <a:p>
            <a:endParaRPr lang="en-US" sz="2000" dirty="0"/>
          </a:p>
          <a:p>
            <a:r>
              <a:rPr lang="en-US" sz="2000" dirty="0" smtClean="0"/>
              <a:t>As an SQL Developer, we will be using SQL Developer tool the most to interact with the database to do our jobs</a:t>
            </a:r>
            <a:endParaRPr lang="en-US" sz="2000" dirty="0"/>
          </a:p>
        </p:txBody>
      </p:sp>
      <p:sp>
        <p:nvSpPr>
          <p:cNvPr id="3" name="Rectangle 2"/>
          <p:cNvSpPr/>
          <p:nvPr/>
        </p:nvSpPr>
        <p:spPr>
          <a:xfrm>
            <a:off x="6752889" y="1757128"/>
            <a:ext cx="1527292" cy="859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Client Application</a:t>
            </a:r>
          </a:p>
          <a:p>
            <a:pPr algn="ctr"/>
            <a:r>
              <a:rPr lang="en-US" sz="1000" dirty="0" smtClean="0"/>
              <a:t>(SQL DEVELOPER)</a:t>
            </a:r>
            <a:endParaRPr lang="en-US" sz="1000" dirty="0"/>
          </a:p>
        </p:txBody>
      </p:sp>
      <p:sp>
        <p:nvSpPr>
          <p:cNvPr id="6" name="Rectangle 5"/>
          <p:cNvSpPr/>
          <p:nvPr/>
        </p:nvSpPr>
        <p:spPr>
          <a:xfrm>
            <a:off x="8381816" y="1774618"/>
            <a:ext cx="1527292" cy="8344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Java, Node, PHP…. Application</a:t>
            </a:r>
            <a:endParaRPr lang="en-US" sz="1000" dirty="0"/>
          </a:p>
        </p:txBody>
      </p:sp>
      <p:sp>
        <p:nvSpPr>
          <p:cNvPr id="7" name="Rectangle 6"/>
          <p:cNvSpPr/>
          <p:nvPr/>
        </p:nvSpPr>
        <p:spPr>
          <a:xfrm>
            <a:off x="10003251" y="1769623"/>
            <a:ext cx="1527292" cy="8469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Batch Programming Scripts which extracts data or load data</a:t>
            </a:r>
            <a:endParaRPr lang="en-US" sz="1000" dirty="0"/>
          </a:p>
        </p:txBody>
      </p:sp>
      <p:sp>
        <p:nvSpPr>
          <p:cNvPr id="8" name="Rectangle 7"/>
          <p:cNvSpPr/>
          <p:nvPr/>
        </p:nvSpPr>
        <p:spPr>
          <a:xfrm>
            <a:off x="6752889" y="2768960"/>
            <a:ext cx="4877592" cy="2893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r>
              <a:rPr lang="en-US" dirty="0"/>
              <a:t>	</a:t>
            </a:r>
            <a:r>
              <a:rPr lang="en-US" dirty="0" smtClean="0"/>
              <a:t>		Oracle DB Server</a:t>
            </a:r>
            <a:endParaRPr lang="en-US" dirty="0"/>
          </a:p>
        </p:txBody>
      </p:sp>
      <p:sp>
        <p:nvSpPr>
          <p:cNvPr id="9" name="Rectangle 8"/>
          <p:cNvSpPr/>
          <p:nvPr/>
        </p:nvSpPr>
        <p:spPr>
          <a:xfrm>
            <a:off x="6878599" y="2933856"/>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Connection Layer (Security)</a:t>
            </a:r>
            <a:endParaRPr lang="en-US" dirty="0"/>
          </a:p>
        </p:txBody>
      </p:sp>
      <p:sp>
        <p:nvSpPr>
          <p:cNvPr id="10" name="Rectangle 9"/>
          <p:cNvSpPr/>
          <p:nvPr/>
        </p:nvSpPr>
        <p:spPr>
          <a:xfrm>
            <a:off x="6896089" y="3723334"/>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SQL Processing Layer (SQL Engine)</a:t>
            </a:r>
            <a:endParaRPr lang="en-US" dirty="0"/>
          </a:p>
        </p:txBody>
      </p:sp>
      <p:sp>
        <p:nvSpPr>
          <p:cNvPr id="11" name="Rectangle 10"/>
          <p:cNvSpPr/>
          <p:nvPr/>
        </p:nvSpPr>
        <p:spPr>
          <a:xfrm>
            <a:off x="6896089" y="4520312"/>
            <a:ext cx="4594486" cy="63708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Storage Layer (Data is being stored)</a:t>
            </a:r>
            <a:endParaRPr lang="en-US" dirty="0"/>
          </a:p>
        </p:txBody>
      </p:sp>
    </p:spTree>
    <p:extLst>
      <p:ext uri="{BB962C8B-B14F-4D97-AF65-F5344CB8AC3E}">
        <p14:creationId xmlns:p14="http://schemas.microsoft.com/office/powerpoint/2010/main" val="1742262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anim calcmode="lin" valueType="num">
                                      <p:cBhvr additive="base">
                                        <p:cTn id="5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
                                            <p:txEl>
                                              <p:pRg st="7" end="7"/>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additive="base">
                                        <p:cTn id="6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5">
                                            <p:txEl>
                                              <p:pRg st="9" end="9"/>
                                            </p:txEl>
                                          </p:spTgt>
                                        </p:tgtEl>
                                        <p:attrNameLst>
                                          <p:attrName>style.visibility</p:attrName>
                                        </p:attrNameLst>
                                      </p:cBhvr>
                                      <p:to>
                                        <p:strVal val="visible"/>
                                      </p:to>
                                    </p:set>
                                    <p:anim calcmode="lin" valueType="num">
                                      <p:cBhvr additive="base">
                                        <p:cTn id="6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additive="base">
                                        <p:cTn id="73" dur="500" fill="hold"/>
                                        <p:tgtEl>
                                          <p:spTgt spid="3"/>
                                        </p:tgtEl>
                                        <p:attrNameLst>
                                          <p:attrName>ppt_x</p:attrName>
                                        </p:attrNameLst>
                                      </p:cBhvr>
                                      <p:tavLst>
                                        <p:tav tm="0">
                                          <p:val>
                                            <p:strVal val="#ppt_x"/>
                                          </p:val>
                                        </p:tav>
                                        <p:tav tm="100000">
                                          <p:val>
                                            <p:strVal val="#ppt_x"/>
                                          </p:val>
                                        </p:tav>
                                      </p:tavLst>
                                    </p:anim>
                                    <p:anim calcmode="lin" valueType="num">
                                      <p:cBhvr additive="base">
                                        <p:cTn id="7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additive="base">
                                        <p:cTn id="79" dur="500" fill="hold"/>
                                        <p:tgtEl>
                                          <p:spTgt spid="6"/>
                                        </p:tgtEl>
                                        <p:attrNameLst>
                                          <p:attrName>ppt_x</p:attrName>
                                        </p:attrNameLst>
                                      </p:cBhvr>
                                      <p:tavLst>
                                        <p:tav tm="0">
                                          <p:val>
                                            <p:strVal val="#ppt_x"/>
                                          </p:val>
                                        </p:tav>
                                        <p:tav tm="100000">
                                          <p:val>
                                            <p:strVal val="#ppt_x"/>
                                          </p:val>
                                        </p:tav>
                                      </p:tavLst>
                                    </p:anim>
                                    <p:anim calcmode="lin" valueType="num">
                                      <p:cBhvr additive="base">
                                        <p:cTn id="8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7"/>
                                        </p:tgtEl>
                                        <p:attrNameLst>
                                          <p:attrName>style.visibility</p:attrName>
                                        </p:attrNameLst>
                                      </p:cBhvr>
                                      <p:to>
                                        <p:strVal val="visible"/>
                                      </p:to>
                                    </p:set>
                                    <p:anim calcmode="lin" valueType="num">
                                      <p:cBhvr additive="base">
                                        <p:cTn id="85" dur="500" fill="hold"/>
                                        <p:tgtEl>
                                          <p:spTgt spid="7"/>
                                        </p:tgtEl>
                                        <p:attrNameLst>
                                          <p:attrName>ppt_x</p:attrName>
                                        </p:attrNameLst>
                                      </p:cBhvr>
                                      <p:tavLst>
                                        <p:tav tm="0">
                                          <p:val>
                                            <p:strVal val="#ppt_x"/>
                                          </p:val>
                                        </p:tav>
                                        <p:tav tm="100000">
                                          <p:val>
                                            <p:strVal val="#ppt_x"/>
                                          </p:val>
                                        </p:tav>
                                      </p:tavLst>
                                    </p:anim>
                                    <p:anim calcmode="lin" valueType="num">
                                      <p:cBhvr additive="base">
                                        <p:cTn id="8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anim calcmode="lin" valueType="num">
                                      <p:cBhvr additive="base">
                                        <p:cTn id="91"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Oracle database Server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On Premise</a:t>
            </a:r>
          </a:p>
          <a:p>
            <a:pPr lvl="1"/>
            <a:r>
              <a:rPr lang="en-US" dirty="0" smtClean="0"/>
              <a:t>You can install the Oracle Server with in your office infrastructure</a:t>
            </a:r>
          </a:p>
          <a:p>
            <a:pPr lvl="1"/>
            <a:r>
              <a:rPr lang="en-US" dirty="0" smtClean="0"/>
              <a:t>Server Name</a:t>
            </a:r>
          </a:p>
          <a:p>
            <a:pPr lvl="1"/>
            <a:r>
              <a:rPr lang="en-US" dirty="0" smtClean="0"/>
              <a:t>Database Management</a:t>
            </a:r>
          </a:p>
          <a:p>
            <a:pPr lvl="1"/>
            <a:r>
              <a:rPr lang="en-US" dirty="0" smtClean="0"/>
              <a:t>User Management </a:t>
            </a:r>
          </a:p>
          <a:p>
            <a:pPr lvl="2"/>
            <a:r>
              <a:rPr lang="en-US" dirty="0" smtClean="0"/>
              <a:t>All the above H/W, S/W and configurations are done by DBA team.</a:t>
            </a:r>
          </a:p>
          <a:p>
            <a:r>
              <a:rPr lang="en-US" dirty="0" smtClean="0"/>
              <a:t>On Cloud</a:t>
            </a:r>
          </a:p>
          <a:p>
            <a:pPr lvl="1"/>
            <a:r>
              <a:rPr lang="en-US" dirty="0" smtClean="0"/>
              <a:t>Cloud providers provider Oracle Database as a service.</a:t>
            </a:r>
          </a:p>
          <a:p>
            <a:pPr lvl="1"/>
            <a:r>
              <a:rPr lang="en-US" dirty="0" smtClean="0"/>
              <a:t>These cloud databases are managed by the service provider</a:t>
            </a:r>
          </a:p>
          <a:p>
            <a:pPr lvl="1"/>
            <a:r>
              <a:rPr lang="en-US" dirty="0" smtClean="0"/>
              <a:t>In our infrastructure, we get the oracle database as part of AWS RDS Service.</a:t>
            </a:r>
          </a:p>
          <a:p>
            <a:pPr lvl="1"/>
            <a:endParaRPr lang="en-US" dirty="0" smtClean="0"/>
          </a:p>
          <a:p>
            <a:r>
              <a:rPr lang="en-US" dirty="0" smtClean="0"/>
              <a:t>We use the following end point to point one of our Oracle  database in AWS</a:t>
            </a:r>
          </a:p>
          <a:p>
            <a:pPr lvl="1"/>
            <a:r>
              <a:rPr lang="en-US" dirty="0"/>
              <a:t>orcl-aws.c8sefhobaih4.ap-south-1.rds.amazonaws.com</a:t>
            </a:r>
          </a:p>
        </p:txBody>
      </p:sp>
    </p:spTree>
    <p:extLst>
      <p:ext uri="{BB962C8B-B14F-4D97-AF65-F5344CB8AC3E}">
        <p14:creationId xmlns:p14="http://schemas.microsoft.com/office/powerpoint/2010/main" val="1239141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 calcmode="lin" valueType="num">
                                      <p:cBhvr additive="base">
                                        <p:cTn id="5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16" y="5880"/>
            <a:ext cx="11303367" cy="816904"/>
          </a:xfrm>
        </p:spPr>
        <p:txBody>
          <a:bodyPr/>
          <a:lstStyle/>
          <a:p>
            <a:r>
              <a:rPr lang="en-US" dirty="0" smtClean="0"/>
              <a:t>Connecting to Oracle Server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Install </a:t>
            </a:r>
            <a:r>
              <a:rPr lang="en-US" dirty="0" err="1" smtClean="0"/>
              <a:t>sql</a:t>
            </a:r>
            <a:r>
              <a:rPr lang="en-US" dirty="0" smtClean="0"/>
              <a:t> developer client on your laptop.</a:t>
            </a:r>
          </a:p>
          <a:p>
            <a:pPr lvl="1"/>
            <a:r>
              <a:rPr lang="en-US" dirty="0" smtClean="0"/>
              <a:t>Infrastructure team will help to install this software.</a:t>
            </a:r>
          </a:p>
          <a:p>
            <a:pPr lvl="1"/>
            <a:r>
              <a:rPr lang="en-US" dirty="0" smtClean="0"/>
              <a:t>If you know how to get this done, please free to download this from oracle website.</a:t>
            </a:r>
          </a:p>
          <a:p>
            <a:endParaRPr lang="en-US" dirty="0" smtClean="0"/>
          </a:p>
          <a:p>
            <a:r>
              <a:rPr lang="en-US" dirty="0" smtClean="0"/>
              <a:t>If you installed the local oracle server, then you can connect to localhost to get access to your database.</a:t>
            </a:r>
          </a:p>
          <a:p>
            <a:endParaRPr lang="en-US" dirty="0" smtClean="0"/>
          </a:p>
          <a:p>
            <a:r>
              <a:rPr lang="en-US" dirty="0" smtClean="0"/>
              <a:t>To get access to the cloud server you should get it from infrastructure team.</a:t>
            </a:r>
          </a:p>
          <a:p>
            <a:endParaRPr lang="en-US" dirty="0"/>
          </a:p>
          <a:p>
            <a:r>
              <a:rPr lang="en-US" dirty="0" smtClean="0"/>
              <a:t>You should ask for </a:t>
            </a:r>
          </a:p>
          <a:p>
            <a:pPr lvl="1"/>
            <a:r>
              <a:rPr lang="en-US" dirty="0" smtClean="0"/>
              <a:t>Host Name – where the Oracle Server is installed</a:t>
            </a:r>
          </a:p>
          <a:p>
            <a:pPr lvl="1"/>
            <a:r>
              <a:rPr lang="en-US" dirty="0" smtClean="0"/>
              <a:t>Port – which listen to your requests (by default oracle port is 1512)</a:t>
            </a:r>
          </a:p>
          <a:p>
            <a:pPr lvl="1"/>
            <a:r>
              <a:rPr lang="en-US" dirty="0" smtClean="0"/>
              <a:t>SID – unique value which identifies the database with in the server</a:t>
            </a:r>
          </a:p>
          <a:p>
            <a:pPr lvl="1"/>
            <a:r>
              <a:rPr lang="en-US" dirty="0" err="1" smtClean="0"/>
              <a:t>UserName</a:t>
            </a:r>
            <a:endParaRPr lang="en-US" dirty="0" smtClean="0"/>
          </a:p>
          <a:p>
            <a:pPr lvl="1"/>
            <a:r>
              <a:rPr lang="en-US" dirty="0" smtClean="0"/>
              <a:t>Password</a:t>
            </a:r>
          </a:p>
          <a:p>
            <a:endParaRPr lang="en-US" dirty="0" smtClean="0"/>
          </a:p>
          <a:p>
            <a:r>
              <a:rPr lang="en-US" dirty="0" smtClean="0"/>
              <a:t>Establish the connection to the Oracle Server, if you face the issue, reach out to the system administrator.</a:t>
            </a:r>
          </a:p>
        </p:txBody>
      </p:sp>
    </p:spTree>
    <p:extLst>
      <p:ext uri="{BB962C8B-B14F-4D97-AF65-F5344CB8AC3E}">
        <p14:creationId xmlns:p14="http://schemas.microsoft.com/office/powerpoint/2010/main" val="229802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 calcmode="lin" valueType="num">
                                      <p:cBhvr additive="base">
                                        <p:cTn id="3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2" end="12"/>
                                            </p:txEl>
                                          </p:spTgt>
                                        </p:tgtEl>
                                        <p:attrNameLst>
                                          <p:attrName>style.visibility</p:attrName>
                                        </p:attrNameLst>
                                      </p:cBhvr>
                                      <p:to>
                                        <p:strVal val="visible"/>
                                      </p:to>
                                    </p:set>
                                    <p:anim calcmode="lin" valueType="num">
                                      <p:cBhvr additive="base">
                                        <p:cTn id="4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
                                            <p:txEl>
                                              <p:pRg st="13" end="13"/>
                                            </p:txEl>
                                          </p:spTgt>
                                        </p:tgtEl>
                                        <p:attrNameLst>
                                          <p:attrName>style.visibility</p:attrName>
                                        </p:attrNameLst>
                                      </p:cBhvr>
                                      <p:to>
                                        <p:strVal val="visible"/>
                                      </p:to>
                                    </p:set>
                                    <p:anim calcmode="lin" valueType="num">
                                      <p:cBhvr additive="base">
                                        <p:cTn id="5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anim calcmode="lin" valueType="num">
                                      <p:cBhvr additive="base">
                                        <p:cTn id="59"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SQL Language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DDL – Define the object (employee, department, customer, product, tickets)</a:t>
            </a:r>
          </a:p>
          <a:p>
            <a:pPr lvl="1"/>
            <a:r>
              <a:rPr lang="en-US" b="1" dirty="0" smtClean="0"/>
              <a:t>Create</a:t>
            </a:r>
            <a:r>
              <a:rPr lang="en-US" dirty="0" smtClean="0"/>
              <a:t> – Creating the new table in the database</a:t>
            </a:r>
          </a:p>
          <a:p>
            <a:pPr lvl="1"/>
            <a:r>
              <a:rPr lang="en-US" b="1" dirty="0" smtClean="0"/>
              <a:t>Alter</a:t>
            </a:r>
            <a:r>
              <a:rPr lang="en-US" dirty="0" smtClean="0"/>
              <a:t> – Changing the existing table (Add a column, drop a column, change data type </a:t>
            </a:r>
            <a:r>
              <a:rPr lang="en-US" dirty="0" err="1" smtClean="0"/>
              <a:t>etc</a:t>
            </a:r>
            <a:r>
              <a:rPr lang="en-US" dirty="0" smtClean="0"/>
              <a:t>)</a:t>
            </a:r>
          </a:p>
          <a:p>
            <a:pPr lvl="1"/>
            <a:r>
              <a:rPr lang="en-US" b="1" dirty="0" smtClean="0"/>
              <a:t>Drop</a:t>
            </a:r>
            <a:r>
              <a:rPr lang="en-US" dirty="0" smtClean="0"/>
              <a:t> – Dropping the table. The structure of the database gets changed. It deletes all the rows as well when we drop the table.</a:t>
            </a:r>
            <a:endParaRPr lang="en-US" dirty="0"/>
          </a:p>
          <a:p>
            <a:r>
              <a:rPr lang="en-US" dirty="0" smtClean="0"/>
              <a:t>DML – Manage the data in the tables (add, modify, remove or view)</a:t>
            </a:r>
          </a:p>
          <a:p>
            <a:pPr lvl="1"/>
            <a:r>
              <a:rPr lang="en-US" b="1" dirty="0" smtClean="0"/>
              <a:t>Insert</a:t>
            </a:r>
            <a:r>
              <a:rPr lang="en-US" dirty="0" smtClean="0"/>
              <a:t> – used when you are adding new record into the table</a:t>
            </a:r>
          </a:p>
          <a:p>
            <a:pPr lvl="1"/>
            <a:r>
              <a:rPr lang="en-US" b="1" dirty="0" smtClean="0"/>
              <a:t>Update</a:t>
            </a:r>
            <a:r>
              <a:rPr lang="en-US" dirty="0" smtClean="0"/>
              <a:t> – used to change the data what we already have in the table</a:t>
            </a:r>
          </a:p>
          <a:p>
            <a:pPr lvl="1"/>
            <a:r>
              <a:rPr lang="en-US" b="1" dirty="0" smtClean="0"/>
              <a:t>Delete</a:t>
            </a:r>
            <a:r>
              <a:rPr lang="en-US" dirty="0" smtClean="0"/>
              <a:t> – removing the record in a table. The number of records gets reduced after this statement.</a:t>
            </a:r>
          </a:p>
          <a:p>
            <a:pPr lvl="1"/>
            <a:r>
              <a:rPr lang="en-US" b="1" dirty="0" smtClean="0"/>
              <a:t>Select</a:t>
            </a:r>
            <a:r>
              <a:rPr lang="en-US" dirty="0" smtClean="0"/>
              <a:t> – View the data what we have in the table. Reading the data from the tables is the main job.</a:t>
            </a:r>
            <a:endParaRPr lang="en-US" dirty="0"/>
          </a:p>
          <a:p>
            <a:r>
              <a:rPr lang="en-US" dirty="0" smtClean="0"/>
              <a:t>DCL – Control the access (security)</a:t>
            </a:r>
          </a:p>
          <a:p>
            <a:pPr lvl="1"/>
            <a:r>
              <a:rPr lang="en-US" b="1" dirty="0" smtClean="0"/>
              <a:t>Grant</a:t>
            </a:r>
            <a:r>
              <a:rPr lang="en-US" dirty="0" smtClean="0"/>
              <a:t> – Giving permission (select, insert, update, delete, create, alter </a:t>
            </a:r>
            <a:r>
              <a:rPr lang="en-US" dirty="0" err="1" smtClean="0"/>
              <a:t>etc</a:t>
            </a:r>
            <a:r>
              <a:rPr lang="en-US" dirty="0" smtClean="0"/>
              <a:t>) to a user.</a:t>
            </a:r>
          </a:p>
          <a:p>
            <a:pPr lvl="1"/>
            <a:r>
              <a:rPr lang="en-US" b="1" dirty="0" smtClean="0"/>
              <a:t>Revoke</a:t>
            </a:r>
            <a:r>
              <a:rPr lang="en-US" dirty="0" smtClean="0"/>
              <a:t> – Take the permission back from the user on one or multiple objects.</a:t>
            </a:r>
            <a:endParaRPr lang="en-US" dirty="0"/>
          </a:p>
        </p:txBody>
      </p:sp>
    </p:spTree>
    <p:extLst>
      <p:ext uri="{BB962C8B-B14F-4D97-AF65-F5344CB8AC3E}">
        <p14:creationId xmlns:p14="http://schemas.microsoft.com/office/powerpoint/2010/main" val="50834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991600" cy="990600"/>
          </a:xfrm>
        </p:spPr>
        <p:txBody>
          <a:bodyPr/>
          <a:lstStyle/>
          <a:p>
            <a:pPr>
              <a:lnSpc>
                <a:spcPct val="150000"/>
              </a:lnSpc>
              <a:spcBef>
                <a:spcPts val="1000"/>
              </a:spcBef>
              <a:buFont typeface="Arial" panose="020B0604020202020204" pitchFamily="34" charset="0"/>
            </a:pPr>
            <a:r>
              <a:rPr lang="en-US" sz="2400" b="1" dirty="0">
                <a:solidFill>
                  <a:srgbClr val="17479E"/>
                </a:solidFill>
                <a:latin typeface="+mn-lt"/>
                <a:ea typeface="+mn-ea"/>
                <a:cs typeface="+mn-cs"/>
              </a:rPr>
              <a:t>iBridge360 Learning Process – A View</a:t>
            </a:r>
          </a:p>
        </p:txBody>
      </p:sp>
      <p:sp>
        <p:nvSpPr>
          <p:cNvPr id="5" name="Donut 4"/>
          <p:cNvSpPr/>
          <p:nvPr/>
        </p:nvSpPr>
        <p:spPr>
          <a:xfrm>
            <a:off x="4652961" y="2619376"/>
            <a:ext cx="1600200" cy="1371600"/>
          </a:xfrm>
          <a:prstGeom prst="don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solidFill>
                  <a:schemeClr val="tx1"/>
                </a:solidFill>
              </a:rPr>
              <a:t>LEARNER</a:t>
            </a:r>
          </a:p>
        </p:txBody>
      </p:sp>
      <p:sp>
        <p:nvSpPr>
          <p:cNvPr id="6" name="Cube 5"/>
          <p:cNvSpPr/>
          <p:nvPr/>
        </p:nvSpPr>
        <p:spPr>
          <a:xfrm>
            <a:off x="2471738" y="1933576"/>
            <a:ext cx="1952623" cy="1143000"/>
          </a:xfrm>
          <a:prstGeom prst="cube">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APPLICATION DEVELOPMENT</a:t>
            </a:r>
            <a:endParaRPr lang="en-US" dirty="0"/>
          </a:p>
        </p:txBody>
      </p:sp>
      <p:sp>
        <p:nvSpPr>
          <p:cNvPr id="7" name="Bevel 6"/>
          <p:cNvSpPr/>
          <p:nvPr/>
        </p:nvSpPr>
        <p:spPr>
          <a:xfrm>
            <a:off x="6762748" y="1933576"/>
            <a:ext cx="1709739" cy="1143000"/>
          </a:xfrm>
          <a:prstGeom prst="bevel">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BUSINESS</a:t>
            </a:r>
          </a:p>
        </p:txBody>
      </p:sp>
      <p:sp>
        <p:nvSpPr>
          <p:cNvPr id="8" name="Plaque 7"/>
          <p:cNvSpPr/>
          <p:nvPr/>
        </p:nvSpPr>
        <p:spPr>
          <a:xfrm>
            <a:off x="4576760" y="1019176"/>
            <a:ext cx="1957389" cy="914400"/>
          </a:xfrm>
          <a:prstGeom prst="plaqu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INDUSTRY</a:t>
            </a:r>
          </a:p>
          <a:p>
            <a:pPr algn="ctr"/>
            <a:r>
              <a:rPr lang="en-US" dirty="0" smtClean="0"/>
              <a:t>KNOWLEDGE</a:t>
            </a:r>
            <a:endParaRPr lang="en-US" dirty="0"/>
          </a:p>
        </p:txBody>
      </p:sp>
      <p:sp>
        <p:nvSpPr>
          <p:cNvPr id="9" name="Teardrop 8"/>
          <p:cNvSpPr/>
          <p:nvPr/>
        </p:nvSpPr>
        <p:spPr>
          <a:xfrm>
            <a:off x="7808118" y="3228976"/>
            <a:ext cx="2366964" cy="1143000"/>
          </a:xfrm>
          <a:prstGeom prst="teardrop">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SCENARIOS &amp; PROCESS </a:t>
            </a:r>
          </a:p>
        </p:txBody>
      </p:sp>
      <p:sp>
        <p:nvSpPr>
          <p:cNvPr id="10" name="Cross 9"/>
          <p:cNvSpPr/>
          <p:nvPr/>
        </p:nvSpPr>
        <p:spPr>
          <a:xfrm>
            <a:off x="4729160" y="4600576"/>
            <a:ext cx="2033587" cy="1295400"/>
          </a:xfrm>
          <a:prstGeom prst="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HARDS SKILLS </a:t>
            </a:r>
            <a:r>
              <a:rPr lang="en-US" dirty="0"/>
              <a:t>/ PROCESS</a:t>
            </a:r>
          </a:p>
          <a:p>
            <a:pPr algn="ctr"/>
            <a:r>
              <a:rPr lang="en-US" dirty="0"/>
              <a:t>BUILDING</a:t>
            </a:r>
          </a:p>
        </p:txBody>
      </p:sp>
      <p:sp>
        <p:nvSpPr>
          <p:cNvPr id="12" name="Double Brace 11"/>
          <p:cNvSpPr/>
          <p:nvPr/>
        </p:nvSpPr>
        <p:spPr>
          <a:xfrm>
            <a:off x="2800350" y="4143376"/>
            <a:ext cx="1547811" cy="914400"/>
          </a:xfrm>
          <a:prstGeom prst="bracePair">
            <a:avLst/>
          </a:prstGeom>
        </p:spPr>
        <p:style>
          <a:lnRef idx="3">
            <a:schemeClr val="accent1"/>
          </a:lnRef>
          <a:fillRef idx="0">
            <a:schemeClr val="accent1"/>
          </a:fillRef>
          <a:effectRef idx="2">
            <a:schemeClr val="accent1"/>
          </a:effectRef>
          <a:fontRef idx="minor">
            <a:schemeClr val="tx1"/>
          </a:fontRef>
        </p:style>
        <p:txBody>
          <a:bodyPr rtlCol="0" anchor="ctr"/>
          <a:lstStyle/>
          <a:p>
            <a:pPr algn="ctr"/>
            <a:r>
              <a:rPr lang="en-US" dirty="0"/>
              <a:t>LAB – HANDS ON</a:t>
            </a:r>
          </a:p>
        </p:txBody>
      </p:sp>
      <p:sp>
        <p:nvSpPr>
          <p:cNvPr id="13" name="Explosion 1 12"/>
          <p:cNvSpPr/>
          <p:nvPr/>
        </p:nvSpPr>
        <p:spPr>
          <a:xfrm>
            <a:off x="690561" y="2847976"/>
            <a:ext cx="2286000" cy="1295400"/>
          </a:xfrm>
          <a:prstGeom prst="irregularSeal1">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t>CAPABILITY</a:t>
            </a:r>
          </a:p>
        </p:txBody>
      </p:sp>
      <p:sp>
        <p:nvSpPr>
          <p:cNvPr id="14" name="Flowchart: Multidocument 13"/>
          <p:cNvSpPr/>
          <p:nvPr/>
        </p:nvSpPr>
        <p:spPr>
          <a:xfrm>
            <a:off x="7310436" y="4600576"/>
            <a:ext cx="2667000" cy="1066800"/>
          </a:xfrm>
          <a:prstGeom prst="flowChartMultidocumen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Feedback &amp; Reports</a:t>
            </a:r>
          </a:p>
        </p:txBody>
      </p:sp>
    </p:spTree>
    <p:extLst>
      <p:ext uri="{BB962C8B-B14F-4D97-AF65-F5344CB8AC3E}">
        <p14:creationId xmlns:p14="http://schemas.microsoft.com/office/powerpoint/2010/main" val="195319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2" grpId="0" animBg="1"/>
      <p:bldP spid="13" grpId="0" animBg="1"/>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80"/>
            <a:ext cx="11303367" cy="816904"/>
          </a:xfrm>
        </p:spPr>
        <p:txBody>
          <a:bodyPr/>
          <a:lstStyle/>
          <a:p>
            <a:r>
              <a:rPr lang="en-US" dirty="0" smtClean="0"/>
              <a:t>Fundamentals to deal with data</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Tables – structure where we capture the information when an event happens</a:t>
            </a:r>
          </a:p>
          <a:p>
            <a:r>
              <a:rPr lang="en-US" dirty="0" smtClean="0"/>
              <a:t>Columns – attribute of the table (in employee table, we will have </a:t>
            </a:r>
            <a:r>
              <a:rPr lang="en-US" dirty="0" err="1" smtClean="0"/>
              <a:t>ename</a:t>
            </a:r>
            <a:r>
              <a:rPr lang="en-US" dirty="0" smtClean="0"/>
              <a:t>, salary, dob, </a:t>
            </a:r>
            <a:r>
              <a:rPr lang="en-US" dirty="0" err="1" smtClean="0"/>
              <a:t>doj</a:t>
            </a:r>
            <a:r>
              <a:rPr lang="en-US" dirty="0" smtClean="0"/>
              <a:t> as columns)</a:t>
            </a:r>
          </a:p>
          <a:p>
            <a:r>
              <a:rPr lang="en-US" dirty="0"/>
              <a:t>Data </a:t>
            </a:r>
            <a:r>
              <a:rPr lang="en-US" dirty="0" smtClean="0"/>
              <a:t>types – number, char / string / </a:t>
            </a:r>
            <a:r>
              <a:rPr lang="en-US" dirty="0" err="1" smtClean="0"/>
              <a:t>varchar</a:t>
            </a:r>
            <a:r>
              <a:rPr lang="en-US" dirty="0" smtClean="0"/>
              <a:t>, date, number (4), number(8,2)</a:t>
            </a:r>
          </a:p>
          <a:p>
            <a:r>
              <a:rPr lang="en-US" dirty="0" smtClean="0"/>
              <a:t>Constraints ( some kind of rule, limitation)</a:t>
            </a:r>
          </a:p>
          <a:p>
            <a:pPr lvl="1"/>
            <a:r>
              <a:rPr lang="en-US" dirty="0" smtClean="0"/>
              <a:t>PK (Primary key) &amp; FK (Foreign key)</a:t>
            </a:r>
          </a:p>
          <a:p>
            <a:pPr lvl="1"/>
            <a:r>
              <a:rPr lang="en-US" dirty="0" smtClean="0"/>
              <a:t>NOT NULL</a:t>
            </a:r>
          </a:p>
          <a:p>
            <a:pPr lvl="1"/>
            <a:r>
              <a:rPr lang="en-US" dirty="0" smtClean="0"/>
              <a:t>CHECK, DEFAULTS</a:t>
            </a:r>
            <a:endParaRPr lang="en-US" dirty="0"/>
          </a:p>
          <a:p>
            <a:r>
              <a:rPr lang="en-US" dirty="0" smtClean="0"/>
              <a:t>SQL Functions</a:t>
            </a:r>
          </a:p>
          <a:p>
            <a:pPr lvl="1"/>
            <a:r>
              <a:rPr lang="en-US" dirty="0" smtClean="0"/>
              <a:t>As we have functions in any language, we have functions in SQL</a:t>
            </a:r>
          </a:p>
          <a:p>
            <a:pPr lvl="1"/>
            <a:r>
              <a:rPr lang="en-US" dirty="0" smtClean="0"/>
              <a:t>String Functions to deal with char / varchar / string data types. We want to display only the first three characters from your name (example)</a:t>
            </a:r>
          </a:p>
          <a:p>
            <a:pPr lvl="1"/>
            <a:r>
              <a:rPr lang="en-US" dirty="0" smtClean="0"/>
              <a:t>Date Functions to deal with date data types. If we store Date of birth (</a:t>
            </a:r>
            <a:r>
              <a:rPr lang="en-US" dirty="0" err="1" smtClean="0"/>
              <a:t>dob</a:t>
            </a:r>
            <a:r>
              <a:rPr lang="en-US" dirty="0" smtClean="0"/>
              <a:t>) of customer or employee, then we may want to show the age. In this case we use date functions to calculate / derive the age. Think about for a minute how you calculate the age based on your date of birth. This will give you a idea of date function usage.</a:t>
            </a:r>
          </a:p>
          <a:p>
            <a:pPr lvl="1"/>
            <a:r>
              <a:rPr lang="en-US" dirty="0" smtClean="0"/>
              <a:t>Number functions to deal with number manipulation. Abs is a function which returns the positive number whether you pass the –</a:t>
            </a:r>
            <a:r>
              <a:rPr lang="en-US" dirty="0" err="1" smtClean="0"/>
              <a:t>ve</a:t>
            </a:r>
            <a:r>
              <a:rPr lang="en-US" dirty="0" smtClean="0"/>
              <a:t> or + </a:t>
            </a:r>
            <a:r>
              <a:rPr lang="en-US" dirty="0" err="1" smtClean="0"/>
              <a:t>ve</a:t>
            </a:r>
            <a:r>
              <a:rPr lang="en-US" dirty="0" smtClean="0"/>
              <a:t> number. It always gives the number as positive number.</a:t>
            </a:r>
          </a:p>
          <a:p>
            <a:r>
              <a:rPr lang="en-US" dirty="0" smtClean="0"/>
              <a:t>Remembering that every RDMBS provides certain set of functions is the key to become comfortable while writing queries. </a:t>
            </a:r>
            <a:endParaRPr lang="en-US" dirty="0"/>
          </a:p>
        </p:txBody>
      </p:sp>
    </p:spTree>
    <p:extLst>
      <p:ext uri="{BB962C8B-B14F-4D97-AF65-F5344CB8AC3E}">
        <p14:creationId xmlns:p14="http://schemas.microsoft.com/office/powerpoint/2010/main" val="33713436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Tables (Creation Example)</a:t>
            </a:r>
            <a:endParaRPr lang="en-US" dirty="0"/>
          </a:p>
        </p:txBody>
      </p:sp>
      <p:sp>
        <p:nvSpPr>
          <p:cNvPr id="3" name="Content Placeholder 2"/>
          <p:cNvSpPr>
            <a:spLocks noGrp="1"/>
          </p:cNvSpPr>
          <p:nvPr>
            <p:ph idx="1"/>
          </p:nvPr>
        </p:nvSpPr>
        <p:spPr>
          <a:xfrm>
            <a:off x="269883" y="1168400"/>
            <a:ext cx="11033484" cy="4746625"/>
          </a:xfrm>
        </p:spPr>
        <p:txBody>
          <a:bodyPr>
            <a:noAutofit/>
          </a:bodyPr>
          <a:lstStyle/>
          <a:p>
            <a:r>
              <a:rPr lang="en-US" sz="1900" b="1" dirty="0"/>
              <a:t>CREATE </a:t>
            </a:r>
            <a:r>
              <a:rPr lang="en-US" sz="1900" b="1" dirty="0" smtClean="0"/>
              <a:t>TABLE </a:t>
            </a:r>
            <a:r>
              <a:rPr lang="en-US" sz="1900" dirty="0" smtClean="0"/>
              <a:t>PRODUCT_FAMILY </a:t>
            </a:r>
            <a:br>
              <a:rPr lang="en-US" sz="1900" dirty="0" smtClean="0"/>
            </a:br>
            <a:r>
              <a:rPr lang="en-US" sz="1900" dirty="0" smtClean="0"/>
              <a:t>(</a:t>
            </a:r>
            <a:r>
              <a:rPr lang="en-US" sz="1900" dirty="0"/>
              <a:t>PF_ID </a:t>
            </a:r>
            <a:r>
              <a:rPr lang="en-US" sz="1900" dirty="0" smtClean="0"/>
              <a:t> number(4) PRIMARY </a:t>
            </a:r>
            <a:r>
              <a:rPr lang="en-US" sz="1900" dirty="0"/>
              <a:t>KEY</a:t>
            </a:r>
            <a:r>
              <a:rPr lang="en-US" sz="1900" dirty="0" smtClean="0"/>
              <a:t>,</a:t>
            </a:r>
            <a:br>
              <a:rPr lang="en-US" sz="1900" dirty="0" smtClean="0"/>
            </a:br>
            <a:r>
              <a:rPr lang="en-US" sz="1900" dirty="0" smtClean="0"/>
              <a:t> PF_DESC </a:t>
            </a:r>
            <a:r>
              <a:rPr lang="en-US" sz="1900" dirty="0" err="1" smtClean="0"/>
              <a:t>varchar</a:t>
            </a:r>
            <a:r>
              <a:rPr lang="en-US" sz="1900" dirty="0" smtClean="0"/>
              <a:t>(30</a:t>
            </a:r>
            <a:r>
              <a:rPr lang="en-US" sz="1900" dirty="0"/>
              <a:t>) NOT NULL</a:t>
            </a:r>
            <a:r>
              <a:rPr lang="en-US" sz="1900" dirty="0" smtClean="0"/>
              <a:t>)</a:t>
            </a:r>
          </a:p>
          <a:p>
            <a:endParaRPr lang="en-US" sz="1900" dirty="0"/>
          </a:p>
          <a:p>
            <a:r>
              <a:rPr lang="en-US" sz="1900" b="1" dirty="0"/>
              <a:t>CREATE TABLE </a:t>
            </a:r>
            <a:r>
              <a:rPr lang="en-US" sz="1900" dirty="0" smtClean="0"/>
              <a:t>PRODUCT_CATEGORY </a:t>
            </a:r>
            <a:br>
              <a:rPr lang="en-US" sz="1900" dirty="0" smtClean="0"/>
            </a:br>
            <a:r>
              <a:rPr lang="en-US" sz="1900" dirty="0" smtClean="0"/>
              <a:t>(</a:t>
            </a:r>
            <a:r>
              <a:rPr lang="en-US" sz="1900" dirty="0"/>
              <a:t>PC_ID </a:t>
            </a:r>
            <a:r>
              <a:rPr lang="en-US" sz="1900" dirty="0" smtClean="0"/>
              <a:t>number(4)  PRIMARY KEY, </a:t>
            </a:r>
            <a:br>
              <a:rPr lang="en-US" sz="1900" dirty="0" smtClean="0"/>
            </a:br>
            <a:r>
              <a:rPr lang="en-US" sz="1900" dirty="0" smtClean="0"/>
              <a:t>PC_DESC </a:t>
            </a:r>
            <a:r>
              <a:rPr lang="en-US" sz="1900" dirty="0"/>
              <a:t>varchar(30) NOT </a:t>
            </a:r>
            <a:r>
              <a:rPr lang="en-US" sz="1900" dirty="0" smtClean="0"/>
              <a:t>NULL,</a:t>
            </a:r>
            <a:br>
              <a:rPr lang="en-US" sz="1900" dirty="0" smtClean="0"/>
            </a:br>
            <a:r>
              <a:rPr lang="en-US" sz="1900" dirty="0" smtClean="0"/>
              <a:t>PF_ID number(4) REFERENCES </a:t>
            </a:r>
            <a:r>
              <a:rPr lang="en-US" sz="1900" dirty="0"/>
              <a:t>PRODUCT_FAMILY(PF_ID</a:t>
            </a:r>
            <a:r>
              <a:rPr lang="en-US" sz="1900" dirty="0" smtClean="0"/>
              <a:t>))</a:t>
            </a:r>
          </a:p>
          <a:p>
            <a:endParaRPr lang="en-US" sz="1900" dirty="0"/>
          </a:p>
          <a:p>
            <a:r>
              <a:rPr lang="en-US" sz="1900" b="1" dirty="0"/>
              <a:t>CREATE TABLE </a:t>
            </a:r>
            <a:r>
              <a:rPr lang="en-US" sz="1900" dirty="0"/>
              <a:t>	</a:t>
            </a:r>
            <a:r>
              <a:rPr lang="en-US" sz="1900" dirty="0" smtClean="0"/>
              <a:t>PRODUCT</a:t>
            </a:r>
            <a:br>
              <a:rPr lang="en-US" sz="1900" dirty="0" smtClean="0"/>
            </a:br>
            <a:r>
              <a:rPr lang="en-US" sz="1900" dirty="0" smtClean="0"/>
              <a:t>( </a:t>
            </a:r>
            <a:r>
              <a:rPr lang="en-US" sz="1900" dirty="0"/>
              <a:t>P_ID </a:t>
            </a:r>
            <a:r>
              <a:rPr lang="en-US" sz="1900" dirty="0" smtClean="0"/>
              <a:t>number(4) PRIMARY </a:t>
            </a:r>
            <a:r>
              <a:rPr lang="en-US" sz="1900" dirty="0"/>
              <a:t>KEY</a:t>
            </a:r>
            <a:r>
              <a:rPr lang="en-US" sz="1900" dirty="0" smtClean="0"/>
              <a:t>, </a:t>
            </a:r>
            <a:br>
              <a:rPr lang="en-US" sz="1900" dirty="0" smtClean="0"/>
            </a:br>
            <a:r>
              <a:rPr lang="en-US" sz="1900" dirty="0" smtClean="0"/>
              <a:t>P_NAME </a:t>
            </a:r>
            <a:r>
              <a:rPr lang="en-US" sz="1900" dirty="0"/>
              <a:t>VARCHAR(20) NOT NULL,              </a:t>
            </a:r>
            <a:r>
              <a:rPr lang="en-US" sz="1900" dirty="0" smtClean="0"/>
              <a:t/>
            </a:r>
            <a:br>
              <a:rPr lang="en-US" sz="1900" dirty="0" smtClean="0"/>
            </a:br>
            <a:r>
              <a:rPr lang="en-US" sz="1900" dirty="0" smtClean="0"/>
              <a:t>P_PRICE NUMBER(5),              </a:t>
            </a:r>
            <a:br>
              <a:rPr lang="en-US" sz="1900" dirty="0" smtClean="0"/>
            </a:br>
            <a:r>
              <a:rPr lang="en-US" sz="1900" dirty="0" smtClean="0"/>
              <a:t>P_COST NUMBER(5),              </a:t>
            </a:r>
            <a:br>
              <a:rPr lang="en-US" sz="1900" dirty="0" smtClean="0"/>
            </a:br>
            <a:r>
              <a:rPr lang="en-US" sz="1900" dirty="0" smtClean="0"/>
              <a:t>P_LAUNCH_DATE </a:t>
            </a:r>
            <a:r>
              <a:rPr lang="en-US" sz="1900" dirty="0"/>
              <a:t>DATE,             </a:t>
            </a:r>
            <a:r>
              <a:rPr lang="en-US" sz="1900" dirty="0" smtClean="0"/>
              <a:t/>
            </a:r>
            <a:br>
              <a:rPr lang="en-US" sz="1900" dirty="0" smtClean="0"/>
            </a:br>
            <a:r>
              <a:rPr lang="en-US" sz="1900" dirty="0" smtClean="0"/>
              <a:t>PC_ID number(4) REFERENCES </a:t>
            </a:r>
            <a:r>
              <a:rPr lang="en-US" sz="1900" dirty="0"/>
              <a:t>PRODUCT_CATEGORY(PC_ID))</a:t>
            </a:r>
          </a:p>
        </p:txBody>
      </p:sp>
    </p:spTree>
    <p:extLst>
      <p:ext uri="{BB962C8B-B14F-4D97-AF65-F5344CB8AC3E}">
        <p14:creationId xmlns:p14="http://schemas.microsoft.com/office/powerpoint/2010/main" val="393176923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5880"/>
            <a:ext cx="11303367" cy="816904"/>
          </a:xfrm>
        </p:spPr>
        <p:txBody>
          <a:bodyPr/>
          <a:lstStyle/>
          <a:p>
            <a:r>
              <a:rPr lang="en-US" dirty="0" smtClean="0"/>
              <a:t>Data Manipulation Language (CRUD)</a:t>
            </a:r>
            <a:endParaRPr lang="en-US" dirty="0"/>
          </a:p>
        </p:txBody>
      </p:sp>
      <p:sp>
        <p:nvSpPr>
          <p:cNvPr id="3" name="Content Placeholder 2"/>
          <p:cNvSpPr>
            <a:spLocks noGrp="1"/>
          </p:cNvSpPr>
          <p:nvPr>
            <p:ph idx="1"/>
          </p:nvPr>
        </p:nvSpPr>
        <p:spPr>
          <a:xfrm>
            <a:off x="1" y="954538"/>
            <a:ext cx="12176442" cy="5546270"/>
          </a:xfrm>
        </p:spPr>
        <p:txBody>
          <a:bodyPr>
            <a:normAutofit lnSpcReduction="10000"/>
          </a:bodyPr>
          <a:lstStyle/>
          <a:p>
            <a:r>
              <a:rPr lang="en-US" dirty="0" smtClean="0"/>
              <a:t>Create a record (INSERT)</a:t>
            </a:r>
          </a:p>
          <a:p>
            <a:pPr lvl="1"/>
            <a:r>
              <a:rPr lang="en-US" dirty="0" smtClean="0"/>
              <a:t>INSERT INTO TABLE VALUES (…….._</a:t>
            </a:r>
          </a:p>
          <a:p>
            <a:pPr lvl="1"/>
            <a:r>
              <a:rPr lang="en-US" dirty="0" smtClean="0"/>
              <a:t>INSERT INTO TABLE (Col1, Col3, Cole5) values (…….)</a:t>
            </a:r>
          </a:p>
          <a:p>
            <a:pPr lvl="1"/>
            <a:r>
              <a:rPr lang="en-US" dirty="0" smtClean="0"/>
              <a:t>Insert into table </a:t>
            </a:r>
            <a:br>
              <a:rPr lang="en-US" dirty="0" smtClean="0"/>
            </a:br>
            <a:r>
              <a:rPr lang="en-US" dirty="0" smtClean="0"/>
              <a:t>Select Statement </a:t>
            </a:r>
          </a:p>
          <a:p>
            <a:r>
              <a:rPr lang="en-US" dirty="0" smtClean="0"/>
              <a:t>Read a record (SELECT)</a:t>
            </a:r>
          </a:p>
          <a:p>
            <a:pPr lvl="1"/>
            <a:r>
              <a:rPr lang="en-US" dirty="0" smtClean="0"/>
              <a:t>Simple, Sub Query, Join, Aggregate Queries</a:t>
            </a:r>
          </a:p>
          <a:p>
            <a:pPr lvl="1"/>
            <a:r>
              <a:rPr lang="en-US" dirty="0" smtClean="0"/>
              <a:t>Correlated Sub Query, Set Operators, Derived Query, Analytical Queries</a:t>
            </a:r>
          </a:p>
          <a:p>
            <a:r>
              <a:rPr lang="en-US" dirty="0" smtClean="0"/>
              <a:t>Update a record (UPDATE)</a:t>
            </a:r>
          </a:p>
          <a:p>
            <a:pPr lvl="1"/>
            <a:r>
              <a:rPr lang="en-US" dirty="0" smtClean="0"/>
              <a:t>Change the information which already exists</a:t>
            </a:r>
          </a:p>
          <a:p>
            <a:pPr lvl="1"/>
            <a:r>
              <a:rPr lang="en-US" dirty="0" smtClean="0"/>
              <a:t>Update product set </a:t>
            </a:r>
            <a:r>
              <a:rPr lang="en-US" dirty="0" err="1" smtClean="0"/>
              <a:t>p_price</a:t>
            </a:r>
            <a:r>
              <a:rPr lang="en-US" dirty="0" smtClean="0"/>
              <a:t> = 8500 where </a:t>
            </a:r>
            <a:r>
              <a:rPr lang="en-US" dirty="0" err="1" smtClean="0"/>
              <a:t>p_id</a:t>
            </a:r>
            <a:r>
              <a:rPr lang="en-US" dirty="0" smtClean="0"/>
              <a:t> = 604</a:t>
            </a:r>
          </a:p>
          <a:p>
            <a:r>
              <a:rPr lang="en-US" dirty="0" smtClean="0"/>
              <a:t>Delete a record (DELETE)</a:t>
            </a:r>
          </a:p>
          <a:p>
            <a:pPr lvl="1"/>
            <a:r>
              <a:rPr lang="en-US" dirty="0" smtClean="0"/>
              <a:t>Removes the record from the table.</a:t>
            </a:r>
          </a:p>
          <a:p>
            <a:pPr lvl="1"/>
            <a:r>
              <a:rPr lang="en-US" dirty="0" smtClean="0"/>
              <a:t>Delete product where </a:t>
            </a:r>
            <a:r>
              <a:rPr lang="en-US" dirty="0" err="1" smtClean="0"/>
              <a:t>p_id</a:t>
            </a:r>
            <a:r>
              <a:rPr lang="en-US" dirty="0" smtClean="0"/>
              <a:t> = 604</a:t>
            </a:r>
          </a:p>
          <a:p>
            <a:endParaRPr lang="en-US" dirty="0" smtClean="0"/>
          </a:p>
        </p:txBody>
      </p:sp>
    </p:spTree>
    <p:extLst>
      <p:ext uri="{BB962C8B-B14F-4D97-AF65-F5344CB8AC3E}">
        <p14:creationId xmlns:p14="http://schemas.microsoft.com/office/powerpoint/2010/main" val="1862370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US" dirty="0" smtClean="0"/>
              <a:t>Types of Queries</a:t>
            </a:r>
            <a:endParaRPr lang="en-US" dirty="0"/>
          </a:p>
        </p:txBody>
      </p:sp>
      <p:sp>
        <p:nvSpPr>
          <p:cNvPr id="3" name="Content Placeholder 2"/>
          <p:cNvSpPr>
            <a:spLocks noGrp="1"/>
          </p:cNvSpPr>
          <p:nvPr>
            <p:ph idx="1"/>
          </p:nvPr>
        </p:nvSpPr>
        <p:spPr>
          <a:xfrm>
            <a:off x="338253" y="867695"/>
            <a:ext cx="11303367" cy="5494999"/>
          </a:xfrm>
        </p:spPr>
        <p:txBody>
          <a:bodyPr>
            <a:normAutofit/>
          </a:bodyPr>
          <a:lstStyle/>
          <a:p>
            <a:pPr marL="514350" indent="-514350">
              <a:buFont typeface="+mj-lt"/>
              <a:buAutoNum type="arabicPeriod"/>
            </a:pPr>
            <a:r>
              <a:rPr lang="en-US" sz="2700" b="1" dirty="0" smtClean="0"/>
              <a:t>Simple Query </a:t>
            </a:r>
            <a:r>
              <a:rPr lang="en-US" sz="2700" dirty="0" smtClean="0"/>
              <a:t>– one table one scan operation can be done.</a:t>
            </a:r>
          </a:p>
          <a:p>
            <a:pPr marL="514350" indent="-514350">
              <a:buFont typeface="+mj-lt"/>
              <a:buAutoNum type="arabicPeriod"/>
            </a:pPr>
            <a:r>
              <a:rPr lang="en-US" sz="2700" b="1" dirty="0" smtClean="0"/>
              <a:t>Sub Query </a:t>
            </a:r>
            <a:r>
              <a:rPr lang="en-US" sz="2700" dirty="0" smtClean="0"/>
              <a:t>– one table two scans operations can bet done. Two tables one scan each</a:t>
            </a:r>
          </a:p>
          <a:p>
            <a:pPr marL="514350" indent="-514350">
              <a:buFont typeface="+mj-lt"/>
              <a:buAutoNum type="arabicPeriod"/>
            </a:pPr>
            <a:r>
              <a:rPr lang="en-US" sz="2700" b="1" dirty="0" smtClean="0"/>
              <a:t>Joins – </a:t>
            </a:r>
            <a:r>
              <a:rPr lang="en-US" sz="2700" dirty="0" smtClean="0"/>
              <a:t>we want result set which consists of columns from both the tables.</a:t>
            </a:r>
          </a:p>
          <a:p>
            <a:pPr marL="514350" indent="-514350">
              <a:buFont typeface="+mj-lt"/>
              <a:buAutoNum type="arabicPeriod"/>
            </a:pPr>
            <a:r>
              <a:rPr lang="en-US" sz="2700" b="1" dirty="0" smtClean="0"/>
              <a:t>Aggregate Queries – </a:t>
            </a:r>
            <a:r>
              <a:rPr lang="en-US" sz="2700" dirty="0" smtClean="0"/>
              <a:t>summarization (count, max, min, </a:t>
            </a:r>
            <a:r>
              <a:rPr lang="en-US" sz="2700" dirty="0" err="1" smtClean="0"/>
              <a:t>avg</a:t>
            </a:r>
            <a:r>
              <a:rPr lang="en-US" sz="2700" dirty="0" smtClean="0"/>
              <a:t>, sum)</a:t>
            </a:r>
          </a:p>
          <a:p>
            <a:pPr marL="514350" indent="-514350">
              <a:buFont typeface="+mj-lt"/>
              <a:buAutoNum type="arabicPeriod"/>
            </a:pPr>
            <a:r>
              <a:rPr lang="en-US" sz="2700" b="1" dirty="0" smtClean="0"/>
              <a:t>Co-related Sub Query – </a:t>
            </a:r>
            <a:r>
              <a:rPr lang="en-US" sz="2700" dirty="0" smtClean="0"/>
              <a:t>one table two scan operations. Outer query executes, the inner query executes as many number of records we have it the outer query.</a:t>
            </a:r>
          </a:p>
          <a:p>
            <a:pPr marL="514350" indent="-514350">
              <a:buFont typeface="+mj-lt"/>
              <a:buAutoNum type="arabicPeriod"/>
            </a:pPr>
            <a:r>
              <a:rPr lang="en-US" sz="2700" b="1" dirty="0" smtClean="0"/>
              <a:t>Set Operators </a:t>
            </a:r>
            <a:r>
              <a:rPr lang="en-US" sz="2700" dirty="0" smtClean="0"/>
              <a:t>– using UNION, UNION ALL, INTERSECT and MINUS.</a:t>
            </a:r>
          </a:p>
          <a:p>
            <a:pPr marL="514350" indent="-514350">
              <a:buFont typeface="+mj-lt"/>
              <a:buAutoNum type="arabicPeriod"/>
            </a:pPr>
            <a:r>
              <a:rPr lang="en-US" sz="2700" b="1" dirty="0" smtClean="0"/>
              <a:t>Derived Table </a:t>
            </a:r>
            <a:r>
              <a:rPr lang="en-US" sz="2700" dirty="0" smtClean="0"/>
              <a:t>– considering a result set as a table in the select statement is called as derived table.</a:t>
            </a:r>
          </a:p>
          <a:p>
            <a:pPr marL="514350" indent="-514350">
              <a:buFont typeface="+mj-lt"/>
              <a:buAutoNum type="arabicPeriod"/>
            </a:pPr>
            <a:r>
              <a:rPr lang="en-US" sz="2700" b="1" dirty="0" smtClean="0"/>
              <a:t>Analytical Queries – </a:t>
            </a:r>
            <a:r>
              <a:rPr lang="en-US" sz="2700" dirty="0" smtClean="0"/>
              <a:t>Usage of Rank, </a:t>
            </a:r>
            <a:r>
              <a:rPr lang="en-US" sz="2700" dirty="0" err="1" smtClean="0"/>
              <a:t>Dense_Rank</a:t>
            </a:r>
            <a:r>
              <a:rPr lang="en-US" sz="2700" dirty="0" smtClean="0"/>
              <a:t>, Lag, Lead </a:t>
            </a:r>
            <a:r>
              <a:rPr lang="en-US" sz="2700" dirty="0" err="1" smtClean="0"/>
              <a:t>etc</a:t>
            </a:r>
            <a:endParaRPr lang="en-US" sz="2700" dirty="0" smtClean="0"/>
          </a:p>
          <a:p>
            <a:pPr marL="0" indent="0">
              <a:buNone/>
            </a:pPr>
            <a:endParaRPr lang="en-US" sz="2700" dirty="0"/>
          </a:p>
        </p:txBody>
      </p:sp>
    </p:spTree>
    <p:extLst>
      <p:ext uri="{BB962C8B-B14F-4D97-AF65-F5344CB8AC3E}">
        <p14:creationId xmlns:p14="http://schemas.microsoft.com/office/powerpoint/2010/main" val="177914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80"/>
            <a:ext cx="11303367" cy="816904"/>
          </a:xfrm>
        </p:spPr>
        <p:txBody>
          <a:bodyPr/>
          <a:lstStyle/>
          <a:p>
            <a:r>
              <a:rPr lang="en-IN" dirty="0" smtClean="0"/>
              <a:t>Simple Query</a:t>
            </a:r>
            <a:endParaRPr lang="en-IN" dirty="0"/>
          </a:p>
        </p:txBody>
      </p:sp>
      <p:sp>
        <p:nvSpPr>
          <p:cNvPr id="3" name="Content Placeholder 2"/>
          <p:cNvSpPr>
            <a:spLocks noGrp="1"/>
          </p:cNvSpPr>
          <p:nvPr>
            <p:ph idx="1"/>
          </p:nvPr>
        </p:nvSpPr>
        <p:spPr>
          <a:xfrm>
            <a:off x="9633" y="911672"/>
            <a:ext cx="11853747" cy="817108"/>
          </a:xfrm>
        </p:spPr>
        <p:txBody>
          <a:bodyPr>
            <a:normAutofit/>
          </a:bodyPr>
          <a:lstStyle/>
          <a:p>
            <a:r>
              <a:rPr lang="en-IN" sz="2000" dirty="0" smtClean="0"/>
              <a:t>When you are extracting / required data from only one table, and if you are able to get the data from single search (top to bottom – one scan), then we can make use of Simple Query.</a:t>
            </a:r>
          </a:p>
          <a:p>
            <a:pPr marL="0" indent="0">
              <a:buNone/>
            </a:pPr>
            <a:endParaRPr lang="en-IN" sz="2000" dirty="0"/>
          </a:p>
        </p:txBody>
      </p:sp>
      <p:graphicFrame>
        <p:nvGraphicFramePr>
          <p:cNvPr id="4" name="Table 3"/>
          <p:cNvGraphicFramePr>
            <a:graphicFrameLocks noGrp="1"/>
          </p:cNvGraphicFramePr>
          <p:nvPr>
            <p:extLst/>
          </p:nvPr>
        </p:nvGraphicFramePr>
        <p:xfrm>
          <a:off x="9129713" y="2543169"/>
          <a:ext cx="2904874" cy="2728920"/>
        </p:xfrm>
        <a:graphic>
          <a:graphicData uri="http://schemas.openxmlformats.org/drawingml/2006/table">
            <a:tbl>
              <a:tblPr/>
              <a:tblGrid>
                <a:gridCol w="659262"/>
                <a:gridCol w="659262"/>
                <a:gridCol w="659262"/>
                <a:gridCol w="927088"/>
              </a:tblGrid>
              <a:tr h="272892">
                <a:tc gridSpan="4">
                  <a:txBody>
                    <a:bodyPr/>
                    <a:lstStyle/>
                    <a:p>
                      <a:pPr algn="ctr" fontAlgn="b"/>
                      <a:r>
                        <a:rPr lang="en-US" sz="1100" b="0" i="0" u="none" strike="noStrike" dirty="0" smtClean="0">
                          <a:solidFill>
                            <a:srgbClr val="000000"/>
                          </a:solidFill>
                          <a:effectLst/>
                          <a:latin typeface="Calibri" panose="020F0502020204030204" pitchFamily="34" charset="0"/>
                        </a:rPr>
                        <a:t>vehicles</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2892">
                <a:tc>
                  <a:txBody>
                    <a:bodyPr/>
                    <a:lstStyle/>
                    <a:p>
                      <a:pPr algn="l" fontAlgn="b"/>
                      <a:r>
                        <a:rPr lang="en-US" sz="1100" b="0" i="0" u="none" strike="noStrike" dirty="0" err="1" smtClean="0">
                          <a:solidFill>
                            <a:srgbClr val="000000"/>
                          </a:solidFill>
                          <a:effectLst/>
                          <a:latin typeface="Calibri" panose="020F0502020204030204" pitchFamily="34" charset="0"/>
                        </a:rPr>
                        <a:t>V_id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V_name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V_price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Man_id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72892">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Indica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Bajaj Auto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 Truck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2400000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 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850000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190611" y="1717655"/>
            <a:ext cx="8867664" cy="4565206"/>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smtClean="0"/>
              <a:t>Find the vehicle names which are priced less than 75000 </a:t>
            </a:r>
            <a:r>
              <a:rPr lang="en-IN" sz="2000" dirty="0" err="1" smtClean="0"/>
              <a:t>Rs</a:t>
            </a:r>
            <a:r>
              <a:rPr lang="en-IN" sz="2000" dirty="0" smtClean="0"/>
              <a:t>.</a:t>
            </a:r>
          </a:p>
          <a:p>
            <a:pPr lvl="1"/>
            <a:r>
              <a:rPr lang="en-IN" sz="2000" dirty="0" smtClean="0"/>
              <a:t>In this case, we can search the table from first record to last record and compare 75000 to the price column of every record to choose our results.</a:t>
            </a:r>
          </a:p>
          <a:p>
            <a:pPr lvl="1"/>
            <a:r>
              <a:rPr lang="en-IN" sz="2000" dirty="0" smtClean="0"/>
              <a:t>For this question, we are expect the following product names</a:t>
            </a:r>
          </a:p>
          <a:p>
            <a:pPr lvl="2"/>
            <a:r>
              <a:rPr lang="en-IN" dirty="0" smtClean="0"/>
              <a:t>Bajaj Auto</a:t>
            </a:r>
          </a:p>
          <a:p>
            <a:pPr lvl="1"/>
            <a:r>
              <a:rPr lang="en-IN" sz="2000" dirty="0" smtClean="0"/>
              <a:t>So, your query is simple query</a:t>
            </a:r>
          </a:p>
          <a:p>
            <a:r>
              <a:rPr lang="en-IN" sz="2000" dirty="0" smtClean="0"/>
              <a:t>SELECT </a:t>
            </a:r>
            <a:r>
              <a:rPr lang="en-IN" sz="2000" dirty="0" err="1" smtClean="0"/>
              <a:t>v_name</a:t>
            </a:r>
            <a:r>
              <a:rPr lang="en-IN" sz="2000" dirty="0" smtClean="0"/>
              <a:t> FROM vehicles WHERE </a:t>
            </a:r>
            <a:r>
              <a:rPr lang="en-IN" sz="2000" dirty="0" err="1" smtClean="0"/>
              <a:t>v_price</a:t>
            </a:r>
            <a:r>
              <a:rPr lang="en-IN" sz="2000" dirty="0" smtClean="0"/>
              <a:t> &lt; 75000 (Simple Select)</a:t>
            </a:r>
          </a:p>
          <a:p>
            <a:pPr marL="0" indent="0">
              <a:buFont typeface="Arial"/>
              <a:buNone/>
            </a:pPr>
            <a:endParaRPr lang="en-IN" sz="2000" dirty="0" smtClean="0"/>
          </a:p>
          <a:p>
            <a:r>
              <a:rPr lang="en-IN" sz="2000" dirty="0" smtClean="0"/>
              <a:t>Find the vehicle which is priced between 5 lakhs and 10 lakhs.</a:t>
            </a:r>
          </a:p>
          <a:p>
            <a:pPr lvl="1"/>
            <a:r>
              <a:rPr lang="en-IN" sz="1600" dirty="0" smtClean="0"/>
              <a:t>List the result what you are expecting based on the table you see</a:t>
            </a:r>
          </a:p>
          <a:p>
            <a:r>
              <a:rPr lang="en-IN" sz="2000" dirty="0" smtClean="0"/>
              <a:t>SELECT </a:t>
            </a:r>
            <a:r>
              <a:rPr lang="en-IN" sz="2000" dirty="0" err="1" smtClean="0"/>
              <a:t>v_name</a:t>
            </a:r>
            <a:r>
              <a:rPr lang="en-IN" sz="2000" dirty="0" smtClean="0"/>
              <a:t> FROM vehicle WHERE </a:t>
            </a:r>
            <a:r>
              <a:rPr lang="en-IN" sz="2000" dirty="0" err="1" smtClean="0"/>
              <a:t>v_price</a:t>
            </a:r>
            <a:r>
              <a:rPr lang="en-IN" sz="2000" dirty="0" smtClean="0"/>
              <a:t> BETWEEN 500000 and 1000000</a:t>
            </a:r>
          </a:p>
          <a:p>
            <a:endParaRPr lang="en-IN" sz="2000" dirty="0"/>
          </a:p>
          <a:p>
            <a:r>
              <a:rPr lang="en-IN" sz="2000" dirty="0" smtClean="0"/>
              <a:t>Find the vehicle names which are priced less than E Pulsar vehicle?</a:t>
            </a:r>
          </a:p>
          <a:p>
            <a:pPr lvl="1"/>
            <a:r>
              <a:rPr lang="en-IN" sz="1600" dirty="0" smtClean="0"/>
              <a:t>Analyse this and figure out how many scans we need to get the answer (manually)</a:t>
            </a:r>
          </a:p>
          <a:p>
            <a:pPr lvl="1"/>
            <a:r>
              <a:rPr lang="en-IN" sz="1600" dirty="0" smtClean="0"/>
              <a:t>If are doing more than one scan, you cannot solve this problem with SIMPLE QUERY. You should depend on other type of QUERY.</a:t>
            </a:r>
            <a:endParaRPr lang="en-IN" sz="1600" dirty="0"/>
          </a:p>
        </p:txBody>
      </p:sp>
    </p:spTree>
    <p:extLst>
      <p:ext uri="{BB962C8B-B14F-4D97-AF65-F5344CB8AC3E}">
        <p14:creationId xmlns:p14="http://schemas.microsoft.com/office/powerpoint/2010/main" val="196139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Effect transition="in" filter="fade">
                                      <p:cBhvr>
                                        <p:cTn id="53" dur="1000"/>
                                        <p:tgtEl>
                                          <p:spTgt spid="5">
                                            <p:txEl>
                                              <p:pRg st="11" end="11"/>
                                            </p:txEl>
                                          </p:spTgt>
                                        </p:tgtEl>
                                      </p:cBhvr>
                                    </p:animEffect>
                                    <p:anim calcmode="lin" valueType="num">
                                      <p:cBhvr>
                                        <p:cTn id="54"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5"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nodeType="clickEffect">
                                  <p:stCondLst>
                                    <p:cond delay="0"/>
                                  </p:stCondLst>
                                  <p:childTnLst>
                                    <p:set>
                                      <p:cBhvr>
                                        <p:cTn id="59" dur="1" fill="hold">
                                          <p:stCondLst>
                                            <p:cond delay="0"/>
                                          </p:stCondLst>
                                        </p:cTn>
                                        <p:tgtEl>
                                          <p:spTgt spid="5">
                                            <p:txEl>
                                              <p:pRg st="12" end="12"/>
                                            </p:txEl>
                                          </p:spTgt>
                                        </p:tgtEl>
                                        <p:attrNameLst>
                                          <p:attrName>style.visibility</p:attrName>
                                        </p:attrNameLst>
                                      </p:cBhvr>
                                      <p:to>
                                        <p:strVal val="visible"/>
                                      </p:to>
                                    </p:set>
                                    <p:anim calcmode="lin" valueType="num">
                                      <p:cBhvr additive="base">
                                        <p:cTn id="60"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5">
                                            <p:txEl>
                                              <p:pRg st="12" end="12"/>
                                            </p:txEl>
                                          </p:spTgt>
                                        </p:tgtEl>
                                        <p:attrNameLst>
                                          <p:attrName>ppt_y</p:attrName>
                                        </p:attrNameLst>
                                      </p:cBhvr>
                                      <p:tavLst>
                                        <p:tav tm="0">
                                          <p:val>
                                            <p:strVal val="1+#ppt_h/2"/>
                                          </p:val>
                                        </p:tav>
                                        <p:tav tm="100000">
                                          <p:val>
                                            <p:strVal val="#ppt_y"/>
                                          </p:val>
                                        </p:tav>
                                      </p:tavLst>
                                    </p:anim>
                                  </p:childTnLst>
                                </p:cTn>
                              </p:par>
                              <p:par>
                                <p:cTn id="62" presetID="2" presetClass="entr" presetSubtype="4" fill="hold" nodeType="withEffect">
                                  <p:stCondLst>
                                    <p:cond delay="0"/>
                                  </p:stCondLst>
                                  <p:childTnLst>
                                    <p:set>
                                      <p:cBhvr>
                                        <p:cTn id="63" dur="1" fill="hold">
                                          <p:stCondLst>
                                            <p:cond delay="0"/>
                                          </p:stCondLst>
                                        </p:cTn>
                                        <p:tgtEl>
                                          <p:spTgt spid="5">
                                            <p:txEl>
                                              <p:pRg st="13" end="13"/>
                                            </p:txEl>
                                          </p:spTgt>
                                        </p:tgtEl>
                                        <p:attrNameLst>
                                          <p:attrName>style.visibility</p:attrName>
                                        </p:attrNameLst>
                                      </p:cBhvr>
                                      <p:to>
                                        <p:strVal val="visible"/>
                                      </p:to>
                                    </p:set>
                                    <p:anim calcmode="lin" valueType="num">
                                      <p:cBhvr additive="base">
                                        <p:cTn id="64"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 calcmode="lin" valueType="num">
                                      <p:cBhvr additive="base">
                                        <p:cTn id="7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049" y="0"/>
            <a:ext cx="11303367" cy="816904"/>
          </a:xfrm>
        </p:spPr>
        <p:txBody>
          <a:bodyPr/>
          <a:lstStyle/>
          <a:p>
            <a:r>
              <a:rPr lang="en-IN" dirty="0" smtClean="0"/>
              <a:t>Sub Query</a:t>
            </a:r>
            <a:endParaRPr lang="en-IN" dirty="0"/>
          </a:p>
        </p:txBody>
      </p:sp>
      <p:sp>
        <p:nvSpPr>
          <p:cNvPr id="3" name="Content Placeholder 2"/>
          <p:cNvSpPr>
            <a:spLocks noGrp="1"/>
          </p:cNvSpPr>
          <p:nvPr>
            <p:ph idx="1"/>
          </p:nvPr>
        </p:nvSpPr>
        <p:spPr>
          <a:xfrm>
            <a:off x="262049" y="1053428"/>
            <a:ext cx="11853747" cy="817108"/>
          </a:xfrm>
        </p:spPr>
        <p:txBody>
          <a:bodyPr>
            <a:normAutofit/>
          </a:bodyPr>
          <a:lstStyle/>
          <a:p>
            <a:r>
              <a:rPr lang="en-IN" sz="2000" dirty="0" smtClean="0"/>
              <a:t>When you are extracting / required data from only one table, and if you are able to get the data by doing two search / scan (top to bottom – one scan), then we can make use of Sub Query.</a:t>
            </a:r>
          </a:p>
          <a:p>
            <a:pPr marL="0" indent="0">
              <a:buNone/>
            </a:pPr>
            <a:endParaRPr lang="en-IN" sz="2000" dirty="0"/>
          </a:p>
        </p:txBody>
      </p:sp>
      <p:graphicFrame>
        <p:nvGraphicFramePr>
          <p:cNvPr id="4" name="Table 3"/>
          <p:cNvGraphicFramePr>
            <a:graphicFrameLocks noGrp="1"/>
          </p:cNvGraphicFramePr>
          <p:nvPr>
            <p:extLst/>
          </p:nvPr>
        </p:nvGraphicFramePr>
        <p:xfrm>
          <a:off x="9129713" y="2543169"/>
          <a:ext cx="2904874" cy="2728920"/>
        </p:xfrm>
        <a:graphic>
          <a:graphicData uri="http://schemas.openxmlformats.org/drawingml/2006/table">
            <a:tbl>
              <a:tblPr/>
              <a:tblGrid>
                <a:gridCol w="659262"/>
                <a:gridCol w="659262"/>
                <a:gridCol w="659262"/>
                <a:gridCol w="927088"/>
              </a:tblGrid>
              <a:tr h="272892">
                <a:tc gridSpan="4">
                  <a:txBody>
                    <a:bodyPr/>
                    <a:lstStyle/>
                    <a:p>
                      <a:pPr algn="ctr" fontAlgn="b"/>
                      <a:r>
                        <a:rPr lang="en-US" sz="1100" b="0" i="0" u="none" strike="noStrike" dirty="0" smtClean="0">
                          <a:solidFill>
                            <a:srgbClr val="000000"/>
                          </a:solidFill>
                          <a:effectLst/>
                          <a:latin typeface="Calibri" panose="020F0502020204030204" pitchFamily="34" charset="0"/>
                        </a:rPr>
                        <a:t>vehicles</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272892">
                <a:tc>
                  <a:txBody>
                    <a:bodyPr/>
                    <a:lstStyle/>
                    <a:p>
                      <a:pPr algn="l" fontAlgn="b"/>
                      <a:r>
                        <a:rPr lang="en-US" sz="1100" b="0" i="0" u="none" strike="noStrike" dirty="0" err="1" smtClean="0">
                          <a:solidFill>
                            <a:srgbClr val="000000"/>
                          </a:solidFill>
                          <a:effectLst/>
                          <a:latin typeface="Calibri" panose="020F0502020204030204" pitchFamily="34" charset="0"/>
                        </a:rPr>
                        <a:t>V_id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V_name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V_price</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l" fontAlgn="b"/>
                      <a:r>
                        <a:rPr lang="en-US" sz="1100" b="0" i="0" u="none" strike="noStrike" dirty="0" err="1" smtClean="0">
                          <a:solidFill>
                            <a:srgbClr val="000000"/>
                          </a:solidFill>
                          <a:effectLst/>
                          <a:latin typeface="Calibri" panose="020F0502020204030204" pitchFamily="34" charset="0"/>
                        </a:rPr>
                        <a:t>Man_id</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272892">
                <a:tc>
                  <a:txBody>
                    <a:bodyPr/>
                    <a:lstStyle/>
                    <a:p>
                      <a:pPr algn="r" fontAlgn="b"/>
                      <a:r>
                        <a:rPr lang="en-US" sz="1100" b="0" i="0" u="none" strike="noStrike">
                          <a:solidFill>
                            <a:srgbClr val="000000"/>
                          </a:solidFill>
                          <a:effectLst/>
                          <a:latin typeface="Calibri" panose="020F050202020403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Nano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Indica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750000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Bajaj Auto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29000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78000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T Truck</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2400000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E 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96000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Sumo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smtClean="0">
                          <a:solidFill>
                            <a:srgbClr val="000000"/>
                          </a:solidFill>
                          <a:effectLst/>
                          <a:latin typeface="Calibri" panose="020F0502020204030204" pitchFamily="34" charset="0"/>
                        </a:rPr>
                        <a:t>850000</a:t>
                      </a:r>
                      <a:endParaRPr lang="en-US" sz="1100" b="0" i="0" u="none" strike="noStrike" dirty="0">
                        <a:solidFill>
                          <a:srgbClr val="000000"/>
                        </a:solidFill>
                        <a:effectLst/>
                        <a:latin typeface="Calibri" panose="020F050202020403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72892">
                <a:tc>
                  <a:txBody>
                    <a:bodyPr/>
                    <a:lstStyle/>
                    <a:p>
                      <a:pPr algn="r" fontAlgn="b"/>
                      <a:r>
                        <a:rPr lang="en-US" sz="1100" b="0" i="0" u="none" strike="noStrike">
                          <a:solidFill>
                            <a:srgbClr val="000000"/>
                          </a:solidFill>
                          <a:effectLst/>
                          <a:latin typeface="Calibri" panose="020F050202020403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100" b="0" i="0" u="none" strike="noStrike">
                          <a:solidFill>
                            <a:srgbClr val="000000"/>
                          </a:solidFill>
                          <a:effectLst/>
                          <a:latin typeface="Calibri" panose="020F0502020204030204" pitchFamily="34" charset="0"/>
                        </a:rPr>
                        <a:t>Pulsar++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155000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US" sz="1100" b="0" i="0" u="none" strike="noStrike" dirty="0">
                          <a:solidFill>
                            <a:srgbClr val="000000"/>
                          </a:solidFill>
                          <a:effectLst/>
                          <a:latin typeface="Calibri" panose="020F050202020403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Content Placeholder 2"/>
          <p:cNvSpPr txBox="1">
            <a:spLocks/>
          </p:cNvSpPr>
          <p:nvPr/>
        </p:nvSpPr>
        <p:spPr>
          <a:xfrm>
            <a:off x="119170" y="1664143"/>
            <a:ext cx="8867664" cy="4565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smtClean="0"/>
              <a:t>Find the vehicle names which are priced less than E Pulsar vehicle?</a:t>
            </a:r>
          </a:p>
          <a:p>
            <a:pPr lvl="1"/>
            <a:r>
              <a:rPr lang="en-IN" sz="1600" dirty="0" smtClean="0"/>
              <a:t>Analyse this and figure out how many scans we need to get the answer (manually)</a:t>
            </a:r>
          </a:p>
          <a:p>
            <a:pPr lvl="1"/>
            <a:r>
              <a:rPr lang="en-IN" sz="1600" dirty="0" smtClean="0"/>
              <a:t>If are doing more than one scan, you cannot solve this problem with SIMPLE QUERY. You should depend on other type of QUERY.</a:t>
            </a:r>
            <a:endParaRPr lang="en-IN" sz="2000" dirty="0"/>
          </a:p>
          <a:p>
            <a:r>
              <a:rPr lang="en-IN" sz="2000" dirty="0" smtClean="0"/>
              <a:t>For the question above, we have think about how we get the result manually.</a:t>
            </a:r>
          </a:p>
          <a:p>
            <a:r>
              <a:rPr lang="en-IN" sz="2000" dirty="0" smtClean="0"/>
              <a:t>Lets analyse the question</a:t>
            </a:r>
          </a:p>
          <a:p>
            <a:pPr lvl="1"/>
            <a:r>
              <a:rPr lang="en-IN" sz="1600" dirty="0" smtClean="0"/>
              <a:t>We want to display the </a:t>
            </a:r>
            <a:r>
              <a:rPr lang="en-IN" sz="1600" dirty="0" err="1" smtClean="0"/>
              <a:t>vehiclename</a:t>
            </a:r>
            <a:r>
              <a:rPr lang="en-IN" sz="1600" dirty="0" smtClean="0"/>
              <a:t> which is priced less than E Pulsar. </a:t>
            </a:r>
            <a:endParaRPr lang="en-IN" sz="1600" dirty="0"/>
          </a:p>
          <a:p>
            <a:pPr lvl="1"/>
            <a:r>
              <a:rPr lang="en-IN" sz="1600" dirty="0" smtClean="0"/>
              <a:t>Do we know what is the price of E Pulsar? If we don’t know the price of E Pulsar how can we get the vehicle which are priced less than E Pulsar.</a:t>
            </a:r>
          </a:p>
          <a:p>
            <a:pPr lvl="1"/>
            <a:r>
              <a:rPr lang="en-IN" sz="1600" dirty="0" smtClean="0"/>
              <a:t>So, as the first step, we should get the price of E Pulsar. In this case, to find the price of E Pulsar, we have to do one scan. (select </a:t>
            </a:r>
            <a:r>
              <a:rPr lang="en-IN" sz="1600" dirty="0" err="1" smtClean="0"/>
              <a:t>v_price</a:t>
            </a:r>
            <a:r>
              <a:rPr lang="en-IN" sz="1600" dirty="0" smtClean="0"/>
              <a:t> from vehicles where </a:t>
            </a:r>
            <a:r>
              <a:rPr lang="en-IN" sz="1600" dirty="0" err="1" smtClean="0"/>
              <a:t>v_name</a:t>
            </a:r>
            <a:r>
              <a:rPr lang="en-IN" sz="1600" dirty="0" smtClean="0"/>
              <a:t> = ‘E Pulsar’)</a:t>
            </a:r>
          </a:p>
          <a:p>
            <a:pPr lvl="1"/>
            <a:r>
              <a:rPr lang="en-IN" sz="1600" dirty="0" smtClean="0"/>
              <a:t>Once we get the price of E Pulsar, we have to search the table based on the price we got, then we have to get the </a:t>
            </a:r>
            <a:r>
              <a:rPr lang="en-IN" sz="1600" dirty="0" err="1" smtClean="0"/>
              <a:t>vehicle_names</a:t>
            </a:r>
            <a:r>
              <a:rPr lang="en-IN" sz="1600" dirty="0" smtClean="0"/>
              <a:t> based on that price.</a:t>
            </a:r>
          </a:p>
          <a:p>
            <a:pPr lvl="1"/>
            <a:endParaRPr lang="en-IN" sz="1600" dirty="0"/>
          </a:p>
          <a:p>
            <a:pPr lvl="1"/>
            <a:r>
              <a:rPr lang="en-IN" sz="1600" dirty="0" smtClean="0"/>
              <a:t>SELECT </a:t>
            </a:r>
            <a:r>
              <a:rPr lang="en-IN" sz="1600" dirty="0" err="1" smtClean="0"/>
              <a:t>v_name</a:t>
            </a:r>
            <a:r>
              <a:rPr lang="en-IN" sz="1600" dirty="0" smtClean="0"/>
              <a:t> FROM vehicles WHERE </a:t>
            </a:r>
            <a:r>
              <a:rPr lang="en-IN" sz="1600" dirty="0" err="1" smtClean="0"/>
              <a:t>v_price</a:t>
            </a:r>
            <a:r>
              <a:rPr lang="en-IN" sz="1600" dirty="0" smtClean="0"/>
              <a:t> &lt; ( SELECT </a:t>
            </a:r>
            <a:r>
              <a:rPr lang="en-IN" sz="1600" dirty="0" err="1" smtClean="0"/>
              <a:t>v_price</a:t>
            </a:r>
            <a:r>
              <a:rPr lang="en-IN" sz="1600" dirty="0" smtClean="0"/>
              <a:t> FROM vehicles</a:t>
            </a:r>
            <a:br>
              <a:rPr lang="en-IN" sz="1600" dirty="0" smtClean="0"/>
            </a:br>
            <a:r>
              <a:rPr lang="en-IN" sz="1600" dirty="0" smtClean="0"/>
              <a:t>						WHERE </a:t>
            </a:r>
            <a:r>
              <a:rPr lang="en-IN" sz="1600" dirty="0" err="1" smtClean="0"/>
              <a:t>v_name</a:t>
            </a:r>
            <a:r>
              <a:rPr lang="en-IN" sz="1600" dirty="0" smtClean="0"/>
              <a:t> = ‘E Pulsar’)</a:t>
            </a:r>
          </a:p>
        </p:txBody>
      </p:sp>
    </p:spTree>
    <p:extLst>
      <p:ext uri="{BB962C8B-B14F-4D97-AF65-F5344CB8AC3E}">
        <p14:creationId xmlns:p14="http://schemas.microsoft.com/office/powerpoint/2010/main" val="25547938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41" y="5880"/>
            <a:ext cx="11303367" cy="816904"/>
          </a:xfrm>
        </p:spPr>
        <p:txBody>
          <a:bodyPr/>
          <a:lstStyle/>
          <a:p>
            <a:r>
              <a:rPr lang="en-US" dirty="0" smtClean="0"/>
              <a:t>JOINS</a:t>
            </a:r>
            <a:endParaRPr lang="en-US" dirty="0"/>
          </a:p>
        </p:txBody>
      </p:sp>
      <p:sp>
        <p:nvSpPr>
          <p:cNvPr id="3" name="Content Placeholder 2"/>
          <p:cNvSpPr>
            <a:spLocks noGrp="1"/>
          </p:cNvSpPr>
          <p:nvPr>
            <p:ph idx="1"/>
          </p:nvPr>
        </p:nvSpPr>
        <p:spPr/>
        <p:txBody>
          <a:bodyPr>
            <a:normAutofit/>
          </a:bodyPr>
          <a:lstStyle/>
          <a:p>
            <a:r>
              <a:rPr lang="en-US" dirty="0" smtClean="0"/>
              <a:t>When we need to see or process data based on multiple tables (more than one), we go for joins. When we join, the related records between two tables gets displayed.</a:t>
            </a:r>
          </a:p>
          <a:p>
            <a:r>
              <a:rPr lang="en-US" dirty="0" smtClean="0"/>
              <a:t>Inner Join, Outer joins are the most widely used concepts in the joins.</a:t>
            </a:r>
          </a:p>
          <a:p>
            <a:r>
              <a:rPr lang="en-US" dirty="0" smtClean="0"/>
              <a:t>Consider city table and customer table. Assume we are serving 10000 customers from 15 different cities.</a:t>
            </a:r>
          </a:p>
          <a:p>
            <a:r>
              <a:rPr lang="en-US" dirty="0" smtClean="0"/>
              <a:t>Display </a:t>
            </a:r>
            <a:r>
              <a:rPr lang="en-US" dirty="0" err="1" smtClean="0"/>
              <a:t>city_name</a:t>
            </a:r>
            <a:r>
              <a:rPr lang="en-US" dirty="0" smtClean="0"/>
              <a:t>, </a:t>
            </a:r>
            <a:r>
              <a:rPr lang="en-US" dirty="0" err="1" smtClean="0"/>
              <a:t>customername</a:t>
            </a:r>
            <a:r>
              <a:rPr lang="en-US" dirty="0" smtClean="0"/>
              <a:t>, customer age who are from the city of Bangalore or Chennai.</a:t>
            </a:r>
          </a:p>
          <a:p>
            <a:r>
              <a:rPr lang="en-US" dirty="0" smtClean="0"/>
              <a:t>Display customer name, city name, city population , customer gender for those customer who is data of birth falls in the current month.</a:t>
            </a:r>
          </a:p>
        </p:txBody>
      </p:sp>
    </p:spTree>
    <p:extLst>
      <p:ext uri="{BB962C8B-B14F-4D97-AF65-F5344CB8AC3E}">
        <p14:creationId xmlns:p14="http://schemas.microsoft.com/office/powerpoint/2010/main" val="10819761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IN" dirty="0" smtClean="0"/>
              <a:t>JOINS</a:t>
            </a:r>
            <a:endParaRPr lang="en-IN" dirty="0"/>
          </a:p>
        </p:txBody>
      </p:sp>
      <p:sp>
        <p:nvSpPr>
          <p:cNvPr id="3" name="Content Placeholder 2"/>
          <p:cNvSpPr>
            <a:spLocks noGrp="1"/>
          </p:cNvSpPr>
          <p:nvPr>
            <p:ph idx="1"/>
          </p:nvPr>
        </p:nvSpPr>
        <p:spPr>
          <a:xfrm>
            <a:off x="262049" y="1046007"/>
            <a:ext cx="11853747" cy="817108"/>
          </a:xfrm>
        </p:spPr>
        <p:txBody>
          <a:bodyPr>
            <a:normAutofit/>
          </a:bodyPr>
          <a:lstStyle/>
          <a:p>
            <a:r>
              <a:rPr lang="en-IN" sz="2000" dirty="0" smtClean="0"/>
              <a:t>When we want to display the columns from more than one table in the result set, then you must go for join.</a:t>
            </a:r>
          </a:p>
          <a:p>
            <a:r>
              <a:rPr lang="en-IN" sz="2000" dirty="0" smtClean="0"/>
              <a:t>We can make use of simple query or sub query only if we require columns from one table in the result set. </a:t>
            </a:r>
          </a:p>
          <a:p>
            <a:pPr marL="0" indent="0">
              <a:buNone/>
            </a:pPr>
            <a:endParaRPr lang="en-IN" sz="2000" dirty="0"/>
          </a:p>
        </p:txBody>
      </p:sp>
      <p:sp>
        <p:nvSpPr>
          <p:cNvPr id="5" name="Content Placeholder 2"/>
          <p:cNvSpPr txBox="1">
            <a:spLocks/>
          </p:cNvSpPr>
          <p:nvPr/>
        </p:nvSpPr>
        <p:spPr>
          <a:xfrm>
            <a:off x="262049" y="2107061"/>
            <a:ext cx="8867664" cy="45652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IN" sz="1600" dirty="0" smtClean="0"/>
          </a:p>
        </p:txBody>
      </p:sp>
      <p:pic>
        <p:nvPicPr>
          <p:cNvPr id="10" name="Picture 9"/>
          <p:cNvPicPr>
            <a:picLocks noChangeAspect="1"/>
          </p:cNvPicPr>
          <p:nvPr/>
        </p:nvPicPr>
        <p:blipFill>
          <a:blip r:embed="rId2"/>
          <a:stretch>
            <a:fillRect/>
          </a:stretch>
        </p:blipFill>
        <p:spPr>
          <a:xfrm>
            <a:off x="1356912" y="1863115"/>
            <a:ext cx="7306478" cy="1304692"/>
          </a:xfrm>
          <a:prstGeom prst="rect">
            <a:avLst/>
          </a:prstGeom>
        </p:spPr>
      </p:pic>
      <p:sp>
        <p:nvSpPr>
          <p:cNvPr id="11" name="Content Placeholder 2"/>
          <p:cNvSpPr txBox="1">
            <a:spLocks/>
          </p:cNvSpPr>
          <p:nvPr/>
        </p:nvSpPr>
        <p:spPr>
          <a:xfrm>
            <a:off x="171556" y="3198165"/>
            <a:ext cx="11853747" cy="8171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2000" dirty="0" smtClean="0"/>
              <a:t>If we want to know the price of the product Dining Table, what type of query you will write?</a:t>
            </a:r>
          </a:p>
          <a:p>
            <a:r>
              <a:rPr lang="en-IN" sz="2000" dirty="0" smtClean="0"/>
              <a:t>If we want to know the product which is priced more than Dining Table, what type of query you will write?</a:t>
            </a:r>
          </a:p>
          <a:p>
            <a:endParaRPr lang="en-IN" sz="2000" dirty="0" smtClean="0"/>
          </a:p>
          <a:p>
            <a:pPr marL="0" indent="0">
              <a:buFont typeface="Arial"/>
              <a:buNone/>
            </a:pPr>
            <a:endParaRPr lang="en-IN" sz="2000" dirty="0"/>
          </a:p>
        </p:txBody>
      </p:sp>
      <p:sp>
        <p:nvSpPr>
          <p:cNvPr id="12" name="Content Placeholder 2"/>
          <p:cNvSpPr txBox="1">
            <a:spLocks/>
          </p:cNvSpPr>
          <p:nvPr/>
        </p:nvSpPr>
        <p:spPr>
          <a:xfrm>
            <a:off x="171556" y="4045631"/>
            <a:ext cx="11672782" cy="215647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1800" b="1" dirty="0" smtClean="0"/>
              <a:t>Display the product name and </a:t>
            </a:r>
            <a:r>
              <a:rPr lang="en-IN" sz="1800" b="1" dirty="0"/>
              <a:t>product description </a:t>
            </a:r>
            <a:r>
              <a:rPr lang="en-IN" sz="1800" b="1" dirty="0" smtClean="0"/>
              <a:t>for all the products which is priced more than 5000 </a:t>
            </a:r>
            <a:r>
              <a:rPr lang="en-IN" sz="1800" b="1" dirty="0" err="1" smtClean="0"/>
              <a:t>Rs</a:t>
            </a:r>
            <a:r>
              <a:rPr lang="en-IN" sz="1800" b="1" dirty="0" smtClean="0"/>
              <a:t> (Business Question)</a:t>
            </a:r>
          </a:p>
          <a:p>
            <a:r>
              <a:rPr lang="en-IN" sz="1800" dirty="0" smtClean="0"/>
              <a:t>Analyse the above question. First think about the result you are expecting (do this by seeing the data sets you see from the above tables. How many columns you want to see in the result set. If the result what you are expecting is coming from more than one table, then we have to go for join. We join to get the relevant data from more than one table. The relevant product category of Digital Clock product is Home Electronics.</a:t>
            </a:r>
          </a:p>
          <a:p>
            <a:r>
              <a:rPr lang="en-IN" sz="1800" dirty="0" smtClean="0"/>
              <a:t>SELECT </a:t>
            </a:r>
            <a:r>
              <a:rPr lang="en-IN" sz="1800" dirty="0" err="1" smtClean="0"/>
              <a:t>p_name</a:t>
            </a:r>
            <a:r>
              <a:rPr lang="en-IN" sz="1800" dirty="0" smtClean="0"/>
              <a:t>, </a:t>
            </a:r>
            <a:r>
              <a:rPr lang="en-IN" sz="1800" dirty="0" err="1" smtClean="0"/>
              <a:t>pc_desc</a:t>
            </a:r>
            <a:r>
              <a:rPr lang="en-IN" sz="1800" dirty="0" smtClean="0"/>
              <a:t> FROM </a:t>
            </a:r>
            <a:r>
              <a:rPr lang="en-IN" sz="1800" dirty="0" err="1" smtClean="0"/>
              <a:t>product_category</a:t>
            </a:r>
            <a:r>
              <a:rPr lang="en-IN" sz="1800" dirty="0" smtClean="0"/>
              <a:t> INNER JOIN product ON </a:t>
            </a:r>
            <a:r>
              <a:rPr lang="en-IN" sz="1800" dirty="0" err="1" smtClean="0"/>
              <a:t>product_category.pc_id</a:t>
            </a:r>
            <a:r>
              <a:rPr lang="en-IN" sz="1800" dirty="0" smtClean="0"/>
              <a:t> = </a:t>
            </a:r>
            <a:r>
              <a:rPr lang="en-IN" sz="1800" dirty="0" err="1" smtClean="0"/>
              <a:t>product.pc_id</a:t>
            </a:r>
            <a:endParaRPr lang="en-IN" sz="1800" dirty="0" smtClean="0"/>
          </a:p>
          <a:p>
            <a:pPr marL="0" indent="0">
              <a:buFont typeface="Arial"/>
              <a:buNone/>
            </a:pPr>
            <a:endParaRPr lang="en-IN" sz="1800" dirty="0"/>
          </a:p>
        </p:txBody>
      </p:sp>
    </p:spTree>
    <p:extLst>
      <p:ext uri="{BB962C8B-B14F-4D97-AF65-F5344CB8AC3E}">
        <p14:creationId xmlns:p14="http://schemas.microsoft.com/office/powerpoint/2010/main" val="6415583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20642"/>
            <a:ext cx="11303367" cy="816904"/>
          </a:xfrm>
        </p:spPr>
        <p:txBody>
          <a:bodyPr/>
          <a:lstStyle/>
          <a:p>
            <a:r>
              <a:rPr lang="en-IN" dirty="0" smtClean="0"/>
              <a:t>Join Types</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Join </a:t>
            </a:r>
            <a:r>
              <a:rPr lang="en-US" dirty="0"/>
              <a:t>(Get the data from </a:t>
            </a:r>
            <a:r>
              <a:rPr lang="en-US" dirty="0" smtClean="0"/>
              <a:t>more than one table in the result set</a:t>
            </a:r>
            <a:r>
              <a:rPr lang="en-US" dirty="0"/>
              <a:t>)</a:t>
            </a:r>
          </a:p>
          <a:p>
            <a:pPr lvl="1"/>
            <a:r>
              <a:rPr lang="en-US" dirty="0" smtClean="0"/>
              <a:t>INNER (matching records only)</a:t>
            </a:r>
            <a:endParaRPr lang="en-US" dirty="0"/>
          </a:p>
          <a:p>
            <a:pPr lvl="1"/>
            <a:r>
              <a:rPr lang="en-US" dirty="0" smtClean="0"/>
              <a:t>OUTER (matching plus un matching records)</a:t>
            </a:r>
            <a:endParaRPr lang="en-US" dirty="0"/>
          </a:p>
          <a:p>
            <a:pPr lvl="1"/>
            <a:r>
              <a:rPr lang="en-US" dirty="0" smtClean="0"/>
              <a:t>LEFT (matching records between two tables and </a:t>
            </a:r>
            <a:r>
              <a:rPr lang="en-US" dirty="0" err="1" smtClean="0"/>
              <a:t>unmatching</a:t>
            </a:r>
            <a:r>
              <a:rPr lang="en-US" dirty="0" smtClean="0"/>
              <a:t> from left side of the table in the FROM clause)</a:t>
            </a:r>
            <a:endParaRPr lang="en-US" dirty="0"/>
          </a:p>
          <a:p>
            <a:pPr lvl="1"/>
            <a:r>
              <a:rPr lang="en-US" dirty="0" smtClean="0"/>
              <a:t>RIGHT (matching records between two tables and un matching records from right side of the table in the FROM clause)</a:t>
            </a:r>
            <a:endParaRPr lang="en-US" dirty="0"/>
          </a:p>
          <a:p>
            <a:pPr lvl="1"/>
            <a:r>
              <a:rPr lang="en-US" dirty="0" smtClean="0"/>
              <a:t>FULL (matching records from two tables, un matching records from LEFT Table and un matching records from RIGHT side of the table in the FROM clause.</a:t>
            </a:r>
            <a:endParaRPr lang="en-US" dirty="0"/>
          </a:p>
          <a:p>
            <a:r>
              <a:rPr lang="en-US" dirty="0" smtClean="0"/>
              <a:t>SELF</a:t>
            </a:r>
          </a:p>
          <a:p>
            <a:pPr lvl="1"/>
            <a:r>
              <a:rPr lang="en-US" dirty="0" smtClean="0"/>
              <a:t>Joining the same table in the FROM clause is called as Self Join. This typically happens when you see a table which has the self referential integrity.</a:t>
            </a:r>
            <a:endParaRPr lang="en-US" dirty="0"/>
          </a:p>
          <a:p>
            <a:r>
              <a:rPr lang="en-US" dirty="0" smtClean="0"/>
              <a:t>CROSS</a:t>
            </a:r>
          </a:p>
          <a:p>
            <a:pPr lvl="1"/>
            <a:r>
              <a:rPr lang="en-US" dirty="0" smtClean="0"/>
              <a:t>Result of this type of join is the product of two tables. If city table has 50 records and customer table has 500 records, cross join will result in (a * b) = (50 * 500) rows.</a:t>
            </a:r>
          </a:p>
          <a:p>
            <a:pPr lvl="1"/>
            <a:r>
              <a:rPr lang="en-US" dirty="0" smtClean="0"/>
              <a:t>Usage of Cross JOIN in RDBMS world is very rare.</a:t>
            </a:r>
            <a:endParaRPr lang="en-IN" dirty="0"/>
          </a:p>
        </p:txBody>
      </p:sp>
    </p:spTree>
    <p:extLst>
      <p:ext uri="{BB962C8B-B14F-4D97-AF65-F5344CB8AC3E}">
        <p14:creationId xmlns:p14="http://schemas.microsoft.com/office/powerpoint/2010/main" val="6774622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253" y="7930"/>
            <a:ext cx="11303367" cy="816904"/>
          </a:xfrm>
        </p:spPr>
        <p:txBody>
          <a:bodyPr/>
          <a:lstStyle/>
          <a:p>
            <a:r>
              <a:rPr lang="en-IN" dirty="0" smtClean="0"/>
              <a:t>LEFT JOIN</a:t>
            </a:r>
            <a:endParaRPr lang="en-IN" dirty="0"/>
          </a:p>
        </p:txBody>
      </p:sp>
      <p:sp>
        <p:nvSpPr>
          <p:cNvPr id="3" name="Content Placeholder 2"/>
          <p:cNvSpPr>
            <a:spLocks noGrp="1"/>
          </p:cNvSpPr>
          <p:nvPr>
            <p:ph idx="1"/>
          </p:nvPr>
        </p:nvSpPr>
        <p:spPr>
          <a:xfrm>
            <a:off x="171556" y="1007850"/>
            <a:ext cx="11853747" cy="1067674"/>
          </a:xfrm>
        </p:spPr>
        <p:txBody>
          <a:bodyPr>
            <a:normAutofit/>
          </a:bodyPr>
          <a:lstStyle/>
          <a:p>
            <a:r>
              <a:rPr lang="en-IN" sz="2000" dirty="0" smtClean="0"/>
              <a:t>When we want to display the matching and un matching records, we use the outer join concept.</a:t>
            </a:r>
          </a:p>
          <a:p>
            <a:r>
              <a:rPr lang="en-IN" sz="2000" dirty="0" smtClean="0"/>
              <a:t>In the following table, we don’t have any matching child record for Office Furniture, so this record in the master table is considered as the un matching record.</a:t>
            </a:r>
            <a:endParaRPr lang="en-IN" sz="2000" dirty="0"/>
          </a:p>
        </p:txBody>
      </p:sp>
      <p:pic>
        <p:nvPicPr>
          <p:cNvPr id="10" name="Picture 9"/>
          <p:cNvPicPr>
            <a:picLocks noChangeAspect="1"/>
          </p:cNvPicPr>
          <p:nvPr/>
        </p:nvPicPr>
        <p:blipFill>
          <a:blip r:embed="rId2"/>
          <a:stretch>
            <a:fillRect/>
          </a:stretch>
        </p:blipFill>
        <p:spPr>
          <a:xfrm>
            <a:off x="1585512" y="2103752"/>
            <a:ext cx="7306478" cy="1304692"/>
          </a:xfrm>
          <a:prstGeom prst="rect">
            <a:avLst/>
          </a:prstGeom>
        </p:spPr>
      </p:pic>
      <p:sp>
        <p:nvSpPr>
          <p:cNvPr id="12" name="Content Placeholder 2"/>
          <p:cNvSpPr txBox="1">
            <a:spLocks/>
          </p:cNvSpPr>
          <p:nvPr/>
        </p:nvSpPr>
        <p:spPr>
          <a:xfrm>
            <a:off x="171556" y="3436672"/>
            <a:ext cx="11672782" cy="2758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1800" dirty="0" smtClean="0"/>
              <a:t>Display the </a:t>
            </a:r>
            <a:r>
              <a:rPr lang="en-IN" sz="1800" dirty="0" err="1" smtClean="0"/>
              <a:t>product_category_description</a:t>
            </a:r>
            <a:r>
              <a:rPr lang="en-IN" sz="1800" dirty="0" smtClean="0"/>
              <a:t> and product names for the all product categories. We want to list the product categories even though there is no related product exists in the product table.</a:t>
            </a:r>
          </a:p>
          <a:p>
            <a:r>
              <a:rPr lang="en-IN" sz="1800" dirty="0" smtClean="0"/>
              <a:t>SELECT </a:t>
            </a:r>
            <a:r>
              <a:rPr lang="en-IN" sz="1800" dirty="0" err="1" smtClean="0"/>
              <a:t>pc_desc</a:t>
            </a:r>
            <a:r>
              <a:rPr lang="en-IN" sz="1800" dirty="0" smtClean="0"/>
              <a:t>, </a:t>
            </a:r>
            <a:r>
              <a:rPr lang="en-IN" sz="1800" dirty="0" err="1" smtClean="0"/>
              <a:t>p_name</a:t>
            </a:r>
            <a:r>
              <a:rPr lang="en-IN" sz="1800" dirty="0" smtClean="0"/>
              <a:t> </a:t>
            </a:r>
            <a:br>
              <a:rPr lang="en-IN" sz="1800" dirty="0" smtClean="0"/>
            </a:br>
            <a:r>
              <a:rPr lang="en-IN" sz="1800" dirty="0" smtClean="0"/>
              <a:t>FROM  </a:t>
            </a:r>
            <a:r>
              <a:rPr lang="en-IN" sz="1800" dirty="0" err="1" smtClean="0"/>
              <a:t>product_category</a:t>
            </a:r>
            <a:r>
              <a:rPr lang="en-IN" sz="1800" dirty="0" smtClean="0"/>
              <a:t> </a:t>
            </a:r>
            <a:br>
              <a:rPr lang="en-IN" sz="1800" dirty="0" smtClean="0"/>
            </a:br>
            <a:r>
              <a:rPr lang="en-IN" sz="1800" dirty="0" smtClean="0"/>
              <a:t>	LEFT OUTER JOIN product </a:t>
            </a:r>
            <a:br>
              <a:rPr lang="en-IN" sz="1800" dirty="0" smtClean="0"/>
            </a:br>
            <a:r>
              <a:rPr lang="en-IN" sz="1800" dirty="0" smtClean="0"/>
              <a:t>      ON </a:t>
            </a:r>
            <a:r>
              <a:rPr lang="en-IN" sz="1800" dirty="0" err="1" smtClean="0"/>
              <a:t>product_category.pc_id</a:t>
            </a:r>
            <a:r>
              <a:rPr lang="en-IN" sz="1800" dirty="0" smtClean="0"/>
              <a:t> = </a:t>
            </a:r>
            <a:r>
              <a:rPr lang="en-IN" sz="1800" dirty="0" err="1" smtClean="0"/>
              <a:t>product.pc_id</a:t>
            </a:r>
            <a:endParaRPr lang="en-IN" sz="1800" dirty="0" smtClean="0"/>
          </a:p>
          <a:p>
            <a:pPr marL="0" indent="0">
              <a:buFont typeface="Arial"/>
              <a:buNone/>
            </a:pPr>
            <a:endParaRPr lang="en-IN" sz="1800" dirty="0" smtClean="0"/>
          </a:p>
          <a:p>
            <a:pPr marL="0" indent="0">
              <a:buFont typeface="Arial"/>
              <a:buNone/>
            </a:pPr>
            <a:r>
              <a:rPr lang="en-IN" sz="1800" dirty="0" smtClean="0"/>
              <a:t>Do we have any un-matching rows in product table, if not you don’t need to apply any kind of outer join (left or right). The result wont make any difference if you use any outer joins.</a:t>
            </a:r>
            <a:endParaRPr lang="en-IN" sz="1800" dirty="0"/>
          </a:p>
        </p:txBody>
      </p:sp>
    </p:spTree>
    <p:extLst>
      <p:ext uri="{BB962C8B-B14F-4D97-AF65-F5344CB8AC3E}">
        <p14:creationId xmlns:p14="http://schemas.microsoft.com/office/powerpoint/2010/main" val="1602532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389" y="0"/>
            <a:ext cx="11303367" cy="781974"/>
          </a:xfrm>
        </p:spPr>
        <p:txBody>
          <a:bodyPr/>
          <a:lstStyle/>
          <a:p>
            <a:pPr>
              <a:lnSpc>
                <a:spcPct val="150000"/>
              </a:lnSpc>
              <a:spcBef>
                <a:spcPts val="1000"/>
              </a:spcBef>
              <a:buFont typeface="Arial" panose="020B0604020202020204" pitchFamily="34" charset="0"/>
            </a:pPr>
            <a:r>
              <a:rPr lang="en-US" sz="2400" b="1" dirty="0">
                <a:solidFill>
                  <a:srgbClr val="17479E"/>
                </a:solidFill>
                <a:latin typeface="+mn-lt"/>
                <a:ea typeface="+mn-ea"/>
                <a:cs typeface="+mn-cs"/>
              </a:rPr>
              <a:t>Industries (Horizontal and Vertical)</a:t>
            </a:r>
          </a:p>
        </p:txBody>
      </p:sp>
      <p:sp>
        <p:nvSpPr>
          <p:cNvPr id="4" name="Smiley Face 3"/>
          <p:cNvSpPr/>
          <p:nvPr/>
        </p:nvSpPr>
        <p:spPr>
          <a:xfrm>
            <a:off x="9101144" y="1814506"/>
            <a:ext cx="1371600" cy="1143000"/>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5" name="Hexagon 4"/>
          <p:cNvSpPr/>
          <p:nvPr/>
        </p:nvSpPr>
        <p:spPr>
          <a:xfrm>
            <a:off x="7729544" y="1300630"/>
            <a:ext cx="1427288" cy="98450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Industry</a:t>
            </a:r>
          </a:p>
          <a:p>
            <a:pPr algn="ctr"/>
            <a:endParaRPr lang="en-US" sz="1500" dirty="0"/>
          </a:p>
          <a:p>
            <a:pPr algn="ctr"/>
            <a:r>
              <a:rPr lang="en-US" sz="1500" dirty="0"/>
              <a:t>Setting Context</a:t>
            </a:r>
          </a:p>
        </p:txBody>
      </p:sp>
      <p:sp>
        <p:nvSpPr>
          <p:cNvPr id="6" name="Hexagon 5"/>
          <p:cNvSpPr/>
          <p:nvPr/>
        </p:nvSpPr>
        <p:spPr>
          <a:xfrm>
            <a:off x="7723448" y="2693422"/>
            <a:ext cx="1433384" cy="94988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Application</a:t>
            </a:r>
          </a:p>
          <a:p>
            <a:pPr algn="ctr"/>
            <a:endParaRPr lang="en-US" sz="1300" dirty="0"/>
          </a:p>
          <a:p>
            <a:pPr algn="ctr"/>
            <a:r>
              <a:rPr lang="en-US" sz="1300" dirty="0"/>
              <a:t>Learn by doing</a:t>
            </a:r>
          </a:p>
        </p:txBody>
      </p:sp>
      <p:sp>
        <p:nvSpPr>
          <p:cNvPr id="7" name="Hexagon 6"/>
          <p:cNvSpPr/>
          <p:nvPr/>
        </p:nvSpPr>
        <p:spPr>
          <a:xfrm>
            <a:off x="10301232" y="1300630"/>
            <a:ext cx="1447800" cy="85982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dirty="0"/>
              <a:t>Economic</a:t>
            </a:r>
          </a:p>
          <a:p>
            <a:pPr algn="ctr"/>
            <a:endParaRPr lang="en-US" sz="1300" dirty="0"/>
          </a:p>
          <a:p>
            <a:pPr algn="ctr"/>
            <a:r>
              <a:rPr lang="en-US" sz="1300" dirty="0"/>
              <a:t>Opportunity</a:t>
            </a:r>
          </a:p>
        </p:txBody>
      </p:sp>
      <p:sp>
        <p:nvSpPr>
          <p:cNvPr id="8" name="Hexagon 7"/>
          <p:cNvSpPr/>
          <p:nvPr/>
        </p:nvSpPr>
        <p:spPr>
          <a:xfrm>
            <a:off x="10301232" y="2783482"/>
            <a:ext cx="1619312" cy="859824"/>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Community</a:t>
            </a:r>
          </a:p>
          <a:p>
            <a:pPr algn="ctr"/>
            <a:endParaRPr lang="en-US" sz="1500" dirty="0"/>
          </a:p>
          <a:p>
            <a:pPr algn="ctr"/>
            <a:r>
              <a:rPr lang="en-US" sz="1500" dirty="0"/>
              <a:t>Value System</a:t>
            </a:r>
          </a:p>
        </p:txBody>
      </p:sp>
      <p:sp>
        <p:nvSpPr>
          <p:cNvPr id="9" name="Content Placeholder 2"/>
          <p:cNvSpPr>
            <a:spLocks noGrp="1"/>
          </p:cNvSpPr>
          <p:nvPr>
            <p:ph sz="quarter" idx="1"/>
          </p:nvPr>
        </p:nvSpPr>
        <p:spPr>
          <a:xfrm>
            <a:off x="164592" y="1228344"/>
            <a:ext cx="7254056" cy="4486656"/>
          </a:xfrm>
        </p:spPr>
        <p:txBody>
          <a:bodyPr>
            <a:noAutofit/>
          </a:bodyPr>
          <a:lstStyle/>
          <a:p>
            <a:pPr marL="0" indent="0">
              <a:lnSpc>
                <a:spcPct val="150000"/>
              </a:lnSpc>
              <a:buNone/>
            </a:pPr>
            <a:r>
              <a:rPr lang="en-US" sz="1600" b="1" dirty="0"/>
              <a:t>Industry</a:t>
            </a:r>
            <a:r>
              <a:rPr lang="en-US" sz="1600" dirty="0"/>
              <a:t> – As an individual, we have to understand a domain / industry to know the ecosystem in which we get the job. If we focus more on industry based skilling, companies pay more while hiring</a:t>
            </a:r>
            <a:r>
              <a:rPr lang="en-US" sz="1600" dirty="0" smtClean="0"/>
              <a:t>.</a:t>
            </a:r>
            <a:endParaRPr lang="en-US" sz="1600" dirty="0"/>
          </a:p>
          <a:p>
            <a:pPr marL="0" indent="0">
              <a:lnSpc>
                <a:spcPct val="150000"/>
              </a:lnSpc>
              <a:buNone/>
            </a:pPr>
            <a:r>
              <a:rPr lang="en-US" sz="1600" b="1" dirty="0"/>
              <a:t>Application</a:t>
            </a:r>
            <a:r>
              <a:rPr lang="en-US" sz="1600" dirty="0"/>
              <a:t> – Until we apply the concept on the business, we don’t know the usage in real world. We use open source applications to simulate the business scenarios.</a:t>
            </a:r>
          </a:p>
          <a:p>
            <a:pPr marL="0" indent="0">
              <a:lnSpc>
                <a:spcPct val="150000"/>
              </a:lnSpc>
              <a:buNone/>
            </a:pPr>
            <a:r>
              <a:rPr lang="en-US" sz="1600" b="1" dirty="0" smtClean="0"/>
              <a:t>Economy</a:t>
            </a:r>
            <a:r>
              <a:rPr lang="en-US" sz="1600" dirty="0" smtClean="0"/>
              <a:t> </a:t>
            </a:r>
            <a:r>
              <a:rPr lang="en-US" sz="1600" dirty="0"/>
              <a:t>– What’s the impact of the economy because of this application. How much money we saved or time we saved which leads to quantify money’s impact</a:t>
            </a:r>
            <a:r>
              <a:rPr lang="en-US" sz="1600" dirty="0" smtClean="0"/>
              <a:t>.</a:t>
            </a:r>
          </a:p>
          <a:p>
            <a:pPr marL="0" indent="0">
              <a:lnSpc>
                <a:spcPct val="150000"/>
              </a:lnSpc>
              <a:buNone/>
            </a:pPr>
            <a:endParaRPr lang="en-US" sz="1600" dirty="0"/>
          </a:p>
          <a:p>
            <a:pPr marL="0" indent="0">
              <a:lnSpc>
                <a:spcPct val="150000"/>
              </a:lnSpc>
              <a:buNone/>
            </a:pPr>
            <a:r>
              <a:rPr lang="en-US" sz="1600" dirty="0" smtClean="0"/>
              <a:t>YOU </a:t>
            </a:r>
            <a:r>
              <a:rPr lang="en-US" sz="1600" dirty="0"/>
              <a:t>have to leave the eco system better than what we inherited as a human being. This happens through the way we do our WORK.</a:t>
            </a:r>
          </a:p>
        </p:txBody>
      </p:sp>
      <p:sp>
        <p:nvSpPr>
          <p:cNvPr id="3" name="Rectangle 2"/>
          <p:cNvSpPr/>
          <p:nvPr/>
        </p:nvSpPr>
        <p:spPr>
          <a:xfrm>
            <a:off x="7881944" y="5548306"/>
            <a:ext cx="4038600" cy="457200"/>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Horizontal Opportunity</a:t>
            </a:r>
          </a:p>
        </p:txBody>
      </p:sp>
      <p:sp>
        <p:nvSpPr>
          <p:cNvPr id="10" name="Rectangle 9"/>
          <p:cNvSpPr/>
          <p:nvPr/>
        </p:nvSpPr>
        <p:spPr>
          <a:xfrm>
            <a:off x="7881944" y="4252906"/>
            <a:ext cx="533400" cy="1295400"/>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dirty="0"/>
              <a:t>Retail</a:t>
            </a:r>
          </a:p>
        </p:txBody>
      </p:sp>
      <p:sp>
        <p:nvSpPr>
          <p:cNvPr id="11" name="Rectangle 10"/>
          <p:cNvSpPr/>
          <p:nvPr/>
        </p:nvSpPr>
        <p:spPr>
          <a:xfrm>
            <a:off x="8796344" y="4252906"/>
            <a:ext cx="533400" cy="1295400"/>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Healthcare</a:t>
            </a:r>
          </a:p>
        </p:txBody>
      </p:sp>
      <p:sp>
        <p:nvSpPr>
          <p:cNvPr id="12" name="Rectangle 11"/>
          <p:cNvSpPr/>
          <p:nvPr/>
        </p:nvSpPr>
        <p:spPr>
          <a:xfrm>
            <a:off x="9634544" y="4252906"/>
            <a:ext cx="533400" cy="1295400"/>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Industry 4.0</a:t>
            </a:r>
          </a:p>
        </p:txBody>
      </p:sp>
      <p:sp>
        <p:nvSpPr>
          <p:cNvPr id="13" name="Rectangle 12"/>
          <p:cNvSpPr/>
          <p:nvPr/>
        </p:nvSpPr>
        <p:spPr>
          <a:xfrm>
            <a:off x="10472744" y="4252906"/>
            <a:ext cx="533400" cy="1295400"/>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Fintech</a:t>
            </a:r>
          </a:p>
        </p:txBody>
      </p:sp>
      <p:sp>
        <p:nvSpPr>
          <p:cNvPr id="14" name="Rectangle 13"/>
          <p:cNvSpPr/>
          <p:nvPr/>
        </p:nvSpPr>
        <p:spPr>
          <a:xfrm>
            <a:off x="11387144" y="4252906"/>
            <a:ext cx="533400" cy="1295400"/>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dirty="0"/>
              <a:t>Logistics</a:t>
            </a:r>
          </a:p>
        </p:txBody>
      </p:sp>
    </p:spTree>
    <p:extLst>
      <p:ext uri="{BB962C8B-B14F-4D97-AF65-F5344CB8AC3E}">
        <p14:creationId xmlns:p14="http://schemas.microsoft.com/office/powerpoint/2010/main" val="1800783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 calcmode="lin" valueType="num">
                                      <p:cBhvr additive="base">
                                        <p:cTn id="3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xEl>
                                              <p:pRg st="1" end="1"/>
                                            </p:txEl>
                                          </p:spTgt>
                                        </p:tgtEl>
                                        <p:attrNameLst>
                                          <p:attrName>style.visibility</p:attrName>
                                        </p:attrNameLst>
                                      </p:cBhvr>
                                      <p:to>
                                        <p:strVal val="visible"/>
                                      </p:to>
                                    </p:set>
                                    <p:anim calcmode="lin" valueType="num">
                                      <p:cBhvr additive="base">
                                        <p:cTn id="44"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anim calcmode="lin" valueType="num">
                                      <p:cBhvr additive="base">
                                        <p:cTn id="50"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additive="base">
                                        <p:cTn id="56" dur="500" fill="hold"/>
                                        <p:tgtEl>
                                          <p:spTgt spid="10"/>
                                        </p:tgtEl>
                                        <p:attrNameLst>
                                          <p:attrName>ppt_x</p:attrName>
                                        </p:attrNameLst>
                                      </p:cBhvr>
                                      <p:tavLst>
                                        <p:tav tm="0">
                                          <p:val>
                                            <p:strVal val="#ppt_x"/>
                                          </p:val>
                                        </p:tav>
                                        <p:tav tm="100000">
                                          <p:val>
                                            <p:strVal val="#ppt_x"/>
                                          </p:val>
                                        </p:tav>
                                      </p:tavLst>
                                    </p:anim>
                                    <p:anim calcmode="lin" valueType="num">
                                      <p:cBhvr additive="base">
                                        <p:cTn id="57" dur="500" fill="hold"/>
                                        <p:tgtEl>
                                          <p:spTgt spid="10"/>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additive="base">
                                        <p:cTn id="60" dur="500" fill="hold"/>
                                        <p:tgtEl>
                                          <p:spTgt spid="11"/>
                                        </p:tgtEl>
                                        <p:attrNameLst>
                                          <p:attrName>ppt_x</p:attrName>
                                        </p:attrNameLst>
                                      </p:cBhvr>
                                      <p:tavLst>
                                        <p:tav tm="0">
                                          <p:val>
                                            <p:strVal val="#ppt_x"/>
                                          </p:val>
                                        </p:tav>
                                        <p:tav tm="100000">
                                          <p:val>
                                            <p:strVal val="#ppt_x"/>
                                          </p:val>
                                        </p:tav>
                                      </p:tavLst>
                                    </p:anim>
                                    <p:anim calcmode="lin" valueType="num">
                                      <p:cBhvr additive="base">
                                        <p:cTn id="61" dur="500" fill="hold"/>
                                        <p:tgtEl>
                                          <p:spTgt spid="11"/>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 calcmode="lin" valueType="num">
                                      <p:cBhvr additive="base">
                                        <p:cTn id="64" dur="500" fill="hold"/>
                                        <p:tgtEl>
                                          <p:spTgt spid="12"/>
                                        </p:tgtEl>
                                        <p:attrNameLst>
                                          <p:attrName>ppt_x</p:attrName>
                                        </p:attrNameLst>
                                      </p:cBhvr>
                                      <p:tavLst>
                                        <p:tav tm="0">
                                          <p:val>
                                            <p:strVal val="#ppt_x"/>
                                          </p:val>
                                        </p:tav>
                                        <p:tav tm="100000">
                                          <p:val>
                                            <p:strVal val="#ppt_x"/>
                                          </p:val>
                                        </p:tav>
                                      </p:tavLst>
                                    </p:anim>
                                    <p:anim calcmode="lin" valueType="num">
                                      <p:cBhvr additive="base">
                                        <p:cTn id="65" dur="500" fill="hold"/>
                                        <p:tgtEl>
                                          <p:spTgt spid="12"/>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13"/>
                                        </p:tgtEl>
                                        <p:attrNameLst>
                                          <p:attrName>style.visibility</p:attrName>
                                        </p:attrNameLst>
                                      </p:cBhvr>
                                      <p:to>
                                        <p:strVal val="visible"/>
                                      </p:to>
                                    </p:set>
                                    <p:anim calcmode="lin" valueType="num">
                                      <p:cBhvr additive="base">
                                        <p:cTn id="68" dur="500" fill="hold"/>
                                        <p:tgtEl>
                                          <p:spTgt spid="13"/>
                                        </p:tgtEl>
                                        <p:attrNameLst>
                                          <p:attrName>ppt_x</p:attrName>
                                        </p:attrNameLst>
                                      </p:cBhvr>
                                      <p:tavLst>
                                        <p:tav tm="0">
                                          <p:val>
                                            <p:strVal val="#ppt_x"/>
                                          </p:val>
                                        </p:tav>
                                        <p:tav tm="100000">
                                          <p:val>
                                            <p:strVal val="#ppt_x"/>
                                          </p:val>
                                        </p:tav>
                                      </p:tavLst>
                                    </p:anim>
                                    <p:anim calcmode="lin" valueType="num">
                                      <p:cBhvr additive="base">
                                        <p:cTn id="69" dur="500" fill="hold"/>
                                        <p:tgtEl>
                                          <p:spTgt spid="13"/>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4"/>
                                        </p:tgtEl>
                                        <p:attrNameLst>
                                          <p:attrName>style.visibility</p:attrName>
                                        </p:attrNameLst>
                                      </p:cBhvr>
                                      <p:to>
                                        <p:strVal val="visible"/>
                                      </p:to>
                                    </p:set>
                                    <p:anim calcmode="lin" valueType="num">
                                      <p:cBhvr additive="base">
                                        <p:cTn id="72" dur="500" fill="hold"/>
                                        <p:tgtEl>
                                          <p:spTgt spid="14"/>
                                        </p:tgtEl>
                                        <p:attrNameLst>
                                          <p:attrName>ppt_x</p:attrName>
                                        </p:attrNameLst>
                                      </p:cBhvr>
                                      <p:tavLst>
                                        <p:tav tm="0">
                                          <p:val>
                                            <p:strVal val="#ppt_x"/>
                                          </p:val>
                                        </p:tav>
                                        <p:tav tm="100000">
                                          <p:val>
                                            <p:strVal val="#ppt_x"/>
                                          </p:val>
                                        </p:tav>
                                      </p:tavLst>
                                    </p:anim>
                                    <p:anim calcmode="lin" valueType="num">
                                      <p:cBhvr additive="base">
                                        <p:cTn id="73"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 calcmode="lin" valueType="num">
                                      <p:cBhvr additive="base">
                                        <p:cTn id="78" dur="500" fill="hold"/>
                                        <p:tgtEl>
                                          <p:spTgt spid="3"/>
                                        </p:tgtEl>
                                        <p:attrNameLst>
                                          <p:attrName>ppt_x</p:attrName>
                                        </p:attrNameLst>
                                      </p:cBhvr>
                                      <p:tavLst>
                                        <p:tav tm="0">
                                          <p:val>
                                            <p:strVal val="#ppt_x"/>
                                          </p:val>
                                        </p:tav>
                                        <p:tav tm="100000">
                                          <p:val>
                                            <p:strVal val="#ppt_x"/>
                                          </p:val>
                                        </p:tav>
                                      </p:tavLst>
                                    </p:anim>
                                    <p:anim calcmode="lin" valueType="num">
                                      <p:cBhvr additive="base">
                                        <p:cTn id="7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nodeType="clickEffect">
                                  <p:stCondLst>
                                    <p:cond delay="0"/>
                                  </p:stCondLst>
                                  <p:childTnLst>
                                    <p:set>
                                      <p:cBhvr>
                                        <p:cTn id="83" dur="1" fill="hold">
                                          <p:stCondLst>
                                            <p:cond delay="0"/>
                                          </p:stCondLst>
                                        </p:cTn>
                                        <p:tgtEl>
                                          <p:spTgt spid="9">
                                            <p:txEl>
                                              <p:pRg st="4" end="4"/>
                                            </p:txEl>
                                          </p:spTgt>
                                        </p:tgtEl>
                                        <p:attrNameLst>
                                          <p:attrName>style.visibility</p:attrName>
                                        </p:attrNameLst>
                                      </p:cBhvr>
                                      <p:to>
                                        <p:strVal val="visible"/>
                                      </p:to>
                                    </p:set>
                                    <p:anim calcmode="lin" valueType="num">
                                      <p:cBhvr additive="base">
                                        <p:cTn id="84"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85"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3"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 y="-15292"/>
            <a:ext cx="11303367" cy="816904"/>
          </a:xfrm>
        </p:spPr>
        <p:txBody>
          <a:bodyPr/>
          <a:lstStyle/>
          <a:p>
            <a:r>
              <a:rPr lang="en-IN" dirty="0" smtClean="0"/>
              <a:t>Entities, attributes and Relationships</a:t>
            </a:r>
            <a:endParaRPr lang="en-IN" dirty="0"/>
          </a:p>
        </p:txBody>
      </p:sp>
      <p:pic>
        <p:nvPicPr>
          <p:cNvPr id="4" name="Picture 3"/>
          <p:cNvPicPr>
            <a:picLocks noChangeAspect="1"/>
          </p:cNvPicPr>
          <p:nvPr/>
        </p:nvPicPr>
        <p:blipFill>
          <a:blip r:embed="rId2"/>
          <a:stretch>
            <a:fillRect/>
          </a:stretch>
        </p:blipFill>
        <p:spPr>
          <a:xfrm>
            <a:off x="271464" y="1046630"/>
            <a:ext cx="3571874" cy="2777087"/>
          </a:xfrm>
          <a:prstGeom prst="rect">
            <a:avLst/>
          </a:prstGeom>
        </p:spPr>
      </p:pic>
      <p:pic>
        <p:nvPicPr>
          <p:cNvPr id="5" name="Picture 4"/>
          <p:cNvPicPr>
            <a:picLocks noChangeAspect="1"/>
          </p:cNvPicPr>
          <p:nvPr/>
        </p:nvPicPr>
        <p:blipFill>
          <a:blip r:embed="rId3"/>
          <a:stretch>
            <a:fillRect/>
          </a:stretch>
        </p:blipFill>
        <p:spPr>
          <a:xfrm>
            <a:off x="5843580" y="1670848"/>
            <a:ext cx="7019294" cy="5754433"/>
          </a:xfrm>
          <a:prstGeom prst="rect">
            <a:avLst/>
          </a:prstGeom>
        </p:spPr>
      </p:pic>
      <p:sp>
        <p:nvSpPr>
          <p:cNvPr id="3" name="TextBox 2"/>
          <p:cNvSpPr txBox="1"/>
          <p:nvPr/>
        </p:nvSpPr>
        <p:spPr>
          <a:xfrm>
            <a:off x="38208" y="2914629"/>
            <a:ext cx="5805372" cy="3970318"/>
          </a:xfrm>
          <a:prstGeom prst="rect">
            <a:avLst/>
          </a:prstGeom>
          <a:noFill/>
        </p:spPr>
        <p:txBody>
          <a:bodyPr wrap="square" rtlCol="0">
            <a:spAutoFit/>
          </a:bodyPr>
          <a:lstStyle/>
          <a:p>
            <a:r>
              <a:rPr lang="en-IN" dirty="0" smtClean="0"/>
              <a:t>Find all the items which are manufactured by TATA and priced between 7 and 8 lakhs.</a:t>
            </a:r>
          </a:p>
          <a:p>
            <a:r>
              <a:rPr lang="en-IN" dirty="0" smtClean="0"/>
              <a:t>What we knows – </a:t>
            </a:r>
            <a:r>
              <a:rPr lang="en-IN" dirty="0" err="1" smtClean="0"/>
              <a:t>mauf</a:t>
            </a:r>
            <a:r>
              <a:rPr lang="en-IN" dirty="0" smtClean="0"/>
              <a:t> name = TATA, </a:t>
            </a:r>
            <a:r>
              <a:rPr lang="en-IN" dirty="0" err="1" smtClean="0"/>
              <a:t>pice</a:t>
            </a:r>
            <a:r>
              <a:rPr lang="en-IN" dirty="0" smtClean="0"/>
              <a:t> between 7 to 8 lakhs</a:t>
            </a:r>
          </a:p>
          <a:p>
            <a:endParaRPr lang="en-IN" dirty="0"/>
          </a:p>
          <a:p>
            <a:r>
              <a:rPr lang="en-IN" dirty="0" smtClean="0"/>
              <a:t>1 scan (inner) – manufacturer</a:t>
            </a:r>
          </a:p>
          <a:p>
            <a:r>
              <a:rPr lang="en-IN" dirty="0" smtClean="0"/>
              <a:t>2 scan (outer) – item</a:t>
            </a:r>
          </a:p>
          <a:p>
            <a:endParaRPr lang="en-IN" dirty="0" smtClean="0"/>
          </a:p>
          <a:p>
            <a:r>
              <a:rPr lang="en-IN" dirty="0" smtClean="0"/>
              <a:t>Select </a:t>
            </a:r>
            <a:r>
              <a:rPr lang="en-IN" dirty="0" err="1" smtClean="0"/>
              <a:t>i_name</a:t>
            </a:r>
            <a:r>
              <a:rPr lang="en-IN" dirty="0" smtClean="0"/>
              <a:t> from item</a:t>
            </a:r>
            <a:br>
              <a:rPr lang="en-IN" dirty="0" smtClean="0"/>
            </a:br>
            <a:r>
              <a:rPr lang="en-IN" dirty="0" smtClean="0"/>
              <a:t>where </a:t>
            </a:r>
            <a:r>
              <a:rPr lang="en-IN" dirty="0" err="1" smtClean="0"/>
              <a:t>i_price</a:t>
            </a:r>
            <a:r>
              <a:rPr lang="en-IN" dirty="0" smtClean="0"/>
              <a:t> between 7,00,000 and 8,00,000 AND</a:t>
            </a:r>
          </a:p>
          <a:p>
            <a:r>
              <a:rPr lang="en-IN" dirty="0" err="1" smtClean="0"/>
              <a:t>m_code</a:t>
            </a:r>
            <a:r>
              <a:rPr lang="en-IN" dirty="0" smtClean="0"/>
              <a:t> = (</a:t>
            </a:r>
          </a:p>
          <a:p>
            <a:r>
              <a:rPr lang="en-IN" dirty="0" smtClean="0"/>
              <a:t>Select </a:t>
            </a:r>
            <a:r>
              <a:rPr lang="en-IN" dirty="0" err="1" smtClean="0"/>
              <a:t>m_code</a:t>
            </a:r>
            <a:r>
              <a:rPr lang="en-IN" dirty="0" smtClean="0"/>
              <a:t> from manufacturer where name = ‘TATA’)</a:t>
            </a:r>
          </a:p>
          <a:p>
            <a:endParaRPr lang="en-IN" dirty="0"/>
          </a:p>
          <a:p>
            <a:endParaRPr lang="en-IN" dirty="0" smtClean="0"/>
          </a:p>
        </p:txBody>
      </p:sp>
      <p:sp>
        <p:nvSpPr>
          <p:cNvPr id="6" name="Rectangle 5"/>
          <p:cNvSpPr/>
          <p:nvPr/>
        </p:nvSpPr>
        <p:spPr>
          <a:xfrm>
            <a:off x="3048000" y="2413338"/>
            <a:ext cx="6096000" cy="2031325"/>
          </a:xfrm>
          <a:prstGeom prst="rect">
            <a:avLst/>
          </a:prstGeom>
        </p:spPr>
        <p:txBody>
          <a:bodyPr>
            <a:spAutoFit/>
          </a:bodyPr>
          <a:lstStyle/>
          <a:p>
            <a:pPr lvl="0"/>
            <a:r>
              <a:rPr lang="en-IN" dirty="0">
                <a:solidFill>
                  <a:prstClr val="black"/>
                </a:solidFill>
              </a:rPr>
              <a:t>Select </a:t>
            </a:r>
            <a:r>
              <a:rPr lang="en-IN" dirty="0" err="1">
                <a:solidFill>
                  <a:prstClr val="black"/>
                </a:solidFill>
              </a:rPr>
              <a:t>dept_name</a:t>
            </a:r>
            <a:r>
              <a:rPr lang="en-IN" dirty="0">
                <a:solidFill>
                  <a:prstClr val="black"/>
                </a:solidFill>
              </a:rPr>
              <a:t>, </a:t>
            </a:r>
            <a:r>
              <a:rPr lang="en-IN" dirty="0" err="1">
                <a:solidFill>
                  <a:prstClr val="black"/>
                </a:solidFill>
              </a:rPr>
              <a:t>emp_name</a:t>
            </a:r>
            <a:r>
              <a:rPr lang="en-IN" dirty="0">
                <a:solidFill>
                  <a:prstClr val="black"/>
                </a:solidFill>
              </a:rPr>
              <a:t>, </a:t>
            </a:r>
            <a:r>
              <a:rPr lang="en-IN" dirty="0" err="1">
                <a:solidFill>
                  <a:prstClr val="black"/>
                </a:solidFill>
              </a:rPr>
              <a:t>ctc</a:t>
            </a:r>
            <a:endParaRPr lang="en-IN" dirty="0">
              <a:solidFill>
                <a:prstClr val="black"/>
              </a:solidFill>
            </a:endParaRPr>
          </a:p>
          <a:p>
            <a:pPr lvl="0"/>
            <a:r>
              <a:rPr lang="en-IN" dirty="0">
                <a:solidFill>
                  <a:prstClr val="black"/>
                </a:solidFill>
              </a:rPr>
              <a:t>From department inner join employee</a:t>
            </a:r>
            <a:br>
              <a:rPr lang="en-IN" dirty="0">
                <a:solidFill>
                  <a:prstClr val="black"/>
                </a:solidFill>
              </a:rPr>
            </a:br>
            <a:r>
              <a:rPr lang="en-IN" dirty="0">
                <a:solidFill>
                  <a:prstClr val="black"/>
                </a:solidFill>
              </a:rPr>
              <a:t>on </a:t>
            </a:r>
            <a:r>
              <a:rPr lang="en-IN" dirty="0" err="1">
                <a:solidFill>
                  <a:prstClr val="black"/>
                </a:solidFill>
              </a:rPr>
              <a:t>department.dept_id</a:t>
            </a:r>
            <a:r>
              <a:rPr lang="en-IN" dirty="0">
                <a:solidFill>
                  <a:prstClr val="black"/>
                </a:solidFill>
              </a:rPr>
              <a:t> = </a:t>
            </a:r>
            <a:r>
              <a:rPr lang="en-IN" dirty="0" err="1">
                <a:solidFill>
                  <a:prstClr val="black"/>
                </a:solidFill>
              </a:rPr>
              <a:t>employee.dept_id</a:t>
            </a:r>
            <a:endParaRPr lang="en-IN" dirty="0">
              <a:solidFill>
                <a:prstClr val="black"/>
              </a:solidFill>
            </a:endParaRPr>
          </a:p>
          <a:p>
            <a:pPr lvl="0"/>
            <a:r>
              <a:rPr lang="en-IN" dirty="0">
                <a:solidFill>
                  <a:prstClr val="black"/>
                </a:solidFill>
              </a:rPr>
              <a:t>Where </a:t>
            </a:r>
            <a:r>
              <a:rPr lang="en-IN" dirty="0" err="1">
                <a:solidFill>
                  <a:prstClr val="black"/>
                </a:solidFill>
              </a:rPr>
              <a:t>ctc</a:t>
            </a:r>
            <a:r>
              <a:rPr lang="en-IN" dirty="0">
                <a:solidFill>
                  <a:prstClr val="black"/>
                </a:solidFill>
              </a:rPr>
              <a:t> in (</a:t>
            </a:r>
          </a:p>
          <a:p>
            <a:pPr lvl="0"/>
            <a:r>
              <a:rPr lang="en-IN" dirty="0">
                <a:solidFill>
                  <a:prstClr val="black"/>
                </a:solidFill>
              </a:rPr>
              <a:t>	Select max(</a:t>
            </a:r>
            <a:r>
              <a:rPr lang="en-IN" dirty="0" err="1">
                <a:solidFill>
                  <a:prstClr val="black"/>
                </a:solidFill>
              </a:rPr>
              <a:t>ctc</a:t>
            </a:r>
            <a:r>
              <a:rPr lang="en-IN" dirty="0">
                <a:solidFill>
                  <a:prstClr val="black"/>
                </a:solidFill>
              </a:rPr>
              <a:t>)</a:t>
            </a:r>
          </a:p>
          <a:p>
            <a:pPr lvl="0"/>
            <a:r>
              <a:rPr lang="en-IN" dirty="0">
                <a:solidFill>
                  <a:prstClr val="black"/>
                </a:solidFill>
              </a:rPr>
              <a:t>	From employee</a:t>
            </a:r>
          </a:p>
          <a:p>
            <a:pPr lvl="0"/>
            <a:r>
              <a:rPr lang="en-IN" dirty="0">
                <a:solidFill>
                  <a:prstClr val="black"/>
                </a:solidFill>
              </a:rPr>
              <a:t>	Group by </a:t>
            </a:r>
            <a:r>
              <a:rPr lang="en-IN" dirty="0" err="1">
                <a:solidFill>
                  <a:prstClr val="black"/>
                </a:solidFill>
              </a:rPr>
              <a:t>dept_id</a:t>
            </a:r>
            <a:r>
              <a:rPr lang="en-IN" dirty="0">
                <a:solidFill>
                  <a:prstClr val="black"/>
                </a:solidFill>
              </a:rPr>
              <a:t>)</a:t>
            </a:r>
          </a:p>
        </p:txBody>
      </p:sp>
    </p:spTree>
    <p:extLst>
      <p:ext uri="{BB962C8B-B14F-4D97-AF65-F5344CB8AC3E}">
        <p14:creationId xmlns:p14="http://schemas.microsoft.com/office/powerpoint/2010/main" val="24481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32" y="-15292"/>
            <a:ext cx="11303367" cy="816904"/>
          </a:xfrm>
        </p:spPr>
        <p:txBody>
          <a:bodyPr/>
          <a:lstStyle/>
          <a:p>
            <a:r>
              <a:rPr lang="en-IN" dirty="0" smtClean="0"/>
              <a:t>Entities, attributes and Relationships</a:t>
            </a:r>
            <a:endParaRPr lang="en-IN" dirty="0"/>
          </a:p>
        </p:txBody>
      </p:sp>
      <p:pic>
        <p:nvPicPr>
          <p:cNvPr id="4" name="Picture 3"/>
          <p:cNvPicPr>
            <a:picLocks noChangeAspect="1"/>
          </p:cNvPicPr>
          <p:nvPr/>
        </p:nvPicPr>
        <p:blipFill>
          <a:blip r:embed="rId2"/>
          <a:stretch>
            <a:fillRect/>
          </a:stretch>
        </p:blipFill>
        <p:spPr>
          <a:xfrm>
            <a:off x="206809" y="913919"/>
            <a:ext cx="3404609" cy="2647041"/>
          </a:xfrm>
          <a:prstGeom prst="rect">
            <a:avLst/>
          </a:prstGeom>
        </p:spPr>
      </p:pic>
      <p:pic>
        <p:nvPicPr>
          <p:cNvPr id="5" name="Picture 4"/>
          <p:cNvPicPr>
            <a:picLocks noChangeAspect="1"/>
          </p:cNvPicPr>
          <p:nvPr/>
        </p:nvPicPr>
        <p:blipFill>
          <a:blip r:embed="rId3"/>
          <a:stretch>
            <a:fillRect/>
          </a:stretch>
        </p:blipFill>
        <p:spPr>
          <a:xfrm>
            <a:off x="5843580" y="1255212"/>
            <a:ext cx="7019294" cy="5754433"/>
          </a:xfrm>
          <a:prstGeom prst="rect">
            <a:avLst/>
          </a:prstGeom>
        </p:spPr>
      </p:pic>
      <p:sp>
        <p:nvSpPr>
          <p:cNvPr id="3" name="TextBox 2"/>
          <p:cNvSpPr txBox="1"/>
          <p:nvPr/>
        </p:nvSpPr>
        <p:spPr>
          <a:xfrm>
            <a:off x="38208" y="2914629"/>
            <a:ext cx="5805372" cy="646331"/>
          </a:xfrm>
          <a:prstGeom prst="rect">
            <a:avLst/>
          </a:prstGeom>
          <a:noFill/>
        </p:spPr>
        <p:txBody>
          <a:bodyPr wrap="square" rtlCol="0">
            <a:spAutoFit/>
          </a:bodyPr>
          <a:lstStyle/>
          <a:p>
            <a:endParaRPr lang="en-IN" dirty="0"/>
          </a:p>
          <a:p>
            <a:endParaRPr lang="en-IN" dirty="0" smtClean="0"/>
          </a:p>
        </p:txBody>
      </p:sp>
      <p:sp>
        <p:nvSpPr>
          <p:cNvPr id="7" name="TextBox 6"/>
          <p:cNvSpPr txBox="1"/>
          <p:nvPr/>
        </p:nvSpPr>
        <p:spPr>
          <a:xfrm>
            <a:off x="0" y="2610683"/>
            <a:ext cx="6594368" cy="4247317"/>
          </a:xfrm>
          <a:prstGeom prst="rect">
            <a:avLst/>
          </a:prstGeom>
          <a:noFill/>
        </p:spPr>
        <p:txBody>
          <a:bodyPr wrap="square" rtlCol="0">
            <a:spAutoFit/>
          </a:bodyPr>
          <a:lstStyle/>
          <a:p>
            <a:r>
              <a:rPr lang="en-IN" dirty="0" smtClean="0"/>
              <a:t>Display </a:t>
            </a:r>
            <a:r>
              <a:rPr lang="en-IN" dirty="0" err="1" smtClean="0"/>
              <a:t>manufacturer_name</a:t>
            </a:r>
            <a:r>
              <a:rPr lang="en-IN" dirty="0" smtClean="0"/>
              <a:t>, </a:t>
            </a:r>
            <a:r>
              <a:rPr lang="en-IN" dirty="0" err="1" smtClean="0"/>
              <a:t>i_name</a:t>
            </a:r>
            <a:r>
              <a:rPr lang="en-IN" dirty="0" smtClean="0"/>
              <a:t>, </a:t>
            </a:r>
            <a:r>
              <a:rPr lang="en-IN" dirty="0" err="1" smtClean="0"/>
              <a:t>i_price</a:t>
            </a:r>
            <a:r>
              <a:rPr lang="en-IN" dirty="0" smtClean="0"/>
              <a:t>, Consider only</a:t>
            </a:r>
          </a:p>
          <a:p>
            <a:r>
              <a:rPr lang="en-IN" dirty="0" smtClean="0"/>
              <a:t>The items which are priced the highest in each manufacturer.</a:t>
            </a:r>
          </a:p>
          <a:p>
            <a:endParaRPr lang="en-IN" dirty="0" smtClean="0"/>
          </a:p>
          <a:p>
            <a:r>
              <a:rPr lang="en-IN" dirty="0" smtClean="0"/>
              <a:t>Select name, </a:t>
            </a:r>
            <a:r>
              <a:rPr lang="en-IN" dirty="0" err="1" smtClean="0"/>
              <a:t>i_name</a:t>
            </a:r>
            <a:r>
              <a:rPr lang="en-IN" dirty="0" smtClean="0"/>
              <a:t>, </a:t>
            </a:r>
            <a:r>
              <a:rPr lang="en-IN" dirty="0" err="1" smtClean="0"/>
              <a:t>i_price</a:t>
            </a:r>
            <a:endParaRPr lang="en-IN" dirty="0" smtClean="0"/>
          </a:p>
          <a:p>
            <a:r>
              <a:rPr lang="en-IN" dirty="0" smtClean="0"/>
              <a:t>From manufacturer m inner join item I</a:t>
            </a:r>
          </a:p>
          <a:p>
            <a:r>
              <a:rPr lang="en-IN" dirty="0" smtClean="0"/>
              <a:t>On </a:t>
            </a:r>
            <a:r>
              <a:rPr lang="en-IN" dirty="0" err="1" smtClean="0"/>
              <a:t>m.m_code</a:t>
            </a:r>
            <a:r>
              <a:rPr lang="en-IN" dirty="0" smtClean="0"/>
              <a:t> = </a:t>
            </a:r>
            <a:r>
              <a:rPr lang="en-IN" dirty="0" err="1" smtClean="0"/>
              <a:t>i.m_code</a:t>
            </a:r>
            <a:r>
              <a:rPr lang="en-IN" dirty="0" smtClean="0"/>
              <a:t> where </a:t>
            </a:r>
            <a:r>
              <a:rPr lang="en-IN" dirty="0" err="1" smtClean="0"/>
              <a:t>i_price</a:t>
            </a:r>
            <a:r>
              <a:rPr lang="en-IN" dirty="0" smtClean="0"/>
              <a:t> in (</a:t>
            </a:r>
            <a:endParaRPr lang="en-IN" dirty="0"/>
          </a:p>
          <a:p>
            <a:r>
              <a:rPr lang="en-IN" dirty="0" smtClean="0"/>
              <a:t>Select max(</a:t>
            </a:r>
            <a:r>
              <a:rPr lang="en-IN" dirty="0" err="1" smtClean="0"/>
              <a:t>i_price</a:t>
            </a:r>
            <a:r>
              <a:rPr lang="en-IN" dirty="0" smtClean="0"/>
              <a:t>) from item group by </a:t>
            </a:r>
            <a:r>
              <a:rPr lang="en-IN" dirty="0" err="1" smtClean="0"/>
              <a:t>m_code</a:t>
            </a:r>
            <a:r>
              <a:rPr lang="en-IN" dirty="0" smtClean="0"/>
              <a:t> )</a:t>
            </a:r>
          </a:p>
          <a:p>
            <a:endParaRPr lang="en-IN" dirty="0" smtClean="0"/>
          </a:p>
          <a:p>
            <a:r>
              <a:rPr lang="en-IN" dirty="0"/>
              <a:t>Select name, </a:t>
            </a:r>
            <a:r>
              <a:rPr lang="en-IN" dirty="0" err="1"/>
              <a:t>i_name</a:t>
            </a:r>
            <a:r>
              <a:rPr lang="en-IN" dirty="0"/>
              <a:t>, </a:t>
            </a:r>
            <a:r>
              <a:rPr lang="en-IN" dirty="0" err="1"/>
              <a:t>i_price</a:t>
            </a:r>
            <a:endParaRPr lang="en-IN" dirty="0"/>
          </a:p>
          <a:p>
            <a:r>
              <a:rPr lang="en-IN" dirty="0"/>
              <a:t>From manufacturer m inner join item I</a:t>
            </a:r>
          </a:p>
          <a:p>
            <a:r>
              <a:rPr lang="en-IN" dirty="0"/>
              <a:t>On </a:t>
            </a:r>
            <a:r>
              <a:rPr lang="en-IN" dirty="0" err="1"/>
              <a:t>m.m_code</a:t>
            </a:r>
            <a:r>
              <a:rPr lang="en-IN" dirty="0"/>
              <a:t> = </a:t>
            </a:r>
            <a:r>
              <a:rPr lang="en-IN" dirty="0" err="1"/>
              <a:t>i.m_code</a:t>
            </a:r>
            <a:r>
              <a:rPr lang="en-IN" dirty="0"/>
              <a:t> </a:t>
            </a:r>
            <a:endParaRPr lang="en-IN" dirty="0" smtClean="0"/>
          </a:p>
          <a:p>
            <a:r>
              <a:rPr lang="en-IN" dirty="0" smtClean="0"/>
              <a:t>where </a:t>
            </a:r>
            <a:r>
              <a:rPr lang="en-IN" dirty="0" err="1" smtClean="0"/>
              <a:t>i_price</a:t>
            </a:r>
            <a:r>
              <a:rPr lang="en-IN" dirty="0" smtClean="0"/>
              <a:t> = (select max(</a:t>
            </a:r>
            <a:r>
              <a:rPr lang="en-IN" dirty="0" err="1" smtClean="0"/>
              <a:t>i_price</a:t>
            </a:r>
            <a:r>
              <a:rPr lang="en-IN" dirty="0" smtClean="0"/>
              <a:t>) from item i1</a:t>
            </a:r>
          </a:p>
          <a:p>
            <a:r>
              <a:rPr lang="en-IN" dirty="0"/>
              <a:t> </a:t>
            </a:r>
            <a:r>
              <a:rPr lang="en-IN" dirty="0" smtClean="0"/>
              <a:t>                             where i1.m_code = </a:t>
            </a:r>
            <a:r>
              <a:rPr lang="en-IN" dirty="0" err="1" smtClean="0"/>
              <a:t>m.m_code</a:t>
            </a:r>
            <a:r>
              <a:rPr lang="en-IN" dirty="0" smtClean="0"/>
              <a:t>)</a:t>
            </a:r>
            <a:endParaRPr lang="en-IN" dirty="0"/>
          </a:p>
          <a:p>
            <a:endParaRPr lang="en-IN" dirty="0" smtClean="0"/>
          </a:p>
          <a:p>
            <a:endParaRPr lang="en-IN" dirty="0"/>
          </a:p>
        </p:txBody>
      </p:sp>
    </p:spTree>
    <p:extLst>
      <p:ext uri="{BB962C8B-B14F-4D97-AF65-F5344CB8AC3E}">
        <p14:creationId xmlns:p14="http://schemas.microsoft.com/office/powerpoint/2010/main" val="366433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nodePh="1">
                                  <p:stCondLst>
                                    <p:cond delay="0"/>
                                  </p:stCondLst>
                                  <p:endCondLst>
                                    <p:cond evt="begin" delay="0">
                                      <p:tn val="17"/>
                                    </p:cond>
                                  </p:end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5" y="-6356"/>
            <a:ext cx="11303367" cy="816904"/>
          </a:xfrm>
        </p:spPr>
        <p:txBody>
          <a:bodyPr/>
          <a:lstStyle/>
          <a:p>
            <a:endParaRPr lang="en-IN" dirty="0"/>
          </a:p>
        </p:txBody>
      </p:sp>
      <p:sp>
        <p:nvSpPr>
          <p:cNvPr id="3" name="Content Placeholder 2"/>
          <p:cNvSpPr>
            <a:spLocks noGrp="1"/>
          </p:cNvSpPr>
          <p:nvPr>
            <p:ph idx="1"/>
          </p:nvPr>
        </p:nvSpPr>
        <p:spPr/>
        <p:txBody>
          <a:bodyPr/>
          <a:lstStyle/>
          <a:p>
            <a:r>
              <a:rPr lang="en-IN" dirty="0"/>
              <a:t>Find all the items which are manufactured by TATA and priced between 7 and 8 lakhs.</a:t>
            </a:r>
          </a:p>
          <a:p>
            <a:endParaRPr lang="en-IN" dirty="0" smtClean="0"/>
          </a:p>
          <a:p>
            <a:r>
              <a:rPr lang="en-IN" dirty="0" smtClean="0"/>
              <a:t>Select </a:t>
            </a:r>
            <a:r>
              <a:rPr lang="en-IN" dirty="0" err="1"/>
              <a:t>i_name</a:t>
            </a:r>
            <a:r>
              <a:rPr lang="en-IN" dirty="0"/>
              <a:t> from item</a:t>
            </a:r>
            <a:br>
              <a:rPr lang="en-IN" dirty="0"/>
            </a:br>
            <a:r>
              <a:rPr lang="en-IN" dirty="0"/>
              <a:t>where </a:t>
            </a:r>
            <a:r>
              <a:rPr lang="en-IN" dirty="0" err="1"/>
              <a:t>i_price</a:t>
            </a:r>
            <a:r>
              <a:rPr lang="en-IN" dirty="0"/>
              <a:t> between 7,00,000 and 8,00,000 </a:t>
            </a:r>
            <a:r>
              <a:rPr lang="en-IN" dirty="0" smtClean="0"/>
              <a:t>AND </a:t>
            </a:r>
            <a:r>
              <a:rPr lang="en-IN" dirty="0" err="1" smtClean="0"/>
              <a:t>m_code</a:t>
            </a:r>
            <a:r>
              <a:rPr lang="en-IN" dirty="0" smtClean="0"/>
              <a:t> </a:t>
            </a:r>
            <a:r>
              <a:rPr lang="en-IN" dirty="0"/>
              <a:t>= </a:t>
            </a:r>
            <a:r>
              <a:rPr lang="en-IN" dirty="0" smtClean="0"/>
              <a:t>(Select </a:t>
            </a:r>
            <a:r>
              <a:rPr lang="en-IN" dirty="0" err="1"/>
              <a:t>m_code</a:t>
            </a:r>
            <a:r>
              <a:rPr lang="en-IN" dirty="0"/>
              <a:t> from manufacturer where name = ‘TATA</a:t>
            </a:r>
            <a:r>
              <a:rPr lang="en-IN" dirty="0" smtClean="0"/>
              <a:t>’)</a:t>
            </a:r>
          </a:p>
          <a:p>
            <a:endParaRPr lang="en-IN" dirty="0"/>
          </a:p>
          <a:p>
            <a:r>
              <a:rPr lang="en-IN" dirty="0"/>
              <a:t>Select </a:t>
            </a:r>
            <a:r>
              <a:rPr lang="en-IN" dirty="0" err="1"/>
              <a:t>i_name</a:t>
            </a:r>
            <a:r>
              <a:rPr lang="en-IN" dirty="0"/>
              <a:t> from item</a:t>
            </a:r>
            <a:br>
              <a:rPr lang="en-IN" dirty="0"/>
            </a:br>
            <a:r>
              <a:rPr lang="en-IN" dirty="0"/>
              <a:t>where </a:t>
            </a:r>
            <a:r>
              <a:rPr lang="en-IN" dirty="0" err="1"/>
              <a:t>i_price</a:t>
            </a:r>
            <a:r>
              <a:rPr lang="en-IN" dirty="0"/>
              <a:t> between 7,00,000 and 8,00,000 </a:t>
            </a:r>
            <a:r>
              <a:rPr lang="en-IN" dirty="0" smtClean="0"/>
              <a:t>AND </a:t>
            </a:r>
            <a:r>
              <a:rPr lang="en-IN" dirty="0" err="1" smtClean="0"/>
              <a:t>m_code</a:t>
            </a:r>
            <a:r>
              <a:rPr lang="en-IN" dirty="0" smtClean="0"/>
              <a:t> </a:t>
            </a:r>
            <a:r>
              <a:rPr lang="en-IN" dirty="0"/>
              <a:t>= </a:t>
            </a:r>
            <a:r>
              <a:rPr lang="en-IN" dirty="0" smtClean="0"/>
              <a:t>100</a:t>
            </a:r>
            <a:endParaRPr lang="en-IN" dirty="0"/>
          </a:p>
          <a:p>
            <a:endParaRPr lang="en-IN" dirty="0"/>
          </a:p>
          <a:p>
            <a:endParaRPr lang="en-IN" dirty="0"/>
          </a:p>
        </p:txBody>
      </p:sp>
    </p:spTree>
    <p:extLst>
      <p:ext uri="{BB962C8B-B14F-4D97-AF65-F5344CB8AC3E}">
        <p14:creationId xmlns:p14="http://schemas.microsoft.com/office/powerpoint/2010/main" val="25866491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IN" dirty="0" smtClean="0"/>
              <a:t>Hospital (entities and relationships)</a:t>
            </a:r>
            <a:endParaRPr lang="en-IN" dirty="0"/>
          </a:p>
        </p:txBody>
      </p:sp>
      <p:pic>
        <p:nvPicPr>
          <p:cNvPr id="4" name="Picture 3"/>
          <p:cNvPicPr>
            <a:picLocks noChangeAspect="1"/>
          </p:cNvPicPr>
          <p:nvPr/>
        </p:nvPicPr>
        <p:blipFill>
          <a:blip r:embed="rId2"/>
          <a:stretch>
            <a:fillRect/>
          </a:stretch>
        </p:blipFill>
        <p:spPr>
          <a:xfrm>
            <a:off x="338253" y="1670849"/>
            <a:ext cx="7862615" cy="1958175"/>
          </a:xfrm>
          <a:prstGeom prst="rect">
            <a:avLst/>
          </a:prstGeom>
        </p:spPr>
      </p:pic>
      <p:pic>
        <p:nvPicPr>
          <p:cNvPr id="6" name="Picture 5"/>
          <p:cNvPicPr>
            <a:picLocks noChangeAspect="1"/>
          </p:cNvPicPr>
          <p:nvPr/>
        </p:nvPicPr>
        <p:blipFill>
          <a:blip r:embed="rId3"/>
          <a:stretch>
            <a:fillRect/>
          </a:stretch>
        </p:blipFill>
        <p:spPr>
          <a:xfrm>
            <a:off x="6357590" y="1670849"/>
            <a:ext cx="6932181" cy="2732250"/>
          </a:xfrm>
          <a:prstGeom prst="rect">
            <a:avLst/>
          </a:prstGeom>
        </p:spPr>
      </p:pic>
      <p:pic>
        <p:nvPicPr>
          <p:cNvPr id="7" name="Picture 6"/>
          <p:cNvPicPr>
            <a:picLocks noChangeAspect="1"/>
          </p:cNvPicPr>
          <p:nvPr/>
        </p:nvPicPr>
        <p:blipFill>
          <a:blip r:embed="rId4"/>
          <a:stretch>
            <a:fillRect/>
          </a:stretch>
        </p:blipFill>
        <p:spPr>
          <a:xfrm>
            <a:off x="123941" y="3589205"/>
            <a:ext cx="9234801" cy="3159602"/>
          </a:xfrm>
          <a:prstGeom prst="rect">
            <a:avLst/>
          </a:prstGeom>
        </p:spPr>
      </p:pic>
      <p:sp>
        <p:nvSpPr>
          <p:cNvPr id="5" name="TextBox 4"/>
          <p:cNvSpPr txBox="1"/>
          <p:nvPr/>
        </p:nvSpPr>
        <p:spPr>
          <a:xfrm>
            <a:off x="6326912" y="2272158"/>
            <a:ext cx="6049815" cy="3970318"/>
          </a:xfrm>
          <a:prstGeom prst="rect">
            <a:avLst/>
          </a:prstGeom>
          <a:noFill/>
        </p:spPr>
        <p:txBody>
          <a:bodyPr wrap="square" rtlCol="0">
            <a:spAutoFit/>
          </a:bodyPr>
          <a:lstStyle/>
          <a:p>
            <a:r>
              <a:rPr lang="en-IN" dirty="0" smtClean="0"/>
              <a:t>Find the number of patients we have who came for </a:t>
            </a:r>
            <a:r>
              <a:rPr lang="en-IN" dirty="0" err="1" smtClean="0"/>
              <a:t>Followup</a:t>
            </a:r>
            <a:endParaRPr lang="en-IN" dirty="0" smtClean="0"/>
          </a:p>
          <a:p>
            <a:endParaRPr lang="en-IN" dirty="0" smtClean="0"/>
          </a:p>
          <a:p>
            <a:r>
              <a:rPr lang="en-IN" dirty="0" smtClean="0"/>
              <a:t>Find the </a:t>
            </a:r>
            <a:r>
              <a:rPr lang="en-IN" dirty="0" err="1" smtClean="0"/>
              <a:t>Patient_name</a:t>
            </a:r>
            <a:r>
              <a:rPr lang="en-IN" dirty="0"/>
              <a:t> </a:t>
            </a:r>
            <a:r>
              <a:rPr lang="en-IN" dirty="0" smtClean="0"/>
              <a:t>and Doctor who treated them.</a:t>
            </a:r>
          </a:p>
          <a:p>
            <a:endParaRPr lang="en-IN" dirty="0" smtClean="0"/>
          </a:p>
          <a:p>
            <a:r>
              <a:rPr lang="en-IN" dirty="0" smtClean="0"/>
              <a:t>Find the patients who are from KA who visited us in the current month</a:t>
            </a:r>
          </a:p>
          <a:p>
            <a:r>
              <a:rPr lang="en-US" dirty="0"/>
              <a:t>3.select </a:t>
            </a:r>
            <a:r>
              <a:rPr lang="en-US" dirty="0" err="1"/>
              <a:t>pat_name</a:t>
            </a:r>
            <a:r>
              <a:rPr lang="en-US" dirty="0"/>
              <a:t> </a:t>
            </a:r>
          </a:p>
          <a:p>
            <a:r>
              <a:rPr lang="en-US" dirty="0"/>
              <a:t>from patient p inner join appointment a</a:t>
            </a:r>
          </a:p>
          <a:p>
            <a:r>
              <a:rPr lang="en-US" dirty="0"/>
              <a:t>on </a:t>
            </a:r>
            <a:r>
              <a:rPr lang="en-US" dirty="0" err="1"/>
              <a:t>p.pat_id</a:t>
            </a:r>
            <a:r>
              <a:rPr lang="en-US" dirty="0"/>
              <a:t> = </a:t>
            </a:r>
            <a:r>
              <a:rPr lang="en-US" dirty="0" err="1"/>
              <a:t>a.pat_id</a:t>
            </a:r>
            <a:endParaRPr lang="en-US" dirty="0"/>
          </a:p>
          <a:p>
            <a:r>
              <a:rPr lang="en-US" dirty="0"/>
              <a:t>where </a:t>
            </a:r>
            <a:r>
              <a:rPr lang="en-US" dirty="0" err="1"/>
              <a:t>pat_state</a:t>
            </a:r>
            <a:r>
              <a:rPr lang="en-US" dirty="0"/>
              <a:t> = 'KA' </a:t>
            </a:r>
            <a:endParaRPr lang="en-US" dirty="0" smtClean="0"/>
          </a:p>
          <a:p>
            <a:r>
              <a:rPr lang="en-US" dirty="0" smtClean="0"/>
              <a:t>and </a:t>
            </a:r>
            <a:r>
              <a:rPr lang="en-US" dirty="0" err="1" smtClean="0"/>
              <a:t>to_char</a:t>
            </a:r>
            <a:r>
              <a:rPr lang="en-US" dirty="0" smtClean="0"/>
              <a:t>(</a:t>
            </a:r>
            <a:r>
              <a:rPr lang="en-US" dirty="0" err="1" smtClean="0"/>
              <a:t>app_date,’Mon</a:t>
            </a:r>
            <a:r>
              <a:rPr lang="en-US" dirty="0" smtClean="0"/>
              <a:t>-YY’) = </a:t>
            </a:r>
            <a:r>
              <a:rPr lang="en-US" dirty="0" err="1" smtClean="0"/>
              <a:t>to_char</a:t>
            </a:r>
            <a:r>
              <a:rPr lang="en-US" dirty="0" smtClean="0"/>
              <a:t>(</a:t>
            </a:r>
            <a:r>
              <a:rPr lang="en-US" dirty="0" err="1" smtClean="0"/>
              <a:t>sysdate</a:t>
            </a:r>
            <a:r>
              <a:rPr lang="en-US" dirty="0" smtClean="0"/>
              <a:t>,’Mon-YY’);</a:t>
            </a:r>
            <a:endParaRPr lang="en-US" dirty="0"/>
          </a:p>
          <a:p>
            <a:endParaRPr lang="en-IN" dirty="0" smtClean="0"/>
          </a:p>
          <a:p>
            <a:endParaRPr lang="en-IN" dirty="0"/>
          </a:p>
          <a:p>
            <a:r>
              <a:rPr lang="en-IN" dirty="0" smtClean="0"/>
              <a:t>Find all the doctors who don’t have email ID’s</a:t>
            </a:r>
            <a:endParaRPr lang="en-IN" dirty="0"/>
          </a:p>
        </p:txBody>
      </p:sp>
    </p:spTree>
    <p:extLst>
      <p:ext uri="{BB962C8B-B14F-4D97-AF65-F5344CB8AC3E}">
        <p14:creationId xmlns:p14="http://schemas.microsoft.com/office/powerpoint/2010/main" val="4289694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4456"/>
            <a:ext cx="11303367" cy="816904"/>
          </a:xfrm>
        </p:spPr>
        <p:txBody>
          <a:bodyPr/>
          <a:lstStyle/>
          <a:p>
            <a:r>
              <a:rPr lang="en-US" dirty="0" smtClean="0"/>
              <a:t>Aggregated Queries</a:t>
            </a:r>
            <a:endParaRPr lang="en-US" dirty="0"/>
          </a:p>
        </p:txBody>
      </p:sp>
      <p:sp>
        <p:nvSpPr>
          <p:cNvPr id="3" name="Content Placeholder 2"/>
          <p:cNvSpPr>
            <a:spLocks noGrp="1"/>
          </p:cNvSpPr>
          <p:nvPr>
            <p:ph idx="1"/>
          </p:nvPr>
        </p:nvSpPr>
        <p:spPr/>
        <p:txBody>
          <a:bodyPr>
            <a:normAutofit lnSpcReduction="10000"/>
          </a:bodyPr>
          <a:lstStyle/>
          <a:p>
            <a:r>
              <a:rPr lang="en-US" dirty="0" smtClean="0"/>
              <a:t>Sum, max, min, </a:t>
            </a:r>
            <a:r>
              <a:rPr lang="en-US" dirty="0" err="1" smtClean="0"/>
              <a:t>avg</a:t>
            </a:r>
            <a:r>
              <a:rPr lang="en-US" dirty="0" smtClean="0"/>
              <a:t> and count are the aggregate functions in the SQL.</a:t>
            </a:r>
          </a:p>
          <a:p>
            <a:r>
              <a:rPr lang="en-US" dirty="0" smtClean="0"/>
              <a:t>Aggregation happens on group of rows. </a:t>
            </a:r>
          </a:p>
          <a:p>
            <a:r>
              <a:rPr lang="en-US" dirty="0" smtClean="0"/>
              <a:t>Say if we have 100 records in customer table, 20 of them are from Bangalore, 20 of them are from Chennai, 30 of them are from Mumbai and 30 of them are from </a:t>
            </a:r>
            <a:r>
              <a:rPr lang="en-US" dirty="0" err="1" smtClean="0"/>
              <a:t>delhi</a:t>
            </a:r>
            <a:r>
              <a:rPr lang="en-US" dirty="0" smtClean="0"/>
              <a:t>.</a:t>
            </a:r>
          </a:p>
          <a:p>
            <a:r>
              <a:rPr lang="en-US" dirty="0" smtClean="0"/>
              <a:t>Select count(*) from customer – counting happens on the entire table.</a:t>
            </a:r>
          </a:p>
          <a:p>
            <a:r>
              <a:rPr lang="en-US" dirty="0" smtClean="0"/>
              <a:t>Select city, count(</a:t>
            </a:r>
            <a:r>
              <a:rPr lang="en-US" dirty="0" err="1" smtClean="0"/>
              <a:t>cust_id</a:t>
            </a:r>
            <a:r>
              <a:rPr lang="en-US" dirty="0" smtClean="0"/>
              <a:t>) from customer group by city – counting happens on the group of records (4 groups – Chennai, Bangalore, Mumbai and </a:t>
            </a:r>
            <a:r>
              <a:rPr lang="en-US" dirty="0" err="1" smtClean="0"/>
              <a:t>delhi</a:t>
            </a:r>
            <a:r>
              <a:rPr lang="en-US" dirty="0" smtClean="0"/>
              <a:t>)</a:t>
            </a:r>
          </a:p>
          <a:p>
            <a:r>
              <a:rPr lang="en-US" dirty="0" smtClean="0"/>
              <a:t>Display the city wise, gender wise customer count who are male customers and who were born in the year of 2000.</a:t>
            </a:r>
          </a:p>
          <a:p>
            <a:r>
              <a:rPr lang="en-US" dirty="0" smtClean="0"/>
              <a:t>Display city name which has more than 25customers</a:t>
            </a:r>
            <a:endParaRPr lang="en-US" dirty="0"/>
          </a:p>
        </p:txBody>
      </p:sp>
    </p:spTree>
    <p:extLst>
      <p:ext uri="{BB962C8B-B14F-4D97-AF65-F5344CB8AC3E}">
        <p14:creationId xmlns:p14="http://schemas.microsoft.com/office/powerpoint/2010/main" val="26500753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lstStyle/>
          <a:p>
            <a:r>
              <a:rPr lang="en-IN" dirty="0" smtClean="0"/>
              <a:t>Group by Query</a:t>
            </a:r>
            <a:endParaRPr lang="en-IN" dirty="0"/>
          </a:p>
        </p:txBody>
      </p:sp>
      <p:sp>
        <p:nvSpPr>
          <p:cNvPr id="3" name="Content Placeholder 2"/>
          <p:cNvSpPr>
            <a:spLocks noGrp="1"/>
          </p:cNvSpPr>
          <p:nvPr>
            <p:ph idx="1"/>
          </p:nvPr>
        </p:nvSpPr>
        <p:spPr>
          <a:xfrm>
            <a:off x="295391" y="983117"/>
            <a:ext cx="11303367" cy="5431970"/>
          </a:xfrm>
        </p:spPr>
        <p:txBody>
          <a:bodyPr>
            <a:normAutofit fontScale="70000" lnSpcReduction="20000"/>
          </a:bodyPr>
          <a:lstStyle/>
          <a:p>
            <a:r>
              <a:rPr lang="en-US" dirty="0"/>
              <a:t>select  </a:t>
            </a:r>
            <a:r>
              <a:rPr lang="en-US" dirty="0" smtClean="0"/>
              <a:t/>
            </a:r>
            <a:br>
              <a:rPr lang="en-US" dirty="0" smtClean="0"/>
            </a:br>
            <a:r>
              <a:rPr lang="en-US" dirty="0" smtClean="0"/>
              <a:t>	</a:t>
            </a:r>
            <a:r>
              <a:rPr lang="en-US" dirty="0" err="1" smtClean="0"/>
              <a:t>state_name</a:t>
            </a:r>
            <a:r>
              <a:rPr lang="en-US" dirty="0"/>
              <a:t>, </a:t>
            </a:r>
            <a:r>
              <a:rPr lang="en-US" dirty="0" smtClean="0"/>
              <a:t/>
            </a:r>
            <a:br>
              <a:rPr lang="en-US" dirty="0" smtClean="0"/>
            </a:br>
            <a:r>
              <a:rPr lang="en-US" dirty="0" smtClean="0"/>
              <a:t>	count(</a:t>
            </a:r>
            <a:r>
              <a:rPr lang="en-US" dirty="0" err="1" smtClean="0"/>
              <a:t>city_name</a:t>
            </a:r>
            <a:r>
              <a:rPr lang="en-US" dirty="0"/>
              <a:t>), </a:t>
            </a:r>
            <a:r>
              <a:rPr lang="en-US" dirty="0" smtClean="0"/>
              <a:t/>
            </a:r>
            <a:br>
              <a:rPr lang="en-US" dirty="0" smtClean="0"/>
            </a:br>
            <a:r>
              <a:rPr lang="en-US" dirty="0" smtClean="0"/>
              <a:t>	sum(</a:t>
            </a:r>
            <a:r>
              <a:rPr lang="en-US" dirty="0" err="1" smtClean="0"/>
              <a:t>city_population</a:t>
            </a:r>
            <a:r>
              <a:rPr lang="en-US" dirty="0"/>
              <a:t>), </a:t>
            </a:r>
            <a:r>
              <a:rPr lang="en-US" dirty="0" smtClean="0"/>
              <a:t/>
            </a:r>
            <a:br>
              <a:rPr lang="en-US" dirty="0" smtClean="0"/>
            </a:br>
            <a:r>
              <a:rPr lang="en-US" dirty="0" smtClean="0"/>
              <a:t>	max(</a:t>
            </a:r>
            <a:r>
              <a:rPr lang="en-US" dirty="0" err="1" smtClean="0"/>
              <a:t>city_population</a:t>
            </a:r>
            <a:r>
              <a:rPr lang="en-US" dirty="0"/>
              <a:t>), </a:t>
            </a:r>
            <a:r>
              <a:rPr lang="en-US" dirty="0" smtClean="0"/>
              <a:t/>
            </a:r>
            <a:br>
              <a:rPr lang="en-US" dirty="0" smtClean="0"/>
            </a:br>
            <a:r>
              <a:rPr lang="en-US" dirty="0" smtClean="0"/>
              <a:t>	min </a:t>
            </a:r>
            <a:r>
              <a:rPr lang="en-US" dirty="0"/>
              <a:t>(</a:t>
            </a:r>
            <a:r>
              <a:rPr lang="en-US" dirty="0" err="1" smtClean="0"/>
              <a:t>city_population</a:t>
            </a:r>
            <a:r>
              <a:rPr lang="en-US" dirty="0" smtClean="0"/>
              <a:t>)</a:t>
            </a:r>
            <a:br>
              <a:rPr lang="en-US" dirty="0" smtClean="0"/>
            </a:br>
            <a:r>
              <a:rPr lang="en-US" dirty="0" smtClean="0"/>
              <a:t>from </a:t>
            </a:r>
            <a:br>
              <a:rPr lang="en-US" dirty="0" smtClean="0"/>
            </a:br>
            <a:r>
              <a:rPr lang="en-US" dirty="0" smtClean="0"/>
              <a:t>	state </a:t>
            </a:r>
            <a:r>
              <a:rPr lang="en-US" dirty="0"/>
              <a:t>LEFT join city on </a:t>
            </a:r>
            <a:r>
              <a:rPr lang="en-US" dirty="0" err="1"/>
              <a:t>state.state_id</a:t>
            </a:r>
            <a:r>
              <a:rPr lang="en-US" dirty="0"/>
              <a:t> = </a:t>
            </a:r>
            <a:r>
              <a:rPr lang="en-US" dirty="0" err="1" smtClean="0"/>
              <a:t>city.state_id</a:t>
            </a:r>
            <a:r>
              <a:rPr lang="en-US" dirty="0" smtClean="0"/>
              <a:t/>
            </a:r>
            <a:br>
              <a:rPr lang="en-US" dirty="0" smtClean="0"/>
            </a:br>
            <a:r>
              <a:rPr lang="en-US" dirty="0" smtClean="0"/>
              <a:t>GROUP </a:t>
            </a:r>
            <a:r>
              <a:rPr lang="en-US" dirty="0"/>
              <a:t>BY </a:t>
            </a:r>
            <a:r>
              <a:rPr lang="en-US" dirty="0" smtClean="0"/>
              <a:t/>
            </a:r>
            <a:br>
              <a:rPr lang="en-US" dirty="0" smtClean="0"/>
            </a:br>
            <a:r>
              <a:rPr lang="en-US" dirty="0" smtClean="0"/>
              <a:t>	</a:t>
            </a:r>
            <a:r>
              <a:rPr lang="en-US" dirty="0" err="1" smtClean="0"/>
              <a:t>state_name</a:t>
            </a:r>
            <a:endParaRPr lang="en-US" dirty="0" smtClean="0"/>
          </a:p>
          <a:p>
            <a:endParaRPr lang="en-US" dirty="0" smtClean="0"/>
          </a:p>
          <a:p>
            <a:r>
              <a:rPr lang="en-US" dirty="0" smtClean="0"/>
              <a:t>Find the </a:t>
            </a:r>
            <a:r>
              <a:rPr lang="en-US" dirty="0" err="1" smtClean="0"/>
              <a:t>country_name</a:t>
            </a:r>
            <a:r>
              <a:rPr lang="en-US" dirty="0" smtClean="0"/>
              <a:t>, </a:t>
            </a:r>
            <a:r>
              <a:rPr lang="en-US" dirty="0" err="1" smtClean="0"/>
              <a:t>state_name</a:t>
            </a:r>
            <a:r>
              <a:rPr lang="en-US" dirty="0" smtClean="0"/>
              <a:t>, count of cities</a:t>
            </a:r>
          </a:p>
          <a:p>
            <a:endParaRPr lang="en-US" dirty="0" smtClean="0"/>
          </a:p>
          <a:p>
            <a:r>
              <a:rPr lang="en-US" dirty="0" smtClean="0"/>
              <a:t>Find the </a:t>
            </a:r>
            <a:r>
              <a:rPr lang="en-US" dirty="0" err="1" smtClean="0"/>
              <a:t>product_family</a:t>
            </a:r>
            <a:r>
              <a:rPr lang="en-US" dirty="0" smtClean="0"/>
              <a:t>, </a:t>
            </a:r>
            <a:r>
              <a:rPr lang="en-US" dirty="0" err="1" smtClean="0"/>
              <a:t>product_category_Desc</a:t>
            </a:r>
            <a:r>
              <a:rPr lang="en-US" dirty="0" smtClean="0"/>
              <a:t> and number of products</a:t>
            </a:r>
          </a:p>
          <a:p>
            <a:pPr lvl="1"/>
            <a:r>
              <a:rPr lang="en-US" dirty="0" smtClean="0"/>
              <a:t>SELECT </a:t>
            </a:r>
            <a:r>
              <a:rPr lang="en-US" dirty="0" err="1" smtClean="0"/>
              <a:t>country_name</a:t>
            </a:r>
            <a:r>
              <a:rPr lang="en-US" dirty="0" smtClean="0"/>
              <a:t>, </a:t>
            </a:r>
            <a:r>
              <a:rPr lang="en-US" dirty="0" err="1" smtClean="0"/>
              <a:t>state_name</a:t>
            </a:r>
            <a:r>
              <a:rPr lang="en-US" dirty="0" smtClean="0"/>
              <a:t>, count(</a:t>
            </a:r>
            <a:r>
              <a:rPr lang="en-US" dirty="0" err="1" smtClean="0"/>
              <a:t>city_name</a:t>
            </a:r>
            <a:r>
              <a:rPr lang="en-US" dirty="0" smtClean="0"/>
              <a:t>)</a:t>
            </a:r>
            <a:br>
              <a:rPr lang="en-US" dirty="0" smtClean="0"/>
            </a:br>
            <a:r>
              <a:rPr lang="en-US" dirty="0" smtClean="0"/>
              <a:t>FROM country inner join state on </a:t>
            </a:r>
            <a:r>
              <a:rPr lang="en-US" dirty="0" err="1" smtClean="0"/>
              <a:t>country.country_id</a:t>
            </a:r>
            <a:r>
              <a:rPr lang="en-US" dirty="0" smtClean="0"/>
              <a:t> = </a:t>
            </a:r>
            <a:r>
              <a:rPr lang="en-US" dirty="0" err="1" smtClean="0"/>
              <a:t>state.country_id</a:t>
            </a:r>
            <a:r>
              <a:rPr lang="en-US" dirty="0" smtClean="0"/>
              <a:t/>
            </a:r>
            <a:br>
              <a:rPr lang="en-US" dirty="0" smtClean="0"/>
            </a:br>
            <a:r>
              <a:rPr lang="en-US" dirty="0"/>
              <a:t>	 </a:t>
            </a:r>
            <a:r>
              <a:rPr lang="en-US" dirty="0" smtClean="0"/>
              <a:t>       inner join </a:t>
            </a:r>
            <a:r>
              <a:rPr lang="en-US" dirty="0" err="1" smtClean="0"/>
              <a:t>join</a:t>
            </a:r>
            <a:r>
              <a:rPr lang="en-US" dirty="0" smtClean="0"/>
              <a:t> city on </a:t>
            </a:r>
            <a:r>
              <a:rPr lang="en-US" dirty="0" err="1" smtClean="0"/>
              <a:t>state.state_id</a:t>
            </a:r>
            <a:r>
              <a:rPr lang="en-US" dirty="0" smtClean="0"/>
              <a:t> = </a:t>
            </a:r>
            <a:r>
              <a:rPr lang="en-US" dirty="0" err="1" smtClean="0"/>
              <a:t>city.state_id</a:t>
            </a:r>
            <a:r>
              <a:rPr lang="en-US" dirty="0" smtClean="0"/>
              <a:t/>
            </a:r>
            <a:br>
              <a:rPr lang="en-US" dirty="0" smtClean="0"/>
            </a:br>
            <a:r>
              <a:rPr lang="en-US" dirty="0" smtClean="0"/>
              <a:t>GROUP </a:t>
            </a:r>
            <a:r>
              <a:rPr lang="en-US" dirty="0" err="1" smtClean="0"/>
              <a:t>country_name</a:t>
            </a:r>
            <a:r>
              <a:rPr lang="en-US" dirty="0" smtClean="0"/>
              <a:t>, </a:t>
            </a:r>
            <a:r>
              <a:rPr lang="en-US" dirty="0" err="1" smtClean="0"/>
              <a:t>state_name</a:t>
            </a:r>
            <a:endParaRPr lang="en-US" dirty="0" smtClean="0"/>
          </a:p>
          <a:p>
            <a:r>
              <a:rPr lang="en-US" dirty="0" smtClean="0"/>
              <a:t>In the above query, you have one column where you are using aggregate function (on </a:t>
            </a:r>
            <a:r>
              <a:rPr lang="en-US" dirty="0" err="1" smtClean="0"/>
              <a:t>city_name</a:t>
            </a:r>
            <a:r>
              <a:rPr lang="en-US" dirty="0" smtClean="0"/>
              <a:t>), other than that column, we have two non aggregate columns. In this type of scenarios, we should include all the non aggregated columns in the GROUP BY clause.</a:t>
            </a:r>
          </a:p>
        </p:txBody>
      </p:sp>
    </p:spTree>
    <p:extLst>
      <p:ext uri="{BB962C8B-B14F-4D97-AF65-F5344CB8AC3E}">
        <p14:creationId xmlns:p14="http://schemas.microsoft.com/office/powerpoint/2010/main" val="4162383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95"/>
            <a:ext cx="12176442" cy="816904"/>
          </a:xfrm>
        </p:spPr>
        <p:txBody>
          <a:bodyPr/>
          <a:lstStyle/>
          <a:p>
            <a:r>
              <a:rPr lang="en-IN" dirty="0" smtClean="0"/>
              <a:t>Group by &amp; Having Clause</a:t>
            </a:r>
            <a:endParaRPr lang="en-IN" dirty="0"/>
          </a:p>
        </p:txBody>
      </p:sp>
      <p:sp>
        <p:nvSpPr>
          <p:cNvPr id="3" name="Content Placeholder 2"/>
          <p:cNvSpPr>
            <a:spLocks noGrp="1"/>
          </p:cNvSpPr>
          <p:nvPr>
            <p:ph idx="1"/>
          </p:nvPr>
        </p:nvSpPr>
        <p:spPr>
          <a:xfrm>
            <a:off x="1" y="1311730"/>
            <a:ext cx="12176442" cy="5646283"/>
          </a:xfrm>
        </p:spPr>
        <p:txBody>
          <a:bodyPr>
            <a:normAutofit lnSpcReduction="10000"/>
          </a:bodyPr>
          <a:lstStyle/>
          <a:p>
            <a:r>
              <a:rPr lang="en-US" dirty="0" smtClean="0"/>
              <a:t>Find the </a:t>
            </a:r>
            <a:r>
              <a:rPr lang="en-US" dirty="0" err="1" smtClean="0"/>
              <a:t>state_name</a:t>
            </a:r>
            <a:r>
              <a:rPr lang="en-US" dirty="0" smtClean="0"/>
              <a:t>, count of cities, consider states which are having more than 2 cities in that state.</a:t>
            </a:r>
          </a:p>
          <a:p>
            <a:pPr lvl="1"/>
            <a:r>
              <a:rPr lang="en-US" dirty="0" smtClean="0"/>
              <a:t>SELECT </a:t>
            </a:r>
            <a:r>
              <a:rPr lang="en-US" dirty="0" err="1" smtClean="0"/>
              <a:t>state_name</a:t>
            </a:r>
            <a:r>
              <a:rPr lang="en-US" dirty="0" smtClean="0"/>
              <a:t>, count(</a:t>
            </a:r>
            <a:r>
              <a:rPr lang="en-US" dirty="0" err="1" smtClean="0"/>
              <a:t>city_name</a:t>
            </a:r>
            <a:r>
              <a:rPr lang="en-US" dirty="0" smtClean="0"/>
              <a:t>)</a:t>
            </a:r>
            <a:br>
              <a:rPr lang="en-US" dirty="0" smtClean="0"/>
            </a:br>
            <a:r>
              <a:rPr lang="en-US" dirty="0" smtClean="0"/>
              <a:t>FROM state inner join city on </a:t>
            </a:r>
            <a:r>
              <a:rPr lang="en-US" dirty="0" err="1" smtClean="0"/>
              <a:t>state.state_id</a:t>
            </a:r>
            <a:r>
              <a:rPr lang="en-US" dirty="0" smtClean="0"/>
              <a:t> = </a:t>
            </a:r>
            <a:r>
              <a:rPr lang="en-US" dirty="0" err="1" smtClean="0"/>
              <a:t>city.state_id</a:t>
            </a:r>
            <a:r>
              <a:rPr lang="en-US" dirty="0" smtClean="0"/>
              <a:t/>
            </a:r>
            <a:br>
              <a:rPr lang="en-US" dirty="0" smtClean="0"/>
            </a:br>
            <a:r>
              <a:rPr lang="en-US" dirty="0" smtClean="0"/>
              <a:t>GROUP by </a:t>
            </a:r>
            <a:r>
              <a:rPr lang="en-US" dirty="0" err="1" smtClean="0"/>
              <a:t>state_name</a:t>
            </a:r>
            <a:r>
              <a:rPr lang="en-US" dirty="0" smtClean="0"/>
              <a:t/>
            </a:r>
            <a:br>
              <a:rPr lang="en-US" dirty="0" smtClean="0"/>
            </a:br>
            <a:r>
              <a:rPr lang="en-US" dirty="0" smtClean="0"/>
              <a:t>HAVING count(</a:t>
            </a:r>
            <a:r>
              <a:rPr lang="en-US" dirty="0" err="1" smtClean="0"/>
              <a:t>city_name</a:t>
            </a:r>
            <a:r>
              <a:rPr lang="en-US" dirty="0" smtClean="0"/>
              <a:t>)&gt; 2</a:t>
            </a:r>
          </a:p>
          <a:p>
            <a:r>
              <a:rPr lang="en-US" dirty="0" smtClean="0"/>
              <a:t>Having clause is considered as the filter clause on your grouped by result set. </a:t>
            </a:r>
          </a:p>
          <a:p>
            <a:r>
              <a:rPr lang="en-US" dirty="0" smtClean="0"/>
              <a:t>Most of us try to solve this query in the following way.</a:t>
            </a:r>
          </a:p>
          <a:p>
            <a:pPr marL="685800" lvl="2">
              <a:spcBef>
                <a:spcPts val="1000"/>
              </a:spcBef>
            </a:pPr>
            <a:r>
              <a:rPr lang="en-US" dirty="0"/>
              <a:t>SELECT </a:t>
            </a:r>
            <a:r>
              <a:rPr lang="en-US" dirty="0" err="1"/>
              <a:t>state_name</a:t>
            </a:r>
            <a:r>
              <a:rPr lang="en-US" dirty="0"/>
              <a:t>, count(</a:t>
            </a:r>
            <a:r>
              <a:rPr lang="en-US" dirty="0" err="1"/>
              <a:t>city_name</a:t>
            </a:r>
            <a:r>
              <a:rPr lang="en-US" dirty="0"/>
              <a:t>)</a:t>
            </a:r>
            <a:br>
              <a:rPr lang="en-US" dirty="0"/>
            </a:br>
            <a:r>
              <a:rPr lang="en-US" dirty="0"/>
              <a:t>FROM state inner join city on </a:t>
            </a:r>
            <a:r>
              <a:rPr lang="en-US" dirty="0" err="1"/>
              <a:t>state.state_id</a:t>
            </a:r>
            <a:r>
              <a:rPr lang="en-US" dirty="0"/>
              <a:t> = </a:t>
            </a:r>
            <a:r>
              <a:rPr lang="en-US" dirty="0" err="1"/>
              <a:t>city.state_id</a:t>
            </a:r>
            <a:r>
              <a:rPr lang="en-US" dirty="0"/>
              <a:t/>
            </a:r>
            <a:br>
              <a:rPr lang="en-US" dirty="0"/>
            </a:br>
            <a:r>
              <a:rPr lang="en-US" dirty="0" smtClean="0"/>
              <a:t>WHERE count(</a:t>
            </a:r>
            <a:r>
              <a:rPr lang="en-US" dirty="0" err="1" smtClean="0"/>
              <a:t>city_name</a:t>
            </a:r>
            <a:r>
              <a:rPr lang="en-US" dirty="0" smtClean="0"/>
              <a:t>) &gt; 2</a:t>
            </a:r>
            <a:br>
              <a:rPr lang="en-US" dirty="0" smtClean="0"/>
            </a:br>
            <a:r>
              <a:rPr lang="en-US" dirty="0" smtClean="0"/>
              <a:t>GROUP </a:t>
            </a:r>
            <a:r>
              <a:rPr lang="en-US" dirty="0"/>
              <a:t>by </a:t>
            </a:r>
            <a:r>
              <a:rPr lang="en-US" dirty="0" err="1" smtClean="0"/>
              <a:t>state_name</a:t>
            </a:r>
            <a:endParaRPr lang="en-US" dirty="0" smtClean="0"/>
          </a:p>
          <a:p>
            <a:pPr marL="228600" lvl="1">
              <a:spcBef>
                <a:spcPts val="1000"/>
              </a:spcBef>
            </a:pPr>
            <a:r>
              <a:rPr lang="en-US" dirty="0" smtClean="0"/>
              <a:t>Above query wont work, where clause works on the table / view data to filter the data. You will get a syntax error (aggregate functions cannot be used in where clause). The reason is the aggregate functions happens after we apply the where clause.</a:t>
            </a:r>
          </a:p>
          <a:p>
            <a:pPr marL="228600" lvl="1">
              <a:spcBef>
                <a:spcPts val="1000"/>
              </a:spcBef>
            </a:pPr>
            <a:r>
              <a:rPr lang="en-US" dirty="0" smtClean="0"/>
              <a:t>Tip: Don’t use Having clause with out using GROUP by clause.</a:t>
            </a:r>
          </a:p>
        </p:txBody>
      </p:sp>
      <p:pic>
        <p:nvPicPr>
          <p:cNvPr id="4" name="Picture 3">
            <a:extLst>
              <a:ext uri="{FF2B5EF4-FFF2-40B4-BE49-F238E27FC236}">
                <a16:creationId xmlns="" xmlns:a16="http://schemas.microsoft.com/office/drawing/2014/main" id="{C8025582-6424-7449-BBEB-98C4ACA5EEAE}"/>
              </a:ext>
            </a:extLst>
          </p:cNvPr>
          <p:cNvPicPr>
            <a:picLocks noChangeAspect="1"/>
          </p:cNvPicPr>
          <p:nvPr/>
        </p:nvPicPr>
        <p:blipFill>
          <a:blip r:embed="rId2"/>
          <a:stretch>
            <a:fillRect/>
          </a:stretch>
        </p:blipFill>
        <p:spPr>
          <a:xfrm>
            <a:off x="9361732" y="5880"/>
            <a:ext cx="2814710" cy="903806"/>
          </a:xfrm>
          <a:prstGeom prst="rect">
            <a:avLst/>
          </a:prstGeom>
        </p:spPr>
      </p:pic>
    </p:spTree>
    <p:extLst>
      <p:ext uri="{BB962C8B-B14F-4D97-AF65-F5344CB8AC3E}">
        <p14:creationId xmlns:p14="http://schemas.microsoft.com/office/powerpoint/2010/main" val="11851252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27" y="-4328"/>
            <a:ext cx="11303367" cy="816904"/>
          </a:xfrm>
        </p:spPr>
        <p:txBody>
          <a:bodyPr/>
          <a:lstStyle/>
          <a:p>
            <a:r>
              <a:rPr lang="en-IN" dirty="0" smtClean="0"/>
              <a:t>Department, Employee and Job Tables</a:t>
            </a:r>
            <a:endParaRPr lang="en-IN" dirty="0"/>
          </a:p>
        </p:txBody>
      </p:sp>
      <p:pic>
        <p:nvPicPr>
          <p:cNvPr id="5" name="Picture 4"/>
          <p:cNvPicPr>
            <a:picLocks noChangeAspect="1"/>
          </p:cNvPicPr>
          <p:nvPr/>
        </p:nvPicPr>
        <p:blipFill>
          <a:blip r:embed="rId2"/>
          <a:stretch>
            <a:fillRect/>
          </a:stretch>
        </p:blipFill>
        <p:spPr>
          <a:xfrm>
            <a:off x="314190" y="928150"/>
            <a:ext cx="11259127" cy="2097238"/>
          </a:xfrm>
          <a:prstGeom prst="rect">
            <a:avLst/>
          </a:prstGeom>
        </p:spPr>
      </p:pic>
      <p:sp>
        <p:nvSpPr>
          <p:cNvPr id="8" name="TextBox 7"/>
          <p:cNvSpPr txBox="1"/>
          <p:nvPr/>
        </p:nvSpPr>
        <p:spPr>
          <a:xfrm>
            <a:off x="314036" y="3073977"/>
            <a:ext cx="11487439" cy="3139321"/>
          </a:xfrm>
          <a:prstGeom prst="rect">
            <a:avLst/>
          </a:prstGeom>
          <a:noFill/>
        </p:spPr>
        <p:txBody>
          <a:bodyPr wrap="square" rtlCol="0">
            <a:spAutoFit/>
          </a:bodyPr>
          <a:lstStyle/>
          <a:p>
            <a:pPr marL="342900" indent="-342900">
              <a:buFont typeface="+mj-lt"/>
              <a:buAutoNum type="arabicPeriod"/>
            </a:pPr>
            <a:r>
              <a:rPr lang="en-US" dirty="0"/>
              <a:t>Display </a:t>
            </a:r>
            <a:r>
              <a:rPr lang="en-US" dirty="0" err="1"/>
              <a:t>Emp_name</a:t>
            </a:r>
            <a:r>
              <a:rPr lang="en-US" dirty="0"/>
              <a:t>, Age of employee, consider folks who were born only in the month of MAY </a:t>
            </a:r>
            <a:endParaRPr lang="en-US" dirty="0" smtClean="0"/>
          </a:p>
          <a:p>
            <a:pPr marL="342900" indent="-342900">
              <a:buFont typeface="+mj-lt"/>
              <a:buAutoNum type="arabicPeriod"/>
            </a:pPr>
            <a:r>
              <a:rPr lang="en-US" dirty="0"/>
              <a:t>Display the highest paid employees in each department </a:t>
            </a:r>
            <a:endParaRPr lang="en-US" dirty="0" smtClean="0"/>
          </a:p>
          <a:p>
            <a:pPr marL="342900" indent="-342900">
              <a:buFont typeface="+mj-lt"/>
              <a:buAutoNum type="arabicPeriod"/>
            </a:pPr>
            <a:r>
              <a:rPr lang="en-US" dirty="0"/>
              <a:t>Display departments which does not have any employees yet </a:t>
            </a:r>
            <a:endParaRPr lang="en-US" dirty="0" smtClean="0"/>
          </a:p>
          <a:p>
            <a:pPr marL="342900" indent="-342900">
              <a:buFont typeface="+mj-lt"/>
              <a:buAutoNum type="arabicPeriod"/>
            </a:pPr>
            <a:r>
              <a:rPr lang="en-US" dirty="0"/>
              <a:t>What are the common </a:t>
            </a:r>
            <a:r>
              <a:rPr lang="en-US" dirty="0" err="1"/>
              <a:t>job_roles</a:t>
            </a:r>
            <a:r>
              <a:rPr lang="en-US" dirty="0"/>
              <a:t> we have between Accounting and IT departments </a:t>
            </a:r>
            <a:endParaRPr lang="en-US" dirty="0" smtClean="0"/>
          </a:p>
          <a:p>
            <a:pPr marL="342900" indent="-342900">
              <a:buFont typeface="+mj-lt"/>
              <a:buAutoNum type="arabicPeriod"/>
            </a:pPr>
            <a:r>
              <a:rPr lang="en-US" dirty="0"/>
              <a:t>Display the Department Name, employee name, </a:t>
            </a:r>
            <a:r>
              <a:rPr lang="en-US" dirty="0" err="1"/>
              <a:t>job_role</a:t>
            </a:r>
            <a:r>
              <a:rPr lang="en-US" dirty="0"/>
              <a:t> for those who joined us in the month of Apr 19 </a:t>
            </a:r>
            <a:endParaRPr lang="en-US" dirty="0" smtClean="0"/>
          </a:p>
          <a:p>
            <a:pPr marL="342900" indent="-342900">
              <a:buFont typeface="+mj-lt"/>
              <a:buAutoNum type="arabicPeriod"/>
            </a:pPr>
            <a:r>
              <a:rPr lang="en-US" dirty="0"/>
              <a:t>Find Job roles where we don’t have any employees </a:t>
            </a:r>
            <a:endParaRPr lang="en-US" dirty="0" smtClean="0"/>
          </a:p>
          <a:p>
            <a:pPr marL="342900" indent="-342900">
              <a:buFont typeface="+mj-lt"/>
              <a:buAutoNum type="arabicPeriod"/>
            </a:pPr>
            <a:r>
              <a:rPr lang="en-US" dirty="0"/>
              <a:t>Display Department Name, Number of Employees and Number of unique jobs we have in the department </a:t>
            </a:r>
            <a:endParaRPr lang="en-US" dirty="0" smtClean="0"/>
          </a:p>
          <a:p>
            <a:pPr marL="342900" indent="-342900">
              <a:buFont typeface="+mj-lt"/>
              <a:buAutoNum type="arabicPeriod"/>
            </a:pPr>
            <a:r>
              <a:rPr lang="en-US" dirty="0"/>
              <a:t>Display jobs where we have zero employees </a:t>
            </a:r>
            <a:endParaRPr lang="en-US" dirty="0" smtClean="0"/>
          </a:p>
          <a:p>
            <a:pPr marL="342900" indent="-342900">
              <a:buFont typeface="+mj-lt"/>
              <a:buAutoNum type="arabicPeriod"/>
            </a:pPr>
            <a:r>
              <a:rPr lang="en-US" dirty="0"/>
              <a:t>Display Department Name, Male Employee Count, Female Employee Count </a:t>
            </a:r>
            <a:endParaRPr lang="en-US" dirty="0" smtClean="0"/>
          </a:p>
          <a:p>
            <a:pPr marL="342900" indent="-342900">
              <a:buFont typeface="+mj-lt"/>
              <a:buAutoNum type="arabicPeriod"/>
            </a:pPr>
            <a:r>
              <a:rPr lang="en-US" dirty="0"/>
              <a:t>Display Department Names, Employee Name, Job </a:t>
            </a:r>
            <a:r>
              <a:rPr lang="en-US" dirty="0" err="1"/>
              <a:t>Desc</a:t>
            </a:r>
            <a:r>
              <a:rPr lang="en-US" dirty="0"/>
              <a:t> to all female employees who joined in the month of Nov or Jan and in the year of 2018 or 2020 </a:t>
            </a:r>
            <a:endParaRPr lang="en-IN" dirty="0"/>
          </a:p>
        </p:txBody>
      </p:sp>
    </p:spTree>
    <p:extLst>
      <p:ext uri="{BB962C8B-B14F-4D97-AF65-F5344CB8AC3E}">
        <p14:creationId xmlns:p14="http://schemas.microsoft.com/office/powerpoint/2010/main" val="3276989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545" y="69567"/>
            <a:ext cx="11303367" cy="816904"/>
          </a:xfrm>
        </p:spPr>
        <p:txBody>
          <a:bodyPr/>
          <a:lstStyle/>
          <a:p>
            <a:r>
              <a:rPr lang="en-IN" dirty="0" smtClean="0"/>
              <a:t>Department and Employee Table</a:t>
            </a:r>
            <a:endParaRPr lang="en-IN" dirty="0"/>
          </a:p>
        </p:txBody>
      </p:sp>
      <p:pic>
        <p:nvPicPr>
          <p:cNvPr id="4" name="Picture 3"/>
          <p:cNvPicPr>
            <a:picLocks noChangeAspect="1"/>
          </p:cNvPicPr>
          <p:nvPr/>
        </p:nvPicPr>
        <p:blipFill>
          <a:blip r:embed="rId2"/>
          <a:stretch>
            <a:fillRect/>
          </a:stretch>
        </p:blipFill>
        <p:spPr>
          <a:xfrm>
            <a:off x="104172" y="955196"/>
            <a:ext cx="7908095" cy="2748586"/>
          </a:xfrm>
          <a:prstGeom prst="rect">
            <a:avLst/>
          </a:prstGeom>
        </p:spPr>
      </p:pic>
      <p:sp>
        <p:nvSpPr>
          <p:cNvPr id="5" name="Rectangle 4"/>
          <p:cNvSpPr/>
          <p:nvPr/>
        </p:nvSpPr>
        <p:spPr>
          <a:xfrm>
            <a:off x="104173" y="3917950"/>
            <a:ext cx="7908094" cy="3139321"/>
          </a:xfrm>
          <a:prstGeom prst="rect">
            <a:avLst/>
          </a:prstGeom>
        </p:spPr>
        <p:txBody>
          <a:bodyPr wrap="square">
            <a:spAutoFit/>
          </a:bodyPr>
          <a:lstStyle/>
          <a:p>
            <a:r>
              <a:rPr lang="en-US" dirty="0">
                <a:solidFill>
                  <a:srgbClr val="000000"/>
                </a:solidFill>
                <a:latin typeface="Calibri" panose="020F0502020204030204" pitchFamily="34" charset="0"/>
              </a:rPr>
              <a:t>Display </a:t>
            </a:r>
            <a:r>
              <a:rPr lang="en-US" dirty="0" err="1">
                <a:solidFill>
                  <a:srgbClr val="000000"/>
                </a:solidFill>
                <a:latin typeface="Calibri" panose="020F0502020204030204" pitchFamily="34" charset="0"/>
              </a:rPr>
              <a:t>Emp_name</a:t>
            </a:r>
            <a:r>
              <a:rPr lang="en-US" dirty="0">
                <a:solidFill>
                  <a:srgbClr val="000000"/>
                </a:solidFill>
                <a:latin typeface="Calibri" panose="020F0502020204030204" pitchFamily="34" charset="0"/>
              </a:rPr>
              <a:t>, Age of employee, consider folks who were born only in the month of </a:t>
            </a:r>
            <a:r>
              <a:rPr lang="en-US" dirty="0" smtClean="0">
                <a:solidFill>
                  <a:srgbClr val="000000"/>
                </a:solidFill>
                <a:latin typeface="Calibri" panose="020F0502020204030204" pitchFamily="34" charset="0"/>
              </a:rPr>
              <a:t>MAY</a:t>
            </a:r>
          </a:p>
          <a:p>
            <a:r>
              <a:rPr lang="en-US" dirty="0" smtClean="0">
                <a:solidFill>
                  <a:srgbClr val="000000"/>
                </a:solidFill>
                <a:latin typeface="Calibri" panose="020F0502020204030204" pitchFamily="34" charset="0"/>
              </a:rPr>
              <a:t>SELECT </a:t>
            </a:r>
            <a:r>
              <a:rPr lang="en-US" dirty="0" err="1" smtClean="0">
                <a:solidFill>
                  <a:srgbClr val="000000"/>
                </a:solidFill>
                <a:latin typeface="Calibri" panose="020F0502020204030204" pitchFamily="34" charset="0"/>
              </a:rPr>
              <a:t>emp_name</a:t>
            </a:r>
            <a:r>
              <a:rPr lang="en-US" dirty="0" smtClean="0">
                <a:solidFill>
                  <a:srgbClr val="000000"/>
                </a:solidFill>
                <a:latin typeface="Calibri" panose="020F0502020204030204" pitchFamily="34" charset="0"/>
              </a:rPr>
              <a:t>, </a:t>
            </a:r>
            <a:r>
              <a:rPr lang="en-US" dirty="0" err="1" smtClean="0">
                <a:solidFill>
                  <a:srgbClr val="000000"/>
                </a:solidFill>
                <a:latin typeface="Calibri" panose="020F0502020204030204" pitchFamily="34" charset="0"/>
              </a:rPr>
              <a:t>months_between</a:t>
            </a:r>
            <a:r>
              <a:rPr lang="en-US" dirty="0" smtClean="0">
                <a:solidFill>
                  <a:srgbClr val="000000"/>
                </a:solidFill>
                <a:latin typeface="Calibri" panose="020F0502020204030204" pitchFamily="34" charset="0"/>
              </a:rPr>
              <a:t>(</a:t>
            </a:r>
            <a:r>
              <a:rPr lang="en-US" dirty="0" err="1" smtClean="0">
                <a:solidFill>
                  <a:srgbClr val="000000"/>
                </a:solidFill>
                <a:latin typeface="Calibri" panose="020F0502020204030204" pitchFamily="34" charset="0"/>
              </a:rPr>
              <a:t>sysdate,date_of_birth</a:t>
            </a:r>
            <a:r>
              <a:rPr lang="en-US" dirty="0" smtClean="0">
                <a:solidFill>
                  <a:srgbClr val="000000"/>
                </a:solidFill>
                <a:latin typeface="Calibri" panose="020F0502020204030204" pitchFamily="34" charset="0"/>
              </a:rPr>
              <a:t>) / 12 as Age</a:t>
            </a:r>
            <a:br>
              <a:rPr lang="en-US" dirty="0" smtClean="0">
                <a:solidFill>
                  <a:srgbClr val="000000"/>
                </a:solidFill>
                <a:latin typeface="Calibri" panose="020F0502020204030204" pitchFamily="34" charset="0"/>
              </a:rPr>
            </a:br>
            <a:r>
              <a:rPr lang="en-US" dirty="0" smtClean="0">
                <a:solidFill>
                  <a:srgbClr val="000000"/>
                </a:solidFill>
                <a:latin typeface="Calibri" panose="020F0502020204030204" pitchFamily="34" charset="0"/>
              </a:rPr>
              <a:t>FROM employee </a:t>
            </a:r>
          </a:p>
          <a:p>
            <a:r>
              <a:rPr lang="en-US" dirty="0" smtClean="0">
                <a:solidFill>
                  <a:srgbClr val="000000"/>
                </a:solidFill>
                <a:latin typeface="Calibri" panose="020F0502020204030204" pitchFamily="34" charset="0"/>
              </a:rPr>
              <a:t>WHERE </a:t>
            </a:r>
            <a:r>
              <a:rPr lang="en-US" dirty="0" err="1" smtClean="0">
                <a:solidFill>
                  <a:srgbClr val="000000"/>
                </a:solidFill>
                <a:latin typeface="Calibri" panose="020F0502020204030204" pitchFamily="34" charset="0"/>
              </a:rPr>
              <a:t>to_char</a:t>
            </a:r>
            <a:r>
              <a:rPr lang="en-US" dirty="0" smtClean="0">
                <a:solidFill>
                  <a:srgbClr val="000000"/>
                </a:solidFill>
                <a:latin typeface="Calibri" panose="020F0502020204030204" pitchFamily="34" charset="0"/>
              </a:rPr>
              <a:t>(date_of_birth,’</a:t>
            </a:r>
            <a:r>
              <a:rPr lang="en-US" dirty="0" err="1" smtClean="0">
                <a:solidFill>
                  <a:srgbClr val="000000"/>
                </a:solidFill>
                <a:latin typeface="Calibri" panose="020F0502020204030204" pitchFamily="34" charset="0"/>
              </a:rPr>
              <a:t>mon</a:t>
            </a:r>
            <a:r>
              <a:rPr lang="en-US" dirty="0" smtClean="0">
                <a:solidFill>
                  <a:srgbClr val="000000"/>
                </a:solidFill>
                <a:latin typeface="Calibri" panose="020F0502020204030204" pitchFamily="34" charset="0"/>
              </a:rPr>
              <a:t>’) = ‘may’</a:t>
            </a:r>
          </a:p>
          <a:p>
            <a:r>
              <a:rPr lang="en-US" dirty="0" smtClean="0"/>
              <a:t>Display </a:t>
            </a:r>
            <a:r>
              <a:rPr lang="en-US" dirty="0"/>
              <a:t>departments which does not have any employees yet </a:t>
            </a:r>
            <a:endParaRPr lang="en-IN" dirty="0"/>
          </a:p>
          <a:p>
            <a:endParaRPr lang="en-US" dirty="0" smtClean="0"/>
          </a:p>
          <a:p>
            <a:r>
              <a:rPr lang="en-US" dirty="0" smtClean="0"/>
              <a:t>Display </a:t>
            </a:r>
            <a:r>
              <a:rPr lang="en-US" dirty="0"/>
              <a:t>the highest paid employees in each department  </a:t>
            </a:r>
            <a:endParaRPr lang="en-US" dirty="0" smtClean="0"/>
          </a:p>
          <a:p>
            <a:r>
              <a:rPr lang="en-US" dirty="0" err="1" smtClean="0"/>
              <a:t>Departnment</a:t>
            </a:r>
            <a:r>
              <a:rPr lang="en-US" dirty="0" err="1"/>
              <a:t>_</a:t>
            </a:r>
            <a:r>
              <a:rPr lang="en-US" dirty="0" err="1" smtClean="0"/>
              <a:t>Name</a:t>
            </a:r>
            <a:r>
              <a:rPr lang="en-US" dirty="0" smtClean="0"/>
              <a:t>, </a:t>
            </a:r>
            <a:r>
              <a:rPr lang="en-US" dirty="0" err="1" smtClean="0"/>
              <a:t>Emp</a:t>
            </a:r>
            <a:r>
              <a:rPr lang="en-US" dirty="0" smtClean="0"/>
              <a:t> Name, </a:t>
            </a:r>
            <a:r>
              <a:rPr lang="en-US" dirty="0" err="1" smtClean="0"/>
              <a:t>heighest_ctc</a:t>
            </a:r>
            <a:endParaRPr lang="en-US" dirty="0" smtClean="0"/>
          </a:p>
          <a:p>
            <a:endParaRPr lang="en-US" dirty="0" smtClean="0"/>
          </a:p>
          <a:p>
            <a:r>
              <a:rPr lang="en-US" dirty="0" smtClean="0"/>
              <a:t>Display departments where we have more than 3 employees.</a:t>
            </a:r>
            <a:endParaRPr lang="en-US" dirty="0"/>
          </a:p>
        </p:txBody>
      </p:sp>
      <p:sp>
        <p:nvSpPr>
          <p:cNvPr id="6" name="TextBox 5"/>
          <p:cNvSpPr txBox="1"/>
          <p:nvPr/>
        </p:nvSpPr>
        <p:spPr>
          <a:xfrm>
            <a:off x="8109527" y="1173018"/>
            <a:ext cx="4765964" cy="5355312"/>
          </a:xfrm>
          <a:prstGeom prst="rect">
            <a:avLst/>
          </a:prstGeom>
          <a:noFill/>
        </p:spPr>
        <p:txBody>
          <a:bodyPr wrap="square" rtlCol="0">
            <a:spAutoFit/>
          </a:bodyPr>
          <a:lstStyle/>
          <a:p>
            <a:r>
              <a:rPr lang="en-IN" dirty="0" smtClean="0"/>
              <a:t>Select </a:t>
            </a:r>
            <a:r>
              <a:rPr lang="en-IN" dirty="0" err="1" smtClean="0"/>
              <a:t>dept_name</a:t>
            </a:r>
            <a:r>
              <a:rPr lang="en-IN" dirty="0" smtClean="0"/>
              <a:t>, </a:t>
            </a:r>
            <a:r>
              <a:rPr lang="en-IN" dirty="0" err="1" smtClean="0"/>
              <a:t>emp_name</a:t>
            </a:r>
            <a:r>
              <a:rPr lang="en-IN" dirty="0" smtClean="0"/>
              <a:t>, </a:t>
            </a:r>
            <a:r>
              <a:rPr lang="en-IN" dirty="0" err="1" smtClean="0"/>
              <a:t>ctc</a:t>
            </a:r>
            <a:endParaRPr lang="en-IN" dirty="0" smtClean="0"/>
          </a:p>
          <a:p>
            <a:r>
              <a:rPr lang="en-IN" dirty="0" smtClean="0"/>
              <a:t>From department inner join employee</a:t>
            </a:r>
            <a:br>
              <a:rPr lang="en-IN" dirty="0" smtClean="0"/>
            </a:br>
            <a:r>
              <a:rPr lang="en-IN" dirty="0" smtClean="0"/>
              <a:t>on </a:t>
            </a:r>
            <a:r>
              <a:rPr lang="en-IN" dirty="0" err="1" smtClean="0"/>
              <a:t>department.dept_id</a:t>
            </a:r>
            <a:r>
              <a:rPr lang="en-IN" dirty="0" smtClean="0"/>
              <a:t> = </a:t>
            </a:r>
            <a:r>
              <a:rPr lang="en-IN" dirty="0" err="1" smtClean="0"/>
              <a:t>employee.dept_id</a:t>
            </a:r>
            <a:endParaRPr lang="en-IN" dirty="0" smtClean="0"/>
          </a:p>
          <a:p>
            <a:r>
              <a:rPr lang="en-IN" dirty="0" smtClean="0"/>
              <a:t>Where </a:t>
            </a:r>
            <a:r>
              <a:rPr lang="en-IN" dirty="0" err="1" smtClean="0"/>
              <a:t>ctc</a:t>
            </a:r>
            <a:r>
              <a:rPr lang="en-IN" dirty="0" smtClean="0"/>
              <a:t> in (</a:t>
            </a:r>
          </a:p>
          <a:p>
            <a:r>
              <a:rPr lang="en-IN" dirty="0" smtClean="0"/>
              <a:t>	Select max(</a:t>
            </a:r>
            <a:r>
              <a:rPr lang="en-IN" dirty="0" err="1" smtClean="0"/>
              <a:t>ctc</a:t>
            </a:r>
            <a:r>
              <a:rPr lang="en-IN" dirty="0" smtClean="0"/>
              <a:t>)</a:t>
            </a:r>
          </a:p>
          <a:p>
            <a:r>
              <a:rPr lang="en-IN" dirty="0" smtClean="0"/>
              <a:t>	From employee</a:t>
            </a:r>
          </a:p>
          <a:p>
            <a:r>
              <a:rPr lang="en-IN" dirty="0" smtClean="0"/>
              <a:t>	Group by </a:t>
            </a:r>
            <a:r>
              <a:rPr lang="en-IN" dirty="0" err="1" smtClean="0"/>
              <a:t>dept_id</a:t>
            </a:r>
            <a:r>
              <a:rPr lang="en-IN" dirty="0" smtClean="0"/>
              <a:t>)</a:t>
            </a:r>
          </a:p>
          <a:p>
            <a:endParaRPr lang="en-IN" dirty="0"/>
          </a:p>
          <a:p>
            <a:endParaRPr lang="en-IN" dirty="0" smtClean="0"/>
          </a:p>
          <a:p>
            <a:r>
              <a:rPr lang="en-IN" dirty="0"/>
              <a:t>Select </a:t>
            </a:r>
            <a:r>
              <a:rPr lang="en-IN" dirty="0" err="1"/>
              <a:t>dept_name</a:t>
            </a:r>
            <a:r>
              <a:rPr lang="en-IN" dirty="0"/>
              <a:t>, </a:t>
            </a:r>
            <a:r>
              <a:rPr lang="en-IN" dirty="0" err="1"/>
              <a:t>emp_name</a:t>
            </a:r>
            <a:r>
              <a:rPr lang="en-IN" dirty="0"/>
              <a:t>, </a:t>
            </a:r>
            <a:r>
              <a:rPr lang="en-IN" dirty="0" err="1"/>
              <a:t>ctc</a:t>
            </a:r>
            <a:endParaRPr lang="en-IN" dirty="0"/>
          </a:p>
          <a:p>
            <a:r>
              <a:rPr lang="en-IN" dirty="0"/>
              <a:t>From department </a:t>
            </a:r>
            <a:r>
              <a:rPr lang="en-IN" dirty="0" smtClean="0"/>
              <a:t>d inner </a:t>
            </a:r>
            <a:r>
              <a:rPr lang="en-IN" dirty="0"/>
              <a:t>join </a:t>
            </a:r>
            <a:r>
              <a:rPr lang="en-IN" dirty="0" smtClean="0"/>
              <a:t>employee e</a:t>
            </a:r>
            <a:r>
              <a:rPr lang="en-IN" dirty="0"/>
              <a:t/>
            </a:r>
            <a:br>
              <a:rPr lang="en-IN" dirty="0"/>
            </a:br>
            <a:r>
              <a:rPr lang="en-IN" dirty="0"/>
              <a:t>on </a:t>
            </a:r>
            <a:r>
              <a:rPr lang="en-IN" dirty="0" err="1" smtClean="0"/>
              <a:t>d.dept_id</a:t>
            </a:r>
            <a:r>
              <a:rPr lang="en-IN" dirty="0" smtClean="0"/>
              <a:t> </a:t>
            </a:r>
            <a:r>
              <a:rPr lang="en-IN" dirty="0"/>
              <a:t>= </a:t>
            </a:r>
            <a:r>
              <a:rPr lang="en-IN" dirty="0" err="1" smtClean="0"/>
              <a:t>e.dept_id</a:t>
            </a:r>
            <a:endParaRPr lang="en-IN" dirty="0"/>
          </a:p>
          <a:p>
            <a:r>
              <a:rPr lang="en-IN" dirty="0"/>
              <a:t>Where </a:t>
            </a:r>
            <a:r>
              <a:rPr lang="en-IN" dirty="0" err="1" smtClean="0"/>
              <a:t>ctc</a:t>
            </a:r>
            <a:r>
              <a:rPr lang="en-IN" dirty="0" smtClean="0"/>
              <a:t> = (select max(</a:t>
            </a:r>
            <a:r>
              <a:rPr lang="en-IN" dirty="0" err="1" smtClean="0"/>
              <a:t>ctc</a:t>
            </a:r>
            <a:r>
              <a:rPr lang="en-IN" dirty="0" smtClean="0"/>
              <a:t>)</a:t>
            </a:r>
          </a:p>
          <a:p>
            <a:r>
              <a:rPr lang="en-IN" dirty="0"/>
              <a:t> </a:t>
            </a:r>
            <a:r>
              <a:rPr lang="en-IN" dirty="0" smtClean="0"/>
              <a:t>                       from employee e1</a:t>
            </a:r>
          </a:p>
          <a:p>
            <a:r>
              <a:rPr lang="en-IN" dirty="0"/>
              <a:t> </a:t>
            </a:r>
            <a:r>
              <a:rPr lang="en-IN" dirty="0" smtClean="0"/>
              <a:t>                        where e1.dept_id = </a:t>
            </a:r>
            <a:r>
              <a:rPr lang="en-IN" dirty="0" err="1" smtClean="0"/>
              <a:t>d.dept_id</a:t>
            </a:r>
            <a:r>
              <a:rPr lang="en-IN" dirty="0" smtClean="0"/>
              <a:t>)</a:t>
            </a:r>
            <a:endParaRPr lang="en-IN" dirty="0"/>
          </a:p>
          <a:p>
            <a:endParaRPr lang="en-IN" dirty="0" smtClean="0"/>
          </a:p>
          <a:p>
            <a:r>
              <a:rPr lang="en-IN" dirty="0" err="1" smtClean="0"/>
              <a:t>Corelated</a:t>
            </a:r>
            <a:r>
              <a:rPr lang="en-IN" dirty="0" smtClean="0"/>
              <a:t> sub query:</a:t>
            </a:r>
          </a:p>
          <a:p>
            <a:r>
              <a:rPr lang="en-IN" dirty="0" smtClean="0"/>
              <a:t>For every record in the outer queries result set</a:t>
            </a:r>
          </a:p>
          <a:p>
            <a:r>
              <a:rPr lang="en-IN" dirty="0" smtClean="0"/>
              <a:t>Inner query gets executed.</a:t>
            </a:r>
            <a:endParaRPr lang="en-IN" dirty="0"/>
          </a:p>
        </p:txBody>
      </p:sp>
    </p:spTree>
    <p:extLst>
      <p:ext uri="{BB962C8B-B14F-4D97-AF65-F5344CB8AC3E}">
        <p14:creationId xmlns:p14="http://schemas.microsoft.com/office/powerpoint/2010/main" val="169600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additive="base">
                                        <p:cTn id="4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55" y="0"/>
            <a:ext cx="12155987" cy="866235"/>
          </a:xfrm>
        </p:spPr>
        <p:txBody>
          <a:bodyPr/>
          <a:lstStyle/>
          <a:p>
            <a:r>
              <a:rPr lang="en-IN" dirty="0" smtClean="0"/>
              <a:t>Your thoughts please…</a:t>
            </a:r>
            <a:endParaRPr lang="en-IN" dirty="0"/>
          </a:p>
        </p:txBody>
      </p:sp>
      <p:pic>
        <p:nvPicPr>
          <p:cNvPr id="10" name="Picture 9"/>
          <p:cNvPicPr>
            <a:picLocks noChangeAspect="1"/>
          </p:cNvPicPr>
          <p:nvPr/>
        </p:nvPicPr>
        <p:blipFill>
          <a:blip r:embed="rId2"/>
          <a:stretch>
            <a:fillRect/>
          </a:stretch>
        </p:blipFill>
        <p:spPr>
          <a:xfrm>
            <a:off x="1214036" y="1606194"/>
            <a:ext cx="7306478" cy="1304692"/>
          </a:xfrm>
          <a:prstGeom prst="rect">
            <a:avLst/>
          </a:prstGeom>
        </p:spPr>
      </p:pic>
      <p:sp>
        <p:nvSpPr>
          <p:cNvPr id="12" name="Content Placeholder 2"/>
          <p:cNvSpPr txBox="1">
            <a:spLocks/>
          </p:cNvSpPr>
          <p:nvPr/>
        </p:nvSpPr>
        <p:spPr>
          <a:xfrm>
            <a:off x="171556" y="3292188"/>
            <a:ext cx="11672782" cy="6286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IN" sz="1800" dirty="0" smtClean="0"/>
              <a:t>Want to display the results in the following way. If you have any product related to the parent (product category), display the status as Product Exists else product not exists.</a:t>
            </a:r>
          </a:p>
          <a:p>
            <a:pPr marL="0" indent="0">
              <a:buNone/>
            </a:pPr>
            <a:endParaRPr lang="en-IN" sz="1800" dirty="0"/>
          </a:p>
        </p:txBody>
      </p:sp>
      <p:graphicFrame>
        <p:nvGraphicFramePr>
          <p:cNvPr id="4" name="Table 3"/>
          <p:cNvGraphicFramePr>
            <a:graphicFrameLocks noGrp="1"/>
          </p:cNvGraphicFramePr>
          <p:nvPr>
            <p:extLst/>
          </p:nvPr>
        </p:nvGraphicFramePr>
        <p:xfrm>
          <a:off x="560388" y="4092606"/>
          <a:ext cx="5111751" cy="1483360"/>
        </p:xfrm>
        <a:graphic>
          <a:graphicData uri="http://schemas.openxmlformats.org/drawingml/2006/table">
            <a:tbl>
              <a:tblPr firstRow="1" bandRow="1">
                <a:tableStyleId>{5C22544A-7EE6-4342-B048-85BDC9FD1C3A}</a:tableStyleId>
              </a:tblPr>
              <a:tblGrid>
                <a:gridCol w="1682750"/>
                <a:gridCol w="3429001"/>
              </a:tblGrid>
              <a:tr h="370840">
                <a:tc>
                  <a:txBody>
                    <a:bodyPr/>
                    <a:lstStyle/>
                    <a:p>
                      <a:r>
                        <a:rPr lang="en-IN" sz="1500" dirty="0" smtClean="0"/>
                        <a:t>Product</a:t>
                      </a:r>
                      <a:r>
                        <a:rPr lang="en-IN" sz="1500" baseline="0" dirty="0" smtClean="0"/>
                        <a:t> Category</a:t>
                      </a:r>
                      <a:endParaRPr lang="en-IN" sz="1500" dirty="0"/>
                    </a:p>
                  </a:txBody>
                  <a:tcPr/>
                </a:tc>
                <a:tc>
                  <a:txBody>
                    <a:bodyPr/>
                    <a:lstStyle/>
                    <a:p>
                      <a:r>
                        <a:rPr lang="en-IN" sz="1500" dirty="0" smtClean="0"/>
                        <a:t>Status</a:t>
                      </a:r>
                      <a:endParaRPr lang="en-IN" sz="1500" dirty="0"/>
                    </a:p>
                  </a:txBody>
                  <a:tcPr/>
                </a:tc>
              </a:tr>
              <a:tr h="370840">
                <a:tc>
                  <a:txBody>
                    <a:bodyPr/>
                    <a:lstStyle/>
                    <a:p>
                      <a:r>
                        <a:rPr lang="en-IN" sz="1500" dirty="0" smtClean="0"/>
                        <a:t>Home Electronics</a:t>
                      </a:r>
                      <a:endParaRPr lang="en-IN" sz="1500" dirty="0"/>
                    </a:p>
                  </a:txBody>
                  <a:tcPr/>
                </a:tc>
                <a:tc>
                  <a:txBody>
                    <a:bodyPr/>
                    <a:lstStyle/>
                    <a:p>
                      <a:r>
                        <a:rPr lang="en-IN" sz="1500" dirty="0" smtClean="0"/>
                        <a:t>Product Exists</a:t>
                      </a:r>
                      <a:endParaRPr lang="en-IN" sz="1500" dirty="0"/>
                    </a:p>
                  </a:txBody>
                  <a:tcPr/>
                </a:tc>
              </a:tr>
              <a:tr h="370840">
                <a:tc>
                  <a:txBody>
                    <a:bodyPr/>
                    <a:lstStyle/>
                    <a:p>
                      <a:r>
                        <a:rPr lang="en-IN" sz="1500" dirty="0" smtClean="0"/>
                        <a:t>Home Furniture</a:t>
                      </a:r>
                      <a:endParaRPr lang="en-IN" sz="1500" dirty="0"/>
                    </a:p>
                  </a:txBody>
                  <a:tcPr/>
                </a:tc>
                <a:tc>
                  <a:txBody>
                    <a:bodyPr/>
                    <a:lstStyle/>
                    <a:p>
                      <a:r>
                        <a:rPr lang="en-IN" sz="1500" dirty="0" smtClean="0"/>
                        <a:t>Product</a:t>
                      </a:r>
                      <a:r>
                        <a:rPr lang="en-IN" sz="1500" baseline="0" dirty="0" smtClean="0"/>
                        <a:t> Exists</a:t>
                      </a:r>
                      <a:endParaRPr lang="en-IN" sz="1500" dirty="0"/>
                    </a:p>
                  </a:txBody>
                  <a:tcPr/>
                </a:tc>
              </a:tr>
              <a:tr h="370840">
                <a:tc>
                  <a:txBody>
                    <a:bodyPr/>
                    <a:lstStyle/>
                    <a:p>
                      <a:r>
                        <a:rPr lang="en-IN" sz="1500" dirty="0" smtClean="0"/>
                        <a:t>Office Furniture</a:t>
                      </a:r>
                      <a:endParaRPr lang="en-IN" sz="1500" dirty="0"/>
                    </a:p>
                  </a:txBody>
                  <a:tcPr/>
                </a:tc>
                <a:tc>
                  <a:txBody>
                    <a:bodyPr/>
                    <a:lstStyle/>
                    <a:p>
                      <a:r>
                        <a:rPr lang="en-IN" sz="1500" dirty="0" smtClean="0"/>
                        <a:t>Product Does</a:t>
                      </a:r>
                      <a:r>
                        <a:rPr lang="en-IN" sz="1500" baseline="0" dirty="0" smtClean="0"/>
                        <a:t> Not Exists</a:t>
                      </a:r>
                      <a:endParaRPr lang="en-IN" sz="1500" dirty="0"/>
                    </a:p>
                  </a:txBody>
                  <a:tcPr/>
                </a:tc>
              </a:tr>
            </a:tbl>
          </a:graphicData>
        </a:graphic>
      </p:graphicFrame>
    </p:spTree>
    <p:extLst>
      <p:ext uri="{BB962C8B-B14F-4D97-AF65-F5344CB8AC3E}">
        <p14:creationId xmlns:p14="http://schemas.microsoft.com/office/powerpoint/2010/main" val="23694928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3" y="22219"/>
            <a:ext cx="11303367" cy="816904"/>
          </a:xfrm>
        </p:spPr>
        <p:txBody>
          <a:bodyPr vert="horz" lIns="91440" tIns="45720" rIns="91440" bIns="45720" rtlCol="0" anchor="ctr">
            <a:normAutofit/>
          </a:bodyPr>
          <a:lstStyle/>
          <a:p>
            <a:r>
              <a:rPr lang="en-IN" dirty="0"/>
              <a:t>Analysis?</a:t>
            </a:r>
          </a:p>
        </p:txBody>
      </p:sp>
      <p:sp>
        <p:nvSpPr>
          <p:cNvPr id="3" name="Content Placeholder 2"/>
          <p:cNvSpPr>
            <a:spLocks noGrp="1"/>
          </p:cNvSpPr>
          <p:nvPr>
            <p:ph idx="1"/>
          </p:nvPr>
        </p:nvSpPr>
        <p:spPr/>
        <p:txBody>
          <a:bodyPr>
            <a:normAutofit lnSpcReduction="10000"/>
          </a:bodyPr>
          <a:lstStyle/>
          <a:p>
            <a:r>
              <a:rPr lang="en-IN" dirty="0" smtClean="0"/>
              <a:t>What -- Definition</a:t>
            </a:r>
          </a:p>
          <a:p>
            <a:r>
              <a:rPr lang="en-IN" dirty="0" smtClean="0"/>
              <a:t>Why -- Purpose</a:t>
            </a:r>
          </a:p>
          <a:p>
            <a:r>
              <a:rPr lang="en-IN" dirty="0" smtClean="0"/>
              <a:t>Who -- people</a:t>
            </a:r>
          </a:p>
          <a:p>
            <a:r>
              <a:rPr lang="en-IN" dirty="0" smtClean="0"/>
              <a:t>Where -- location</a:t>
            </a:r>
          </a:p>
          <a:p>
            <a:r>
              <a:rPr lang="en-IN" dirty="0" smtClean="0"/>
              <a:t>When – time factor</a:t>
            </a:r>
          </a:p>
          <a:p>
            <a:r>
              <a:rPr lang="en-IN" dirty="0" smtClean="0"/>
              <a:t>How – implementation</a:t>
            </a:r>
          </a:p>
          <a:p>
            <a:endParaRPr lang="en-IN" dirty="0"/>
          </a:p>
          <a:p>
            <a:pPr marL="0" indent="0">
              <a:buNone/>
            </a:pPr>
            <a:r>
              <a:rPr lang="en-IN" dirty="0" smtClean="0"/>
              <a:t>If we know only what it is, then you may know some part of the subject, but not complete knowledge on the subject. If you can answer all the parts (5 W and 1 H), then you know the complete knowledge about that subject (360 degree)</a:t>
            </a:r>
          </a:p>
        </p:txBody>
      </p:sp>
    </p:spTree>
    <p:extLst>
      <p:ext uri="{BB962C8B-B14F-4D97-AF65-F5344CB8AC3E}">
        <p14:creationId xmlns:p14="http://schemas.microsoft.com/office/powerpoint/2010/main" val="54553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80"/>
            <a:ext cx="12176442" cy="903806"/>
          </a:xfrm>
        </p:spPr>
        <p:txBody>
          <a:bodyPr/>
          <a:lstStyle/>
          <a:p>
            <a:r>
              <a:rPr lang="en-US" dirty="0" smtClean="0"/>
              <a:t>Set operators</a:t>
            </a:r>
            <a:endParaRPr lang="en-US" dirty="0"/>
          </a:p>
        </p:txBody>
      </p:sp>
      <p:sp>
        <p:nvSpPr>
          <p:cNvPr id="4" name="Oval 3"/>
          <p:cNvSpPr/>
          <p:nvPr/>
        </p:nvSpPr>
        <p:spPr>
          <a:xfrm>
            <a:off x="1091734" y="885491"/>
            <a:ext cx="2223247" cy="1801906"/>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LEAD (A)</a:t>
            </a:r>
            <a:endParaRPr lang="en-US" dirty="0"/>
          </a:p>
        </p:txBody>
      </p:sp>
      <p:sp>
        <p:nvSpPr>
          <p:cNvPr id="5" name="Oval 4"/>
          <p:cNvSpPr/>
          <p:nvPr/>
        </p:nvSpPr>
        <p:spPr>
          <a:xfrm>
            <a:off x="2865343" y="885491"/>
            <a:ext cx="2392457" cy="171225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CUSTOMER(B)</a:t>
            </a:r>
            <a:endParaRPr lang="en-US" dirty="0"/>
          </a:p>
        </p:txBody>
      </p:sp>
      <p:sp>
        <p:nvSpPr>
          <p:cNvPr id="6" name="Rectangle 5"/>
          <p:cNvSpPr/>
          <p:nvPr/>
        </p:nvSpPr>
        <p:spPr>
          <a:xfrm>
            <a:off x="9403976" y="1859741"/>
            <a:ext cx="2237643" cy="203132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dirty="0"/>
              <a:t>Lead </a:t>
            </a:r>
            <a:r>
              <a:rPr lang="en-US" dirty="0" smtClean="0"/>
              <a:t>(50)</a:t>
            </a:r>
          </a:p>
          <a:p>
            <a:r>
              <a:rPr lang="en-US" dirty="0" smtClean="0"/>
              <a:t>-------------------------</a:t>
            </a:r>
            <a:endParaRPr lang="en-US" dirty="0"/>
          </a:p>
          <a:p>
            <a:r>
              <a:rPr lang="en-US" dirty="0" err="1" smtClean="0"/>
              <a:t>lead_f_name</a:t>
            </a:r>
            <a:endParaRPr lang="en-US" dirty="0" smtClean="0"/>
          </a:p>
          <a:p>
            <a:r>
              <a:rPr lang="en-US" dirty="0" err="1" smtClean="0"/>
              <a:t>lead_l_name</a:t>
            </a:r>
            <a:endParaRPr lang="en-US" dirty="0" smtClean="0"/>
          </a:p>
          <a:p>
            <a:r>
              <a:rPr lang="en-US" dirty="0" smtClean="0"/>
              <a:t>phone</a:t>
            </a:r>
          </a:p>
          <a:p>
            <a:r>
              <a:rPr lang="en-US" dirty="0" smtClean="0"/>
              <a:t>email</a:t>
            </a:r>
          </a:p>
          <a:p>
            <a:r>
              <a:rPr lang="en-US" dirty="0" smtClean="0"/>
              <a:t>city</a:t>
            </a:r>
            <a:endParaRPr lang="en-US" dirty="0"/>
          </a:p>
        </p:txBody>
      </p:sp>
      <p:sp>
        <p:nvSpPr>
          <p:cNvPr id="7" name="Rectangle 6"/>
          <p:cNvSpPr/>
          <p:nvPr/>
        </p:nvSpPr>
        <p:spPr>
          <a:xfrm>
            <a:off x="7010401" y="4002306"/>
            <a:ext cx="2505074" cy="2585323"/>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smtClean="0">
                <a:solidFill>
                  <a:schemeClr val="dk1"/>
                </a:solidFill>
              </a:rPr>
              <a:t>Customer (300) </a:t>
            </a:r>
            <a:endParaRPr lang="en-US" dirty="0">
              <a:solidFill>
                <a:schemeClr val="dk1"/>
              </a:solidFill>
            </a:endParaRPr>
          </a:p>
          <a:p>
            <a:r>
              <a:rPr lang="en-US" dirty="0" smtClean="0">
                <a:solidFill>
                  <a:schemeClr val="dk1"/>
                </a:solidFill>
              </a:rPr>
              <a:t>----------------------------</a:t>
            </a:r>
            <a:endParaRPr lang="en-US" dirty="0">
              <a:solidFill>
                <a:schemeClr val="dk1"/>
              </a:solidFill>
            </a:endParaRPr>
          </a:p>
          <a:p>
            <a:r>
              <a:rPr lang="en-US" dirty="0" err="1">
                <a:solidFill>
                  <a:schemeClr val="dk1"/>
                </a:solidFill>
              </a:rPr>
              <a:t>cust_id</a:t>
            </a:r>
            <a:r>
              <a:rPr lang="en-US" dirty="0">
                <a:solidFill>
                  <a:schemeClr val="dk1"/>
                </a:solidFill>
              </a:rPr>
              <a:t>, </a:t>
            </a:r>
          </a:p>
          <a:p>
            <a:r>
              <a:rPr lang="en-US" dirty="0" err="1">
                <a:solidFill>
                  <a:schemeClr val="dk1"/>
                </a:solidFill>
              </a:rPr>
              <a:t>cust_f_name</a:t>
            </a:r>
            <a:r>
              <a:rPr lang="en-US" dirty="0">
                <a:solidFill>
                  <a:schemeClr val="dk1"/>
                </a:solidFill>
              </a:rPr>
              <a:t>, </a:t>
            </a:r>
          </a:p>
          <a:p>
            <a:r>
              <a:rPr lang="en-US" dirty="0" err="1" smtClean="0">
                <a:solidFill>
                  <a:schemeClr val="dk1"/>
                </a:solidFill>
              </a:rPr>
              <a:t>cust_l_name</a:t>
            </a:r>
            <a:endParaRPr lang="en-US" dirty="0">
              <a:solidFill>
                <a:schemeClr val="dk1"/>
              </a:solidFill>
            </a:endParaRPr>
          </a:p>
          <a:p>
            <a:r>
              <a:rPr lang="en-US" dirty="0">
                <a:solidFill>
                  <a:schemeClr val="dk1"/>
                </a:solidFill>
              </a:rPr>
              <a:t>Phone</a:t>
            </a:r>
          </a:p>
          <a:p>
            <a:r>
              <a:rPr lang="en-US" dirty="0">
                <a:solidFill>
                  <a:schemeClr val="dk1"/>
                </a:solidFill>
              </a:rPr>
              <a:t>Email</a:t>
            </a:r>
          </a:p>
          <a:p>
            <a:r>
              <a:rPr lang="en-US" dirty="0">
                <a:solidFill>
                  <a:schemeClr val="dk1"/>
                </a:solidFill>
              </a:rPr>
              <a:t>City</a:t>
            </a:r>
          </a:p>
          <a:p>
            <a:r>
              <a:rPr lang="en-US" dirty="0" err="1">
                <a:solidFill>
                  <a:schemeClr val="dk1"/>
                </a:solidFill>
              </a:rPr>
              <a:t>cust_dob</a:t>
            </a:r>
            <a:endParaRPr lang="en-US" dirty="0">
              <a:solidFill>
                <a:schemeClr val="dk1"/>
              </a:solidFill>
            </a:endParaRPr>
          </a:p>
        </p:txBody>
      </p:sp>
      <p:sp>
        <p:nvSpPr>
          <p:cNvPr id="8" name="TextBox 7"/>
          <p:cNvSpPr txBox="1"/>
          <p:nvPr/>
        </p:nvSpPr>
        <p:spPr>
          <a:xfrm>
            <a:off x="269888" y="2592103"/>
            <a:ext cx="6313329" cy="4154984"/>
          </a:xfrm>
          <a:prstGeom prst="rect">
            <a:avLst/>
          </a:prstGeom>
          <a:noFill/>
        </p:spPr>
        <p:txBody>
          <a:bodyPr wrap="square" rtlCol="0">
            <a:spAutoFit/>
          </a:bodyPr>
          <a:lstStyle/>
          <a:p>
            <a:r>
              <a:rPr lang="en-US" sz="2200" dirty="0" smtClean="0"/>
              <a:t>Select </a:t>
            </a:r>
            <a:r>
              <a:rPr lang="en-US" sz="2200" dirty="0" err="1" smtClean="0"/>
              <a:t>lead_f_name</a:t>
            </a:r>
            <a:r>
              <a:rPr lang="en-US" sz="2200" dirty="0" smtClean="0"/>
              <a:t>, </a:t>
            </a:r>
            <a:r>
              <a:rPr lang="en-US" sz="2200" dirty="0" err="1" smtClean="0"/>
              <a:t>lead_l_name</a:t>
            </a:r>
            <a:endParaRPr lang="en-US" sz="2200" dirty="0" smtClean="0"/>
          </a:p>
          <a:p>
            <a:r>
              <a:rPr lang="en-US" sz="2200" dirty="0" smtClean="0"/>
              <a:t>From lead</a:t>
            </a:r>
          </a:p>
          <a:p>
            <a:r>
              <a:rPr lang="en-US" sz="2200" dirty="0" smtClean="0"/>
              <a:t>INTERSECT</a:t>
            </a:r>
          </a:p>
          <a:p>
            <a:r>
              <a:rPr lang="en-US" sz="2200" dirty="0" smtClean="0"/>
              <a:t>Select </a:t>
            </a:r>
            <a:r>
              <a:rPr lang="en-US" sz="2200" dirty="0" err="1" smtClean="0"/>
              <a:t>cust_f_name</a:t>
            </a:r>
            <a:r>
              <a:rPr lang="en-US" sz="2200" dirty="0" smtClean="0"/>
              <a:t>, </a:t>
            </a:r>
            <a:r>
              <a:rPr lang="en-US" sz="2200" dirty="0" err="1" smtClean="0"/>
              <a:t>cust_l_name</a:t>
            </a:r>
            <a:endParaRPr lang="en-US" sz="2200" dirty="0" smtClean="0"/>
          </a:p>
          <a:p>
            <a:r>
              <a:rPr lang="en-US" sz="2200" dirty="0" smtClean="0"/>
              <a:t>From </a:t>
            </a:r>
            <a:r>
              <a:rPr lang="en-US" sz="2200" dirty="0" smtClean="0"/>
              <a:t>customer</a:t>
            </a:r>
          </a:p>
          <a:p>
            <a:endParaRPr lang="en-US" sz="2200" dirty="0" smtClean="0"/>
          </a:p>
          <a:p>
            <a:r>
              <a:rPr lang="en-US" sz="2200" b="1" dirty="0" smtClean="0"/>
              <a:t>Rules</a:t>
            </a:r>
          </a:p>
          <a:p>
            <a:r>
              <a:rPr lang="en-US" sz="2200" dirty="0"/>
              <a:t> </a:t>
            </a:r>
            <a:r>
              <a:rPr lang="en-US" sz="2200" dirty="0" smtClean="0"/>
              <a:t>-- The number of columns should match between two result set</a:t>
            </a:r>
          </a:p>
          <a:p>
            <a:r>
              <a:rPr lang="en-US" sz="2200" dirty="0" smtClean="0"/>
              <a:t>-- The data types should match for the respective columns</a:t>
            </a:r>
          </a:p>
          <a:p>
            <a:endParaRPr lang="en-US" sz="2200" dirty="0"/>
          </a:p>
        </p:txBody>
      </p:sp>
    </p:spTree>
    <p:extLst>
      <p:ext uri="{BB962C8B-B14F-4D97-AF65-F5344CB8AC3E}">
        <p14:creationId xmlns:p14="http://schemas.microsoft.com/office/powerpoint/2010/main" val="12430175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32"/>
            <a:ext cx="9325790" cy="1028246"/>
          </a:xfrm>
        </p:spPr>
        <p:txBody>
          <a:bodyPr/>
          <a:lstStyle/>
          <a:p>
            <a:r>
              <a:rPr lang="en-US" dirty="0" smtClean="0"/>
              <a:t>Set Operators (union, intersect, minus)</a:t>
            </a:r>
            <a:endParaRPr lang="en-US" dirty="0"/>
          </a:p>
        </p:txBody>
      </p:sp>
      <p:sp>
        <p:nvSpPr>
          <p:cNvPr id="3" name="Content Placeholder 2"/>
          <p:cNvSpPr>
            <a:spLocks noGrp="1"/>
          </p:cNvSpPr>
          <p:nvPr>
            <p:ph idx="1"/>
          </p:nvPr>
        </p:nvSpPr>
        <p:spPr>
          <a:xfrm>
            <a:off x="1" y="871535"/>
            <a:ext cx="12192000" cy="5386391"/>
          </a:xfrm>
        </p:spPr>
        <p:txBody>
          <a:bodyPr>
            <a:noAutofit/>
          </a:bodyPr>
          <a:lstStyle/>
          <a:p>
            <a:r>
              <a:rPr lang="en-US" sz="1500" dirty="0" smtClean="0"/>
              <a:t>When we are dealing two different result sets, we tend to use set operators.</a:t>
            </a:r>
          </a:p>
          <a:p>
            <a:r>
              <a:rPr lang="en-US" sz="1500" dirty="0" smtClean="0"/>
              <a:t>Consider an example of lead table and customer table. Lead table is created to get the leads from various partners, so that call center folks can call them to offer products we have. For example in India, Airtel, </a:t>
            </a:r>
            <a:r>
              <a:rPr lang="en-US" sz="1500" dirty="0" err="1" smtClean="0"/>
              <a:t>Jio</a:t>
            </a:r>
            <a:r>
              <a:rPr lang="en-US" sz="1500" dirty="0" smtClean="0"/>
              <a:t>, </a:t>
            </a:r>
            <a:r>
              <a:rPr lang="en-US" sz="1500" dirty="0" err="1" smtClean="0"/>
              <a:t>icici</a:t>
            </a:r>
            <a:r>
              <a:rPr lang="en-US" sz="1500" dirty="0" smtClean="0"/>
              <a:t> bank gets lead from different partners to sell their services.</a:t>
            </a:r>
          </a:p>
          <a:p>
            <a:r>
              <a:rPr lang="en-US" sz="1500" dirty="0" smtClean="0"/>
              <a:t>These organizations already have a customer table with in the organization. Some times, the leads what we got are already customers of these organizations. In this stage, we have two data sets which has similar data. </a:t>
            </a:r>
            <a:endParaRPr lang="en-US" sz="1500" dirty="0"/>
          </a:p>
          <a:p>
            <a:r>
              <a:rPr lang="en-US" sz="1500" dirty="0" smtClean="0"/>
              <a:t>Process can ask us to identify the common records between the lead and customer table, so that we can use these records for upsell. Identify the leads which are not in customer table so that we can offer new upcoming promotions so that they can become customers.</a:t>
            </a:r>
          </a:p>
          <a:p>
            <a:r>
              <a:rPr lang="en-US" sz="1500" dirty="0" smtClean="0"/>
              <a:t>Lead (</a:t>
            </a:r>
            <a:r>
              <a:rPr lang="en-US" sz="1500" dirty="0" err="1" smtClean="0"/>
              <a:t>lead_f_name</a:t>
            </a:r>
            <a:r>
              <a:rPr lang="en-US" sz="1500" dirty="0" smtClean="0"/>
              <a:t>, </a:t>
            </a:r>
            <a:r>
              <a:rPr lang="en-US" sz="1500" dirty="0" err="1" smtClean="0"/>
              <a:t>lead_l_name</a:t>
            </a:r>
            <a:r>
              <a:rPr lang="en-US" sz="1500" dirty="0" smtClean="0"/>
              <a:t>, phone, email, city)</a:t>
            </a:r>
            <a:br>
              <a:rPr lang="en-US" sz="1500" dirty="0" smtClean="0"/>
            </a:br>
            <a:r>
              <a:rPr lang="en-US" sz="1500" dirty="0" smtClean="0"/>
              <a:t>customer (</a:t>
            </a:r>
            <a:r>
              <a:rPr lang="en-US" sz="1500" dirty="0" err="1" smtClean="0"/>
              <a:t>cust_id</a:t>
            </a:r>
            <a:r>
              <a:rPr lang="en-US" sz="1500" dirty="0" smtClean="0"/>
              <a:t>, </a:t>
            </a:r>
            <a:r>
              <a:rPr lang="en-US" sz="1500" dirty="0" err="1" smtClean="0"/>
              <a:t>cust_f_name</a:t>
            </a:r>
            <a:r>
              <a:rPr lang="en-US" sz="1500" dirty="0" smtClean="0"/>
              <a:t>, </a:t>
            </a:r>
            <a:r>
              <a:rPr lang="en-US" sz="1500" dirty="0" err="1" smtClean="0"/>
              <a:t>c_l_name</a:t>
            </a:r>
            <a:r>
              <a:rPr lang="en-US" sz="1500" dirty="0" smtClean="0"/>
              <a:t>, phone, email, city, </a:t>
            </a:r>
            <a:r>
              <a:rPr lang="en-US" sz="1500" dirty="0" err="1" smtClean="0"/>
              <a:t>cust_dob</a:t>
            </a:r>
            <a:r>
              <a:rPr lang="en-US" sz="1500" dirty="0" smtClean="0"/>
              <a:t>…)</a:t>
            </a:r>
          </a:p>
          <a:p>
            <a:r>
              <a:rPr lang="en-US" sz="1500" dirty="0" smtClean="0"/>
              <a:t>In the above case we have to identify the common records.</a:t>
            </a:r>
          </a:p>
          <a:p>
            <a:r>
              <a:rPr lang="en-US" sz="1500" dirty="0" smtClean="0"/>
              <a:t>Set operators are </a:t>
            </a:r>
            <a:r>
              <a:rPr lang="en-US" sz="1500" b="1" dirty="0" smtClean="0"/>
              <a:t>union</a:t>
            </a:r>
            <a:r>
              <a:rPr lang="en-US" sz="1500" dirty="0" smtClean="0"/>
              <a:t>, </a:t>
            </a:r>
            <a:r>
              <a:rPr lang="en-US" sz="1500" b="1" dirty="0" smtClean="0"/>
              <a:t>union all</a:t>
            </a:r>
            <a:r>
              <a:rPr lang="en-US" sz="1500" dirty="0" smtClean="0"/>
              <a:t>, </a:t>
            </a:r>
            <a:r>
              <a:rPr lang="en-US" sz="1500" b="1" dirty="0" smtClean="0"/>
              <a:t>intersect </a:t>
            </a:r>
            <a:r>
              <a:rPr lang="en-US" sz="1500" dirty="0" smtClean="0"/>
              <a:t>and MINUS. </a:t>
            </a:r>
          </a:p>
          <a:p>
            <a:r>
              <a:rPr lang="en-US" sz="1500" dirty="0" smtClean="0"/>
              <a:t>Select </a:t>
            </a:r>
            <a:r>
              <a:rPr lang="en-US" sz="1500" dirty="0" err="1" smtClean="0"/>
              <a:t>lead_f_name</a:t>
            </a:r>
            <a:r>
              <a:rPr lang="en-US" sz="1500" dirty="0" smtClean="0"/>
              <a:t>, </a:t>
            </a:r>
            <a:r>
              <a:rPr lang="en-US" sz="1500" dirty="0" err="1" smtClean="0"/>
              <a:t>lead_l_name,phone,email,city</a:t>
            </a:r>
            <a:r>
              <a:rPr lang="en-US" sz="1500" dirty="0" smtClean="0"/>
              <a:t> from lead</a:t>
            </a:r>
            <a:br>
              <a:rPr lang="en-US" sz="1500" dirty="0" smtClean="0"/>
            </a:br>
            <a:r>
              <a:rPr lang="en-US" sz="1500" dirty="0" smtClean="0"/>
              <a:t>INTERSECT</a:t>
            </a:r>
            <a:br>
              <a:rPr lang="en-US" sz="1500" dirty="0" smtClean="0"/>
            </a:br>
            <a:r>
              <a:rPr lang="en-US" sz="1500" dirty="0" smtClean="0"/>
              <a:t>select </a:t>
            </a:r>
            <a:r>
              <a:rPr lang="en-US" sz="1500" dirty="0" err="1" smtClean="0"/>
              <a:t>cust_f_name</a:t>
            </a:r>
            <a:r>
              <a:rPr lang="en-US" sz="1500" dirty="0" smtClean="0"/>
              <a:t>, </a:t>
            </a:r>
            <a:r>
              <a:rPr lang="en-US" sz="1500" dirty="0" err="1" smtClean="0"/>
              <a:t>c_l_name</a:t>
            </a:r>
            <a:r>
              <a:rPr lang="en-US" sz="1500" dirty="0" smtClean="0"/>
              <a:t>, phone, </a:t>
            </a:r>
            <a:r>
              <a:rPr lang="en-US" sz="1500" dirty="0" err="1" smtClean="0"/>
              <a:t>email,city</a:t>
            </a:r>
            <a:r>
              <a:rPr lang="en-US" sz="1500" dirty="0" smtClean="0"/>
              <a:t> from customer</a:t>
            </a:r>
          </a:p>
          <a:p>
            <a:r>
              <a:rPr lang="en-US" sz="1500" dirty="0" smtClean="0"/>
              <a:t>The above query is going to give the common records between lead and customer table. </a:t>
            </a:r>
          </a:p>
          <a:p>
            <a:r>
              <a:rPr lang="en-US" sz="1500" dirty="0" smtClean="0"/>
              <a:t>If we need all the leads which does not exists in the customer table, then you use except clause</a:t>
            </a:r>
          </a:p>
          <a:p>
            <a:r>
              <a:rPr lang="en-US" sz="1500" dirty="0"/>
              <a:t>Select </a:t>
            </a:r>
            <a:r>
              <a:rPr lang="en-US" sz="1500" dirty="0" err="1"/>
              <a:t>lead_f_name</a:t>
            </a:r>
            <a:r>
              <a:rPr lang="en-US" sz="1500" dirty="0"/>
              <a:t>, </a:t>
            </a:r>
            <a:r>
              <a:rPr lang="en-US" sz="1500" dirty="0" err="1"/>
              <a:t>lead_l_name,phone,email,city</a:t>
            </a:r>
            <a:r>
              <a:rPr lang="en-US" sz="1500" dirty="0"/>
              <a:t> from lead</a:t>
            </a:r>
            <a:br>
              <a:rPr lang="en-US" sz="1500" dirty="0"/>
            </a:br>
            <a:r>
              <a:rPr lang="en-US" sz="1500" dirty="0" smtClean="0"/>
              <a:t>MINUS</a:t>
            </a:r>
            <a:r>
              <a:rPr lang="en-US" sz="1500" dirty="0"/>
              <a:t/>
            </a:r>
            <a:br>
              <a:rPr lang="en-US" sz="1500" dirty="0"/>
            </a:br>
            <a:r>
              <a:rPr lang="en-US" sz="1500" dirty="0"/>
              <a:t>select </a:t>
            </a:r>
            <a:r>
              <a:rPr lang="en-US" sz="1500" dirty="0" err="1"/>
              <a:t>cust_f_name</a:t>
            </a:r>
            <a:r>
              <a:rPr lang="en-US" sz="1500" dirty="0"/>
              <a:t>, </a:t>
            </a:r>
            <a:r>
              <a:rPr lang="en-US" sz="1500" dirty="0" err="1"/>
              <a:t>c_l_name</a:t>
            </a:r>
            <a:r>
              <a:rPr lang="en-US" sz="1500" dirty="0"/>
              <a:t>, phone, </a:t>
            </a:r>
            <a:r>
              <a:rPr lang="en-US" sz="1500" dirty="0" err="1"/>
              <a:t>email,city</a:t>
            </a:r>
            <a:r>
              <a:rPr lang="en-US" sz="1500" dirty="0"/>
              <a:t> from </a:t>
            </a:r>
            <a:r>
              <a:rPr lang="en-US" sz="1500" dirty="0" smtClean="0"/>
              <a:t>customer</a:t>
            </a:r>
            <a:endParaRPr lang="en-US" sz="1500" dirty="0"/>
          </a:p>
        </p:txBody>
      </p:sp>
    </p:spTree>
    <p:extLst>
      <p:ext uri="{BB962C8B-B14F-4D97-AF65-F5344CB8AC3E}">
        <p14:creationId xmlns:p14="http://schemas.microsoft.com/office/powerpoint/2010/main" val="123702330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80"/>
            <a:ext cx="11303367" cy="816904"/>
          </a:xfrm>
        </p:spPr>
        <p:txBody>
          <a:bodyPr/>
          <a:lstStyle/>
          <a:p>
            <a:r>
              <a:rPr lang="en-IN" dirty="0" smtClean="0"/>
              <a:t>Books and Authors Data set </a:t>
            </a:r>
            <a:endParaRPr lang="en-IN" dirty="0"/>
          </a:p>
        </p:txBody>
      </p:sp>
      <p:pic>
        <p:nvPicPr>
          <p:cNvPr id="4" name="Picture 3"/>
          <p:cNvPicPr>
            <a:picLocks noChangeAspect="1"/>
          </p:cNvPicPr>
          <p:nvPr/>
        </p:nvPicPr>
        <p:blipFill>
          <a:blip r:embed="rId2"/>
          <a:stretch>
            <a:fillRect/>
          </a:stretch>
        </p:blipFill>
        <p:spPr>
          <a:xfrm>
            <a:off x="588880" y="1062726"/>
            <a:ext cx="10426782" cy="3294961"/>
          </a:xfrm>
          <a:prstGeom prst="rect">
            <a:avLst/>
          </a:prstGeom>
        </p:spPr>
      </p:pic>
      <p:sp>
        <p:nvSpPr>
          <p:cNvPr id="6" name="Content Placeholder 2"/>
          <p:cNvSpPr>
            <a:spLocks noGrp="1"/>
          </p:cNvSpPr>
          <p:nvPr>
            <p:ph idx="1"/>
          </p:nvPr>
        </p:nvSpPr>
        <p:spPr>
          <a:xfrm>
            <a:off x="338254" y="2914650"/>
            <a:ext cx="6205421" cy="2886075"/>
          </a:xfrm>
        </p:spPr>
        <p:txBody>
          <a:bodyPr>
            <a:normAutofit/>
          </a:bodyPr>
          <a:lstStyle/>
          <a:p>
            <a:r>
              <a:rPr lang="en-US" sz="2000" dirty="0" smtClean="0"/>
              <a:t>Display the books written by Stephen C</a:t>
            </a:r>
          </a:p>
          <a:p>
            <a:r>
              <a:rPr lang="en-US" sz="2000" dirty="0" smtClean="0"/>
              <a:t>Author-wise number of books</a:t>
            </a:r>
          </a:p>
          <a:p>
            <a:r>
              <a:rPr lang="en-US" sz="2000" dirty="0" smtClean="0"/>
              <a:t>Year-wise number of books published</a:t>
            </a:r>
          </a:p>
          <a:p>
            <a:r>
              <a:rPr lang="en-US" sz="2000" dirty="0" smtClean="0"/>
              <a:t>Give me the author who wrote more than one book</a:t>
            </a:r>
          </a:p>
          <a:p>
            <a:r>
              <a:rPr lang="en-US" sz="2000" dirty="0" smtClean="0"/>
              <a:t>Display </a:t>
            </a:r>
            <a:r>
              <a:rPr lang="en-US" sz="2000" dirty="0" err="1" smtClean="0"/>
              <a:t>book_name</a:t>
            </a:r>
            <a:r>
              <a:rPr lang="en-US" sz="2000" dirty="0" smtClean="0"/>
              <a:t>, </a:t>
            </a:r>
            <a:r>
              <a:rPr lang="en-US" sz="2000" dirty="0" err="1" smtClean="0"/>
              <a:t>first_name</a:t>
            </a:r>
            <a:r>
              <a:rPr lang="en-US" sz="2000" dirty="0" smtClean="0"/>
              <a:t>, </a:t>
            </a:r>
            <a:r>
              <a:rPr lang="en-US" sz="2000" dirty="0" err="1" smtClean="0"/>
              <a:t>last_name</a:t>
            </a:r>
            <a:r>
              <a:rPr lang="en-US" sz="2000" dirty="0"/>
              <a:t> </a:t>
            </a:r>
            <a:r>
              <a:rPr lang="en-US" sz="2000" dirty="0" smtClean="0"/>
              <a:t>and age of the author.</a:t>
            </a:r>
          </a:p>
          <a:p>
            <a:r>
              <a:rPr lang="en-US" sz="2000" dirty="0" smtClean="0"/>
              <a:t>Find category wise number of books.</a:t>
            </a:r>
          </a:p>
          <a:p>
            <a:pPr marL="0" indent="0">
              <a:buNone/>
            </a:pPr>
            <a:endParaRPr lang="en-US" sz="2000" dirty="0" smtClean="0"/>
          </a:p>
          <a:p>
            <a:endParaRPr lang="en-US" sz="2000" dirty="0"/>
          </a:p>
        </p:txBody>
      </p:sp>
      <p:sp>
        <p:nvSpPr>
          <p:cNvPr id="3" name="TextBox 2"/>
          <p:cNvSpPr txBox="1"/>
          <p:nvPr/>
        </p:nvSpPr>
        <p:spPr>
          <a:xfrm>
            <a:off x="6543675" y="4455285"/>
            <a:ext cx="5577424" cy="175432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IN" dirty="0" smtClean="0"/>
              <a:t>SELECT </a:t>
            </a:r>
            <a:r>
              <a:rPr lang="en-IN" dirty="0" err="1" smtClean="0"/>
              <a:t>book_nm</a:t>
            </a:r>
            <a:r>
              <a:rPr lang="en-IN" dirty="0" smtClean="0"/>
              <a:t>, </a:t>
            </a:r>
            <a:r>
              <a:rPr lang="en-IN" dirty="0" err="1" smtClean="0"/>
              <a:t>first_name</a:t>
            </a:r>
            <a:r>
              <a:rPr lang="en-IN" dirty="0" smtClean="0"/>
              <a:t> || ‘,’ ||  </a:t>
            </a:r>
            <a:r>
              <a:rPr lang="en-IN" dirty="0" err="1" smtClean="0"/>
              <a:t>last_name</a:t>
            </a:r>
            <a:r>
              <a:rPr lang="en-IN" dirty="0" smtClean="0"/>
              <a:t> as Name</a:t>
            </a:r>
          </a:p>
          <a:p>
            <a:r>
              <a:rPr lang="en-IN" dirty="0" smtClean="0"/>
              <a:t>FROM Book INNER JOIN </a:t>
            </a:r>
            <a:r>
              <a:rPr lang="en-IN" dirty="0" err="1" smtClean="0"/>
              <a:t>book_author</a:t>
            </a:r>
            <a:endParaRPr lang="en-IN" dirty="0" smtClean="0"/>
          </a:p>
          <a:p>
            <a:r>
              <a:rPr lang="en-IN" dirty="0"/>
              <a:t> </a:t>
            </a:r>
            <a:r>
              <a:rPr lang="en-IN" dirty="0" smtClean="0"/>
              <a:t>      ON </a:t>
            </a:r>
            <a:r>
              <a:rPr lang="en-IN" dirty="0" err="1" smtClean="0"/>
              <a:t>book.book_id</a:t>
            </a:r>
            <a:r>
              <a:rPr lang="en-IN" dirty="0" smtClean="0"/>
              <a:t> = </a:t>
            </a:r>
            <a:r>
              <a:rPr lang="en-IN" dirty="0" err="1" smtClean="0"/>
              <a:t>book_author.book_id</a:t>
            </a:r>
            <a:endParaRPr lang="en-IN" dirty="0" smtClean="0"/>
          </a:p>
          <a:p>
            <a:r>
              <a:rPr lang="en-IN" dirty="0"/>
              <a:t> </a:t>
            </a:r>
            <a:r>
              <a:rPr lang="en-IN" dirty="0" smtClean="0"/>
              <a:t>                     INNER JOIN Author </a:t>
            </a:r>
          </a:p>
          <a:p>
            <a:r>
              <a:rPr lang="en-IN" dirty="0"/>
              <a:t> </a:t>
            </a:r>
            <a:r>
              <a:rPr lang="en-IN" dirty="0" smtClean="0"/>
              <a:t>      ON </a:t>
            </a:r>
            <a:r>
              <a:rPr lang="en-IN" dirty="0" err="1" smtClean="0"/>
              <a:t>book_author.auth_id</a:t>
            </a:r>
            <a:r>
              <a:rPr lang="en-IN" dirty="0" smtClean="0"/>
              <a:t> = </a:t>
            </a:r>
            <a:r>
              <a:rPr lang="en-IN" dirty="0" err="1" smtClean="0"/>
              <a:t>Author.auth_id</a:t>
            </a:r>
            <a:endParaRPr lang="en-IN" dirty="0" smtClean="0"/>
          </a:p>
          <a:p>
            <a:r>
              <a:rPr lang="en-IN" dirty="0" smtClean="0"/>
              <a:t>WHERE </a:t>
            </a:r>
            <a:r>
              <a:rPr lang="en-IN" dirty="0" err="1" smtClean="0"/>
              <a:t>first_name</a:t>
            </a:r>
            <a:r>
              <a:rPr lang="en-IN" dirty="0" smtClean="0"/>
              <a:t> = ‘Stephan’ and </a:t>
            </a:r>
            <a:r>
              <a:rPr lang="en-IN" dirty="0" err="1" smtClean="0"/>
              <a:t>last_name</a:t>
            </a:r>
            <a:r>
              <a:rPr lang="en-IN" dirty="0" smtClean="0"/>
              <a:t> = ‘C’</a:t>
            </a:r>
            <a:endParaRPr lang="en-IN" dirty="0"/>
          </a:p>
        </p:txBody>
      </p:sp>
    </p:spTree>
    <p:extLst>
      <p:ext uri="{BB962C8B-B14F-4D97-AF65-F5344CB8AC3E}">
        <p14:creationId xmlns:p14="http://schemas.microsoft.com/office/powerpoint/2010/main" val="25357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 calcmode="lin" valueType="num">
                                      <p:cBhvr additive="base">
                                        <p:cTn id="3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 calcmode="lin" valueType="num">
                                      <p:cBhvr additive="base">
                                        <p:cTn id="4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anim calcmode="lin" valueType="num">
                                      <p:cBhvr additive="base">
                                        <p:cTn id="49" dur="500" fill="hold"/>
                                        <p:tgtEl>
                                          <p:spTgt spid="3"/>
                                        </p:tgtEl>
                                        <p:attrNameLst>
                                          <p:attrName>ppt_x</p:attrName>
                                        </p:attrNameLst>
                                      </p:cBhvr>
                                      <p:tavLst>
                                        <p:tav tm="0">
                                          <p:val>
                                            <p:strVal val="#ppt_x"/>
                                          </p:val>
                                        </p:tav>
                                        <p:tav tm="100000">
                                          <p:val>
                                            <p:strVal val="#ppt_x"/>
                                          </p:val>
                                        </p:tav>
                                      </p:tavLst>
                                    </p:anim>
                                    <p:anim calcmode="lin" valueType="num">
                                      <p:cBhvr additive="base">
                                        <p:cTn id="5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303367" cy="816904"/>
          </a:xfrm>
        </p:spPr>
        <p:txBody>
          <a:bodyPr>
            <a:normAutofit/>
          </a:bodyPr>
          <a:lstStyle/>
          <a:p>
            <a:r>
              <a:rPr lang="en-IN" sz="4000" dirty="0" smtClean="0"/>
              <a:t>Country Resort and Customer Table Analysis</a:t>
            </a:r>
            <a:endParaRPr lang="en-IN" sz="4000" dirty="0"/>
          </a:p>
        </p:txBody>
      </p:sp>
      <p:graphicFrame>
        <p:nvGraphicFramePr>
          <p:cNvPr id="4" name="Table 3"/>
          <p:cNvGraphicFramePr>
            <a:graphicFrameLocks noGrp="1"/>
          </p:cNvGraphicFramePr>
          <p:nvPr>
            <p:extLst>
              <p:ext uri="{D42A27DB-BD31-4B8C-83A1-F6EECF244321}">
                <p14:modId xmlns:p14="http://schemas.microsoft.com/office/powerpoint/2010/main" val="1004857795"/>
              </p:ext>
            </p:extLst>
          </p:nvPr>
        </p:nvGraphicFramePr>
        <p:xfrm>
          <a:off x="190501" y="1100925"/>
          <a:ext cx="2095500" cy="1143000"/>
        </p:xfrm>
        <a:graphic>
          <a:graphicData uri="http://schemas.openxmlformats.org/drawingml/2006/table">
            <a:tbl>
              <a:tblPr/>
              <a:tblGrid>
                <a:gridCol w="899438"/>
                <a:gridCol w="1196062"/>
              </a:tblGrid>
              <a:tr h="190500">
                <a:tc gridSpan="2">
                  <a:txBody>
                    <a:bodyPr/>
                    <a:lstStyle/>
                    <a:p>
                      <a:pPr algn="ctr" fontAlgn="b"/>
                      <a:r>
                        <a:rPr lang="en-IN" sz="1100" b="1" i="0" u="none" strike="noStrike" dirty="0">
                          <a:solidFill>
                            <a:srgbClr val="000000"/>
                          </a:solidFill>
                          <a:effectLst/>
                          <a:latin typeface="Calibri" panose="020F0502020204030204" pitchFamily="34" charset="0"/>
                        </a:rPr>
                        <a:t>country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r>
              <a:tr h="190500">
                <a:tc>
                  <a:txBody>
                    <a:bodyPr/>
                    <a:lstStyle/>
                    <a:p>
                      <a:pPr algn="l" fontAlgn="b"/>
                      <a:r>
                        <a:rPr lang="en-IN" sz="1100" b="1" i="0" u="none" strike="noStrike">
                          <a:solidFill>
                            <a:srgbClr val="000000"/>
                          </a:solidFill>
                          <a:effectLst/>
                          <a:latin typeface="Calibri" panose="020F0502020204030204" pitchFamily="34" charset="0"/>
                        </a:rPr>
                        <a:t>country_id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country_name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r>
              <a:tr h="190500">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INDIA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SRILANKA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USA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dirty="0">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CANADA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338041000"/>
              </p:ext>
            </p:extLst>
          </p:nvPr>
        </p:nvGraphicFramePr>
        <p:xfrm>
          <a:off x="3052762" y="1100925"/>
          <a:ext cx="3405189" cy="1333500"/>
        </p:xfrm>
        <a:graphic>
          <a:graphicData uri="http://schemas.openxmlformats.org/drawingml/2006/table">
            <a:tbl>
              <a:tblPr/>
              <a:tblGrid>
                <a:gridCol w="611357"/>
                <a:gridCol w="783301"/>
                <a:gridCol w="1308686"/>
                <a:gridCol w="701845"/>
              </a:tblGrid>
              <a:tr h="190500">
                <a:tc gridSpan="4">
                  <a:txBody>
                    <a:bodyPr/>
                    <a:lstStyle/>
                    <a:p>
                      <a:pPr algn="ctr" fontAlgn="b"/>
                      <a:r>
                        <a:rPr lang="en-IN" sz="1100" b="1" i="0" u="none" strike="noStrike" dirty="0">
                          <a:solidFill>
                            <a:srgbClr val="000000"/>
                          </a:solidFill>
                          <a:effectLst/>
                          <a:latin typeface="Calibri" panose="020F0502020204030204" pitchFamily="34" charset="0"/>
                        </a:rPr>
                        <a:t>resort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a:txBody>
                    <a:bodyPr/>
                    <a:lstStyle/>
                    <a:p>
                      <a:pPr algn="l" fontAlgn="b"/>
                      <a:r>
                        <a:rPr lang="en-IN" sz="1100" b="1" i="0" u="none" strike="noStrike">
                          <a:solidFill>
                            <a:srgbClr val="000000"/>
                          </a:solidFill>
                          <a:effectLst/>
                          <a:latin typeface="Calibri" panose="020F0502020204030204" pitchFamily="34" charset="0"/>
                        </a:rPr>
                        <a:t>res_id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dirty="0" err="1">
                          <a:solidFill>
                            <a:srgbClr val="000000"/>
                          </a:solidFill>
                          <a:effectLst/>
                          <a:latin typeface="Calibri" panose="020F0502020204030204" pitchFamily="34" charset="0"/>
                        </a:rPr>
                        <a:t>res_name</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res_type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country_id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r>
              <a:tr h="190500">
                <a:tc>
                  <a:txBody>
                    <a:bodyPr/>
                    <a:lstStyle/>
                    <a:p>
                      <a:pPr algn="r" fontAlgn="b"/>
                      <a:r>
                        <a:rPr lang="en-IN" sz="1100" b="0" i="0" u="none" strike="noStrike">
                          <a:solidFill>
                            <a:srgbClr val="000000"/>
                          </a:solidFill>
                          <a:effectLst/>
                          <a:latin typeface="Calibri" panose="020F0502020204030204" pitchFamily="34" charset="0"/>
                        </a:rPr>
                        <a:t>50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TAJ 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City Center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51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TAJ Goa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Beach Resort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52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RAMADA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Beach Resort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53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BLUE LIFE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Beach Resort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54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LemonTree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City Center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818808685"/>
              </p:ext>
            </p:extLst>
          </p:nvPr>
        </p:nvGraphicFramePr>
        <p:xfrm>
          <a:off x="6978649" y="1072191"/>
          <a:ext cx="4965702" cy="2059305"/>
        </p:xfrm>
        <a:graphic>
          <a:graphicData uri="http://schemas.openxmlformats.org/drawingml/2006/table">
            <a:tbl>
              <a:tblPr/>
              <a:tblGrid>
                <a:gridCol w="767644"/>
                <a:gridCol w="912870"/>
                <a:gridCol w="1023875"/>
                <a:gridCol w="803987"/>
                <a:gridCol w="842962"/>
                <a:gridCol w="614364"/>
              </a:tblGrid>
              <a:tr h="190500">
                <a:tc gridSpan="6">
                  <a:txBody>
                    <a:bodyPr/>
                    <a:lstStyle/>
                    <a:p>
                      <a:pPr algn="ctr" fontAlgn="b"/>
                      <a:r>
                        <a:rPr lang="en-IN" sz="1100" b="1" i="0" u="none" strike="noStrike" dirty="0">
                          <a:solidFill>
                            <a:srgbClr val="000000"/>
                          </a:solidFill>
                          <a:effectLst/>
                          <a:latin typeface="Calibri" panose="020F0502020204030204" pitchFamily="34" charset="0"/>
                        </a:rPr>
                        <a:t>customer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90500">
                <a:tc>
                  <a:txBody>
                    <a:bodyPr/>
                    <a:lstStyle/>
                    <a:p>
                      <a:pPr algn="l" fontAlgn="b"/>
                      <a:r>
                        <a:rPr lang="en-IN" sz="1100" b="1" i="0" u="none" strike="noStrike">
                          <a:solidFill>
                            <a:srgbClr val="000000"/>
                          </a:solidFill>
                          <a:effectLst/>
                          <a:latin typeface="Calibri" panose="020F0502020204030204" pitchFamily="34" charset="0"/>
                        </a:rPr>
                        <a:t>cust_id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cust_name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dirty="0" err="1">
                          <a:solidFill>
                            <a:srgbClr val="000000"/>
                          </a:solidFill>
                          <a:effectLst/>
                          <a:latin typeface="Calibri" panose="020F0502020204030204" pitchFamily="34" charset="0"/>
                        </a:rPr>
                        <a:t>cust_phone</a:t>
                      </a:r>
                      <a:endParaRPr lang="en-IN" sz="1100" b="1" i="0" u="none" strike="noStrike" dirty="0">
                        <a:solidFill>
                          <a:srgbClr val="000000"/>
                        </a:solidFill>
                        <a:effectLst/>
                        <a:latin typeface="Calibri" panose="020F0502020204030204" pitchFamily="34" charset="0"/>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cust_city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cust_dob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c>
                  <a:txBody>
                    <a:bodyPr/>
                    <a:lstStyle/>
                    <a:p>
                      <a:pPr algn="l" fontAlgn="b"/>
                      <a:r>
                        <a:rPr lang="en-IN" sz="1100" b="1" i="0" u="none" strike="noStrike">
                          <a:solidFill>
                            <a:srgbClr val="000000"/>
                          </a:solidFill>
                          <a:effectLst/>
                          <a:latin typeface="Calibri" panose="020F0502020204030204" pitchFamily="34" charset="0"/>
                        </a:rPr>
                        <a:t>country_id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E4D6"/>
                    </a:solidFill>
                  </a:tcPr>
                </a:tc>
              </a:tr>
              <a:tr h="190500">
                <a:tc>
                  <a:txBody>
                    <a:bodyPr/>
                    <a:lstStyle/>
                    <a:p>
                      <a:pPr algn="r" fontAlgn="b"/>
                      <a:r>
                        <a:rPr lang="en-IN" sz="1100" b="0" i="0" u="none" strike="noStrike">
                          <a:solidFill>
                            <a:srgbClr val="000000"/>
                          </a:solidFill>
                          <a:effectLst/>
                          <a:latin typeface="Calibri" panose="020F0502020204030204" pitchFamily="34"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TIM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67687898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10-Jan-00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BILL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89978997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NY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12-Feb-99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RAM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87997997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BLR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13-Mar-01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4</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KUMAR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56867989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BLR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19-Apr-03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UMA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54578999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Toranto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SURAJ</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97909788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Toranto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15-Nov-98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SUMA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90500">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VISH</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Mumbai</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14-Feb-88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0" y="2529239"/>
            <a:ext cx="5758602" cy="369331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a:t>Display the result for the following columns</a:t>
            </a:r>
            <a:r>
              <a:rPr lang="en-US" dirty="0"/>
              <a:t> </a:t>
            </a:r>
            <a:endParaRPr lang="en-US" dirty="0" smtClean="0"/>
          </a:p>
          <a:p>
            <a:endParaRPr lang="en-US" dirty="0"/>
          </a:p>
          <a:p>
            <a:pPr marL="285750" indent="-285750">
              <a:buFont typeface="Arial" panose="020B0604020202020204" pitchFamily="34" charset="0"/>
              <a:buChar char="•"/>
            </a:pPr>
            <a:r>
              <a:rPr lang="en-US" dirty="0" smtClean="0"/>
              <a:t>Country Name, Number of Resorts</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Country Name, Number of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Country Name, Number of Resorts, Number of Customers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What is the relationship between country and resort?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What is the relationship between country and customer?</a:t>
            </a:r>
          </a:p>
        </p:txBody>
      </p:sp>
      <p:sp>
        <p:nvSpPr>
          <p:cNvPr id="9" name="TextBox 8"/>
          <p:cNvSpPr txBox="1"/>
          <p:nvPr/>
        </p:nvSpPr>
        <p:spPr>
          <a:xfrm>
            <a:off x="6000750" y="3360236"/>
            <a:ext cx="6175693"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b="1" dirty="0" smtClean="0"/>
              <a:t>How many records we get?</a:t>
            </a:r>
            <a:endParaRPr lang="en-US" dirty="0" smtClean="0"/>
          </a:p>
          <a:p>
            <a:endParaRPr lang="en-US" dirty="0"/>
          </a:p>
          <a:p>
            <a:r>
              <a:rPr lang="en-US" dirty="0" smtClean="0"/>
              <a:t>When we do an inner join between Country &amp; Resort?</a:t>
            </a:r>
          </a:p>
          <a:p>
            <a:r>
              <a:rPr lang="en-US" dirty="0" smtClean="0"/>
              <a:t>When we do an left join between country &amp; resort? (left side table is country)</a:t>
            </a:r>
            <a:endParaRPr lang="en-US" dirty="0"/>
          </a:p>
          <a:p>
            <a:r>
              <a:rPr lang="en-US" dirty="0" smtClean="0"/>
              <a:t>When we do inner join between country &amp; customer?</a:t>
            </a:r>
          </a:p>
          <a:p>
            <a:r>
              <a:rPr lang="en-US" dirty="0" smtClean="0"/>
              <a:t>When we do a left join between country &amp; resort (left side table is country)?</a:t>
            </a:r>
            <a:endParaRPr lang="en-US" dirty="0"/>
          </a:p>
          <a:p>
            <a:r>
              <a:rPr lang="en-US" dirty="0" smtClean="0"/>
              <a:t>When we do an inner join between Country, resort and customer? (Analyze and verify the same)</a:t>
            </a:r>
          </a:p>
        </p:txBody>
      </p:sp>
    </p:spTree>
    <p:extLst>
      <p:ext uri="{BB962C8B-B14F-4D97-AF65-F5344CB8AC3E}">
        <p14:creationId xmlns:p14="http://schemas.microsoft.com/office/powerpoint/2010/main" val="4012135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0" end="0"/>
                                            </p:txEl>
                                          </p:spTgt>
                                        </p:tgtEl>
                                        <p:attrNameLst>
                                          <p:attrName>style.visibility</p:attrName>
                                        </p:attrNameLst>
                                      </p:cBhvr>
                                      <p:to>
                                        <p:strVal val="visible"/>
                                      </p:to>
                                    </p:set>
                                    <p:anim calcmode="lin" valueType="num">
                                      <p:cBhvr additive="base">
                                        <p:cTn id="25"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additive="base">
                                        <p:cTn id="31"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
                                            <p:txEl>
                                              <p:pRg st="4" end="4"/>
                                            </p:txEl>
                                          </p:spTgt>
                                        </p:tgtEl>
                                        <p:attrNameLst>
                                          <p:attrName>style.visibility</p:attrName>
                                        </p:attrNameLst>
                                      </p:cBhvr>
                                      <p:to>
                                        <p:strVal val="visible"/>
                                      </p:to>
                                    </p:set>
                                    <p:anim calcmode="lin" valueType="num">
                                      <p:cBhvr additive="base">
                                        <p:cTn id="37"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anim calcmode="lin" valueType="num">
                                      <p:cBhvr additive="base">
                                        <p:cTn id="4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anim calcmode="lin" valueType="num">
                                      <p:cBhvr additive="base">
                                        <p:cTn id="5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anim calcmode="lin" valueType="num">
                                      <p:cBhvr additive="base">
                                        <p:cTn id="6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9">
                                            <p:txEl>
                                              <p:pRg st="5" end="5"/>
                                            </p:txEl>
                                          </p:spTgt>
                                        </p:tgtEl>
                                        <p:attrNameLst>
                                          <p:attrName>style.visibility</p:attrName>
                                        </p:attrNameLst>
                                      </p:cBhvr>
                                      <p:to>
                                        <p:strVal val="visible"/>
                                      </p:to>
                                    </p:set>
                                    <p:anim calcmode="lin" valueType="num">
                                      <p:cBhvr additive="base">
                                        <p:cTn id="6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9">
                                            <p:txEl>
                                              <p:pRg st="6" end="6"/>
                                            </p:txEl>
                                          </p:spTgt>
                                        </p:tgtEl>
                                        <p:attrNameLst>
                                          <p:attrName>style.visibility</p:attrName>
                                        </p:attrNameLst>
                                      </p:cBhvr>
                                      <p:to>
                                        <p:strVal val="visible"/>
                                      </p:to>
                                    </p:set>
                                    <p:anim calcmode="lin" valueType="num">
                                      <p:cBhvr additive="base">
                                        <p:cTn id="73"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8">
                                            <p:txEl>
                                              <p:pRg st="6" end="6"/>
                                            </p:txEl>
                                          </p:spTgt>
                                        </p:tgtEl>
                                        <p:attrNameLst>
                                          <p:attrName>style.visibility</p:attrName>
                                        </p:attrNameLst>
                                      </p:cBhvr>
                                      <p:to>
                                        <p:strVal val="visible"/>
                                      </p:to>
                                    </p:set>
                                    <p:anim calcmode="lin" valueType="num">
                                      <p:cBhvr additive="base">
                                        <p:cTn id="79"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8">
                                            <p:txEl>
                                              <p:pRg st="8" end="8"/>
                                            </p:txEl>
                                          </p:spTgt>
                                        </p:tgtEl>
                                        <p:attrNameLst>
                                          <p:attrName>style.visibility</p:attrName>
                                        </p:attrNameLst>
                                      </p:cBhvr>
                                      <p:to>
                                        <p:strVal val="visible"/>
                                      </p:to>
                                    </p:set>
                                    <p:anim calcmode="lin" valueType="num">
                                      <p:cBhvr additive="base">
                                        <p:cTn id="85"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8">
                                            <p:txEl>
                                              <p:pRg st="10" end="10"/>
                                            </p:txEl>
                                          </p:spTgt>
                                        </p:tgtEl>
                                        <p:attrNameLst>
                                          <p:attrName>style.visibility</p:attrName>
                                        </p:attrNameLst>
                                      </p:cBhvr>
                                      <p:to>
                                        <p:strVal val="visible"/>
                                      </p:to>
                                    </p:set>
                                    <p:anim calcmode="lin" valueType="num">
                                      <p:cBhvr additive="base">
                                        <p:cTn id="91"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953" y="0"/>
            <a:ext cx="11303367" cy="816904"/>
          </a:xfrm>
        </p:spPr>
        <p:txBody>
          <a:bodyPr/>
          <a:lstStyle/>
          <a:p>
            <a:r>
              <a:rPr lang="en-IN" dirty="0" smtClean="0"/>
              <a:t>Derived Table (Sample Query)</a:t>
            </a:r>
            <a:endParaRPr lang="en-IN" dirty="0"/>
          </a:p>
        </p:txBody>
      </p:sp>
      <p:sp>
        <p:nvSpPr>
          <p:cNvPr id="3" name="Content Placeholder 2"/>
          <p:cNvSpPr>
            <a:spLocks noGrp="1"/>
          </p:cNvSpPr>
          <p:nvPr>
            <p:ph idx="1"/>
          </p:nvPr>
        </p:nvSpPr>
        <p:spPr/>
        <p:txBody>
          <a:bodyPr>
            <a:normAutofit fontScale="85000" lnSpcReduction="20000"/>
          </a:bodyPr>
          <a:lstStyle/>
          <a:p>
            <a:r>
              <a:rPr lang="en-US" dirty="0"/>
              <a:t>SELECT  </a:t>
            </a:r>
            <a:r>
              <a:rPr lang="en-US" dirty="0" smtClean="0"/>
              <a:t/>
            </a:r>
            <a:br>
              <a:rPr lang="en-US" dirty="0" smtClean="0"/>
            </a:br>
            <a:r>
              <a:rPr lang="en-US" dirty="0" err="1" smtClean="0"/>
              <a:t>nvl</a:t>
            </a:r>
            <a:r>
              <a:rPr lang="en-US" dirty="0" smtClean="0"/>
              <a:t>(COUNTRY_RESORT.COUNTRY_NAME</a:t>
            </a:r>
            <a:r>
              <a:rPr lang="en-US" dirty="0"/>
              <a:t>, </a:t>
            </a:r>
            <a:r>
              <a:rPr lang="en-US" dirty="0" smtClean="0"/>
              <a:t>COUNTRY_CUSTOMER.COUNTRY_NAME</a:t>
            </a:r>
            <a:r>
              <a:rPr lang="en-US" dirty="0"/>
              <a:t>) as </a:t>
            </a:r>
            <a:r>
              <a:rPr lang="en-US" dirty="0" err="1"/>
              <a:t>Country_Name</a:t>
            </a:r>
            <a:r>
              <a:rPr lang="en-US" dirty="0"/>
              <a:t>, </a:t>
            </a:r>
            <a:r>
              <a:rPr lang="en-US" dirty="0" smtClean="0"/>
              <a:t/>
            </a:r>
            <a:br>
              <a:rPr lang="en-US" dirty="0" smtClean="0"/>
            </a:br>
            <a:r>
              <a:rPr lang="en-US" dirty="0" smtClean="0"/>
              <a:t>     NVL(RESORT_COUNT,0</a:t>
            </a:r>
            <a:r>
              <a:rPr lang="en-US" dirty="0"/>
              <a:t>) </a:t>
            </a:r>
            <a:r>
              <a:rPr lang="en-US" dirty="0" err="1"/>
              <a:t>ResortCount</a:t>
            </a:r>
            <a:r>
              <a:rPr lang="en-US" dirty="0"/>
              <a:t>, </a:t>
            </a:r>
            <a:r>
              <a:rPr lang="en-US" dirty="0" smtClean="0"/>
              <a:t>NVL(CUST_COUNT,0</a:t>
            </a:r>
            <a:r>
              <a:rPr lang="en-US" dirty="0"/>
              <a:t>) </a:t>
            </a:r>
            <a:r>
              <a:rPr lang="en-US" dirty="0" err="1" smtClean="0"/>
              <a:t>CustomerCount</a:t>
            </a:r>
            <a:endParaRPr lang="en-US" dirty="0" smtClean="0"/>
          </a:p>
          <a:p>
            <a:r>
              <a:rPr lang="en-US" dirty="0" smtClean="0"/>
              <a:t>FROM </a:t>
            </a:r>
          </a:p>
          <a:p>
            <a:r>
              <a:rPr lang="en-US" dirty="0" smtClean="0"/>
              <a:t>    </a:t>
            </a:r>
            <a:r>
              <a:rPr lang="en-US" dirty="0"/>
              <a:t>(select </a:t>
            </a:r>
            <a:r>
              <a:rPr lang="en-US" dirty="0" err="1"/>
              <a:t>country_name</a:t>
            </a:r>
            <a:r>
              <a:rPr lang="en-US" dirty="0"/>
              <a:t>, count(</a:t>
            </a:r>
            <a:r>
              <a:rPr lang="en-US" dirty="0" err="1"/>
              <a:t>resort_name</a:t>
            </a:r>
            <a:r>
              <a:rPr lang="en-US" dirty="0"/>
              <a:t>) </a:t>
            </a:r>
            <a:r>
              <a:rPr lang="en-US" dirty="0" err="1"/>
              <a:t>Resort_Count</a:t>
            </a:r>
            <a:endParaRPr lang="en-US" dirty="0"/>
          </a:p>
          <a:p>
            <a:r>
              <a:rPr lang="en-US" dirty="0"/>
              <a:t>    from country INNER join resort on </a:t>
            </a:r>
            <a:r>
              <a:rPr lang="en-US" dirty="0" err="1"/>
              <a:t>country.country_id</a:t>
            </a:r>
            <a:r>
              <a:rPr lang="en-US" dirty="0"/>
              <a:t> = </a:t>
            </a:r>
            <a:r>
              <a:rPr lang="en-US" dirty="0" err="1"/>
              <a:t>resort.country_id</a:t>
            </a:r>
            <a:endParaRPr lang="en-US" dirty="0"/>
          </a:p>
          <a:p>
            <a:r>
              <a:rPr lang="en-US" dirty="0"/>
              <a:t>    group by </a:t>
            </a:r>
            <a:r>
              <a:rPr lang="en-US" dirty="0" err="1"/>
              <a:t>country_name</a:t>
            </a:r>
            <a:r>
              <a:rPr lang="en-US" dirty="0"/>
              <a:t>) </a:t>
            </a:r>
            <a:r>
              <a:rPr lang="en-US" dirty="0" err="1"/>
              <a:t>Country_Resort</a:t>
            </a:r>
            <a:r>
              <a:rPr lang="en-US" dirty="0"/>
              <a:t>    full join                                          </a:t>
            </a:r>
          </a:p>
          <a:p>
            <a:r>
              <a:rPr lang="en-US" dirty="0"/>
              <a:t>      </a:t>
            </a:r>
          </a:p>
          <a:p>
            <a:r>
              <a:rPr lang="en-US" dirty="0"/>
              <a:t>    (select </a:t>
            </a:r>
            <a:r>
              <a:rPr lang="en-US" dirty="0" err="1"/>
              <a:t>country_name</a:t>
            </a:r>
            <a:r>
              <a:rPr lang="en-US" dirty="0"/>
              <a:t>, count(</a:t>
            </a:r>
            <a:r>
              <a:rPr lang="en-US" dirty="0" err="1"/>
              <a:t>cust_name</a:t>
            </a:r>
            <a:r>
              <a:rPr lang="en-US" dirty="0"/>
              <a:t>) </a:t>
            </a:r>
            <a:r>
              <a:rPr lang="en-US" dirty="0" err="1"/>
              <a:t>cust_count</a:t>
            </a:r>
            <a:endParaRPr lang="en-US" dirty="0"/>
          </a:p>
          <a:p>
            <a:r>
              <a:rPr lang="en-US" dirty="0"/>
              <a:t>    from country INNER join customer on </a:t>
            </a:r>
            <a:r>
              <a:rPr lang="en-US" dirty="0" err="1"/>
              <a:t>country.country_id</a:t>
            </a:r>
            <a:r>
              <a:rPr lang="en-US" dirty="0"/>
              <a:t> = </a:t>
            </a:r>
            <a:r>
              <a:rPr lang="en-US" dirty="0" err="1"/>
              <a:t>customer.country_id</a:t>
            </a:r>
            <a:endParaRPr lang="en-US" dirty="0"/>
          </a:p>
          <a:p>
            <a:r>
              <a:rPr lang="en-US" dirty="0"/>
              <a:t>    GROUP BY </a:t>
            </a:r>
            <a:r>
              <a:rPr lang="en-US" dirty="0" err="1"/>
              <a:t>country_name</a:t>
            </a:r>
            <a:r>
              <a:rPr lang="en-US" dirty="0"/>
              <a:t>) </a:t>
            </a:r>
            <a:r>
              <a:rPr lang="en-US" dirty="0" err="1"/>
              <a:t>Country_Customer</a:t>
            </a:r>
            <a:endParaRPr lang="en-US" dirty="0"/>
          </a:p>
          <a:p>
            <a:r>
              <a:rPr lang="en-US" dirty="0"/>
              <a:t>    on COUNTRY_RESORT.COUNTRY_NAME = COUNTRY_CUSTOMER.COUNTRY_NAME</a:t>
            </a:r>
            <a:endParaRPr lang="en-IN" dirty="0"/>
          </a:p>
        </p:txBody>
      </p:sp>
    </p:spTree>
    <p:extLst>
      <p:ext uri="{BB962C8B-B14F-4D97-AF65-F5344CB8AC3E}">
        <p14:creationId xmlns:p14="http://schemas.microsoft.com/office/powerpoint/2010/main" val="8003446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94A2C3F-E42C-4CE3-8578-7601EF9D3124}"/>
              </a:ext>
            </a:extLst>
          </p:cNvPr>
          <p:cNvSpPr>
            <a:spLocks noGrp="1"/>
          </p:cNvSpPr>
          <p:nvPr>
            <p:ph type="body" sz="quarter" idx="13"/>
          </p:nvPr>
        </p:nvSpPr>
        <p:spPr/>
        <p:txBody>
          <a:bodyPr/>
          <a:lstStyle/>
          <a:p>
            <a:r>
              <a:rPr lang="en-US" dirty="0" smtClean="0"/>
              <a:t>Industries</a:t>
            </a:r>
            <a:endParaRPr lang="en-IN" dirty="0"/>
          </a:p>
        </p:txBody>
      </p:sp>
      <p:sp>
        <p:nvSpPr>
          <p:cNvPr id="6" name="Content Placeholder 2">
            <a:extLst>
              <a:ext uri="{FF2B5EF4-FFF2-40B4-BE49-F238E27FC236}">
                <a16:creationId xmlns:a16="http://schemas.microsoft.com/office/drawing/2014/main" xmlns="" id="{EE0B20EC-DDE0-45EC-B481-78955CB29E9E}"/>
              </a:ext>
            </a:extLst>
          </p:cNvPr>
          <p:cNvSpPr txBox="1">
            <a:spLocks/>
          </p:cNvSpPr>
          <p:nvPr/>
        </p:nvSpPr>
        <p:spPr>
          <a:xfrm>
            <a:off x="457200" y="1356268"/>
            <a:ext cx="6462712" cy="438035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dirty="0"/>
              <a:t>Industry </a:t>
            </a:r>
            <a:r>
              <a:rPr lang="en-US" sz="1600" dirty="0"/>
              <a:t>– </a:t>
            </a:r>
            <a:r>
              <a:rPr lang="en-US" sz="1600" dirty="0" smtClean="0"/>
              <a:t>List 5 Industries you know</a:t>
            </a:r>
            <a:endParaRPr lang="en-US" sz="1600" dirty="0"/>
          </a:p>
          <a:p>
            <a:pPr algn="just"/>
            <a:endParaRPr lang="en-US" sz="1600" dirty="0"/>
          </a:p>
          <a:p>
            <a:pPr algn="just"/>
            <a:endParaRPr lang="en-US" sz="1600" dirty="0"/>
          </a:p>
          <a:p>
            <a:pPr algn="just"/>
            <a:r>
              <a:rPr lang="en-US" sz="1600" b="1" dirty="0" smtClean="0"/>
              <a:t>List 5 different business you know</a:t>
            </a:r>
          </a:p>
          <a:p>
            <a:pPr algn="just"/>
            <a:endParaRPr lang="en-US" sz="1600" b="1" dirty="0"/>
          </a:p>
          <a:p>
            <a:pPr algn="just"/>
            <a:r>
              <a:rPr lang="en-US" sz="1600" b="1" dirty="0"/>
              <a:t>Application </a:t>
            </a:r>
            <a:r>
              <a:rPr lang="en-US" sz="1600" dirty="0"/>
              <a:t>– List 5 different Web / Mobile Applications</a:t>
            </a:r>
          </a:p>
          <a:p>
            <a:pPr algn="just"/>
            <a:endParaRPr lang="en-US" sz="1600" dirty="0"/>
          </a:p>
          <a:p>
            <a:pPr algn="just"/>
            <a:r>
              <a:rPr lang="en-US" sz="1600" b="1" dirty="0" smtClean="0"/>
              <a:t>List 5 steps you know on how to get a bank loan</a:t>
            </a:r>
          </a:p>
          <a:p>
            <a:pPr algn="just"/>
            <a:endParaRPr lang="en-US" sz="1600" b="1" dirty="0"/>
          </a:p>
          <a:p>
            <a:pPr algn="just"/>
            <a:r>
              <a:rPr lang="en-US" sz="1600" b="1" dirty="0" smtClean="0"/>
              <a:t>List 5 steps to enroll yourself in to a college</a:t>
            </a:r>
          </a:p>
          <a:p>
            <a:pPr algn="just"/>
            <a:endParaRPr lang="en-US" sz="1600" b="1" dirty="0"/>
          </a:p>
          <a:p>
            <a:pPr algn="just"/>
            <a:r>
              <a:rPr lang="en-US" sz="1600" b="1" dirty="0" smtClean="0"/>
              <a:t>POS – Point of Sale</a:t>
            </a:r>
          </a:p>
          <a:p>
            <a:pPr algn="just"/>
            <a:r>
              <a:rPr lang="en-US" sz="1600" b="1" dirty="0" smtClean="0"/>
              <a:t>SCM – Supply Chain Management</a:t>
            </a:r>
          </a:p>
          <a:p>
            <a:pPr algn="just"/>
            <a:endParaRPr lang="en-US" sz="1600" dirty="0"/>
          </a:p>
          <a:p>
            <a:pPr algn="just"/>
            <a:endParaRPr lang="en-US" sz="1600" dirty="0"/>
          </a:p>
          <a:p>
            <a:pPr marL="0" indent="0" algn="just">
              <a:buFont typeface="Arial" panose="020B0604020202020204" pitchFamily="34" charset="0"/>
              <a:buNone/>
            </a:pPr>
            <a:endParaRPr lang="en-US" sz="1600" dirty="0"/>
          </a:p>
        </p:txBody>
      </p:sp>
      <p:sp>
        <p:nvSpPr>
          <p:cNvPr id="18" name="Rectangle 17">
            <a:extLst>
              <a:ext uri="{FF2B5EF4-FFF2-40B4-BE49-F238E27FC236}">
                <a16:creationId xmlns:a16="http://schemas.microsoft.com/office/drawing/2014/main" xmlns="" id="{399F677E-3C61-4782-BDEB-7BAD9DBEBD03}"/>
              </a:ext>
            </a:extLst>
          </p:cNvPr>
          <p:cNvSpPr/>
          <p:nvPr/>
        </p:nvSpPr>
        <p:spPr>
          <a:xfrm>
            <a:off x="7290033" y="5084770"/>
            <a:ext cx="4444766" cy="44657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b="1" dirty="0"/>
              <a:t>Horizontal Opportunity</a:t>
            </a:r>
          </a:p>
        </p:txBody>
      </p:sp>
      <p:sp>
        <p:nvSpPr>
          <p:cNvPr id="19" name="Rectangle 18">
            <a:extLst>
              <a:ext uri="{FF2B5EF4-FFF2-40B4-BE49-F238E27FC236}">
                <a16:creationId xmlns:a16="http://schemas.microsoft.com/office/drawing/2014/main" xmlns="" id="{1CF3BE50-DB01-4306-8B6B-1E63C44738DE}"/>
              </a:ext>
            </a:extLst>
          </p:cNvPr>
          <p:cNvSpPr/>
          <p:nvPr/>
        </p:nvSpPr>
        <p:spPr>
          <a:xfrm>
            <a:off x="7437433" y="1275127"/>
            <a:ext cx="530300" cy="3805753"/>
          </a:xfrm>
          <a:prstGeom prst="rect">
            <a:avLst/>
          </a:prstGeom>
        </p:spPr>
        <p:style>
          <a:lnRef idx="1">
            <a:schemeClr val="accent1"/>
          </a:lnRef>
          <a:fillRef idx="2">
            <a:schemeClr val="accent1"/>
          </a:fillRef>
          <a:effectRef idx="1">
            <a:schemeClr val="accent1"/>
          </a:effectRef>
          <a:fontRef idx="minor">
            <a:schemeClr val="dk1"/>
          </a:fontRef>
        </p:style>
        <p:txBody>
          <a:bodyPr vert="vert270" rtlCol="0" anchor="ctr"/>
          <a:lstStyle/>
          <a:p>
            <a:pPr algn="ctr"/>
            <a:r>
              <a:rPr lang="en-US" sz="1600" dirty="0"/>
              <a:t>Retail (POS, SCM, INVENTORY, </a:t>
            </a:r>
            <a:r>
              <a:rPr lang="en-US" sz="1600" dirty="0" err="1"/>
              <a:t>eCOM</a:t>
            </a:r>
            <a:r>
              <a:rPr lang="en-US" sz="1600" dirty="0"/>
              <a:t>)</a:t>
            </a:r>
          </a:p>
        </p:txBody>
      </p:sp>
      <p:sp>
        <p:nvSpPr>
          <p:cNvPr id="20" name="Rectangle 19">
            <a:extLst>
              <a:ext uri="{FF2B5EF4-FFF2-40B4-BE49-F238E27FC236}">
                <a16:creationId xmlns:a16="http://schemas.microsoft.com/office/drawing/2014/main" xmlns="" id="{41CDC02D-8F62-4758-8527-0AABD7C13248}"/>
              </a:ext>
            </a:extLst>
          </p:cNvPr>
          <p:cNvSpPr/>
          <p:nvPr/>
        </p:nvSpPr>
        <p:spPr>
          <a:xfrm>
            <a:off x="8378231" y="1275127"/>
            <a:ext cx="603885" cy="3805753"/>
          </a:xfrm>
          <a:prstGeom prst="rect">
            <a:avLst/>
          </a:prstGeom>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Healthcare (OPD, In Patient, Asset , Clinical, preventive health)</a:t>
            </a:r>
          </a:p>
        </p:txBody>
      </p:sp>
      <p:sp>
        <p:nvSpPr>
          <p:cNvPr id="21" name="Rectangle 20">
            <a:extLst>
              <a:ext uri="{FF2B5EF4-FFF2-40B4-BE49-F238E27FC236}">
                <a16:creationId xmlns:a16="http://schemas.microsoft.com/office/drawing/2014/main" xmlns="" id="{2C431D2C-B0C5-477F-9BDD-5A1543FF6A7A}"/>
              </a:ext>
            </a:extLst>
          </p:cNvPr>
          <p:cNvSpPr/>
          <p:nvPr/>
        </p:nvSpPr>
        <p:spPr>
          <a:xfrm>
            <a:off x="9408469" y="1275127"/>
            <a:ext cx="530300" cy="3805753"/>
          </a:xfrm>
          <a:prstGeom prst="rect">
            <a:avLst/>
          </a:prstGeom>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Industry 4.0 (SCM, Service, Plant Management, Distribution, inventory)</a:t>
            </a:r>
          </a:p>
        </p:txBody>
      </p:sp>
      <p:sp>
        <p:nvSpPr>
          <p:cNvPr id="22" name="Rectangle 21">
            <a:extLst>
              <a:ext uri="{FF2B5EF4-FFF2-40B4-BE49-F238E27FC236}">
                <a16:creationId xmlns:a16="http://schemas.microsoft.com/office/drawing/2014/main" xmlns="" id="{3EC2B564-8FCB-4E95-872E-CB19F74E0BE3}"/>
              </a:ext>
            </a:extLst>
          </p:cNvPr>
          <p:cNvSpPr/>
          <p:nvPr/>
        </p:nvSpPr>
        <p:spPr>
          <a:xfrm>
            <a:off x="10253200" y="1302129"/>
            <a:ext cx="530300" cy="3778751"/>
          </a:xfrm>
          <a:prstGeom prst="rect">
            <a:avLst/>
          </a:prstGeom>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err="1"/>
              <a:t>Fintech</a:t>
            </a:r>
            <a:r>
              <a:rPr lang="en-US" sz="1600" dirty="0"/>
              <a:t> (wealth creation, loan management, banking, payments )</a:t>
            </a:r>
          </a:p>
        </p:txBody>
      </p:sp>
      <p:sp>
        <p:nvSpPr>
          <p:cNvPr id="23" name="Rectangle 22">
            <a:extLst>
              <a:ext uri="{FF2B5EF4-FFF2-40B4-BE49-F238E27FC236}">
                <a16:creationId xmlns:a16="http://schemas.microsoft.com/office/drawing/2014/main" xmlns="" id="{283CC138-DC0E-4A71-AD00-306250AD39D7}"/>
              </a:ext>
            </a:extLst>
          </p:cNvPr>
          <p:cNvSpPr/>
          <p:nvPr/>
        </p:nvSpPr>
        <p:spPr>
          <a:xfrm>
            <a:off x="11082524" y="1279017"/>
            <a:ext cx="530300" cy="3805753"/>
          </a:xfrm>
          <a:prstGeom prst="rect">
            <a:avLst/>
          </a:prstGeom>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sz="1600" dirty="0"/>
              <a:t>Logistics (orders, shipments, delivery, warehouse and fleet management)</a:t>
            </a:r>
          </a:p>
        </p:txBody>
      </p:sp>
      <p:sp>
        <p:nvSpPr>
          <p:cNvPr id="24" name="Rectangle 23">
            <a:extLst>
              <a:ext uri="{FF2B5EF4-FFF2-40B4-BE49-F238E27FC236}">
                <a16:creationId xmlns:a16="http://schemas.microsoft.com/office/drawing/2014/main" xmlns="" id="{791CF472-D077-44A1-ACEC-31A9FA25108B}"/>
              </a:ext>
            </a:extLst>
          </p:cNvPr>
          <p:cNvSpPr/>
          <p:nvPr/>
        </p:nvSpPr>
        <p:spPr>
          <a:xfrm>
            <a:off x="7290034" y="5531348"/>
            <a:ext cx="724428"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HRMS</a:t>
            </a:r>
          </a:p>
        </p:txBody>
      </p:sp>
      <p:sp>
        <p:nvSpPr>
          <p:cNvPr id="25" name="Rectangle 24">
            <a:extLst>
              <a:ext uri="{FF2B5EF4-FFF2-40B4-BE49-F238E27FC236}">
                <a16:creationId xmlns:a16="http://schemas.microsoft.com/office/drawing/2014/main" xmlns="" id="{F34B648C-BA4B-4C49-8BE5-7A46CB941583}"/>
              </a:ext>
            </a:extLst>
          </p:cNvPr>
          <p:cNvSpPr/>
          <p:nvPr/>
        </p:nvSpPr>
        <p:spPr>
          <a:xfrm>
            <a:off x="8014462" y="5531348"/>
            <a:ext cx="714958"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CRM</a:t>
            </a:r>
          </a:p>
        </p:txBody>
      </p:sp>
      <p:sp>
        <p:nvSpPr>
          <p:cNvPr id="26" name="Rectangle 25">
            <a:extLst>
              <a:ext uri="{FF2B5EF4-FFF2-40B4-BE49-F238E27FC236}">
                <a16:creationId xmlns:a16="http://schemas.microsoft.com/office/drawing/2014/main" xmlns="" id="{F7A28192-BB2D-4512-9D0F-7BB8753D89E1}"/>
              </a:ext>
            </a:extLst>
          </p:cNvPr>
          <p:cNvSpPr/>
          <p:nvPr/>
        </p:nvSpPr>
        <p:spPr>
          <a:xfrm>
            <a:off x="8729420"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Finance</a:t>
            </a:r>
          </a:p>
        </p:txBody>
      </p:sp>
      <p:sp>
        <p:nvSpPr>
          <p:cNvPr id="27" name="Rectangle 26">
            <a:extLst>
              <a:ext uri="{FF2B5EF4-FFF2-40B4-BE49-F238E27FC236}">
                <a16:creationId xmlns:a16="http://schemas.microsoft.com/office/drawing/2014/main" xmlns="" id="{A3455BDE-D07B-47D2-9D50-36E35E2B0D0A}"/>
              </a:ext>
            </a:extLst>
          </p:cNvPr>
          <p:cNvSpPr/>
          <p:nvPr/>
        </p:nvSpPr>
        <p:spPr>
          <a:xfrm>
            <a:off x="9462085"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Social media</a:t>
            </a:r>
          </a:p>
        </p:txBody>
      </p:sp>
      <p:sp>
        <p:nvSpPr>
          <p:cNvPr id="28" name="Rectangle 27">
            <a:extLst>
              <a:ext uri="{FF2B5EF4-FFF2-40B4-BE49-F238E27FC236}">
                <a16:creationId xmlns:a16="http://schemas.microsoft.com/office/drawing/2014/main" xmlns="" id="{BB9DAC11-E35B-42E1-9689-BCD5A086D9B3}"/>
              </a:ext>
            </a:extLst>
          </p:cNvPr>
          <p:cNvSpPr/>
          <p:nvPr/>
        </p:nvSpPr>
        <p:spPr>
          <a:xfrm>
            <a:off x="10219656"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SALES</a:t>
            </a:r>
          </a:p>
        </p:txBody>
      </p:sp>
      <p:sp>
        <p:nvSpPr>
          <p:cNvPr id="29" name="Rectangle 28">
            <a:extLst>
              <a:ext uri="{FF2B5EF4-FFF2-40B4-BE49-F238E27FC236}">
                <a16:creationId xmlns:a16="http://schemas.microsoft.com/office/drawing/2014/main" xmlns="" id="{6A2A6E0F-EA4F-45EC-BEB2-87D5E4AF43CB}"/>
              </a:ext>
            </a:extLst>
          </p:cNvPr>
          <p:cNvSpPr/>
          <p:nvPr/>
        </p:nvSpPr>
        <p:spPr>
          <a:xfrm>
            <a:off x="10977228" y="5531348"/>
            <a:ext cx="757572" cy="501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b="1" dirty="0"/>
              <a:t>SUPPORT</a:t>
            </a:r>
          </a:p>
        </p:txBody>
      </p:sp>
    </p:spTree>
    <p:extLst>
      <p:ext uri="{BB962C8B-B14F-4D97-AF65-F5344CB8AC3E}">
        <p14:creationId xmlns:p14="http://schemas.microsoft.com/office/powerpoint/2010/main" val="32012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 calcmode="lin" valueType="num">
                                      <p:cBhvr additive="base">
                                        <p:cTn id="13"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anim calcmode="lin" valueType="num">
                                      <p:cBhvr additive="base">
                                        <p:cTn id="19"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anim calcmode="lin" valueType="num">
                                      <p:cBhvr additive="base">
                                        <p:cTn id="25"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anim calcmode="lin" valueType="num">
                                      <p:cBhvr additive="base">
                                        <p:cTn id="31"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xEl>
                                              <p:pRg st="11" end="11"/>
                                            </p:txEl>
                                          </p:spTgt>
                                        </p:tgtEl>
                                        <p:attrNameLst>
                                          <p:attrName>style.visibility</p:attrName>
                                        </p:attrNameLst>
                                      </p:cBhvr>
                                      <p:to>
                                        <p:strVal val="visible"/>
                                      </p:to>
                                    </p:set>
                                    <p:anim calcmode="lin" valueType="num">
                                      <p:cBhvr additive="base">
                                        <p:cTn id="37"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xEl>
                                              <p:pRg st="12" end="12"/>
                                            </p:txEl>
                                          </p:spTgt>
                                        </p:tgtEl>
                                        <p:attrNameLst>
                                          <p:attrName>style.visibility</p:attrName>
                                        </p:attrNameLst>
                                      </p:cBhvr>
                                      <p:to>
                                        <p:strVal val="visible"/>
                                      </p:to>
                                    </p:set>
                                    <p:anim calcmode="lin" valueType="num">
                                      <p:cBhvr additive="base">
                                        <p:cTn id="43" dur="500" fill="hold"/>
                                        <p:tgtEl>
                                          <p:spTgt spid="6">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 calcmode="lin" valueType="num">
                                      <p:cBhvr additive="base">
                                        <p:cTn id="61" dur="500" fill="hold"/>
                                        <p:tgtEl>
                                          <p:spTgt spid="21"/>
                                        </p:tgtEl>
                                        <p:attrNameLst>
                                          <p:attrName>ppt_x</p:attrName>
                                        </p:attrNameLst>
                                      </p:cBhvr>
                                      <p:tavLst>
                                        <p:tav tm="0">
                                          <p:val>
                                            <p:strVal val="#ppt_x"/>
                                          </p:val>
                                        </p:tav>
                                        <p:tav tm="100000">
                                          <p:val>
                                            <p:strVal val="#ppt_x"/>
                                          </p:val>
                                        </p:tav>
                                      </p:tavLst>
                                    </p:anim>
                                    <p:anim calcmode="lin" valueType="num">
                                      <p:cBhvr additive="base">
                                        <p:cTn id="62" dur="500" fill="hold"/>
                                        <p:tgtEl>
                                          <p:spTgt spid="2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additive="base">
                                        <p:cTn id="69" dur="500" fill="hold"/>
                                        <p:tgtEl>
                                          <p:spTgt spid="23"/>
                                        </p:tgtEl>
                                        <p:attrNameLst>
                                          <p:attrName>ppt_x</p:attrName>
                                        </p:attrNameLst>
                                      </p:cBhvr>
                                      <p:tavLst>
                                        <p:tav tm="0">
                                          <p:val>
                                            <p:strVal val="#ppt_x"/>
                                          </p:val>
                                        </p:tav>
                                        <p:tav tm="100000">
                                          <p:val>
                                            <p:strVal val="#ppt_x"/>
                                          </p:val>
                                        </p:tav>
                                      </p:tavLst>
                                    </p:anim>
                                    <p:anim calcmode="lin" valueType="num">
                                      <p:cBhvr additive="base">
                                        <p:cTn id="70" dur="500" fill="hold"/>
                                        <p:tgtEl>
                                          <p:spTgt spid="23"/>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anim calcmode="lin" valueType="num">
                                      <p:cBhvr additive="base">
                                        <p:cTn id="73" dur="500" fill="hold"/>
                                        <p:tgtEl>
                                          <p:spTgt spid="24"/>
                                        </p:tgtEl>
                                        <p:attrNameLst>
                                          <p:attrName>ppt_x</p:attrName>
                                        </p:attrNameLst>
                                      </p:cBhvr>
                                      <p:tavLst>
                                        <p:tav tm="0">
                                          <p:val>
                                            <p:strVal val="#ppt_x"/>
                                          </p:val>
                                        </p:tav>
                                        <p:tav tm="100000">
                                          <p:val>
                                            <p:strVal val="#ppt_x"/>
                                          </p:val>
                                        </p:tav>
                                      </p:tavLst>
                                    </p:anim>
                                    <p:anim calcmode="lin" valueType="num">
                                      <p:cBhvr additive="base">
                                        <p:cTn id="74" dur="500" fill="hold"/>
                                        <p:tgtEl>
                                          <p:spTgt spid="2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 calcmode="lin" valueType="num">
                                      <p:cBhvr additive="base">
                                        <p:cTn id="81" dur="500" fill="hold"/>
                                        <p:tgtEl>
                                          <p:spTgt spid="26"/>
                                        </p:tgtEl>
                                        <p:attrNameLst>
                                          <p:attrName>ppt_x</p:attrName>
                                        </p:attrNameLst>
                                      </p:cBhvr>
                                      <p:tavLst>
                                        <p:tav tm="0">
                                          <p:val>
                                            <p:strVal val="#ppt_x"/>
                                          </p:val>
                                        </p:tav>
                                        <p:tav tm="100000">
                                          <p:val>
                                            <p:strVal val="#ppt_x"/>
                                          </p:val>
                                        </p:tav>
                                      </p:tavLst>
                                    </p:anim>
                                    <p:anim calcmode="lin" valueType="num">
                                      <p:cBhvr additive="base">
                                        <p:cTn id="82" dur="500" fill="hold"/>
                                        <p:tgtEl>
                                          <p:spTgt spid="2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anim calcmode="lin" valueType="num">
                                      <p:cBhvr additive="base">
                                        <p:cTn id="85" dur="500" fill="hold"/>
                                        <p:tgtEl>
                                          <p:spTgt spid="27"/>
                                        </p:tgtEl>
                                        <p:attrNameLst>
                                          <p:attrName>ppt_x</p:attrName>
                                        </p:attrNameLst>
                                      </p:cBhvr>
                                      <p:tavLst>
                                        <p:tav tm="0">
                                          <p:val>
                                            <p:strVal val="#ppt_x"/>
                                          </p:val>
                                        </p:tav>
                                        <p:tav tm="100000">
                                          <p:val>
                                            <p:strVal val="#ppt_x"/>
                                          </p:val>
                                        </p:tav>
                                      </p:tavLst>
                                    </p:anim>
                                    <p:anim calcmode="lin" valueType="num">
                                      <p:cBhvr additive="base">
                                        <p:cTn id="86" dur="500" fill="hold"/>
                                        <p:tgtEl>
                                          <p:spTgt spid="2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8"/>
                                        </p:tgtEl>
                                        <p:attrNameLst>
                                          <p:attrName>style.visibility</p:attrName>
                                        </p:attrNameLst>
                                      </p:cBhvr>
                                      <p:to>
                                        <p:strVal val="visible"/>
                                      </p:to>
                                    </p:set>
                                    <p:anim calcmode="lin" valueType="num">
                                      <p:cBhvr additive="base">
                                        <p:cTn id="89" dur="500" fill="hold"/>
                                        <p:tgtEl>
                                          <p:spTgt spid="28"/>
                                        </p:tgtEl>
                                        <p:attrNameLst>
                                          <p:attrName>ppt_x</p:attrName>
                                        </p:attrNameLst>
                                      </p:cBhvr>
                                      <p:tavLst>
                                        <p:tav tm="0">
                                          <p:val>
                                            <p:strVal val="#ppt_x"/>
                                          </p:val>
                                        </p:tav>
                                        <p:tav tm="100000">
                                          <p:val>
                                            <p:strVal val="#ppt_x"/>
                                          </p:val>
                                        </p:tav>
                                      </p:tavLst>
                                    </p:anim>
                                    <p:anim calcmode="lin" valueType="num">
                                      <p:cBhvr additive="base">
                                        <p:cTn id="90" dur="500" fill="hold"/>
                                        <p:tgtEl>
                                          <p:spTgt spid="2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 calcmode="lin" valueType="num">
                                      <p:cBhvr additive="base">
                                        <p:cTn id="93" dur="500" fill="hold"/>
                                        <p:tgtEl>
                                          <p:spTgt spid="29"/>
                                        </p:tgtEl>
                                        <p:attrNameLst>
                                          <p:attrName>ppt_x</p:attrName>
                                        </p:attrNameLst>
                                      </p:cBhvr>
                                      <p:tavLst>
                                        <p:tav tm="0">
                                          <p:val>
                                            <p:strVal val="#ppt_x"/>
                                          </p:val>
                                        </p:tav>
                                        <p:tav tm="100000">
                                          <p:val>
                                            <p:strVal val="#ppt_x"/>
                                          </p:val>
                                        </p:tav>
                                      </p:tavLst>
                                    </p:anim>
                                    <p:anim calcmode="lin" valueType="num">
                                      <p:cBhvr additive="base">
                                        <p:cTn id="9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99" y="165097"/>
            <a:ext cx="11303367" cy="816904"/>
          </a:xfrm>
        </p:spPr>
        <p:txBody>
          <a:bodyPr>
            <a:normAutofit/>
          </a:bodyPr>
          <a:lstStyle/>
          <a:p>
            <a:r>
              <a:rPr lang="en-IN" sz="4000" dirty="0" smtClean="0"/>
              <a:t>Types of Business</a:t>
            </a:r>
            <a:endParaRPr lang="en-IN" sz="4000" dirty="0"/>
          </a:p>
        </p:txBody>
      </p:sp>
      <p:sp>
        <p:nvSpPr>
          <p:cNvPr id="3" name="Content Placeholder 2"/>
          <p:cNvSpPr>
            <a:spLocks noGrp="1"/>
          </p:cNvSpPr>
          <p:nvPr>
            <p:ph idx="1"/>
          </p:nvPr>
        </p:nvSpPr>
        <p:spPr/>
        <p:txBody>
          <a:bodyPr>
            <a:normAutofit fontScale="92500" lnSpcReduction="20000"/>
          </a:bodyPr>
          <a:lstStyle/>
          <a:p>
            <a:r>
              <a:rPr lang="en-IN" dirty="0" smtClean="0"/>
              <a:t>Proprietorship</a:t>
            </a:r>
          </a:p>
          <a:p>
            <a:r>
              <a:rPr lang="en-IN" dirty="0" smtClean="0"/>
              <a:t>LLP</a:t>
            </a:r>
          </a:p>
          <a:p>
            <a:r>
              <a:rPr lang="en-IN" dirty="0" smtClean="0"/>
              <a:t>Pvt Ltd</a:t>
            </a:r>
          </a:p>
          <a:p>
            <a:r>
              <a:rPr lang="en-IN" dirty="0" smtClean="0"/>
              <a:t>Public </a:t>
            </a:r>
          </a:p>
          <a:p>
            <a:r>
              <a:rPr lang="en-IN" dirty="0"/>
              <a:t>TRUST </a:t>
            </a:r>
          </a:p>
          <a:p>
            <a:r>
              <a:rPr lang="en-IN" dirty="0"/>
              <a:t>CHARITY / NGO</a:t>
            </a:r>
          </a:p>
          <a:p>
            <a:r>
              <a:rPr lang="en-IN" dirty="0" smtClean="0"/>
              <a:t>Government</a:t>
            </a:r>
          </a:p>
          <a:p>
            <a:endParaRPr lang="en-IN" dirty="0"/>
          </a:p>
          <a:p>
            <a:r>
              <a:rPr lang="en-IN" dirty="0" smtClean="0"/>
              <a:t>Fortis -- &gt; Healthcare </a:t>
            </a:r>
            <a:r>
              <a:rPr lang="en-IN" dirty="0" smtClean="0">
                <a:sym typeface="Wingdings" panose="05000000000000000000" pitchFamily="2" charset="2"/>
              </a:rPr>
              <a:t> B2C (business to customer)</a:t>
            </a:r>
          </a:p>
          <a:p>
            <a:r>
              <a:rPr lang="en-IN" dirty="0" smtClean="0">
                <a:sym typeface="Wingdings" panose="05000000000000000000" pitchFamily="2" charset="2"/>
              </a:rPr>
              <a:t>Infosys -- &gt; Services Software  B2B (business to business)</a:t>
            </a:r>
          </a:p>
          <a:p>
            <a:r>
              <a:rPr lang="en-IN" dirty="0" smtClean="0">
                <a:sym typeface="Wingdings" panose="05000000000000000000" pitchFamily="2" charset="2"/>
              </a:rPr>
              <a:t>DATA  B2C will have more data </a:t>
            </a:r>
          </a:p>
          <a:p>
            <a:r>
              <a:rPr lang="en-IN" dirty="0" smtClean="0">
                <a:sym typeface="Wingdings" panose="05000000000000000000" pitchFamily="2" charset="2"/>
              </a:rPr>
              <a:t>B2G  Government</a:t>
            </a:r>
            <a:endParaRPr lang="en-IN" dirty="0" smtClean="0"/>
          </a:p>
          <a:p>
            <a:endParaRPr lang="en-IN" dirty="0"/>
          </a:p>
        </p:txBody>
      </p:sp>
    </p:spTree>
    <p:extLst>
      <p:ext uri="{BB962C8B-B14F-4D97-AF65-F5344CB8AC3E}">
        <p14:creationId xmlns:p14="http://schemas.microsoft.com/office/powerpoint/2010/main" val="3395301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B007C05-CC12-4930-A325-455D0437E5B4}"/>
              </a:ext>
            </a:extLst>
          </p:cNvPr>
          <p:cNvSpPr>
            <a:spLocks noGrp="1"/>
          </p:cNvSpPr>
          <p:nvPr>
            <p:ph type="body" sz="quarter" idx="13"/>
          </p:nvPr>
        </p:nvSpPr>
        <p:spPr/>
        <p:txBody>
          <a:bodyPr/>
          <a:lstStyle/>
          <a:p>
            <a:r>
              <a:rPr lang="en-IN" dirty="0"/>
              <a:t>Company</a:t>
            </a:r>
          </a:p>
        </p:txBody>
      </p:sp>
      <p:pic>
        <p:nvPicPr>
          <p:cNvPr id="8" name="Picture 7">
            <a:extLst>
              <a:ext uri="{FF2B5EF4-FFF2-40B4-BE49-F238E27FC236}">
                <a16:creationId xmlns:a16="http://schemas.microsoft.com/office/drawing/2014/main" xmlns="" id="{F0605C3A-4020-430B-A293-B51AA94F812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158" b="6340"/>
          <a:stretch/>
        </p:blipFill>
        <p:spPr>
          <a:xfrm>
            <a:off x="1384421" y="1501629"/>
            <a:ext cx="9423158" cy="4093828"/>
          </a:xfrm>
          <a:prstGeom prst="rect">
            <a:avLst/>
          </a:prstGeom>
        </p:spPr>
      </p:pic>
      <p:sp>
        <p:nvSpPr>
          <p:cNvPr id="3" name="TextBox 2"/>
          <p:cNvSpPr txBox="1"/>
          <p:nvPr/>
        </p:nvSpPr>
        <p:spPr>
          <a:xfrm>
            <a:off x="6629400" y="5243513"/>
            <a:ext cx="302895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smtClean="0"/>
              <a:t>Accounts Receivables</a:t>
            </a:r>
          </a:p>
          <a:p>
            <a:endParaRPr lang="en-IN" dirty="0"/>
          </a:p>
          <a:p>
            <a:r>
              <a:rPr lang="en-IN" dirty="0" smtClean="0"/>
              <a:t>Profit centre</a:t>
            </a:r>
            <a:endParaRPr lang="en-IN" dirty="0"/>
          </a:p>
        </p:txBody>
      </p:sp>
      <p:sp>
        <p:nvSpPr>
          <p:cNvPr id="5" name="TextBox 4"/>
          <p:cNvSpPr txBox="1"/>
          <p:nvPr/>
        </p:nvSpPr>
        <p:spPr>
          <a:xfrm>
            <a:off x="2728913" y="5243513"/>
            <a:ext cx="2709863"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dirty="0" smtClean="0"/>
              <a:t>Accounts Payables</a:t>
            </a:r>
          </a:p>
          <a:p>
            <a:endParaRPr lang="en-IN" dirty="0"/>
          </a:p>
          <a:p>
            <a:r>
              <a:rPr lang="en-IN" dirty="0" smtClean="0"/>
              <a:t>Cost Centre</a:t>
            </a:r>
            <a:endParaRPr lang="en-IN" dirty="0"/>
          </a:p>
        </p:txBody>
      </p:sp>
    </p:spTree>
    <p:extLst>
      <p:ext uri="{BB962C8B-B14F-4D97-AF65-F5344CB8AC3E}">
        <p14:creationId xmlns:p14="http://schemas.microsoft.com/office/powerpoint/2010/main" val="25935883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8F6C795-4E79-40D6-8BE0-548076DD9D2D}"/>
              </a:ext>
            </a:extLst>
          </p:cNvPr>
          <p:cNvSpPr>
            <a:spLocks noGrp="1"/>
          </p:cNvSpPr>
          <p:nvPr>
            <p:ph type="body" sz="quarter" idx="13"/>
          </p:nvPr>
        </p:nvSpPr>
        <p:spPr/>
        <p:txBody>
          <a:bodyPr/>
          <a:lstStyle/>
          <a:p>
            <a:r>
              <a:rPr lang="en-US" dirty="0"/>
              <a:t>Enterprise to Data to Information</a:t>
            </a:r>
            <a:endParaRPr lang="en-IN" dirty="0"/>
          </a:p>
        </p:txBody>
      </p:sp>
      <p:sp>
        <p:nvSpPr>
          <p:cNvPr id="3" name="Oval 2">
            <a:extLst>
              <a:ext uri="{FF2B5EF4-FFF2-40B4-BE49-F238E27FC236}">
                <a16:creationId xmlns:a16="http://schemas.microsoft.com/office/drawing/2014/main" xmlns="" id="{EEC25E0E-45A6-40D4-8A76-86046D980CD0}"/>
              </a:ext>
            </a:extLst>
          </p:cNvPr>
          <p:cNvSpPr/>
          <p:nvPr/>
        </p:nvSpPr>
        <p:spPr>
          <a:xfrm>
            <a:off x="225190" y="1019302"/>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Industry</a:t>
            </a:r>
          </a:p>
        </p:txBody>
      </p:sp>
      <p:sp>
        <p:nvSpPr>
          <p:cNvPr id="4" name="Oval 3">
            <a:extLst>
              <a:ext uri="{FF2B5EF4-FFF2-40B4-BE49-F238E27FC236}">
                <a16:creationId xmlns:a16="http://schemas.microsoft.com/office/drawing/2014/main" xmlns="" id="{1D333554-4F21-4DC9-852D-38D5AADDE0A2}"/>
              </a:ext>
            </a:extLst>
          </p:cNvPr>
          <p:cNvSpPr/>
          <p:nvPr/>
        </p:nvSpPr>
        <p:spPr>
          <a:xfrm>
            <a:off x="215664" y="1762252"/>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Organization</a:t>
            </a:r>
          </a:p>
        </p:txBody>
      </p:sp>
      <p:sp>
        <p:nvSpPr>
          <p:cNvPr id="5" name="Oval 4">
            <a:extLst>
              <a:ext uri="{FF2B5EF4-FFF2-40B4-BE49-F238E27FC236}">
                <a16:creationId xmlns:a16="http://schemas.microsoft.com/office/drawing/2014/main" xmlns="" id="{A16A5609-155E-4D94-A738-4853CDCF3864}"/>
              </a:ext>
            </a:extLst>
          </p:cNvPr>
          <p:cNvSpPr/>
          <p:nvPr/>
        </p:nvSpPr>
        <p:spPr>
          <a:xfrm>
            <a:off x="2967454" y="1019302"/>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Healthcare</a:t>
            </a:r>
          </a:p>
        </p:txBody>
      </p:sp>
      <p:sp>
        <p:nvSpPr>
          <p:cNvPr id="6" name="Oval 5">
            <a:extLst>
              <a:ext uri="{FF2B5EF4-FFF2-40B4-BE49-F238E27FC236}">
                <a16:creationId xmlns:a16="http://schemas.microsoft.com/office/drawing/2014/main" xmlns="" id="{EA2E0AE2-BE95-4B46-9CA5-C209FF54196A}"/>
              </a:ext>
            </a:extLst>
          </p:cNvPr>
          <p:cNvSpPr/>
          <p:nvPr/>
        </p:nvSpPr>
        <p:spPr>
          <a:xfrm>
            <a:off x="2967455" y="1655098"/>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Fortis</a:t>
            </a:r>
          </a:p>
        </p:txBody>
      </p:sp>
      <p:sp>
        <p:nvSpPr>
          <p:cNvPr id="7" name="Oval 6">
            <a:extLst>
              <a:ext uri="{FF2B5EF4-FFF2-40B4-BE49-F238E27FC236}">
                <a16:creationId xmlns:a16="http://schemas.microsoft.com/office/drawing/2014/main" xmlns="" id="{B4C19E78-21F3-450A-B2A7-2D0A5F200F8D}"/>
              </a:ext>
            </a:extLst>
          </p:cNvPr>
          <p:cNvSpPr/>
          <p:nvPr/>
        </p:nvSpPr>
        <p:spPr>
          <a:xfrm>
            <a:off x="210899" y="2509964"/>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Line of Business</a:t>
            </a:r>
          </a:p>
        </p:txBody>
      </p:sp>
      <p:sp>
        <p:nvSpPr>
          <p:cNvPr id="8" name="Oval 7">
            <a:extLst>
              <a:ext uri="{FF2B5EF4-FFF2-40B4-BE49-F238E27FC236}">
                <a16:creationId xmlns:a16="http://schemas.microsoft.com/office/drawing/2014/main" xmlns="" id="{EAF4FEA7-C02D-4785-8AE5-02C4DE494435}"/>
              </a:ext>
            </a:extLst>
          </p:cNvPr>
          <p:cNvSpPr/>
          <p:nvPr/>
        </p:nvSpPr>
        <p:spPr>
          <a:xfrm>
            <a:off x="2967455" y="2426623"/>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OPD, Preventive Healthcare</a:t>
            </a:r>
          </a:p>
        </p:txBody>
      </p:sp>
      <p:sp>
        <p:nvSpPr>
          <p:cNvPr id="9" name="Oval 8">
            <a:extLst>
              <a:ext uri="{FF2B5EF4-FFF2-40B4-BE49-F238E27FC236}">
                <a16:creationId xmlns:a16="http://schemas.microsoft.com/office/drawing/2014/main" xmlns="" id="{99466AA6-D84D-49CA-9FBA-02BE42435442}"/>
              </a:ext>
            </a:extLst>
          </p:cNvPr>
          <p:cNvSpPr/>
          <p:nvPr/>
        </p:nvSpPr>
        <p:spPr>
          <a:xfrm>
            <a:off x="210899" y="3219577"/>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Functions</a:t>
            </a:r>
          </a:p>
        </p:txBody>
      </p:sp>
      <p:sp>
        <p:nvSpPr>
          <p:cNvPr id="10" name="Oval 9">
            <a:extLst>
              <a:ext uri="{FF2B5EF4-FFF2-40B4-BE49-F238E27FC236}">
                <a16:creationId xmlns:a16="http://schemas.microsoft.com/office/drawing/2014/main" xmlns="" id="{A4E9F625-3E78-413A-BDF6-0F9225DA1CD4}"/>
              </a:ext>
            </a:extLst>
          </p:cNvPr>
          <p:cNvSpPr/>
          <p:nvPr/>
        </p:nvSpPr>
        <p:spPr>
          <a:xfrm>
            <a:off x="2967455" y="3093373"/>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Appointment Management</a:t>
            </a:r>
          </a:p>
        </p:txBody>
      </p:sp>
      <p:cxnSp>
        <p:nvCxnSpPr>
          <p:cNvPr id="11" name="Straight Arrow Connector 10">
            <a:extLst>
              <a:ext uri="{FF2B5EF4-FFF2-40B4-BE49-F238E27FC236}">
                <a16:creationId xmlns:a16="http://schemas.microsoft.com/office/drawing/2014/main" xmlns="" id="{5BB8F882-9B70-4901-9367-00EEEAF67EC3}"/>
              </a:ext>
            </a:extLst>
          </p:cNvPr>
          <p:cNvCxnSpPr>
            <a:stCxn id="3" idx="4"/>
            <a:endCxn id="4" idx="0"/>
          </p:cNvCxnSpPr>
          <p:nvPr/>
        </p:nvCxnSpPr>
        <p:spPr>
          <a:xfrm flipH="1">
            <a:off x="1430105" y="1543177"/>
            <a:ext cx="9526" cy="219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3E3B86CF-43B0-4EAE-AABD-8A6D6A2CBB91}"/>
              </a:ext>
            </a:extLst>
          </p:cNvPr>
          <p:cNvCxnSpPr>
            <a:stCxn id="4" idx="4"/>
            <a:endCxn id="7" idx="0"/>
          </p:cNvCxnSpPr>
          <p:nvPr/>
        </p:nvCxnSpPr>
        <p:spPr>
          <a:xfrm flipH="1">
            <a:off x="1425340" y="2286127"/>
            <a:ext cx="4765" cy="223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xmlns="" id="{37EBD3EE-524F-430A-B03B-578FA51BCC6E}"/>
              </a:ext>
            </a:extLst>
          </p:cNvPr>
          <p:cNvCxnSpPr>
            <a:stCxn id="7" idx="4"/>
            <a:endCxn id="9" idx="0"/>
          </p:cNvCxnSpPr>
          <p:nvPr/>
        </p:nvCxnSpPr>
        <p:spPr>
          <a:xfrm>
            <a:off x="1425340" y="3033839"/>
            <a:ext cx="0" cy="18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xmlns="" id="{5C83E02C-DF39-4241-A9E4-88035B706229}"/>
              </a:ext>
            </a:extLst>
          </p:cNvPr>
          <p:cNvSpPr/>
          <p:nvPr/>
        </p:nvSpPr>
        <p:spPr>
          <a:xfrm>
            <a:off x="215660" y="3933952"/>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Business Process</a:t>
            </a:r>
          </a:p>
        </p:txBody>
      </p:sp>
      <p:cxnSp>
        <p:nvCxnSpPr>
          <p:cNvPr id="15" name="Straight Arrow Connector 14">
            <a:extLst>
              <a:ext uri="{FF2B5EF4-FFF2-40B4-BE49-F238E27FC236}">
                <a16:creationId xmlns:a16="http://schemas.microsoft.com/office/drawing/2014/main" xmlns="" id="{03B1F7B3-937C-4206-8D12-4997E646082A}"/>
              </a:ext>
            </a:extLst>
          </p:cNvPr>
          <p:cNvCxnSpPr>
            <a:stCxn id="9" idx="4"/>
            <a:endCxn id="14" idx="0"/>
          </p:cNvCxnSpPr>
          <p:nvPr/>
        </p:nvCxnSpPr>
        <p:spPr>
          <a:xfrm>
            <a:off x="1425340" y="3743452"/>
            <a:ext cx="4761" cy="190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xmlns="" id="{87301322-9968-4316-8C91-05B72C87DBED}"/>
              </a:ext>
            </a:extLst>
          </p:cNvPr>
          <p:cNvSpPr/>
          <p:nvPr/>
        </p:nvSpPr>
        <p:spPr>
          <a:xfrm>
            <a:off x="2654072" y="3812512"/>
            <a:ext cx="3784342"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Appointment booking / Cancellation</a:t>
            </a:r>
          </a:p>
        </p:txBody>
      </p:sp>
      <p:sp>
        <p:nvSpPr>
          <p:cNvPr id="17" name="Oval 16">
            <a:extLst>
              <a:ext uri="{FF2B5EF4-FFF2-40B4-BE49-F238E27FC236}">
                <a16:creationId xmlns:a16="http://schemas.microsoft.com/office/drawing/2014/main" xmlns="" id="{A89A03E6-21B4-4CA6-BD03-E6643FD6B3B3}"/>
              </a:ext>
            </a:extLst>
          </p:cNvPr>
          <p:cNvSpPr/>
          <p:nvPr/>
        </p:nvSpPr>
        <p:spPr>
          <a:xfrm>
            <a:off x="225185" y="4748345"/>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Activity  / Events</a:t>
            </a:r>
          </a:p>
        </p:txBody>
      </p:sp>
      <p:sp>
        <p:nvSpPr>
          <p:cNvPr id="18" name="Oval 17">
            <a:extLst>
              <a:ext uri="{FF2B5EF4-FFF2-40B4-BE49-F238E27FC236}">
                <a16:creationId xmlns:a16="http://schemas.microsoft.com/office/drawing/2014/main" xmlns="" id="{E13EEB55-084A-47BA-9204-483977562C87}"/>
              </a:ext>
            </a:extLst>
          </p:cNvPr>
          <p:cNvSpPr/>
          <p:nvPr/>
        </p:nvSpPr>
        <p:spPr>
          <a:xfrm>
            <a:off x="225190" y="5477007"/>
            <a:ext cx="2428882" cy="523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Information</a:t>
            </a:r>
          </a:p>
        </p:txBody>
      </p:sp>
      <p:sp>
        <p:nvSpPr>
          <p:cNvPr id="26" name="Oval 25">
            <a:extLst>
              <a:ext uri="{FF2B5EF4-FFF2-40B4-BE49-F238E27FC236}">
                <a16:creationId xmlns:a16="http://schemas.microsoft.com/office/drawing/2014/main" xmlns="" id="{EEC75F7A-EED1-48DB-B56F-5F2295172B40}"/>
              </a:ext>
            </a:extLst>
          </p:cNvPr>
          <p:cNvSpPr/>
          <p:nvPr/>
        </p:nvSpPr>
        <p:spPr>
          <a:xfrm>
            <a:off x="2986498" y="4560222"/>
            <a:ext cx="3119437" cy="523875"/>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Patient Visiting Doctor</a:t>
            </a:r>
          </a:p>
        </p:txBody>
      </p:sp>
      <p:sp>
        <p:nvSpPr>
          <p:cNvPr id="27" name="Oval 26">
            <a:extLst>
              <a:ext uri="{FF2B5EF4-FFF2-40B4-BE49-F238E27FC236}">
                <a16:creationId xmlns:a16="http://schemas.microsoft.com/office/drawing/2014/main" xmlns="" id="{FB97D070-9BCF-4756-8DB0-D124ED1F7B9B}"/>
              </a:ext>
            </a:extLst>
          </p:cNvPr>
          <p:cNvSpPr/>
          <p:nvPr/>
        </p:nvSpPr>
        <p:spPr>
          <a:xfrm>
            <a:off x="2770326" y="5274603"/>
            <a:ext cx="3583263" cy="866772"/>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Rajesh as Patient visited </a:t>
            </a:r>
          </a:p>
          <a:p>
            <a:pPr algn="ctr"/>
            <a:r>
              <a:rPr lang="en-US" sz="1400" dirty="0"/>
              <a:t>Dr. Suraj at 9.00 AM for a consultation</a:t>
            </a:r>
          </a:p>
        </p:txBody>
      </p:sp>
      <p:cxnSp>
        <p:nvCxnSpPr>
          <p:cNvPr id="28" name="Straight Arrow Connector 27">
            <a:extLst>
              <a:ext uri="{FF2B5EF4-FFF2-40B4-BE49-F238E27FC236}">
                <a16:creationId xmlns:a16="http://schemas.microsoft.com/office/drawing/2014/main" xmlns="" id="{B20BC13F-F1D5-45EC-A41A-C097B0B1DCD9}"/>
              </a:ext>
            </a:extLst>
          </p:cNvPr>
          <p:cNvCxnSpPr>
            <a:stCxn id="14" idx="4"/>
            <a:endCxn id="17" idx="0"/>
          </p:cNvCxnSpPr>
          <p:nvPr/>
        </p:nvCxnSpPr>
        <p:spPr>
          <a:xfrm>
            <a:off x="1430101" y="4457827"/>
            <a:ext cx="9525" cy="29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xmlns="" id="{322DD46E-42F8-497A-866E-38C50176FB4B}"/>
              </a:ext>
            </a:extLst>
          </p:cNvPr>
          <p:cNvCxnSpPr>
            <a:stCxn id="17" idx="4"/>
            <a:endCxn id="18" idx="0"/>
          </p:cNvCxnSpPr>
          <p:nvPr/>
        </p:nvCxnSpPr>
        <p:spPr>
          <a:xfrm>
            <a:off x="1439626" y="5272220"/>
            <a:ext cx="5" cy="2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xmlns="" id="{663C393E-62D9-4976-AFF6-F2F5BB61B258}"/>
              </a:ext>
            </a:extLst>
          </p:cNvPr>
          <p:cNvCxnSpPr>
            <a:stCxn id="5" idx="4"/>
            <a:endCxn id="6" idx="0"/>
          </p:cNvCxnSpPr>
          <p:nvPr/>
        </p:nvCxnSpPr>
        <p:spPr>
          <a:xfrm>
            <a:off x="4527173" y="1543177"/>
            <a:ext cx="1" cy="111921"/>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1" name="Straight Arrow Connector 30">
            <a:extLst>
              <a:ext uri="{FF2B5EF4-FFF2-40B4-BE49-F238E27FC236}">
                <a16:creationId xmlns:a16="http://schemas.microsoft.com/office/drawing/2014/main" xmlns="" id="{0F288A89-9FC7-4ADE-8643-8F7A2EAF97D9}"/>
              </a:ext>
            </a:extLst>
          </p:cNvPr>
          <p:cNvCxnSpPr>
            <a:stCxn id="6" idx="4"/>
            <a:endCxn id="8" idx="0"/>
          </p:cNvCxnSpPr>
          <p:nvPr/>
        </p:nvCxnSpPr>
        <p:spPr>
          <a:xfrm>
            <a:off x="4527174" y="2178973"/>
            <a:ext cx="0" cy="247650"/>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2" name="Straight Arrow Connector 31">
            <a:extLst>
              <a:ext uri="{FF2B5EF4-FFF2-40B4-BE49-F238E27FC236}">
                <a16:creationId xmlns:a16="http://schemas.microsoft.com/office/drawing/2014/main" xmlns="" id="{0056664E-7C00-4A91-9BD4-9A0E78D5FB7A}"/>
              </a:ext>
            </a:extLst>
          </p:cNvPr>
          <p:cNvCxnSpPr>
            <a:stCxn id="8" idx="4"/>
            <a:endCxn id="10" idx="0"/>
          </p:cNvCxnSpPr>
          <p:nvPr/>
        </p:nvCxnSpPr>
        <p:spPr>
          <a:xfrm>
            <a:off x="4527174" y="2950498"/>
            <a:ext cx="0" cy="142875"/>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3" name="Straight Arrow Connector 32">
            <a:extLst>
              <a:ext uri="{FF2B5EF4-FFF2-40B4-BE49-F238E27FC236}">
                <a16:creationId xmlns:a16="http://schemas.microsoft.com/office/drawing/2014/main" xmlns="" id="{38C111EE-8371-4435-9B52-4888347730F1}"/>
              </a:ext>
            </a:extLst>
          </p:cNvPr>
          <p:cNvCxnSpPr>
            <a:stCxn id="10" idx="4"/>
            <a:endCxn id="16" idx="0"/>
          </p:cNvCxnSpPr>
          <p:nvPr/>
        </p:nvCxnSpPr>
        <p:spPr>
          <a:xfrm>
            <a:off x="4527174" y="3617248"/>
            <a:ext cx="19069" cy="195264"/>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4" name="Straight Arrow Connector 33">
            <a:extLst>
              <a:ext uri="{FF2B5EF4-FFF2-40B4-BE49-F238E27FC236}">
                <a16:creationId xmlns:a16="http://schemas.microsoft.com/office/drawing/2014/main" xmlns="" id="{B14DA758-96D8-48BF-AF9B-F6BEB9F03C69}"/>
              </a:ext>
            </a:extLst>
          </p:cNvPr>
          <p:cNvCxnSpPr>
            <a:stCxn id="16" idx="4"/>
            <a:endCxn id="26" idx="0"/>
          </p:cNvCxnSpPr>
          <p:nvPr/>
        </p:nvCxnSpPr>
        <p:spPr>
          <a:xfrm flipH="1">
            <a:off x="4546217" y="4336387"/>
            <a:ext cx="26" cy="223835"/>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cxnSp>
        <p:nvCxnSpPr>
          <p:cNvPr id="35" name="Straight Arrow Connector 34">
            <a:extLst>
              <a:ext uri="{FF2B5EF4-FFF2-40B4-BE49-F238E27FC236}">
                <a16:creationId xmlns:a16="http://schemas.microsoft.com/office/drawing/2014/main" xmlns="" id="{FD73744C-30AA-4517-B9A1-D45F573564AC}"/>
              </a:ext>
            </a:extLst>
          </p:cNvPr>
          <p:cNvCxnSpPr>
            <a:stCxn id="26" idx="4"/>
            <a:endCxn id="27" idx="0"/>
          </p:cNvCxnSpPr>
          <p:nvPr/>
        </p:nvCxnSpPr>
        <p:spPr>
          <a:xfrm>
            <a:off x="4546217" y="5084097"/>
            <a:ext cx="15741" cy="190506"/>
          </a:xfrm>
          <a:prstGeom prst="straightConnector1">
            <a:avLst/>
          </a:prstGeom>
          <a:ln>
            <a:tailEnd type="triangle"/>
          </a:ln>
        </p:spPr>
        <p:style>
          <a:lnRef idx="1">
            <a:schemeClr val="accent1"/>
          </a:lnRef>
          <a:fillRef idx="2">
            <a:schemeClr val="accent1"/>
          </a:fillRef>
          <a:effectRef idx="1">
            <a:schemeClr val="accent1"/>
          </a:effectRef>
          <a:fontRef idx="minor">
            <a:schemeClr val="dk1"/>
          </a:fontRef>
        </p:style>
      </p:cxnSp>
      <p:sp>
        <p:nvSpPr>
          <p:cNvPr id="42" name="Oval 41">
            <a:extLst>
              <a:ext uri="{FF2B5EF4-FFF2-40B4-BE49-F238E27FC236}">
                <a16:creationId xmlns:a16="http://schemas.microsoft.com/office/drawing/2014/main" xmlns="" id="{D5936972-EEE0-4D95-A564-05E844CDCA4B}"/>
              </a:ext>
            </a:extLst>
          </p:cNvPr>
          <p:cNvSpPr/>
          <p:nvPr/>
        </p:nvSpPr>
        <p:spPr>
          <a:xfrm>
            <a:off x="6553617" y="5345167"/>
            <a:ext cx="2312775" cy="72508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RECORD (Columns)</a:t>
            </a:r>
          </a:p>
        </p:txBody>
      </p:sp>
      <p:sp>
        <p:nvSpPr>
          <p:cNvPr id="43" name="Oval 42">
            <a:extLst>
              <a:ext uri="{FF2B5EF4-FFF2-40B4-BE49-F238E27FC236}">
                <a16:creationId xmlns:a16="http://schemas.microsoft.com/office/drawing/2014/main" xmlns="" id="{E988C976-CE68-4BEA-AF3C-B8947A1E8D5D}"/>
              </a:ext>
            </a:extLst>
          </p:cNvPr>
          <p:cNvSpPr/>
          <p:nvPr/>
        </p:nvSpPr>
        <p:spPr>
          <a:xfrm>
            <a:off x="6539332" y="4512923"/>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TABLE</a:t>
            </a:r>
          </a:p>
        </p:txBody>
      </p:sp>
      <p:sp>
        <p:nvSpPr>
          <p:cNvPr id="44" name="Oval 43">
            <a:extLst>
              <a:ext uri="{FF2B5EF4-FFF2-40B4-BE49-F238E27FC236}">
                <a16:creationId xmlns:a16="http://schemas.microsoft.com/office/drawing/2014/main" xmlns="" id="{68BD086C-396B-4BDA-860C-439E547B5668}"/>
              </a:ext>
            </a:extLst>
          </p:cNvPr>
          <p:cNvSpPr/>
          <p:nvPr/>
        </p:nvSpPr>
        <p:spPr>
          <a:xfrm>
            <a:off x="6539331" y="3769968"/>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SCHEMA</a:t>
            </a:r>
          </a:p>
        </p:txBody>
      </p:sp>
      <p:sp>
        <p:nvSpPr>
          <p:cNvPr id="45" name="Oval 44">
            <a:extLst>
              <a:ext uri="{FF2B5EF4-FFF2-40B4-BE49-F238E27FC236}">
                <a16:creationId xmlns:a16="http://schemas.microsoft.com/office/drawing/2014/main" xmlns="" id="{A7C1F7DE-AC99-4019-A163-23AA87CE9B47}"/>
              </a:ext>
            </a:extLst>
          </p:cNvPr>
          <p:cNvSpPr/>
          <p:nvPr/>
        </p:nvSpPr>
        <p:spPr>
          <a:xfrm>
            <a:off x="6546165" y="3081785"/>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DATABASE</a:t>
            </a:r>
          </a:p>
        </p:txBody>
      </p:sp>
      <p:sp>
        <p:nvSpPr>
          <p:cNvPr id="46" name="Oval 45">
            <a:extLst>
              <a:ext uri="{FF2B5EF4-FFF2-40B4-BE49-F238E27FC236}">
                <a16:creationId xmlns:a16="http://schemas.microsoft.com/office/drawing/2014/main" xmlns="" id="{DA857FD4-2CD3-49A7-B5EF-95134E112E4B}"/>
              </a:ext>
            </a:extLst>
          </p:cNvPr>
          <p:cNvSpPr/>
          <p:nvPr/>
        </p:nvSpPr>
        <p:spPr>
          <a:xfrm>
            <a:off x="6553617" y="2379063"/>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SERVER</a:t>
            </a:r>
          </a:p>
        </p:txBody>
      </p:sp>
      <p:sp>
        <p:nvSpPr>
          <p:cNvPr id="47" name="Oval 46">
            <a:extLst>
              <a:ext uri="{FF2B5EF4-FFF2-40B4-BE49-F238E27FC236}">
                <a16:creationId xmlns:a16="http://schemas.microsoft.com/office/drawing/2014/main" xmlns="" id="{4A71DB2D-3AE6-4785-A357-B20994BDC7D3}"/>
              </a:ext>
            </a:extLst>
          </p:cNvPr>
          <p:cNvSpPr/>
          <p:nvPr/>
        </p:nvSpPr>
        <p:spPr>
          <a:xfrm>
            <a:off x="6539333" y="1703972"/>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DATA CENTERS</a:t>
            </a:r>
          </a:p>
        </p:txBody>
      </p:sp>
      <p:sp>
        <p:nvSpPr>
          <p:cNvPr id="48" name="Oval 47">
            <a:extLst>
              <a:ext uri="{FF2B5EF4-FFF2-40B4-BE49-F238E27FC236}">
                <a16:creationId xmlns:a16="http://schemas.microsoft.com/office/drawing/2014/main" xmlns="" id="{FA00BB38-421F-4F1B-AEC4-BC994978E934}"/>
              </a:ext>
            </a:extLst>
          </p:cNvPr>
          <p:cNvSpPr/>
          <p:nvPr/>
        </p:nvSpPr>
        <p:spPr>
          <a:xfrm>
            <a:off x="6539329" y="981522"/>
            <a:ext cx="2312775"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CLOUD</a:t>
            </a:r>
          </a:p>
        </p:txBody>
      </p:sp>
      <p:cxnSp>
        <p:nvCxnSpPr>
          <p:cNvPr id="49" name="Straight Arrow Connector 48">
            <a:extLst>
              <a:ext uri="{FF2B5EF4-FFF2-40B4-BE49-F238E27FC236}">
                <a16:creationId xmlns:a16="http://schemas.microsoft.com/office/drawing/2014/main" xmlns="" id="{09F74175-A7D5-4D3F-93EC-1A0442D5AA9B}"/>
              </a:ext>
            </a:extLst>
          </p:cNvPr>
          <p:cNvCxnSpPr>
            <a:stCxn id="43" idx="4"/>
            <a:endCxn id="42" idx="0"/>
          </p:cNvCxnSpPr>
          <p:nvPr/>
        </p:nvCxnSpPr>
        <p:spPr>
          <a:xfrm>
            <a:off x="7695720" y="5036798"/>
            <a:ext cx="14285" cy="308369"/>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0" name="Straight Arrow Connector 49">
            <a:extLst>
              <a:ext uri="{FF2B5EF4-FFF2-40B4-BE49-F238E27FC236}">
                <a16:creationId xmlns:a16="http://schemas.microsoft.com/office/drawing/2014/main" xmlns="" id="{B0DF4BF7-2FA1-4555-85DF-D28967DCE430}"/>
              </a:ext>
            </a:extLst>
          </p:cNvPr>
          <p:cNvCxnSpPr>
            <a:stCxn id="44" idx="4"/>
            <a:endCxn id="43" idx="0"/>
          </p:cNvCxnSpPr>
          <p:nvPr/>
        </p:nvCxnSpPr>
        <p:spPr>
          <a:xfrm>
            <a:off x="7695719" y="4293843"/>
            <a:ext cx="1" cy="219080"/>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1" name="Straight Arrow Connector 50">
            <a:extLst>
              <a:ext uri="{FF2B5EF4-FFF2-40B4-BE49-F238E27FC236}">
                <a16:creationId xmlns:a16="http://schemas.microsoft.com/office/drawing/2014/main" xmlns="" id="{7E0CE6F7-B3F0-42CA-B4A7-7AF4FF24B4A4}"/>
              </a:ext>
            </a:extLst>
          </p:cNvPr>
          <p:cNvCxnSpPr>
            <a:stCxn id="45" idx="4"/>
            <a:endCxn id="44" idx="0"/>
          </p:cNvCxnSpPr>
          <p:nvPr/>
        </p:nvCxnSpPr>
        <p:spPr>
          <a:xfrm flipH="1">
            <a:off x="7695719" y="3605660"/>
            <a:ext cx="6834" cy="164308"/>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2" name="Straight Arrow Connector 51">
            <a:extLst>
              <a:ext uri="{FF2B5EF4-FFF2-40B4-BE49-F238E27FC236}">
                <a16:creationId xmlns:a16="http://schemas.microsoft.com/office/drawing/2014/main" xmlns="" id="{77C0E4E8-7253-4534-81CD-0CC8943545BF}"/>
              </a:ext>
            </a:extLst>
          </p:cNvPr>
          <p:cNvCxnSpPr>
            <a:stCxn id="46" idx="4"/>
            <a:endCxn id="45" idx="0"/>
          </p:cNvCxnSpPr>
          <p:nvPr/>
        </p:nvCxnSpPr>
        <p:spPr>
          <a:xfrm flipH="1">
            <a:off x="7702553" y="2902938"/>
            <a:ext cx="7452" cy="178847"/>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3" name="Straight Arrow Connector 52">
            <a:extLst>
              <a:ext uri="{FF2B5EF4-FFF2-40B4-BE49-F238E27FC236}">
                <a16:creationId xmlns:a16="http://schemas.microsoft.com/office/drawing/2014/main" xmlns="" id="{71420C1E-9714-48D5-A0AE-3E95A9CFC006}"/>
              </a:ext>
            </a:extLst>
          </p:cNvPr>
          <p:cNvCxnSpPr>
            <a:stCxn id="47" idx="4"/>
            <a:endCxn id="46" idx="0"/>
          </p:cNvCxnSpPr>
          <p:nvPr/>
        </p:nvCxnSpPr>
        <p:spPr>
          <a:xfrm>
            <a:off x="7695721" y="2227847"/>
            <a:ext cx="14284" cy="151216"/>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54" name="Straight Arrow Connector 53">
            <a:extLst>
              <a:ext uri="{FF2B5EF4-FFF2-40B4-BE49-F238E27FC236}">
                <a16:creationId xmlns:a16="http://schemas.microsoft.com/office/drawing/2014/main" xmlns="" id="{2540477D-1CA0-4D36-BA24-033B0C85B3AD}"/>
              </a:ext>
            </a:extLst>
          </p:cNvPr>
          <p:cNvCxnSpPr>
            <a:stCxn id="48" idx="4"/>
            <a:endCxn id="47" idx="0"/>
          </p:cNvCxnSpPr>
          <p:nvPr/>
        </p:nvCxnSpPr>
        <p:spPr>
          <a:xfrm>
            <a:off x="7695717" y="1505397"/>
            <a:ext cx="4" cy="198575"/>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
        <p:nvSpPr>
          <p:cNvPr id="55" name="Oval 54">
            <a:extLst>
              <a:ext uri="{FF2B5EF4-FFF2-40B4-BE49-F238E27FC236}">
                <a16:creationId xmlns:a16="http://schemas.microsoft.com/office/drawing/2014/main" xmlns="" id="{7F228199-6E78-4ABA-85CE-AAAF5CC5E2E6}"/>
              </a:ext>
            </a:extLst>
          </p:cNvPr>
          <p:cNvSpPr/>
          <p:nvPr/>
        </p:nvSpPr>
        <p:spPr>
          <a:xfrm>
            <a:off x="9197747" y="5318651"/>
            <a:ext cx="2865768" cy="725089"/>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Form Elements / Screens (HTML)</a:t>
            </a:r>
          </a:p>
        </p:txBody>
      </p:sp>
      <p:sp>
        <p:nvSpPr>
          <p:cNvPr id="56" name="Oval 55">
            <a:extLst>
              <a:ext uri="{FF2B5EF4-FFF2-40B4-BE49-F238E27FC236}">
                <a16:creationId xmlns:a16="http://schemas.microsoft.com/office/drawing/2014/main" xmlns="" id="{C845D2F1-7A42-42D5-ACD0-2B867BA779C1}"/>
              </a:ext>
            </a:extLst>
          </p:cNvPr>
          <p:cNvSpPr/>
          <p:nvPr/>
        </p:nvSpPr>
        <p:spPr>
          <a:xfrm>
            <a:off x="9183462" y="4486407"/>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URL / Web Pages</a:t>
            </a:r>
          </a:p>
        </p:txBody>
      </p:sp>
      <p:sp>
        <p:nvSpPr>
          <p:cNvPr id="57" name="Oval 56">
            <a:extLst>
              <a:ext uri="{FF2B5EF4-FFF2-40B4-BE49-F238E27FC236}">
                <a16:creationId xmlns:a16="http://schemas.microsoft.com/office/drawing/2014/main" xmlns="" id="{B72AA817-7ACD-469F-BB03-D97CA1954ACE}"/>
              </a:ext>
            </a:extLst>
          </p:cNvPr>
          <p:cNvSpPr/>
          <p:nvPr/>
        </p:nvSpPr>
        <p:spPr>
          <a:xfrm>
            <a:off x="9183461" y="3743452"/>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Menu / Module</a:t>
            </a:r>
          </a:p>
        </p:txBody>
      </p:sp>
      <p:sp>
        <p:nvSpPr>
          <p:cNvPr id="58" name="Oval 57">
            <a:extLst>
              <a:ext uri="{FF2B5EF4-FFF2-40B4-BE49-F238E27FC236}">
                <a16:creationId xmlns:a16="http://schemas.microsoft.com/office/drawing/2014/main" xmlns="" id="{60C79EA2-8155-4145-B98D-342970B9D126}"/>
              </a:ext>
            </a:extLst>
          </p:cNvPr>
          <p:cNvSpPr/>
          <p:nvPr/>
        </p:nvSpPr>
        <p:spPr>
          <a:xfrm>
            <a:off x="9190295" y="3055269"/>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Logged in User (Role)</a:t>
            </a:r>
          </a:p>
        </p:txBody>
      </p:sp>
      <p:sp>
        <p:nvSpPr>
          <p:cNvPr id="59" name="Oval 58">
            <a:extLst>
              <a:ext uri="{FF2B5EF4-FFF2-40B4-BE49-F238E27FC236}">
                <a16:creationId xmlns:a16="http://schemas.microsoft.com/office/drawing/2014/main" xmlns="" id="{29302EE4-EE6F-479D-8D76-4C58B936DE45}"/>
              </a:ext>
            </a:extLst>
          </p:cNvPr>
          <p:cNvSpPr/>
          <p:nvPr/>
        </p:nvSpPr>
        <p:spPr>
          <a:xfrm>
            <a:off x="9197747" y="2352547"/>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Application Purpose</a:t>
            </a:r>
          </a:p>
        </p:txBody>
      </p:sp>
      <p:sp>
        <p:nvSpPr>
          <p:cNvPr id="60" name="Oval 59">
            <a:extLst>
              <a:ext uri="{FF2B5EF4-FFF2-40B4-BE49-F238E27FC236}">
                <a16:creationId xmlns:a16="http://schemas.microsoft.com/office/drawing/2014/main" xmlns="" id="{744768C2-6722-47CC-9B44-4ECE50F6D444}"/>
              </a:ext>
            </a:extLst>
          </p:cNvPr>
          <p:cNvSpPr/>
          <p:nvPr/>
        </p:nvSpPr>
        <p:spPr>
          <a:xfrm>
            <a:off x="9183463" y="1677456"/>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Customer Facing / Internal Application</a:t>
            </a:r>
          </a:p>
        </p:txBody>
      </p:sp>
      <p:sp>
        <p:nvSpPr>
          <p:cNvPr id="61" name="Oval 60">
            <a:extLst>
              <a:ext uri="{FF2B5EF4-FFF2-40B4-BE49-F238E27FC236}">
                <a16:creationId xmlns:a16="http://schemas.microsoft.com/office/drawing/2014/main" xmlns="" id="{48E449D4-184B-46D1-A383-4053966B6DCF}"/>
              </a:ext>
            </a:extLst>
          </p:cNvPr>
          <p:cNvSpPr/>
          <p:nvPr/>
        </p:nvSpPr>
        <p:spPr>
          <a:xfrm>
            <a:off x="9183459" y="955006"/>
            <a:ext cx="2865768" cy="523875"/>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400" dirty="0"/>
              <a:t>Enterprise Applications</a:t>
            </a:r>
          </a:p>
        </p:txBody>
      </p:sp>
      <p:cxnSp>
        <p:nvCxnSpPr>
          <p:cNvPr id="62" name="Straight Arrow Connector 61">
            <a:extLst>
              <a:ext uri="{FF2B5EF4-FFF2-40B4-BE49-F238E27FC236}">
                <a16:creationId xmlns:a16="http://schemas.microsoft.com/office/drawing/2014/main" xmlns="" id="{AEA012ED-23C2-475A-B97A-C3EAA61DE9C7}"/>
              </a:ext>
            </a:extLst>
          </p:cNvPr>
          <p:cNvCxnSpPr>
            <a:stCxn id="56" idx="4"/>
            <a:endCxn id="55" idx="0"/>
          </p:cNvCxnSpPr>
          <p:nvPr/>
        </p:nvCxnSpPr>
        <p:spPr>
          <a:xfrm>
            <a:off x="10616346" y="5010282"/>
            <a:ext cx="14285" cy="308369"/>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3" name="Straight Arrow Connector 62">
            <a:extLst>
              <a:ext uri="{FF2B5EF4-FFF2-40B4-BE49-F238E27FC236}">
                <a16:creationId xmlns:a16="http://schemas.microsoft.com/office/drawing/2014/main" xmlns="" id="{C3FFCCB4-7C9D-4FFF-BC21-59B1B521A8D4}"/>
              </a:ext>
            </a:extLst>
          </p:cNvPr>
          <p:cNvCxnSpPr>
            <a:stCxn id="57" idx="4"/>
            <a:endCxn id="56" idx="0"/>
          </p:cNvCxnSpPr>
          <p:nvPr/>
        </p:nvCxnSpPr>
        <p:spPr>
          <a:xfrm>
            <a:off x="10616345" y="4267327"/>
            <a:ext cx="1" cy="219080"/>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4" name="Straight Arrow Connector 63">
            <a:extLst>
              <a:ext uri="{FF2B5EF4-FFF2-40B4-BE49-F238E27FC236}">
                <a16:creationId xmlns:a16="http://schemas.microsoft.com/office/drawing/2014/main" xmlns="" id="{14CECF77-6C2D-44FC-BD34-729681A2A17B}"/>
              </a:ext>
            </a:extLst>
          </p:cNvPr>
          <p:cNvCxnSpPr>
            <a:stCxn id="58" idx="4"/>
            <a:endCxn id="57" idx="0"/>
          </p:cNvCxnSpPr>
          <p:nvPr/>
        </p:nvCxnSpPr>
        <p:spPr>
          <a:xfrm flipH="1">
            <a:off x="10616345" y="3579144"/>
            <a:ext cx="6834" cy="164308"/>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5" name="Straight Arrow Connector 64">
            <a:extLst>
              <a:ext uri="{FF2B5EF4-FFF2-40B4-BE49-F238E27FC236}">
                <a16:creationId xmlns:a16="http://schemas.microsoft.com/office/drawing/2014/main" xmlns="" id="{71A404A0-41A6-4903-97CC-F400DCCE4ABA}"/>
              </a:ext>
            </a:extLst>
          </p:cNvPr>
          <p:cNvCxnSpPr>
            <a:stCxn id="59" idx="4"/>
            <a:endCxn id="58" idx="0"/>
          </p:cNvCxnSpPr>
          <p:nvPr/>
        </p:nvCxnSpPr>
        <p:spPr>
          <a:xfrm flipH="1">
            <a:off x="10623179" y="2876422"/>
            <a:ext cx="7452" cy="178847"/>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6" name="Straight Arrow Connector 65">
            <a:extLst>
              <a:ext uri="{FF2B5EF4-FFF2-40B4-BE49-F238E27FC236}">
                <a16:creationId xmlns:a16="http://schemas.microsoft.com/office/drawing/2014/main" xmlns="" id="{291D9DAD-8002-4398-9E54-71AFA1419EDC}"/>
              </a:ext>
            </a:extLst>
          </p:cNvPr>
          <p:cNvCxnSpPr>
            <a:stCxn id="60" idx="4"/>
            <a:endCxn id="59" idx="0"/>
          </p:cNvCxnSpPr>
          <p:nvPr/>
        </p:nvCxnSpPr>
        <p:spPr>
          <a:xfrm>
            <a:off x="10616347" y="2201331"/>
            <a:ext cx="14284" cy="151216"/>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cxnSp>
        <p:nvCxnSpPr>
          <p:cNvPr id="67" name="Straight Arrow Connector 66">
            <a:extLst>
              <a:ext uri="{FF2B5EF4-FFF2-40B4-BE49-F238E27FC236}">
                <a16:creationId xmlns:a16="http://schemas.microsoft.com/office/drawing/2014/main" xmlns="" id="{859368FA-D34B-44C7-802D-C07321B77DFE}"/>
              </a:ext>
            </a:extLst>
          </p:cNvPr>
          <p:cNvCxnSpPr>
            <a:stCxn id="61" idx="4"/>
            <a:endCxn id="60" idx="0"/>
          </p:cNvCxnSpPr>
          <p:nvPr/>
        </p:nvCxnSpPr>
        <p:spPr>
          <a:xfrm>
            <a:off x="10616343" y="1478881"/>
            <a:ext cx="4" cy="198575"/>
          </a:xfrm>
          <a:prstGeom prst="straightConnector1">
            <a:avLst/>
          </a:prstGeom>
          <a:ln>
            <a:tailEnd type="triangle"/>
          </a:ln>
        </p:spPr>
        <p:style>
          <a:lnRef idx="1">
            <a:schemeClr val="accent5"/>
          </a:lnRef>
          <a:fillRef idx="2">
            <a:schemeClr val="accent5"/>
          </a:fillRef>
          <a:effectRef idx="1">
            <a:schemeClr val="accent5"/>
          </a:effectRef>
          <a:fontRef idx="minor">
            <a:schemeClr val="dk1"/>
          </a:fontRef>
        </p:style>
      </p:cxnSp>
    </p:spTree>
    <p:extLst>
      <p:ext uri="{BB962C8B-B14F-4D97-AF65-F5344CB8AC3E}">
        <p14:creationId xmlns:p14="http://schemas.microsoft.com/office/powerpoint/2010/main" val="191172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fill="hold"/>
                                        <p:tgtEl>
                                          <p:spTgt spid="14"/>
                                        </p:tgtEl>
                                        <p:attrNameLst>
                                          <p:attrName>ppt_x</p:attrName>
                                        </p:attrNameLst>
                                      </p:cBhvr>
                                      <p:tavLst>
                                        <p:tav tm="0">
                                          <p:val>
                                            <p:strVal val="#ppt_x"/>
                                          </p:val>
                                        </p:tav>
                                        <p:tav tm="100000">
                                          <p:val>
                                            <p:strVal val="#ppt_x"/>
                                          </p:val>
                                        </p:tav>
                                      </p:tavLst>
                                    </p:anim>
                                    <p:anim calcmode="lin" valueType="num">
                                      <p:cBhvr additive="base">
                                        <p:cTn id="4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additive="base">
                                        <p:cTn id="53" dur="500" fill="hold"/>
                                        <p:tgtEl>
                                          <p:spTgt spid="28"/>
                                        </p:tgtEl>
                                        <p:attrNameLst>
                                          <p:attrName>ppt_x</p:attrName>
                                        </p:attrNameLst>
                                      </p:cBhvr>
                                      <p:tavLst>
                                        <p:tav tm="0">
                                          <p:val>
                                            <p:strVal val="#ppt_x"/>
                                          </p:val>
                                        </p:tav>
                                        <p:tav tm="100000">
                                          <p:val>
                                            <p:strVal val="#ppt_x"/>
                                          </p:val>
                                        </p:tav>
                                      </p:tavLst>
                                    </p:anim>
                                    <p:anim calcmode="lin" valueType="num">
                                      <p:cBhvr additive="base">
                                        <p:cTn id="54" dur="500" fill="hold"/>
                                        <p:tgtEl>
                                          <p:spTgt spid="28"/>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ppt_x"/>
                                          </p:val>
                                        </p:tav>
                                        <p:tav tm="100000">
                                          <p:val>
                                            <p:strVal val="#ppt_x"/>
                                          </p:val>
                                        </p:tav>
                                      </p:tavLst>
                                    </p:anim>
                                    <p:anim calcmode="lin" valueType="num">
                                      <p:cBhvr additive="base">
                                        <p:cTn id="64" dur="500" fill="hold"/>
                                        <p:tgtEl>
                                          <p:spTgt spid="2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anim calcmode="lin" valueType="num">
                                      <p:cBhvr additive="base">
                                        <p:cTn id="79" dur="500" fill="hold"/>
                                        <p:tgtEl>
                                          <p:spTgt spid="30"/>
                                        </p:tgtEl>
                                        <p:attrNameLst>
                                          <p:attrName>ppt_x</p:attrName>
                                        </p:attrNameLst>
                                      </p:cBhvr>
                                      <p:tavLst>
                                        <p:tav tm="0">
                                          <p:val>
                                            <p:strVal val="#ppt_x"/>
                                          </p:val>
                                        </p:tav>
                                        <p:tav tm="100000">
                                          <p:val>
                                            <p:strVal val="#ppt_x"/>
                                          </p:val>
                                        </p:tav>
                                      </p:tavLst>
                                    </p:anim>
                                    <p:anim calcmode="lin" valueType="num">
                                      <p:cBhvr additive="base">
                                        <p:cTn id="80" dur="500" fill="hold"/>
                                        <p:tgtEl>
                                          <p:spTgt spid="30"/>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6"/>
                                        </p:tgtEl>
                                        <p:attrNameLst>
                                          <p:attrName>style.visibility</p:attrName>
                                        </p:attrNameLst>
                                      </p:cBhvr>
                                      <p:to>
                                        <p:strVal val="visible"/>
                                      </p:to>
                                    </p:set>
                                    <p:anim calcmode="lin" valueType="num">
                                      <p:cBhvr additive="base">
                                        <p:cTn id="83" dur="500" fill="hold"/>
                                        <p:tgtEl>
                                          <p:spTgt spid="6"/>
                                        </p:tgtEl>
                                        <p:attrNameLst>
                                          <p:attrName>ppt_x</p:attrName>
                                        </p:attrNameLst>
                                      </p:cBhvr>
                                      <p:tavLst>
                                        <p:tav tm="0">
                                          <p:val>
                                            <p:strVal val="#ppt_x"/>
                                          </p:val>
                                        </p:tav>
                                        <p:tav tm="100000">
                                          <p:val>
                                            <p:strVal val="#ppt_x"/>
                                          </p:val>
                                        </p:tav>
                                      </p:tavLst>
                                    </p:anim>
                                    <p:anim calcmode="lin" valueType="num">
                                      <p:cBhvr additive="base">
                                        <p:cTn id="8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fill="hold"/>
                                        <p:tgtEl>
                                          <p:spTgt spid="31"/>
                                        </p:tgtEl>
                                        <p:attrNameLst>
                                          <p:attrName>ppt_x</p:attrName>
                                        </p:attrNameLst>
                                      </p:cBhvr>
                                      <p:tavLst>
                                        <p:tav tm="0">
                                          <p:val>
                                            <p:strVal val="#ppt_x"/>
                                          </p:val>
                                        </p:tav>
                                        <p:tav tm="100000">
                                          <p:val>
                                            <p:strVal val="#ppt_x"/>
                                          </p:val>
                                        </p:tav>
                                      </p:tavLst>
                                    </p:anim>
                                    <p:anim calcmode="lin" valueType="num">
                                      <p:cBhvr additive="base">
                                        <p:cTn id="90" dur="500" fill="hold"/>
                                        <p:tgtEl>
                                          <p:spTgt spid="31"/>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8"/>
                                        </p:tgtEl>
                                        <p:attrNameLst>
                                          <p:attrName>style.visibility</p:attrName>
                                        </p:attrNameLst>
                                      </p:cBhvr>
                                      <p:to>
                                        <p:strVal val="visible"/>
                                      </p:to>
                                    </p:set>
                                    <p:anim calcmode="lin" valueType="num">
                                      <p:cBhvr additive="base">
                                        <p:cTn id="93" dur="500" fill="hold"/>
                                        <p:tgtEl>
                                          <p:spTgt spid="8"/>
                                        </p:tgtEl>
                                        <p:attrNameLst>
                                          <p:attrName>ppt_x</p:attrName>
                                        </p:attrNameLst>
                                      </p:cBhvr>
                                      <p:tavLst>
                                        <p:tav tm="0">
                                          <p:val>
                                            <p:strVal val="#ppt_x"/>
                                          </p:val>
                                        </p:tav>
                                        <p:tav tm="100000">
                                          <p:val>
                                            <p:strVal val="#ppt_x"/>
                                          </p:val>
                                        </p:tav>
                                      </p:tavLst>
                                    </p:anim>
                                    <p:anim calcmode="lin" valueType="num">
                                      <p:cBhvr additive="base">
                                        <p:cTn id="9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additive="base">
                                        <p:cTn id="99" dur="500" fill="hold"/>
                                        <p:tgtEl>
                                          <p:spTgt spid="32"/>
                                        </p:tgtEl>
                                        <p:attrNameLst>
                                          <p:attrName>ppt_x</p:attrName>
                                        </p:attrNameLst>
                                      </p:cBhvr>
                                      <p:tavLst>
                                        <p:tav tm="0">
                                          <p:val>
                                            <p:strVal val="#ppt_x"/>
                                          </p:val>
                                        </p:tav>
                                        <p:tav tm="100000">
                                          <p:val>
                                            <p:strVal val="#ppt_x"/>
                                          </p:val>
                                        </p:tav>
                                      </p:tavLst>
                                    </p:anim>
                                    <p:anim calcmode="lin" valueType="num">
                                      <p:cBhvr additive="base">
                                        <p:cTn id="100" dur="500" fill="hold"/>
                                        <p:tgtEl>
                                          <p:spTgt spid="3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500" fill="hold"/>
                                        <p:tgtEl>
                                          <p:spTgt spid="10"/>
                                        </p:tgtEl>
                                        <p:attrNameLst>
                                          <p:attrName>ppt_x</p:attrName>
                                        </p:attrNameLst>
                                      </p:cBhvr>
                                      <p:tavLst>
                                        <p:tav tm="0">
                                          <p:val>
                                            <p:strVal val="#ppt_x"/>
                                          </p:val>
                                        </p:tav>
                                        <p:tav tm="100000">
                                          <p:val>
                                            <p:strVal val="#ppt_x"/>
                                          </p:val>
                                        </p:tav>
                                      </p:tavLst>
                                    </p:anim>
                                    <p:anim calcmode="lin" valueType="num">
                                      <p:cBhvr additive="base">
                                        <p:cTn id="10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33"/>
                                        </p:tgtEl>
                                        <p:attrNameLst>
                                          <p:attrName>style.visibility</p:attrName>
                                        </p:attrNameLst>
                                      </p:cBhvr>
                                      <p:to>
                                        <p:strVal val="visible"/>
                                      </p:to>
                                    </p:set>
                                    <p:anim calcmode="lin" valueType="num">
                                      <p:cBhvr additive="base">
                                        <p:cTn id="109" dur="500" fill="hold"/>
                                        <p:tgtEl>
                                          <p:spTgt spid="33"/>
                                        </p:tgtEl>
                                        <p:attrNameLst>
                                          <p:attrName>ppt_x</p:attrName>
                                        </p:attrNameLst>
                                      </p:cBhvr>
                                      <p:tavLst>
                                        <p:tav tm="0">
                                          <p:val>
                                            <p:strVal val="#ppt_x"/>
                                          </p:val>
                                        </p:tav>
                                        <p:tav tm="100000">
                                          <p:val>
                                            <p:strVal val="#ppt_x"/>
                                          </p:val>
                                        </p:tav>
                                      </p:tavLst>
                                    </p:anim>
                                    <p:anim calcmode="lin" valueType="num">
                                      <p:cBhvr additive="base">
                                        <p:cTn id="110" dur="500" fill="hold"/>
                                        <p:tgtEl>
                                          <p:spTgt spid="3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16"/>
                                        </p:tgtEl>
                                        <p:attrNameLst>
                                          <p:attrName>style.visibility</p:attrName>
                                        </p:attrNameLst>
                                      </p:cBhvr>
                                      <p:to>
                                        <p:strVal val="visible"/>
                                      </p:to>
                                    </p:set>
                                    <p:anim calcmode="lin" valueType="num">
                                      <p:cBhvr additive="base">
                                        <p:cTn id="113" dur="500" fill="hold"/>
                                        <p:tgtEl>
                                          <p:spTgt spid="16"/>
                                        </p:tgtEl>
                                        <p:attrNameLst>
                                          <p:attrName>ppt_x</p:attrName>
                                        </p:attrNameLst>
                                      </p:cBhvr>
                                      <p:tavLst>
                                        <p:tav tm="0">
                                          <p:val>
                                            <p:strVal val="#ppt_x"/>
                                          </p:val>
                                        </p:tav>
                                        <p:tav tm="100000">
                                          <p:val>
                                            <p:strVal val="#ppt_x"/>
                                          </p:val>
                                        </p:tav>
                                      </p:tavLst>
                                    </p:anim>
                                    <p:anim calcmode="lin" valueType="num">
                                      <p:cBhvr additive="base">
                                        <p:cTn id="11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anim calcmode="lin" valueType="num">
                                      <p:cBhvr additive="base">
                                        <p:cTn id="119" dur="500" fill="hold"/>
                                        <p:tgtEl>
                                          <p:spTgt spid="34"/>
                                        </p:tgtEl>
                                        <p:attrNameLst>
                                          <p:attrName>ppt_x</p:attrName>
                                        </p:attrNameLst>
                                      </p:cBhvr>
                                      <p:tavLst>
                                        <p:tav tm="0">
                                          <p:val>
                                            <p:strVal val="#ppt_x"/>
                                          </p:val>
                                        </p:tav>
                                        <p:tav tm="100000">
                                          <p:val>
                                            <p:strVal val="#ppt_x"/>
                                          </p:val>
                                        </p:tav>
                                      </p:tavLst>
                                    </p:anim>
                                    <p:anim calcmode="lin" valueType="num">
                                      <p:cBhvr additive="base">
                                        <p:cTn id="120" dur="500" fill="hold"/>
                                        <p:tgtEl>
                                          <p:spTgt spid="34"/>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26"/>
                                        </p:tgtEl>
                                        <p:attrNameLst>
                                          <p:attrName>style.visibility</p:attrName>
                                        </p:attrNameLst>
                                      </p:cBhvr>
                                      <p:to>
                                        <p:strVal val="visible"/>
                                      </p:to>
                                    </p:set>
                                    <p:anim calcmode="lin" valueType="num">
                                      <p:cBhvr additive="base">
                                        <p:cTn id="123" dur="500" fill="hold"/>
                                        <p:tgtEl>
                                          <p:spTgt spid="26"/>
                                        </p:tgtEl>
                                        <p:attrNameLst>
                                          <p:attrName>ppt_x</p:attrName>
                                        </p:attrNameLst>
                                      </p:cBhvr>
                                      <p:tavLst>
                                        <p:tav tm="0">
                                          <p:val>
                                            <p:strVal val="#ppt_x"/>
                                          </p:val>
                                        </p:tav>
                                        <p:tav tm="100000">
                                          <p:val>
                                            <p:strVal val="#ppt_x"/>
                                          </p:val>
                                        </p:tav>
                                      </p:tavLst>
                                    </p:anim>
                                    <p:anim calcmode="lin" valueType="num">
                                      <p:cBhvr additive="base">
                                        <p:cTn id="12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4" fill="hold" nodeType="clickEffect">
                                  <p:stCondLst>
                                    <p:cond delay="0"/>
                                  </p:stCondLst>
                                  <p:childTnLst>
                                    <p:set>
                                      <p:cBhvr>
                                        <p:cTn id="128" dur="1" fill="hold">
                                          <p:stCondLst>
                                            <p:cond delay="0"/>
                                          </p:stCondLst>
                                        </p:cTn>
                                        <p:tgtEl>
                                          <p:spTgt spid="35"/>
                                        </p:tgtEl>
                                        <p:attrNameLst>
                                          <p:attrName>style.visibility</p:attrName>
                                        </p:attrNameLst>
                                      </p:cBhvr>
                                      <p:to>
                                        <p:strVal val="visible"/>
                                      </p:to>
                                    </p:set>
                                    <p:anim calcmode="lin" valueType="num">
                                      <p:cBhvr additive="base">
                                        <p:cTn id="129" dur="500" fill="hold"/>
                                        <p:tgtEl>
                                          <p:spTgt spid="35"/>
                                        </p:tgtEl>
                                        <p:attrNameLst>
                                          <p:attrName>ppt_x</p:attrName>
                                        </p:attrNameLst>
                                      </p:cBhvr>
                                      <p:tavLst>
                                        <p:tav tm="0">
                                          <p:val>
                                            <p:strVal val="#ppt_x"/>
                                          </p:val>
                                        </p:tav>
                                        <p:tav tm="100000">
                                          <p:val>
                                            <p:strVal val="#ppt_x"/>
                                          </p:val>
                                        </p:tav>
                                      </p:tavLst>
                                    </p:anim>
                                    <p:anim calcmode="lin" valueType="num">
                                      <p:cBhvr additive="base">
                                        <p:cTn id="130" dur="500" fill="hold"/>
                                        <p:tgtEl>
                                          <p:spTgt spid="35"/>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27"/>
                                        </p:tgtEl>
                                        <p:attrNameLst>
                                          <p:attrName>style.visibility</p:attrName>
                                        </p:attrNameLst>
                                      </p:cBhvr>
                                      <p:to>
                                        <p:strVal val="visible"/>
                                      </p:to>
                                    </p:set>
                                    <p:anim calcmode="lin" valueType="num">
                                      <p:cBhvr additive="base">
                                        <p:cTn id="133" dur="500" fill="hold"/>
                                        <p:tgtEl>
                                          <p:spTgt spid="27"/>
                                        </p:tgtEl>
                                        <p:attrNameLst>
                                          <p:attrName>ppt_x</p:attrName>
                                        </p:attrNameLst>
                                      </p:cBhvr>
                                      <p:tavLst>
                                        <p:tav tm="0">
                                          <p:val>
                                            <p:strVal val="#ppt_x"/>
                                          </p:val>
                                        </p:tav>
                                        <p:tav tm="100000">
                                          <p:val>
                                            <p:strVal val="#ppt_x"/>
                                          </p:val>
                                        </p:tav>
                                      </p:tavLst>
                                    </p:anim>
                                    <p:anim calcmode="lin" valueType="num">
                                      <p:cBhvr additive="base">
                                        <p:cTn id="13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42"/>
                                        </p:tgtEl>
                                        <p:attrNameLst>
                                          <p:attrName>style.visibility</p:attrName>
                                        </p:attrNameLst>
                                      </p:cBhvr>
                                      <p:to>
                                        <p:strVal val="visible"/>
                                      </p:to>
                                    </p:set>
                                    <p:anim calcmode="lin" valueType="num">
                                      <p:cBhvr additive="base">
                                        <p:cTn id="139" dur="500" fill="hold"/>
                                        <p:tgtEl>
                                          <p:spTgt spid="42"/>
                                        </p:tgtEl>
                                        <p:attrNameLst>
                                          <p:attrName>ppt_x</p:attrName>
                                        </p:attrNameLst>
                                      </p:cBhvr>
                                      <p:tavLst>
                                        <p:tav tm="0">
                                          <p:val>
                                            <p:strVal val="#ppt_x"/>
                                          </p:val>
                                        </p:tav>
                                        <p:tav tm="100000">
                                          <p:val>
                                            <p:strVal val="#ppt_x"/>
                                          </p:val>
                                        </p:tav>
                                      </p:tavLst>
                                    </p:anim>
                                    <p:anim calcmode="lin" valueType="num">
                                      <p:cBhvr additive="base">
                                        <p:cTn id="14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nodeType="clickEffect">
                                  <p:stCondLst>
                                    <p:cond delay="0"/>
                                  </p:stCondLst>
                                  <p:childTnLst>
                                    <p:set>
                                      <p:cBhvr>
                                        <p:cTn id="144" dur="1" fill="hold">
                                          <p:stCondLst>
                                            <p:cond delay="0"/>
                                          </p:stCondLst>
                                        </p:cTn>
                                        <p:tgtEl>
                                          <p:spTgt spid="49"/>
                                        </p:tgtEl>
                                        <p:attrNameLst>
                                          <p:attrName>style.visibility</p:attrName>
                                        </p:attrNameLst>
                                      </p:cBhvr>
                                      <p:to>
                                        <p:strVal val="visible"/>
                                      </p:to>
                                    </p:set>
                                    <p:animEffect transition="in" filter="fade">
                                      <p:cBhvr>
                                        <p:cTn id="145" dur="1000"/>
                                        <p:tgtEl>
                                          <p:spTgt spid="49"/>
                                        </p:tgtEl>
                                      </p:cBhvr>
                                    </p:animEffect>
                                    <p:anim calcmode="lin" valueType="num">
                                      <p:cBhvr>
                                        <p:cTn id="146" dur="1000" fill="hold"/>
                                        <p:tgtEl>
                                          <p:spTgt spid="49"/>
                                        </p:tgtEl>
                                        <p:attrNameLst>
                                          <p:attrName>ppt_x</p:attrName>
                                        </p:attrNameLst>
                                      </p:cBhvr>
                                      <p:tavLst>
                                        <p:tav tm="0">
                                          <p:val>
                                            <p:strVal val="#ppt_x"/>
                                          </p:val>
                                        </p:tav>
                                        <p:tav tm="100000">
                                          <p:val>
                                            <p:strVal val="#ppt_x"/>
                                          </p:val>
                                        </p:tav>
                                      </p:tavLst>
                                    </p:anim>
                                    <p:anim calcmode="lin" valueType="num">
                                      <p:cBhvr>
                                        <p:cTn id="147" dur="1000" fill="hold"/>
                                        <p:tgtEl>
                                          <p:spTgt spid="49"/>
                                        </p:tgtEl>
                                        <p:attrNameLst>
                                          <p:attrName>ppt_y</p:attrName>
                                        </p:attrNameLst>
                                      </p:cBhvr>
                                      <p:tavLst>
                                        <p:tav tm="0">
                                          <p:val>
                                            <p:strVal val="#ppt_y+.1"/>
                                          </p:val>
                                        </p:tav>
                                        <p:tav tm="100000">
                                          <p:val>
                                            <p:strVal val="#ppt_y"/>
                                          </p:val>
                                        </p:tav>
                                      </p:tavLst>
                                    </p:anim>
                                  </p:childTnLst>
                                </p:cTn>
                              </p:par>
                              <p:par>
                                <p:cTn id="148" presetID="42" presetClass="entr" presetSubtype="0" fill="hold" grpId="0" nodeType="withEffect">
                                  <p:stCondLst>
                                    <p:cond delay="0"/>
                                  </p:stCondLst>
                                  <p:childTnLst>
                                    <p:set>
                                      <p:cBhvr>
                                        <p:cTn id="149" dur="1" fill="hold">
                                          <p:stCondLst>
                                            <p:cond delay="0"/>
                                          </p:stCondLst>
                                        </p:cTn>
                                        <p:tgtEl>
                                          <p:spTgt spid="43"/>
                                        </p:tgtEl>
                                        <p:attrNameLst>
                                          <p:attrName>style.visibility</p:attrName>
                                        </p:attrNameLst>
                                      </p:cBhvr>
                                      <p:to>
                                        <p:strVal val="visible"/>
                                      </p:to>
                                    </p:set>
                                    <p:animEffect transition="in" filter="fade">
                                      <p:cBhvr>
                                        <p:cTn id="150" dur="1000"/>
                                        <p:tgtEl>
                                          <p:spTgt spid="43"/>
                                        </p:tgtEl>
                                      </p:cBhvr>
                                    </p:animEffect>
                                    <p:anim calcmode="lin" valueType="num">
                                      <p:cBhvr>
                                        <p:cTn id="151" dur="1000" fill="hold"/>
                                        <p:tgtEl>
                                          <p:spTgt spid="43"/>
                                        </p:tgtEl>
                                        <p:attrNameLst>
                                          <p:attrName>ppt_x</p:attrName>
                                        </p:attrNameLst>
                                      </p:cBhvr>
                                      <p:tavLst>
                                        <p:tav tm="0">
                                          <p:val>
                                            <p:strVal val="#ppt_x"/>
                                          </p:val>
                                        </p:tav>
                                        <p:tav tm="100000">
                                          <p:val>
                                            <p:strVal val="#ppt_x"/>
                                          </p:val>
                                        </p:tav>
                                      </p:tavLst>
                                    </p:anim>
                                    <p:anim calcmode="lin" valueType="num">
                                      <p:cBhvr>
                                        <p:cTn id="15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50"/>
                                        </p:tgtEl>
                                        <p:attrNameLst>
                                          <p:attrName>style.visibility</p:attrName>
                                        </p:attrNameLst>
                                      </p:cBhvr>
                                      <p:to>
                                        <p:strVal val="visible"/>
                                      </p:to>
                                    </p:set>
                                    <p:anim calcmode="lin" valueType="num">
                                      <p:cBhvr additive="base">
                                        <p:cTn id="157" dur="500" fill="hold"/>
                                        <p:tgtEl>
                                          <p:spTgt spid="50"/>
                                        </p:tgtEl>
                                        <p:attrNameLst>
                                          <p:attrName>ppt_x</p:attrName>
                                        </p:attrNameLst>
                                      </p:cBhvr>
                                      <p:tavLst>
                                        <p:tav tm="0">
                                          <p:val>
                                            <p:strVal val="#ppt_x"/>
                                          </p:val>
                                        </p:tav>
                                        <p:tav tm="100000">
                                          <p:val>
                                            <p:strVal val="#ppt_x"/>
                                          </p:val>
                                        </p:tav>
                                      </p:tavLst>
                                    </p:anim>
                                    <p:anim calcmode="lin" valueType="num">
                                      <p:cBhvr additive="base">
                                        <p:cTn id="158" dur="500" fill="hold"/>
                                        <p:tgtEl>
                                          <p:spTgt spid="5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44"/>
                                        </p:tgtEl>
                                        <p:attrNameLst>
                                          <p:attrName>style.visibility</p:attrName>
                                        </p:attrNameLst>
                                      </p:cBhvr>
                                      <p:to>
                                        <p:strVal val="visible"/>
                                      </p:to>
                                    </p:set>
                                    <p:anim calcmode="lin" valueType="num">
                                      <p:cBhvr additive="base">
                                        <p:cTn id="161" dur="500" fill="hold"/>
                                        <p:tgtEl>
                                          <p:spTgt spid="44"/>
                                        </p:tgtEl>
                                        <p:attrNameLst>
                                          <p:attrName>ppt_x</p:attrName>
                                        </p:attrNameLst>
                                      </p:cBhvr>
                                      <p:tavLst>
                                        <p:tav tm="0">
                                          <p:val>
                                            <p:strVal val="#ppt_x"/>
                                          </p:val>
                                        </p:tav>
                                        <p:tav tm="100000">
                                          <p:val>
                                            <p:strVal val="#ppt_x"/>
                                          </p:val>
                                        </p:tav>
                                      </p:tavLst>
                                    </p:anim>
                                    <p:anim calcmode="lin" valueType="num">
                                      <p:cBhvr additive="base">
                                        <p:cTn id="16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nodeType="clickEffect">
                                  <p:stCondLst>
                                    <p:cond delay="0"/>
                                  </p:stCondLst>
                                  <p:childTnLst>
                                    <p:set>
                                      <p:cBhvr>
                                        <p:cTn id="166" dur="1" fill="hold">
                                          <p:stCondLst>
                                            <p:cond delay="0"/>
                                          </p:stCondLst>
                                        </p:cTn>
                                        <p:tgtEl>
                                          <p:spTgt spid="51"/>
                                        </p:tgtEl>
                                        <p:attrNameLst>
                                          <p:attrName>style.visibility</p:attrName>
                                        </p:attrNameLst>
                                      </p:cBhvr>
                                      <p:to>
                                        <p:strVal val="visible"/>
                                      </p:to>
                                    </p:set>
                                    <p:anim calcmode="lin" valueType="num">
                                      <p:cBhvr additive="base">
                                        <p:cTn id="167" dur="500" fill="hold"/>
                                        <p:tgtEl>
                                          <p:spTgt spid="51"/>
                                        </p:tgtEl>
                                        <p:attrNameLst>
                                          <p:attrName>ppt_x</p:attrName>
                                        </p:attrNameLst>
                                      </p:cBhvr>
                                      <p:tavLst>
                                        <p:tav tm="0">
                                          <p:val>
                                            <p:strVal val="#ppt_x"/>
                                          </p:val>
                                        </p:tav>
                                        <p:tav tm="100000">
                                          <p:val>
                                            <p:strVal val="#ppt_x"/>
                                          </p:val>
                                        </p:tav>
                                      </p:tavLst>
                                    </p:anim>
                                    <p:anim calcmode="lin" valueType="num">
                                      <p:cBhvr additive="base">
                                        <p:cTn id="168" dur="500" fill="hold"/>
                                        <p:tgtEl>
                                          <p:spTgt spid="51"/>
                                        </p:tgtEl>
                                        <p:attrNameLst>
                                          <p:attrName>ppt_y</p:attrName>
                                        </p:attrNameLst>
                                      </p:cBhvr>
                                      <p:tavLst>
                                        <p:tav tm="0">
                                          <p:val>
                                            <p:strVal val="1+#ppt_h/2"/>
                                          </p:val>
                                        </p:tav>
                                        <p:tav tm="100000">
                                          <p:val>
                                            <p:strVal val="#ppt_y"/>
                                          </p:val>
                                        </p:tav>
                                      </p:tavLst>
                                    </p:anim>
                                  </p:childTnLst>
                                </p:cTn>
                              </p:par>
                              <p:par>
                                <p:cTn id="169" presetID="2" presetClass="entr" presetSubtype="4" fill="hold" grpId="0" nodeType="withEffect">
                                  <p:stCondLst>
                                    <p:cond delay="0"/>
                                  </p:stCondLst>
                                  <p:childTnLst>
                                    <p:set>
                                      <p:cBhvr>
                                        <p:cTn id="170" dur="1" fill="hold">
                                          <p:stCondLst>
                                            <p:cond delay="0"/>
                                          </p:stCondLst>
                                        </p:cTn>
                                        <p:tgtEl>
                                          <p:spTgt spid="45"/>
                                        </p:tgtEl>
                                        <p:attrNameLst>
                                          <p:attrName>style.visibility</p:attrName>
                                        </p:attrNameLst>
                                      </p:cBhvr>
                                      <p:to>
                                        <p:strVal val="visible"/>
                                      </p:to>
                                    </p:set>
                                    <p:anim calcmode="lin" valueType="num">
                                      <p:cBhvr additive="base">
                                        <p:cTn id="171" dur="500" fill="hold"/>
                                        <p:tgtEl>
                                          <p:spTgt spid="45"/>
                                        </p:tgtEl>
                                        <p:attrNameLst>
                                          <p:attrName>ppt_x</p:attrName>
                                        </p:attrNameLst>
                                      </p:cBhvr>
                                      <p:tavLst>
                                        <p:tav tm="0">
                                          <p:val>
                                            <p:strVal val="#ppt_x"/>
                                          </p:val>
                                        </p:tav>
                                        <p:tav tm="100000">
                                          <p:val>
                                            <p:strVal val="#ppt_x"/>
                                          </p:val>
                                        </p:tav>
                                      </p:tavLst>
                                    </p:anim>
                                    <p:anim calcmode="lin" valueType="num">
                                      <p:cBhvr additive="base">
                                        <p:cTn id="17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73" fill="hold">
                      <p:stCondLst>
                        <p:cond delay="indefinite"/>
                      </p:stCondLst>
                      <p:childTnLst>
                        <p:par>
                          <p:cTn id="174" fill="hold">
                            <p:stCondLst>
                              <p:cond delay="0"/>
                            </p:stCondLst>
                            <p:childTnLst>
                              <p:par>
                                <p:cTn id="175" presetID="2" presetClass="entr" presetSubtype="4" fill="hold" nodeType="clickEffect">
                                  <p:stCondLst>
                                    <p:cond delay="0"/>
                                  </p:stCondLst>
                                  <p:childTnLst>
                                    <p:set>
                                      <p:cBhvr>
                                        <p:cTn id="176" dur="1" fill="hold">
                                          <p:stCondLst>
                                            <p:cond delay="0"/>
                                          </p:stCondLst>
                                        </p:cTn>
                                        <p:tgtEl>
                                          <p:spTgt spid="52"/>
                                        </p:tgtEl>
                                        <p:attrNameLst>
                                          <p:attrName>style.visibility</p:attrName>
                                        </p:attrNameLst>
                                      </p:cBhvr>
                                      <p:to>
                                        <p:strVal val="visible"/>
                                      </p:to>
                                    </p:set>
                                    <p:anim calcmode="lin" valueType="num">
                                      <p:cBhvr additive="base">
                                        <p:cTn id="177" dur="500" fill="hold"/>
                                        <p:tgtEl>
                                          <p:spTgt spid="52"/>
                                        </p:tgtEl>
                                        <p:attrNameLst>
                                          <p:attrName>ppt_x</p:attrName>
                                        </p:attrNameLst>
                                      </p:cBhvr>
                                      <p:tavLst>
                                        <p:tav tm="0">
                                          <p:val>
                                            <p:strVal val="#ppt_x"/>
                                          </p:val>
                                        </p:tav>
                                        <p:tav tm="100000">
                                          <p:val>
                                            <p:strVal val="#ppt_x"/>
                                          </p:val>
                                        </p:tav>
                                      </p:tavLst>
                                    </p:anim>
                                    <p:anim calcmode="lin" valueType="num">
                                      <p:cBhvr additive="base">
                                        <p:cTn id="178" dur="500" fill="hold"/>
                                        <p:tgtEl>
                                          <p:spTgt spid="52"/>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46"/>
                                        </p:tgtEl>
                                        <p:attrNameLst>
                                          <p:attrName>style.visibility</p:attrName>
                                        </p:attrNameLst>
                                      </p:cBhvr>
                                      <p:to>
                                        <p:strVal val="visible"/>
                                      </p:to>
                                    </p:set>
                                    <p:anim calcmode="lin" valueType="num">
                                      <p:cBhvr additive="base">
                                        <p:cTn id="181" dur="500" fill="hold"/>
                                        <p:tgtEl>
                                          <p:spTgt spid="46"/>
                                        </p:tgtEl>
                                        <p:attrNameLst>
                                          <p:attrName>ppt_x</p:attrName>
                                        </p:attrNameLst>
                                      </p:cBhvr>
                                      <p:tavLst>
                                        <p:tav tm="0">
                                          <p:val>
                                            <p:strVal val="#ppt_x"/>
                                          </p:val>
                                        </p:tav>
                                        <p:tav tm="100000">
                                          <p:val>
                                            <p:strVal val="#ppt_x"/>
                                          </p:val>
                                        </p:tav>
                                      </p:tavLst>
                                    </p:anim>
                                    <p:anim calcmode="lin" valueType="num">
                                      <p:cBhvr additive="base">
                                        <p:cTn id="182"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83" fill="hold">
                      <p:stCondLst>
                        <p:cond delay="indefinite"/>
                      </p:stCondLst>
                      <p:childTnLst>
                        <p:par>
                          <p:cTn id="184" fill="hold">
                            <p:stCondLst>
                              <p:cond delay="0"/>
                            </p:stCondLst>
                            <p:childTnLst>
                              <p:par>
                                <p:cTn id="185" presetID="2" presetClass="entr" presetSubtype="4" fill="hold" nodeType="clickEffect">
                                  <p:stCondLst>
                                    <p:cond delay="0"/>
                                  </p:stCondLst>
                                  <p:childTnLst>
                                    <p:set>
                                      <p:cBhvr>
                                        <p:cTn id="186" dur="1" fill="hold">
                                          <p:stCondLst>
                                            <p:cond delay="0"/>
                                          </p:stCondLst>
                                        </p:cTn>
                                        <p:tgtEl>
                                          <p:spTgt spid="53"/>
                                        </p:tgtEl>
                                        <p:attrNameLst>
                                          <p:attrName>style.visibility</p:attrName>
                                        </p:attrNameLst>
                                      </p:cBhvr>
                                      <p:to>
                                        <p:strVal val="visible"/>
                                      </p:to>
                                    </p:set>
                                    <p:anim calcmode="lin" valueType="num">
                                      <p:cBhvr additive="base">
                                        <p:cTn id="187" dur="500" fill="hold"/>
                                        <p:tgtEl>
                                          <p:spTgt spid="53"/>
                                        </p:tgtEl>
                                        <p:attrNameLst>
                                          <p:attrName>ppt_x</p:attrName>
                                        </p:attrNameLst>
                                      </p:cBhvr>
                                      <p:tavLst>
                                        <p:tav tm="0">
                                          <p:val>
                                            <p:strVal val="#ppt_x"/>
                                          </p:val>
                                        </p:tav>
                                        <p:tav tm="100000">
                                          <p:val>
                                            <p:strVal val="#ppt_x"/>
                                          </p:val>
                                        </p:tav>
                                      </p:tavLst>
                                    </p:anim>
                                    <p:anim calcmode="lin" valueType="num">
                                      <p:cBhvr additive="base">
                                        <p:cTn id="188" dur="500" fill="hold"/>
                                        <p:tgtEl>
                                          <p:spTgt spid="53"/>
                                        </p:tgtEl>
                                        <p:attrNameLst>
                                          <p:attrName>ppt_y</p:attrName>
                                        </p:attrNameLst>
                                      </p:cBhvr>
                                      <p:tavLst>
                                        <p:tav tm="0">
                                          <p:val>
                                            <p:strVal val="1+#ppt_h/2"/>
                                          </p:val>
                                        </p:tav>
                                        <p:tav tm="100000">
                                          <p:val>
                                            <p:strVal val="#ppt_y"/>
                                          </p:val>
                                        </p:tav>
                                      </p:tavLst>
                                    </p:anim>
                                  </p:childTnLst>
                                </p:cTn>
                              </p:par>
                              <p:par>
                                <p:cTn id="189" presetID="2" presetClass="entr" presetSubtype="4" fill="hold" grpId="0" nodeType="withEffect">
                                  <p:stCondLst>
                                    <p:cond delay="0"/>
                                  </p:stCondLst>
                                  <p:childTnLst>
                                    <p:set>
                                      <p:cBhvr>
                                        <p:cTn id="190" dur="1" fill="hold">
                                          <p:stCondLst>
                                            <p:cond delay="0"/>
                                          </p:stCondLst>
                                        </p:cTn>
                                        <p:tgtEl>
                                          <p:spTgt spid="47"/>
                                        </p:tgtEl>
                                        <p:attrNameLst>
                                          <p:attrName>style.visibility</p:attrName>
                                        </p:attrNameLst>
                                      </p:cBhvr>
                                      <p:to>
                                        <p:strVal val="visible"/>
                                      </p:to>
                                    </p:set>
                                    <p:anim calcmode="lin" valueType="num">
                                      <p:cBhvr additive="base">
                                        <p:cTn id="191" dur="500" fill="hold"/>
                                        <p:tgtEl>
                                          <p:spTgt spid="47"/>
                                        </p:tgtEl>
                                        <p:attrNameLst>
                                          <p:attrName>ppt_x</p:attrName>
                                        </p:attrNameLst>
                                      </p:cBhvr>
                                      <p:tavLst>
                                        <p:tav tm="0">
                                          <p:val>
                                            <p:strVal val="#ppt_x"/>
                                          </p:val>
                                        </p:tav>
                                        <p:tav tm="100000">
                                          <p:val>
                                            <p:strVal val="#ppt_x"/>
                                          </p:val>
                                        </p:tav>
                                      </p:tavLst>
                                    </p:anim>
                                    <p:anim calcmode="lin" valueType="num">
                                      <p:cBhvr additive="base">
                                        <p:cTn id="19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nodeType="clickEffect">
                                  <p:stCondLst>
                                    <p:cond delay="0"/>
                                  </p:stCondLst>
                                  <p:childTnLst>
                                    <p:set>
                                      <p:cBhvr>
                                        <p:cTn id="196" dur="1" fill="hold">
                                          <p:stCondLst>
                                            <p:cond delay="0"/>
                                          </p:stCondLst>
                                        </p:cTn>
                                        <p:tgtEl>
                                          <p:spTgt spid="54"/>
                                        </p:tgtEl>
                                        <p:attrNameLst>
                                          <p:attrName>style.visibility</p:attrName>
                                        </p:attrNameLst>
                                      </p:cBhvr>
                                      <p:to>
                                        <p:strVal val="visible"/>
                                      </p:to>
                                    </p:set>
                                    <p:anim calcmode="lin" valueType="num">
                                      <p:cBhvr additive="base">
                                        <p:cTn id="197" dur="500" fill="hold"/>
                                        <p:tgtEl>
                                          <p:spTgt spid="54"/>
                                        </p:tgtEl>
                                        <p:attrNameLst>
                                          <p:attrName>ppt_x</p:attrName>
                                        </p:attrNameLst>
                                      </p:cBhvr>
                                      <p:tavLst>
                                        <p:tav tm="0">
                                          <p:val>
                                            <p:strVal val="#ppt_x"/>
                                          </p:val>
                                        </p:tav>
                                        <p:tav tm="100000">
                                          <p:val>
                                            <p:strVal val="#ppt_x"/>
                                          </p:val>
                                        </p:tav>
                                      </p:tavLst>
                                    </p:anim>
                                    <p:anim calcmode="lin" valueType="num">
                                      <p:cBhvr additive="base">
                                        <p:cTn id="198" dur="500" fill="hold"/>
                                        <p:tgtEl>
                                          <p:spTgt spid="54"/>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48"/>
                                        </p:tgtEl>
                                        <p:attrNameLst>
                                          <p:attrName>style.visibility</p:attrName>
                                        </p:attrNameLst>
                                      </p:cBhvr>
                                      <p:to>
                                        <p:strVal val="visible"/>
                                      </p:to>
                                    </p:set>
                                    <p:anim calcmode="lin" valueType="num">
                                      <p:cBhvr additive="base">
                                        <p:cTn id="201" dur="500" fill="hold"/>
                                        <p:tgtEl>
                                          <p:spTgt spid="48"/>
                                        </p:tgtEl>
                                        <p:attrNameLst>
                                          <p:attrName>ppt_x</p:attrName>
                                        </p:attrNameLst>
                                      </p:cBhvr>
                                      <p:tavLst>
                                        <p:tav tm="0">
                                          <p:val>
                                            <p:strVal val="#ppt_x"/>
                                          </p:val>
                                        </p:tav>
                                        <p:tav tm="100000">
                                          <p:val>
                                            <p:strVal val="#ppt_x"/>
                                          </p:val>
                                        </p:tav>
                                      </p:tavLst>
                                    </p:anim>
                                    <p:anim calcmode="lin" valueType="num">
                                      <p:cBhvr additive="base">
                                        <p:cTn id="20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03" fill="hold">
                      <p:stCondLst>
                        <p:cond delay="indefinite"/>
                      </p:stCondLst>
                      <p:childTnLst>
                        <p:par>
                          <p:cTn id="204" fill="hold">
                            <p:stCondLst>
                              <p:cond delay="0"/>
                            </p:stCondLst>
                            <p:childTnLst>
                              <p:par>
                                <p:cTn id="205" presetID="2" presetClass="entr" presetSubtype="4" fill="hold" grpId="0" nodeType="clickEffect">
                                  <p:stCondLst>
                                    <p:cond delay="0"/>
                                  </p:stCondLst>
                                  <p:childTnLst>
                                    <p:set>
                                      <p:cBhvr>
                                        <p:cTn id="206" dur="1" fill="hold">
                                          <p:stCondLst>
                                            <p:cond delay="0"/>
                                          </p:stCondLst>
                                        </p:cTn>
                                        <p:tgtEl>
                                          <p:spTgt spid="55"/>
                                        </p:tgtEl>
                                        <p:attrNameLst>
                                          <p:attrName>style.visibility</p:attrName>
                                        </p:attrNameLst>
                                      </p:cBhvr>
                                      <p:to>
                                        <p:strVal val="visible"/>
                                      </p:to>
                                    </p:set>
                                    <p:anim calcmode="lin" valueType="num">
                                      <p:cBhvr additive="base">
                                        <p:cTn id="207" dur="500" fill="hold"/>
                                        <p:tgtEl>
                                          <p:spTgt spid="55"/>
                                        </p:tgtEl>
                                        <p:attrNameLst>
                                          <p:attrName>ppt_x</p:attrName>
                                        </p:attrNameLst>
                                      </p:cBhvr>
                                      <p:tavLst>
                                        <p:tav tm="0">
                                          <p:val>
                                            <p:strVal val="#ppt_x"/>
                                          </p:val>
                                        </p:tav>
                                        <p:tav tm="100000">
                                          <p:val>
                                            <p:strVal val="#ppt_x"/>
                                          </p:val>
                                        </p:tav>
                                      </p:tavLst>
                                    </p:anim>
                                    <p:anim calcmode="lin" valueType="num">
                                      <p:cBhvr additive="base">
                                        <p:cTn id="20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09" fill="hold">
                      <p:stCondLst>
                        <p:cond delay="indefinite"/>
                      </p:stCondLst>
                      <p:childTnLst>
                        <p:par>
                          <p:cTn id="210" fill="hold">
                            <p:stCondLst>
                              <p:cond delay="0"/>
                            </p:stCondLst>
                            <p:childTnLst>
                              <p:par>
                                <p:cTn id="211" presetID="42" presetClass="entr" presetSubtype="0" fill="hold" nodeType="clickEffect">
                                  <p:stCondLst>
                                    <p:cond delay="0"/>
                                  </p:stCondLst>
                                  <p:childTnLst>
                                    <p:set>
                                      <p:cBhvr>
                                        <p:cTn id="212" dur="1" fill="hold">
                                          <p:stCondLst>
                                            <p:cond delay="0"/>
                                          </p:stCondLst>
                                        </p:cTn>
                                        <p:tgtEl>
                                          <p:spTgt spid="62"/>
                                        </p:tgtEl>
                                        <p:attrNameLst>
                                          <p:attrName>style.visibility</p:attrName>
                                        </p:attrNameLst>
                                      </p:cBhvr>
                                      <p:to>
                                        <p:strVal val="visible"/>
                                      </p:to>
                                    </p:set>
                                    <p:animEffect transition="in" filter="fade">
                                      <p:cBhvr>
                                        <p:cTn id="213" dur="1000"/>
                                        <p:tgtEl>
                                          <p:spTgt spid="62"/>
                                        </p:tgtEl>
                                      </p:cBhvr>
                                    </p:animEffect>
                                    <p:anim calcmode="lin" valueType="num">
                                      <p:cBhvr>
                                        <p:cTn id="214" dur="1000" fill="hold"/>
                                        <p:tgtEl>
                                          <p:spTgt spid="62"/>
                                        </p:tgtEl>
                                        <p:attrNameLst>
                                          <p:attrName>ppt_x</p:attrName>
                                        </p:attrNameLst>
                                      </p:cBhvr>
                                      <p:tavLst>
                                        <p:tav tm="0">
                                          <p:val>
                                            <p:strVal val="#ppt_x"/>
                                          </p:val>
                                        </p:tav>
                                        <p:tav tm="100000">
                                          <p:val>
                                            <p:strVal val="#ppt_x"/>
                                          </p:val>
                                        </p:tav>
                                      </p:tavLst>
                                    </p:anim>
                                    <p:anim calcmode="lin" valueType="num">
                                      <p:cBhvr>
                                        <p:cTn id="215" dur="1000" fill="hold"/>
                                        <p:tgtEl>
                                          <p:spTgt spid="62"/>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56"/>
                                        </p:tgtEl>
                                        <p:attrNameLst>
                                          <p:attrName>style.visibility</p:attrName>
                                        </p:attrNameLst>
                                      </p:cBhvr>
                                      <p:to>
                                        <p:strVal val="visible"/>
                                      </p:to>
                                    </p:set>
                                    <p:animEffect transition="in" filter="fade">
                                      <p:cBhvr>
                                        <p:cTn id="218" dur="1000"/>
                                        <p:tgtEl>
                                          <p:spTgt spid="56"/>
                                        </p:tgtEl>
                                      </p:cBhvr>
                                    </p:animEffect>
                                    <p:anim calcmode="lin" valueType="num">
                                      <p:cBhvr>
                                        <p:cTn id="219" dur="1000" fill="hold"/>
                                        <p:tgtEl>
                                          <p:spTgt spid="56"/>
                                        </p:tgtEl>
                                        <p:attrNameLst>
                                          <p:attrName>ppt_x</p:attrName>
                                        </p:attrNameLst>
                                      </p:cBhvr>
                                      <p:tavLst>
                                        <p:tav tm="0">
                                          <p:val>
                                            <p:strVal val="#ppt_x"/>
                                          </p:val>
                                        </p:tav>
                                        <p:tav tm="100000">
                                          <p:val>
                                            <p:strVal val="#ppt_x"/>
                                          </p:val>
                                        </p:tav>
                                      </p:tavLst>
                                    </p:anim>
                                    <p:anim calcmode="lin" valueType="num">
                                      <p:cBhvr>
                                        <p:cTn id="220"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nodeType="clickEffect">
                                  <p:stCondLst>
                                    <p:cond delay="0"/>
                                  </p:stCondLst>
                                  <p:childTnLst>
                                    <p:set>
                                      <p:cBhvr>
                                        <p:cTn id="224" dur="1" fill="hold">
                                          <p:stCondLst>
                                            <p:cond delay="0"/>
                                          </p:stCondLst>
                                        </p:cTn>
                                        <p:tgtEl>
                                          <p:spTgt spid="63"/>
                                        </p:tgtEl>
                                        <p:attrNameLst>
                                          <p:attrName>style.visibility</p:attrName>
                                        </p:attrNameLst>
                                      </p:cBhvr>
                                      <p:to>
                                        <p:strVal val="visible"/>
                                      </p:to>
                                    </p:set>
                                    <p:anim calcmode="lin" valueType="num">
                                      <p:cBhvr additive="base">
                                        <p:cTn id="225" dur="500" fill="hold"/>
                                        <p:tgtEl>
                                          <p:spTgt spid="63"/>
                                        </p:tgtEl>
                                        <p:attrNameLst>
                                          <p:attrName>ppt_x</p:attrName>
                                        </p:attrNameLst>
                                      </p:cBhvr>
                                      <p:tavLst>
                                        <p:tav tm="0">
                                          <p:val>
                                            <p:strVal val="#ppt_x"/>
                                          </p:val>
                                        </p:tav>
                                        <p:tav tm="100000">
                                          <p:val>
                                            <p:strVal val="#ppt_x"/>
                                          </p:val>
                                        </p:tav>
                                      </p:tavLst>
                                    </p:anim>
                                    <p:anim calcmode="lin" valueType="num">
                                      <p:cBhvr additive="base">
                                        <p:cTn id="226" dur="500" fill="hold"/>
                                        <p:tgtEl>
                                          <p:spTgt spid="63"/>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57"/>
                                        </p:tgtEl>
                                        <p:attrNameLst>
                                          <p:attrName>style.visibility</p:attrName>
                                        </p:attrNameLst>
                                      </p:cBhvr>
                                      <p:to>
                                        <p:strVal val="visible"/>
                                      </p:to>
                                    </p:set>
                                    <p:anim calcmode="lin" valueType="num">
                                      <p:cBhvr additive="base">
                                        <p:cTn id="229" dur="500" fill="hold"/>
                                        <p:tgtEl>
                                          <p:spTgt spid="57"/>
                                        </p:tgtEl>
                                        <p:attrNameLst>
                                          <p:attrName>ppt_x</p:attrName>
                                        </p:attrNameLst>
                                      </p:cBhvr>
                                      <p:tavLst>
                                        <p:tav tm="0">
                                          <p:val>
                                            <p:strVal val="#ppt_x"/>
                                          </p:val>
                                        </p:tav>
                                        <p:tav tm="100000">
                                          <p:val>
                                            <p:strVal val="#ppt_x"/>
                                          </p:val>
                                        </p:tav>
                                      </p:tavLst>
                                    </p:anim>
                                    <p:anim calcmode="lin" valueType="num">
                                      <p:cBhvr additive="base">
                                        <p:cTn id="230"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31" fill="hold">
                      <p:stCondLst>
                        <p:cond delay="indefinite"/>
                      </p:stCondLst>
                      <p:childTnLst>
                        <p:par>
                          <p:cTn id="232" fill="hold">
                            <p:stCondLst>
                              <p:cond delay="0"/>
                            </p:stCondLst>
                            <p:childTnLst>
                              <p:par>
                                <p:cTn id="233" presetID="2" presetClass="entr" presetSubtype="4"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 calcmode="lin" valueType="num">
                                      <p:cBhvr additive="base">
                                        <p:cTn id="235" dur="500" fill="hold"/>
                                        <p:tgtEl>
                                          <p:spTgt spid="64"/>
                                        </p:tgtEl>
                                        <p:attrNameLst>
                                          <p:attrName>ppt_x</p:attrName>
                                        </p:attrNameLst>
                                      </p:cBhvr>
                                      <p:tavLst>
                                        <p:tav tm="0">
                                          <p:val>
                                            <p:strVal val="#ppt_x"/>
                                          </p:val>
                                        </p:tav>
                                        <p:tav tm="100000">
                                          <p:val>
                                            <p:strVal val="#ppt_x"/>
                                          </p:val>
                                        </p:tav>
                                      </p:tavLst>
                                    </p:anim>
                                    <p:anim calcmode="lin" valueType="num">
                                      <p:cBhvr additive="base">
                                        <p:cTn id="236" dur="500" fill="hold"/>
                                        <p:tgtEl>
                                          <p:spTgt spid="64"/>
                                        </p:tgtEl>
                                        <p:attrNameLst>
                                          <p:attrName>ppt_y</p:attrName>
                                        </p:attrNameLst>
                                      </p:cBhvr>
                                      <p:tavLst>
                                        <p:tav tm="0">
                                          <p:val>
                                            <p:strVal val="1+#ppt_h/2"/>
                                          </p:val>
                                        </p:tav>
                                        <p:tav tm="100000">
                                          <p:val>
                                            <p:strVal val="#ppt_y"/>
                                          </p:val>
                                        </p:tav>
                                      </p:tavLst>
                                    </p:anim>
                                  </p:childTnLst>
                                </p:cTn>
                              </p:par>
                              <p:par>
                                <p:cTn id="237" presetID="2" presetClass="entr" presetSubtype="4" fill="hold" grpId="0" nodeType="withEffect">
                                  <p:stCondLst>
                                    <p:cond delay="0"/>
                                  </p:stCondLst>
                                  <p:childTnLst>
                                    <p:set>
                                      <p:cBhvr>
                                        <p:cTn id="238" dur="1" fill="hold">
                                          <p:stCondLst>
                                            <p:cond delay="0"/>
                                          </p:stCondLst>
                                        </p:cTn>
                                        <p:tgtEl>
                                          <p:spTgt spid="58"/>
                                        </p:tgtEl>
                                        <p:attrNameLst>
                                          <p:attrName>style.visibility</p:attrName>
                                        </p:attrNameLst>
                                      </p:cBhvr>
                                      <p:to>
                                        <p:strVal val="visible"/>
                                      </p:to>
                                    </p:set>
                                    <p:anim calcmode="lin" valueType="num">
                                      <p:cBhvr additive="base">
                                        <p:cTn id="239" dur="500" fill="hold"/>
                                        <p:tgtEl>
                                          <p:spTgt spid="58"/>
                                        </p:tgtEl>
                                        <p:attrNameLst>
                                          <p:attrName>ppt_x</p:attrName>
                                        </p:attrNameLst>
                                      </p:cBhvr>
                                      <p:tavLst>
                                        <p:tav tm="0">
                                          <p:val>
                                            <p:strVal val="#ppt_x"/>
                                          </p:val>
                                        </p:tav>
                                        <p:tav tm="100000">
                                          <p:val>
                                            <p:strVal val="#ppt_x"/>
                                          </p:val>
                                        </p:tav>
                                      </p:tavLst>
                                    </p:anim>
                                    <p:anim calcmode="lin" valueType="num">
                                      <p:cBhvr additive="base">
                                        <p:cTn id="24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 presetClass="entr" presetSubtype="4" fill="hold" nodeType="clickEffect">
                                  <p:stCondLst>
                                    <p:cond delay="0"/>
                                  </p:stCondLst>
                                  <p:childTnLst>
                                    <p:set>
                                      <p:cBhvr>
                                        <p:cTn id="244" dur="1" fill="hold">
                                          <p:stCondLst>
                                            <p:cond delay="0"/>
                                          </p:stCondLst>
                                        </p:cTn>
                                        <p:tgtEl>
                                          <p:spTgt spid="65"/>
                                        </p:tgtEl>
                                        <p:attrNameLst>
                                          <p:attrName>style.visibility</p:attrName>
                                        </p:attrNameLst>
                                      </p:cBhvr>
                                      <p:to>
                                        <p:strVal val="visible"/>
                                      </p:to>
                                    </p:set>
                                    <p:anim calcmode="lin" valueType="num">
                                      <p:cBhvr additive="base">
                                        <p:cTn id="245" dur="500" fill="hold"/>
                                        <p:tgtEl>
                                          <p:spTgt spid="65"/>
                                        </p:tgtEl>
                                        <p:attrNameLst>
                                          <p:attrName>ppt_x</p:attrName>
                                        </p:attrNameLst>
                                      </p:cBhvr>
                                      <p:tavLst>
                                        <p:tav tm="0">
                                          <p:val>
                                            <p:strVal val="#ppt_x"/>
                                          </p:val>
                                        </p:tav>
                                        <p:tav tm="100000">
                                          <p:val>
                                            <p:strVal val="#ppt_x"/>
                                          </p:val>
                                        </p:tav>
                                      </p:tavLst>
                                    </p:anim>
                                    <p:anim calcmode="lin" valueType="num">
                                      <p:cBhvr additive="base">
                                        <p:cTn id="246" dur="500" fill="hold"/>
                                        <p:tgtEl>
                                          <p:spTgt spid="65"/>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59"/>
                                        </p:tgtEl>
                                        <p:attrNameLst>
                                          <p:attrName>style.visibility</p:attrName>
                                        </p:attrNameLst>
                                      </p:cBhvr>
                                      <p:to>
                                        <p:strVal val="visible"/>
                                      </p:to>
                                    </p:set>
                                    <p:anim calcmode="lin" valueType="num">
                                      <p:cBhvr additive="base">
                                        <p:cTn id="249" dur="500" fill="hold"/>
                                        <p:tgtEl>
                                          <p:spTgt spid="59"/>
                                        </p:tgtEl>
                                        <p:attrNameLst>
                                          <p:attrName>ppt_x</p:attrName>
                                        </p:attrNameLst>
                                      </p:cBhvr>
                                      <p:tavLst>
                                        <p:tav tm="0">
                                          <p:val>
                                            <p:strVal val="#ppt_x"/>
                                          </p:val>
                                        </p:tav>
                                        <p:tav tm="100000">
                                          <p:val>
                                            <p:strVal val="#ppt_x"/>
                                          </p:val>
                                        </p:tav>
                                      </p:tavLst>
                                    </p:anim>
                                    <p:anim calcmode="lin" valueType="num">
                                      <p:cBhvr additive="base">
                                        <p:cTn id="250"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251" fill="hold">
                      <p:stCondLst>
                        <p:cond delay="indefinite"/>
                      </p:stCondLst>
                      <p:childTnLst>
                        <p:par>
                          <p:cTn id="252" fill="hold">
                            <p:stCondLst>
                              <p:cond delay="0"/>
                            </p:stCondLst>
                            <p:childTnLst>
                              <p:par>
                                <p:cTn id="253" presetID="2" presetClass="entr" presetSubtype="4" fill="hold" nodeType="clickEffect">
                                  <p:stCondLst>
                                    <p:cond delay="0"/>
                                  </p:stCondLst>
                                  <p:childTnLst>
                                    <p:set>
                                      <p:cBhvr>
                                        <p:cTn id="254" dur="1" fill="hold">
                                          <p:stCondLst>
                                            <p:cond delay="0"/>
                                          </p:stCondLst>
                                        </p:cTn>
                                        <p:tgtEl>
                                          <p:spTgt spid="66"/>
                                        </p:tgtEl>
                                        <p:attrNameLst>
                                          <p:attrName>style.visibility</p:attrName>
                                        </p:attrNameLst>
                                      </p:cBhvr>
                                      <p:to>
                                        <p:strVal val="visible"/>
                                      </p:to>
                                    </p:set>
                                    <p:anim calcmode="lin" valueType="num">
                                      <p:cBhvr additive="base">
                                        <p:cTn id="255" dur="500" fill="hold"/>
                                        <p:tgtEl>
                                          <p:spTgt spid="66"/>
                                        </p:tgtEl>
                                        <p:attrNameLst>
                                          <p:attrName>ppt_x</p:attrName>
                                        </p:attrNameLst>
                                      </p:cBhvr>
                                      <p:tavLst>
                                        <p:tav tm="0">
                                          <p:val>
                                            <p:strVal val="#ppt_x"/>
                                          </p:val>
                                        </p:tav>
                                        <p:tav tm="100000">
                                          <p:val>
                                            <p:strVal val="#ppt_x"/>
                                          </p:val>
                                        </p:tav>
                                      </p:tavLst>
                                    </p:anim>
                                    <p:anim calcmode="lin" valueType="num">
                                      <p:cBhvr additive="base">
                                        <p:cTn id="256" dur="500" fill="hold"/>
                                        <p:tgtEl>
                                          <p:spTgt spid="66"/>
                                        </p:tgtEl>
                                        <p:attrNameLst>
                                          <p:attrName>ppt_y</p:attrName>
                                        </p:attrNameLst>
                                      </p:cBhvr>
                                      <p:tavLst>
                                        <p:tav tm="0">
                                          <p:val>
                                            <p:strVal val="1+#ppt_h/2"/>
                                          </p:val>
                                        </p:tav>
                                        <p:tav tm="100000">
                                          <p:val>
                                            <p:strVal val="#ppt_y"/>
                                          </p:val>
                                        </p:tav>
                                      </p:tavLst>
                                    </p:anim>
                                  </p:childTnLst>
                                </p:cTn>
                              </p:par>
                              <p:par>
                                <p:cTn id="257" presetID="2" presetClass="entr" presetSubtype="4" fill="hold" grpId="0" nodeType="withEffect">
                                  <p:stCondLst>
                                    <p:cond delay="0"/>
                                  </p:stCondLst>
                                  <p:childTnLst>
                                    <p:set>
                                      <p:cBhvr>
                                        <p:cTn id="258" dur="1" fill="hold">
                                          <p:stCondLst>
                                            <p:cond delay="0"/>
                                          </p:stCondLst>
                                        </p:cTn>
                                        <p:tgtEl>
                                          <p:spTgt spid="60"/>
                                        </p:tgtEl>
                                        <p:attrNameLst>
                                          <p:attrName>style.visibility</p:attrName>
                                        </p:attrNameLst>
                                      </p:cBhvr>
                                      <p:to>
                                        <p:strVal val="visible"/>
                                      </p:to>
                                    </p:set>
                                    <p:anim calcmode="lin" valueType="num">
                                      <p:cBhvr additive="base">
                                        <p:cTn id="259" dur="500" fill="hold"/>
                                        <p:tgtEl>
                                          <p:spTgt spid="60"/>
                                        </p:tgtEl>
                                        <p:attrNameLst>
                                          <p:attrName>ppt_x</p:attrName>
                                        </p:attrNameLst>
                                      </p:cBhvr>
                                      <p:tavLst>
                                        <p:tav tm="0">
                                          <p:val>
                                            <p:strVal val="#ppt_x"/>
                                          </p:val>
                                        </p:tav>
                                        <p:tav tm="100000">
                                          <p:val>
                                            <p:strVal val="#ppt_x"/>
                                          </p:val>
                                        </p:tav>
                                      </p:tavLst>
                                    </p:anim>
                                    <p:anim calcmode="lin" valueType="num">
                                      <p:cBhvr additive="base">
                                        <p:cTn id="260"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261" fill="hold">
                      <p:stCondLst>
                        <p:cond delay="indefinite"/>
                      </p:stCondLst>
                      <p:childTnLst>
                        <p:par>
                          <p:cTn id="262" fill="hold">
                            <p:stCondLst>
                              <p:cond delay="0"/>
                            </p:stCondLst>
                            <p:childTnLst>
                              <p:par>
                                <p:cTn id="263" presetID="2" presetClass="entr" presetSubtype="4" fill="hold" nodeType="clickEffect">
                                  <p:stCondLst>
                                    <p:cond delay="0"/>
                                  </p:stCondLst>
                                  <p:childTnLst>
                                    <p:set>
                                      <p:cBhvr>
                                        <p:cTn id="264" dur="1" fill="hold">
                                          <p:stCondLst>
                                            <p:cond delay="0"/>
                                          </p:stCondLst>
                                        </p:cTn>
                                        <p:tgtEl>
                                          <p:spTgt spid="67"/>
                                        </p:tgtEl>
                                        <p:attrNameLst>
                                          <p:attrName>style.visibility</p:attrName>
                                        </p:attrNameLst>
                                      </p:cBhvr>
                                      <p:to>
                                        <p:strVal val="visible"/>
                                      </p:to>
                                    </p:set>
                                    <p:anim calcmode="lin" valueType="num">
                                      <p:cBhvr additive="base">
                                        <p:cTn id="265" dur="500" fill="hold"/>
                                        <p:tgtEl>
                                          <p:spTgt spid="67"/>
                                        </p:tgtEl>
                                        <p:attrNameLst>
                                          <p:attrName>ppt_x</p:attrName>
                                        </p:attrNameLst>
                                      </p:cBhvr>
                                      <p:tavLst>
                                        <p:tav tm="0">
                                          <p:val>
                                            <p:strVal val="#ppt_x"/>
                                          </p:val>
                                        </p:tav>
                                        <p:tav tm="100000">
                                          <p:val>
                                            <p:strVal val="#ppt_x"/>
                                          </p:val>
                                        </p:tav>
                                      </p:tavLst>
                                    </p:anim>
                                    <p:anim calcmode="lin" valueType="num">
                                      <p:cBhvr additive="base">
                                        <p:cTn id="266" dur="500" fill="hold"/>
                                        <p:tgtEl>
                                          <p:spTgt spid="67"/>
                                        </p:tgtEl>
                                        <p:attrNameLst>
                                          <p:attrName>ppt_y</p:attrName>
                                        </p:attrNameLst>
                                      </p:cBhvr>
                                      <p:tavLst>
                                        <p:tav tm="0">
                                          <p:val>
                                            <p:strVal val="1+#ppt_h/2"/>
                                          </p:val>
                                        </p:tav>
                                        <p:tav tm="100000">
                                          <p:val>
                                            <p:strVal val="#ppt_y"/>
                                          </p:val>
                                        </p:tav>
                                      </p:tavLst>
                                    </p:anim>
                                  </p:childTnLst>
                                </p:cTn>
                              </p:par>
                              <p:par>
                                <p:cTn id="267" presetID="2" presetClass="entr" presetSubtype="4" fill="hold" grpId="0" nodeType="withEffect">
                                  <p:stCondLst>
                                    <p:cond delay="0"/>
                                  </p:stCondLst>
                                  <p:childTnLst>
                                    <p:set>
                                      <p:cBhvr>
                                        <p:cTn id="268" dur="1" fill="hold">
                                          <p:stCondLst>
                                            <p:cond delay="0"/>
                                          </p:stCondLst>
                                        </p:cTn>
                                        <p:tgtEl>
                                          <p:spTgt spid="61"/>
                                        </p:tgtEl>
                                        <p:attrNameLst>
                                          <p:attrName>style.visibility</p:attrName>
                                        </p:attrNameLst>
                                      </p:cBhvr>
                                      <p:to>
                                        <p:strVal val="visible"/>
                                      </p:to>
                                    </p:set>
                                    <p:anim calcmode="lin" valueType="num">
                                      <p:cBhvr additive="base">
                                        <p:cTn id="269" dur="500" fill="hold"/>
                                        <p:tgtEl>
                                          <p:spTgt spid="61"/>
                                        </p:tgtEl>
                                        <p:attrNameLst>
                                          <p:attrName>ppt_x</p:attrName>
                                        </p:attrNameLst>
                                      </p:cBhvr>
                                      <p:tavLst>
                                        <p:tav tm="0">
                                          <p:val>
                                            <p:strVal val="#ppt_x"/>
                                          </p:val>
                                        </p:tav>
                                        <p:tav tm="100000">
                                          <p:val>
                                            <p:strVal val="#ppt_x"/>
                                          </p:val>
                                        </p:tav>
                                      </p:tavLst>
                                    </p:anim>
                                    <p:anim calcmode="lin" valueType="num">
                                      <p:cBhvr additive="base">
                                        <p:cTn id="270"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4" grpId="0" animBg="1"/>
      <p:bldP spid="16" grpId="0" animBg="1"/>
      <p:bldP spid="17" grpId="0" animBg="1"/>
      <p:bldP spid="18" grpId="0" animBg="1"/>
      <p:bldP spid="26" grpId="0" animBg="1"/>
      <p:bldP spid="27" grpId="0" animBg="1"/>
      <p:bldP spid="42" grpId="0" animBg="1"/>
      <p:bldP spid="43" grpId="0" animBg="1"/>
      <p:bldP spid="44" grpId="0" animBg="1"/>
      <p:bldP spid="45" grpId="0" animBg="1"/>
      <p:bldP spid="46" grpId="0" animBg="1"/>
      <p:bldP spid="47" grpId="0" animBg="1"/>
      <p:bldP spid="48" grpId="0" animBg="1"/>
      <p:bldP spid="55" grpId="0" animBg="1"/>
      <p:bldP spid="56" grpId="0" animBg="1"/>
      <p:bldP spid="57" grpId="0" animBg="1"/>
      <p:bldP spid="58" grpId="0" animBg="1"/>
      <p:bldP spid="59" grpId="0" animBg="1"/>
      <p:bldP spid="60" grpId="0" animBg="1"/>
      <p:bldP spid="6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7290</TotalTime>
  <Words>5217</Words>
  <Application>Microsoft Office PowerPoint</Application>
  <PresentationFormat>Widescreen</PresentationFormat>
  <Paragraphs>978</Paragraphs>
  <Slides>54</Slides>
  <Notes>0</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54</vt:i4>
      </vt:variant>
    </vt:vector>
  </HeadingPairs>
  <TitlesOfParts>
    <vt:vector size="63" baseType="lpstr">
      <vt:lpstr>Arial</vt:lpstr>
      <vt:lpstr>Calibri</vt:lpstr>
      <vt:lpstr>Calibri Light</vt:lpstr>
      <vt:lpstr>Lato</vt:lpstr>
      <vt:lpstr>Wingdings</vt:lpstr>
      <vt:lpstr>Office Theme</vt:lpstr>
      <vt:lpstr>Custom Design</vt:lpstr>
      <vt:lpstr>1_Custom Design</vt:lpstr>
      <vt:lpstr>2_Custom Design</vt:lpstr>
      <vt:lpstr>PowerPoint Presentation</vt:lpstr>
      <vt:lpstr>PowerPoint Presentation</vt:lpstr>
      <vt:lpstr>iBridge360 Learning Process – A View</vt:lpstr>
      <vt:lpstr>Industries (Horizontal and Vertical)</vt:lpstr>
      <vt:lpstr>Analysis?</vt:lpstr>
      <vt:lpstr>PowerPoint Presentation</vt:lpstr>
      <vt:lpstr>Types of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RDBMS</vt:lpstr>
      <vt:lpstr>RDBMS High Level View</vt:lpstr>
      <vt:lpstr>Oracle database Server</vt:lpstr>
      <vt:lpstr>Connecting to Oracle Server</vt:lpstr>
      <vt:lpstr>SQL Language</vt:lpstr>
      <vt:lpstr>Fundamentals to deal with data</vt:lpstr>
      <vt:lpstr>Tables (Creation Example)</vt:lpstr>
      <vt:lpstr>Data Manipulation Language (CRUD)</vt:lpstr>
      <vt:lpstr>Types of Queries</vt:lpstr>
      <vt:lpstr>Simple Query</vt:lpstr>
      <vt:lpstr>Sub Query</vt:lpstr>
      <vt:lpstr>JOINS</vt:lpstr>
      <vt:lpstr>JOINS</vt:lpstr>
      <vt:lpstr>Join Types</vt:lpstr>
      <vt:lpstr>LEFT JOIN</vt:lpstr>
      <vt:lpstr>Entities, attributes and Relationships</vt:lpstr>
      <vt:lpstr>Entities, attributes and Relationships</vt:lpstr>
      <vt:lpstr>PowerPoint Presentation</vt:lpstr>
      <vt:lpstr>Hospital (entities and relationships)</vt:lpstr>
      <vt:lpstr>Aggregated Queries</vt:lpstr>
      <vt:lpstr>Group by Query</vt:lpstr>
      <vt:lpstr>Group by &amp; Having Clause</vt:lpstr>
      <vt:lpstr>Department, Employee and Job Tables</vt:lpstr>
      <vt:lpstr>Department and Employee Table</vt:lpstr>
      <vt:lpstr>Your thoughts please…</vt:lpstr>
      <vt:lpstr>Set operators</vt:lpstr>
      <vt:lpstr>Set Operators (union, intersect, minus)</vt:lpstr>
      <vt:lpstr>Books and Authors Data set </vt:lpstr>
      <vt:lpstr>Country Resort and Customer Table Analysis</vt:lpstr>
      <vt:lpstr>Derived Table (Sample Query)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R</dc:creator>
  <cp:lastModifiedBy>Microsoft account</cp:lastModifiedBy>
  <cp:revision>81</cp:revision>
  <dcterms:created xsi:type="dcterms:W3CDTF">2021-02-22T16:41:02Z</dcterms:created>
  <dcterms:modified xsi:type="dcterms:W3CDTF">2022-04-04T06:50:02Z</dcterms:modified>
</cp:coreProperties>
</file>