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sldIdLst>
    <p:sldId id="260" r:id="rId5"/>
    <p:sldId id="259" r:id="rId6"/>
    <p:sldId id="314" r:id="rId7"/>
    <p:sldId id="313" r:id="rId8"/>
    <p:sldId id="315" r:id="rId9"/>
    <p:sldId id="317" r:id="rId10"/>
    <p:sldId id="316" r:id="rId11"/>
    <p:sldId id="269" r:id="rId12"/>
    <p:sldId id="270" r:id="rId13"/>
    <p:sldId id="271" r:id="rId14"/>
    <p:sldId id="272" r:id="rId15"/>
    <p:sldId id="310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18" r:id="rId29"/>
    <p:sldId id="321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9E"/>
    <a:srgbClr val="D42128"/>
    <a:srgbClr val="092247"/>
    <a:srgbClr val="D52637"/>
    <a:srgbClr val="FF5429"/>
    <a:srgbClr val="0071BC"/>
    <a:srgbClr val="4CC1EB"/>
    <a:srgbClr val="71A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EFDD60-5122-443B-828C-EA4E04F6C7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9712" y="3129756"/>
            <a:ext cx="5576887" cy="5984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Quality Assurance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0408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365126"/>
            <a:ext cx="11303367" cy="816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3" y="1311730"/>
            <a:ext cx="11303367" cy="4865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58FF599-1DE5-45F6-A3B4-43B0697D55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022" y="3214704"/>
            <a:ext cx="5318676" cy="428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11294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E1ABA8-BF8C-466D-8B97-AC3A57C98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9" y="2632874"/>
            <a:ext cx="4958276" cy="1178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CEE1B32-963D-43CA-B07D-6C8E1CDF907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747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E025FD-3DEB-48DF-B4E1-284C3BBFA300}"/>
              </a:ext>
            </a:extLst>
          </p:cNvPr>
          <p:cNvSpPr/>
          <p:nvPr userDrawn="1"/>
        </p:nvSpPr>
        <p:spPr>
          <a:xfrm>
            <a:off x="0" y="2739043"/>
            <a:ext cx="12213266" cy="1379913"/>
          </a:xfrm>
          <a:prstGeom prst="rect">
            <a:avLst/>
          </a:prstGeom>
          <a:gradFill flip="none" rotWithShape="1">
            <a:gsLst>
              <a:gs pos="70000">
                <a:schemeClr val="bg1">
                  <a:lumMod val="94000"/>
                  <a:lumOff val="6000"/>
                  <a:alpha val="83000"/>
                </a:schemeClr>
              </a:gs>
              <a:gs pos="45000">
                <a:srgbClr val="1747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BCE0B0-20F1-43E4-BF28-2C964FF933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AC759B-94EF-44E8-A166-5AC79DF79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3C09DD36-3720-459A-8F50-7C354EAADF60}"/>
              </a:ext>
            </a:extLst>
          </p:cNvPr>
          <p:cNvSpPr txBox="1">
            <a:spLocks/>
          </p:cNvSpPr>
          <p:nvPr userDrawn="1"/>
        </p:nvSpPr>
        <p:spPr>
          <a:xfrm>
            <a:off x="259503" y="2749192"/>
            <a:ext cx="11672993" cy="4285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17479E"/>
                </a:solidFill>
              </a:rPr>
              <a:t>Page Heading</a:t>
            </a:r>
            <a:endParaRPr lang="en-US" dirty="0">
              <a:solidFill>
                <a:srgbClr val="1747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5BF0D95-FEC1-4774-843C-EF8C78E4B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9712" y="3129756"/>
            <a:ext cx="5576887" cy="59848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Engineering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956786A-5151-4F33-BA2F-6ABC46A8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3530" y="4126107"/>
            <a:ext cx="4301437" cy="27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8A38EA-5D85-4DB8-ADC8-A7F5A331D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Software Application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749846DC-6FB3-4BD2-AEFA-E7382E701231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41571"/>
            <a:ext cx="11010551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Software Applications are used to run a business/business process.</a:t>
            </a:r>
          </a:p>
          <a:p>
            <a:endParaRPr lang="en-US" sz="1600" dirty="0"/>
          </a:p>
          <a:p>
            <a:r>
              <a:rPr lang="en-US" sz="1600" dirty="0"/>
              <a:t>Business comes up with the requirements to capture what’s going on in the business.</a:t>
            </a:r>
          </a:p>
          <a:p>
            <a:endParaRPr lang="en-US" sz="1600" dirty="0"/>
          </a:p>
          <a:p>
            <a:r>
              <a:rPr lang="en-US" sz="1600" dirty="0"/>
              <a:t>When we run a business to provide a service to a customer.</a:t>
            </a:r>
          </a:p>
          <a:p>
            <a:endParaRPr lang="en-US" sz="1600" dirty="0"/>
          </a:p>
          <a:p>
            <a:r>
              <a:rPr lang="en-US" sz="1600" dirty="0"/>
              <a:t>When there are events that happen while running our business, we capture that information through applications.</a:t>
            </a:r>
          </a:p>
          <a:p>
            <a:endParaRPr lang="en-US" sz="1600" dirty="0"/>
          </a:p>
          <a:p>
            <a:r>
              <a:rPr lang="en-US" sz="1600" dirty="0"/>
              <a:t>Applications typically consists of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UI Layer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Services Layer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Data Layer</a:t>
            </a:r>
          </a:p>
        </p:txBody>
      </p:sp>
    </p:spTree>
    <p:extLst>
      <p:ext uri="{BB962C8B-B14F-4D97-AF65-F5344CB8AC3E}">
        <p14:creationId xmlns:p14="http://schemas.microsoft.com/office/powerpoint/2010/main" val="4384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C33C43E-60D0-404F-9CC2-B9CA52112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Software Application (SDLC)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5806015E-99EC-497D-A068-48AEE56BDA2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90568"/>
            <a:ext cx="10976994" cy="50501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Requirement Gathering from Business</a:t>
            </a:r>
          </a:p>
          <a:p>
            <a:pPr lvl="2"/>
            <a:r>
              <a:rPr lang="en-US" sz="1600" dirty="0"/>
              <a:t>SRS Document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Design the Application</a:t>
            </a:r>
          </a:p>
          <a:p>
            <a:pPr lvl="2"/>
            <a:r>
              <a:rPr lang="en-US" sz="1600" dirty="0"/>
              <a:t> High-Level Design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Development of the Application</a:t>
            </a:r>
          </a:p>
          <a:p>
            <a:pPr lvl="2"/>
            <a:r>
              <a:rPr lang="en-US" sz="1600" dirty="0"/>
              <a:t>Development of applications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Deployment of the Application</a:t>
            </a:r>
          </a:p>
          <a:p>
            <a:pPr lvl="2"/>
            <a:r>
              <a:rPr lang="en-US" sz="1600" dirty="0"/>
              <a:t>Making it usable to run the business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Maintenance of the application</a:t>
            </a:r>
          </a:p>
          <a:p>
            <a:pPr lvl="2"/>
            <a:r>
              <a:rPr lang="en-US" sz="1600" dirty="0"/>
              <a:t>Supporting the users to make sure they are using the application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Enhancement of the application</a:t>
            </a:r>
          </a:p>
          <a:p>
            <a:pPr lvl="2"/>
            <a:r>
              <a:rPr lang="en-US" sz="1600" dirty="0"/>
              <a:t>Adding more functions on a necessary basis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End of Life</a:t>
            </a:r>
          </a:p>
          <a:p>
            <a:pPr lvl="2"/>
            <a:r>
              <a:rPr lang="en-US" sz="1600" dirty="0"/>
              <a:t>Pulling the plug and replace or make this s/w irrelevant</a:t>
            </a:r>
          </a:p>
        </p:txBody>
      </p:sp>
    </p:spTree>
    <p:extLst>
      <p:ext uri="{BB962C8B-B14F-4D97-AF65-F5344CB8AC3E}">
        <p14:creationId xmlns:p14="http://schemas.microsoft.com/office/powerpoint/2010/main" val="20999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C430A7D-C618-4969-A46D-39E25B18D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 Traceability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3B2B674-5694-4B0B-A544-0379AD72CF25}"/>
              </a:ext>
            </a:extLst>
          </p:cNvPr>
          <p:cNvGrpSpPr/>
          <p:nvPr/>
        </p:nvGrpSpPr>
        <p:grpSpPr>
          <a:xfrm>
            <a:off x="230981" y="1558650"/>
            <a:ext cx="11730038" cy="4129086"/>
            <a:chOff x="1851026" y="1357314"/>
            <a:chExt cx="8674130" cy="4129086"/>
          </a:xfrm>
        </p:grpSpPr>
        <p:sp>
          <p:nvSpPr>
            <p:cNvPr id="34" name="Right Arrow 3">
              <a:extLst>
                <a:ext uri="{FF2B5EF4-FFF2-40B4-BE49-F238E27FC236}">
                  <a16:creationId xmlns="" xmlns:a16="http://schemas.microsoft.com/office/drawing/2014/main" id="{8551ECE5-0C03-4733-BA99-F0B2F5F79BDF}"/>
                </a:ext>
              </a:extLst>
            </p:cNvPr>
            <p:cNvSpPr/>
            <p:nvPr/>
          </p:nvSpPr>
          <p:spPr>
            <a:xfrm>
              <a:off x="6024563" y="3071813"/>
              <a:ext cx="1643062" cy="500062"/>
            </a:xfrm>
            <a:prstGeom prst="rightArrow">
              <a:avLst>
                <a:gd name="adj1" fmla="val 50000"/>
                <a:gd name="adj2" fmla="val 1552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400"/>
            </a:p>
          </p:txBody>
        </p:sp>
        <p:sp>
          <p:nvSpPr>
            <p:cNvPr id="35" name="Right Arrow 4">
              <a:extLst>
                <a:ext uri="{FF2B5EF4-FFF2-40B4-BE49-F238E27FC236}">
                  <a16:creationId xmlns="" xmlns:a16="http://schemas.microsoft.com/office/drawing/2014/main" id="{C252F4AC-AB24-4920-BC43-655F70B0EF08}"/>
                </a:ext>
              </a:extLst>
            </p:cNvPr>
            <p:cNvSpPr/>
            <p:nvPr/>
          </p:nvSpPr>
          <p:spPr>
            <a:xfrm>
              <a:off x="4381501" y="3071813"/>
              <a:ext cx="1643063" cy="500062"/>
            </a:xfrm>
            <a:prstGeom prst="rightArrow">
              <a:avLst>
                <a:gd name="adj1" fmla="val 50000"/>
                <a:gd name="adj2" fmla="val 1552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400"/>
            </a:p>
          </p:txBody>
        </p:sp>
        <p:sp>
          <p:nvSpPr>
            <p:cNvPr id="36" name="Right Arrow 5">
              <a:extLst>
                <a:ext uri="{FF2B5EF4-FFF2-40B4-BE49-F238E27FC236}">
                  <a16:creationId xmlns="" xmlns:a16="http://schemas.microsoft.com/office/drawing/2014/main" id="{486AD6D9-2DF2-4D7F-9C30-938BDE078355}"/>
                </a:ext>
              </a:extLst>
            </p:cNvPr>
            <p:cNvSpPr/>
            <p:nvPr/>
          </p:nvSpPr>
          <p:spPr>
            <a:xfrm>
              <a:off x="2381251" y="3071813"/>
              <a:ext cx="1643063" cy="500062"/>
            </a:xfrm>
            <a:prstGeom prst="rightArrow">
              <a:avLst>
                <a:gd name="adj1" fmla="val 50000"/>
                <a:gd name="adj2" fmla="val 1552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400"/>
            </a:p>
          </p:txBody>
        </p:sp>
        <p:sp>
          <p:nvSpPr>
            <p:cNvPr id="37" name="Right Arrow 6">
              <a:extLst>
                <a:ext uri="{FF2B5EF4-FFF2-40B4-BE49-F238E27FC236}">
                  <a16:creationId xmlns="" xmlns:a16="http://schemas.microsoft.com/office/drawing/2014/main" id="{69D0BE9D-08C4-45B5-A2F0-CBEAF5855DD3}"/>
                </a:ext>
              </a:extLst>
            </p:cNvPr>
            <p:cNvSpPr/>
            <p:nvPr/>
          </p:nvSpPr>
          <p:spPr>
            <a:xfrm>
              <a:off x="7667626" y="3071813"/>
              <a:ext cx="1643063" cy="500062"/>
            </a:xfrm>
            <a:prstGeom prst="rightArrow">
              <a:avLst>
                <a:gd name="adj1" fmla="val 50000"/>
                <a:gd name="adj2" fmla="val 1552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400"/>
            </a:p>
          </p:txBody>
        </p:sp>
        <p:sp>
          <p:nvSpPr>
            <p:cNvPr id="38" name="Chevron 7">
              <a:extLst>
                <a:ext uri="{FF2B5EF4-FFF2-40B4-BE49-F238E27FC236}">
                  <a16:creationId xmlns="" xmlns:a16="http://schemas.microsoft.com/office/drawing/2014/main" id="{0EEC5CBF-305D-4DCE-8117-77EC43C48A60}"/>
                </a:ext>
              </a:extLst>
            </p:cNvPr>
            <p:cNvSpPr/>
            <p:nvPr/>
          </p:nvSpPr>
          <p:spPr>
            <a:xfrm>
              <a:off x="1851026" y="1357314"/>
              <a:ext cx="1928813" cy="714375"/>
            </a:xfrm>
            <a:prstGeom prst="chevron">
              <a:avLst/>
            </a:prstGeom>
            <a:solidFill>
              <a:srgbClr val="174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Requirements Analysis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Chevron 8">
              <a:extLst>
                <a:ext uri="{FF2B5EF4-FFF2-40B4-BE49-F238E27FC236}">
                  <a16:creationId xmlns="" xmlns:a16="http://schemas.microsoft.com/office/drawing/2014/main" id="{42C1A359-BF36-42E4-A6CB-54837539786E}"/>
                </a:ext>
              </a:extLst>
            </p:cNvPr>
            <p:cNvSpPr/>
            <p:nvPr/>
          </p:nvSpPr>
          <p:spPr>
            <a:xfrm>
              <a:off x="3479801" y="1357314"/>
              <a:ext cx="1928813" cy="714375"/>
            </a:xfrm>
            <a:prstGeom prst="chevron">
              <a:avLst/>
            </a:prstGeom>
            <a:solidFill>
              <a:srgbClr val="174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Solution Design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Chevron 9">
              <a:extLst>
                <a:ext uri="{FF2B5EF4-FFF2-40B4-BE49-F238E27FC236}">
                  <a16:creationId xmlns="" xmlns:a16="http://schemas.microsoft.com/office/drawing/2014/main" id="{0F7851DF-5056-4DBC-A326-19C3D93DFACF}"/>
                </a:ext>
              </a:extLst>
            </p:cNvPr>
            <p:cNvSpPr/>
            <p:nvPr/>
          </p:nvSpPr>
          <p:spPr>
            <a:xfrm>
              <a:off x="5095876" y="1357314"/>
              <a:ext cx="1928813" cy="714375"/>
            </a:xfrm>
            <a:prstGeom prst="chevron">
              <a:avLst/>
            </a:prstGeom>
            <a:solidFill>
              <a:srgbClr val="174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Development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Chevron 10">
              <a:extLst>
                <a:ext uri="{FF2B5EF4-FFF2-40B4-BE49-F238E27FC236}">
                  <a16:creationId xmlns="" xmlns:a16="http://schemas.microsoft.com/office/drawing/2014/main" id="{9C9D64C1-AFD9-4951-911A-4AA361923C6D}"/>
                </a:ext>
              </a:extLst>
            </p:cNvPr>
            <p:cNvSpPr/>
            <p:nvPr/>
          </p:nvSpPr>
          <p:spPr>
            <a:xfrm>
              <a:off x="6724651" y="1357314"/>
              <a:ext cx="1928813" cy="714375"/>
            </a:xfrm>
            <a:prstGeom prst="chevron">
              <a:avLst/>
            </a:prstGeom>
            <a:solidFill>
              <a:srgbClr val="174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Unit / QA </a:t>
              </a:r>
              <a:r>
                <a:rPr lang="en-US" sz="1400" b="1" dirty="0">
                  <a:solidFill>
                    <a:schemeClr val="bg1"/>
                  </a:solidFill>
                </a:rPr>
                <a:t>Test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Chevron 11">
              <a:extLst>
                <a:ext uri="{FF2B5EF4-FFF2-40B4-BE49-F238E27FC236}">
                  <a16:creationId xmlns="" xmlns:a16="http://schemas.microsoft.com/office/drawing/2014/main" id="{20BA4398-39EE-49CF-A7DC-2C7C2A10C81A}"/>
                </a:ext>
              </a:extLst>
            </p:cNvPr>
            <p:cNvSpPr/>
            <p:nvPr/>
          </p:nvSpPr>
          <p:spPr>
            <a:xfrm>
              <a:off x="8355013" y="1357314"/>
              <a:ext cx="1928812" cy="714375"/>
            </a:xfrm>
            <a:prstGeom prst="chevron">
              <a:avLst/>
            </a:prstGeom>
            <a:solidFill>
              <a:srgbClr val="174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Deploy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Flowchart: Document 42">
              <a:extLst>
                <a:ext uri="{FF2B5EF4-FFF2-40B4-BE49-F238E27FC236}">
                  <a16:creationId xmlns="" xmlns:a16="http://schemas.microsoft.com/office/drawing/2014/main" id="{5476327D-F869-4D1A-BFE3-D5DEFFA9F45A}"/>
                </a:ext>
              </a:extLst>
            </p:cNvPr>
            <p:cNvSpPr/>
            <p:nvPr/>
          </p:nvSpPr>
          <p:spPr>
            <a:xfrm>
              <a:off x="2166910" y="2928934"/>
              <a:ext cx="1428760" cy="928694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/>
                <a:t>Requirements Specification</a:t>
              </a:r>
              <a:endParaRPr lang="en-IN" sz="1400" b="1" dirty="0"/>
            </a:p>
          </p:txBody>
        </p:sp>
        <p:sp>
          <p:nvSpPr>
            <p:cNvPr id="44" name="Flowchart: Multidocument 43">
              <a:extLst>
                <a:ext uri="{FF2B5EF4-FFF2-40B4-BE49-F238E27FC236}">
                  <a16:creationId xmlns="" xmlns:a16="http://schemas.microsoft.com/office/drawing/2014/main" id="{392DB85B-4595-4D80-8686-67FF4B28593E}"/>
                </a:ext>
              </a:extLst>
            </p:cNvPr>
            <p:cNvSpPr/>
            <p:nvPr/>
          </p:nvSpPr>
          <p:spPr>
            <a:xfrm>
              <a:off x="4024298" y="2857496"/>
              <a:ext cx="1571636" cy="1000132"/>
            </a:xfrm>
            <a:prstGeom prst="flowChartMultidocumen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>
                <a:defRPr/>
              </a:pPr>
              <a:r>
                <a:rPr lang="en-US" sz="1400" b="1" dirty="0"/>
                <a:t>High-Level Design </a:t>
              </a:r>
            </a:p>
            <a:p>
              <a:pPr>
                <a:defRPr/>
              </a:pPr>
              <a:r>
                <a:rPr lang="en-US" sz="1400" b="1" dirty="0"/>
                <a:t>Low-Level Design</a:t>
              </a:r>
              <a:endParaRPr lang="en-IN" sz="1400" b="1" dirty="0"/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="" xmlns:a16="http://schemas.microsoft.com/office/drawing/2014/main" id="{4369FA96-C9A5-4C93-A2AE-161D1B53AF55}"/>
                </a:ext>
              </a:extLst>
            </p:cNvPr>
            <p:cNvSpPr/>
            <p:nvPr/>
          </p:nvSpPr>
          <p:spPr>
            <a:xfrm>
              <a:off x="6024562" y="2928934"/>
              <a:ext cx="1285884" cy="928694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/>
                <a:t>Unit Test Plan &amp; Execution Reports</a:t>
              </a:r>
            </a:p>
          </p:txBody>
        </p:sp>
        <p:sp>
          <p:nvSpPr>
            <p:cNvPr id="46" name="Flowchart: Document 45">
              <a:extLst>
                <a:ext uri="{FF2B5EF4-FFF2-40B4-BE49-F238E27FC236}">
                  <a16:creationId xmlns="" xmlns:a16="http://schemas.microsoft.com/office/drawing/2014/main" id="{35919844-867F-47BA-AB3B-44DF69139CD3}"/>
                </a:ext>
              </a:extLst>
            </p:cNvPr>
            <p:cNvSpPr/>
            <p:nvPr/>
          </p:nvSpPr>
          <p:spPr>
            <a:xfrm>
              <a:off x="7596198" y="2928934"/>
              <a:ext cx="1285884" cy="928694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/>
                <a:t>QA Test Plan &amp; Execution Reports</a:t>
              </a:r>
            </a:p>
          </p:txBody>
        </p:sp>
        <p:sp>
          <p:nvSpPr>
            <p:cNvPr id="47" name="Flowchart: Document 46">
              <a:extLst>
                <a:ext uri="{FF2B5EF4-FFF2-40B4-BE49-F238E27FC236}">
                  <a16:creationId xmlns="" xmlns:a16="http://schemas.microsoft.com/office/drawing/2014/main" id="{E9E3DBE9-4C6F-4E07-A697-6E9EB5DB80A1}"/>
                </a:ext>
              </a:extLst>
            </p:cNvPr>
            <p:cNvSpPr/>
            <p:nvPr/>
          </p:nvSpPr>
          <p:spPr>
            <a:xfrm>
              <a:off x="9239272" y="2928934"/>
              <a:ext cx="1285884" cy="928694"/>
            </a:xfrm>
            <a:prstGeom prst="flowChartDocumen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/>
                <a:t>Release Note</a:t>
              </a:r>
              <a:endParaRPr lang="en-IN" sz="1400" b="1" dirty="0"/>
            </a:p>
          </p:txBody>
        </p:sp>
        <p:cxnSp>
          <p:nvCxnSpPr>
            <p:cNvPr id="48" name="Shape 14">
              <a:extLst>
                <a:ext uri="{FF2B5EF4-FFF2-40B4-BE49-F238E27FC236}">
                  <a16:creationId xmlns="" xmlns:a16="http://schemas.microsoft.com/office/drawing/2014/main" id="{E130E4FD-889D-4ADF-A467-71F5FEDE37B4}"/>
                </a:ext>
              </a:extLst>
            </p:cNvPr>
            <p:cNvCxnSpPr>
              <a:stCxn id="38" idx="2"/>
              <a:endCxn id="43" idx="0"/>
            </p:cNvCxnSpPr>
            <p:nvPr/>
          </p:nvCxnSpPr>
          <p:spPr>
            <a:xfrm rot="16200000" flipH="1">
              <a:off x="2330451" y="2378076"/>
              <a:ext cx="857250" cy="2444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hape 14">
              <a:extLst>
                <a:ext uri="{FF2B5EF4-FFF2-40B4-BE49-F238E27FC236}">
                  <a16:creationId xmlns="" xmlns:a16="http://schemas.microsoft.com/office/drawing/2014/main" id="{6629A36C-A7E1-4141-9499-5152CB0215F8}"/>
                </a:ext>
              </a:extLst>
            </p:cNvPr>
            <p:cNvCxnSpPr>
              <a:stCxn id="39" idx="2"/>
              <a:endCxn id="44" idx="0"/>
            </p:cNvCxnSpPr>
            <p:nvPr/>
          </p:nvCxnSpPr>
          <p:spPr>
            <a:xfrm rot="16200000" flipH="1">
              <a:off x="4198938" y="2138363"/>
              <a:ext cx="785812" cy="6524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14">
              <a:extLst>
                <a:ext uri="{FF2B5EF4-FFF2-40B4-BE49-F238E27FC236}">
                  <a16:creationId xmlns="" xmlns:a16="http://schemas.microsoft.com/office/drawing/2014/main" id="{B30BB35E-0816-4692-BDAB-60FF69444F38}"/>
                </a:ext>
              </a:extLst>
            </p:cNvPr>
            <p:cNvCxnSpPr>
              <a:endCxn id="45" idx="0"/>
            </p:cNvCxnSpPr>
            <p:nvPr/>
          </p:nvCxnSpPr>
          <p:spPr>
            <a:xfrm rot="16200000" flipH="1">
              <a:off x="5917407" y="2178845"/>
              <a:ext cx="857250" cy="6429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14">
              <a:extLst>
                <a:ext uri="{FF2B5EF4-FFF2-40B4-BE49-F238E27FC236}">
                  <a16:creationId xmlns="" xmlns:a16="http://schemas.microsoft.com/office/drawing/2014/main" id="{926B7681-7822-452E-AB74-C0F9D3FFAB18}"/>
                </a:ext>
              </a:extLst>
            </p:cNvPr>
            <p:cNvCxnSpPr/>
            <p:nvPr/>
          </p:nvCxnSpPr>
          <p:spPr>
            <a:xfrm rot="16200000" flipH="1">
              <a:off x="7560469" y="2107407"/>
              <a:ext cx="857250" cy="7858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hape 14">
              <a:extLst>
                <a:ext uri="{FF2B5EF4-FFF2-40B4-BE49-F238E27FC236}">
                  <a16:creationId xmlns="" xmlns:a16="http://schemas.microsoft.com/office/drawing/2014/main" id="{B9623151-E52C-44D9-98D5-6D877AFB6E61}"/>
                </a:ext>
              </a:extLst>
            </p:cNvPr>
            <p:cNvCxnSpPr>
              <a:cxnSpLocks/>
              <a:stCxn id="42" idx="2"/>
              <a:endCxn id="47" idx="0"/>
            </p:cNvCxnSpPr>
            <p:nvPr/>
          </p:nvCxnSpPr>
          <p:spPr>
            <a:xfrm rot="16200000" flipH="1">
              <a:off x="9082882" y="2129632"/>
              <a:ext cx="857250" cy="7413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22">
              <a:extLst>
                <a:ext uri="{FF2B5EF4-FFF2-40B4-BE49-F238E27FC236}">
                  <a16:creationId xmlns="" xmlns:a16="http://schemas.microsoft.com/office/drawing/2014/main" id="{EE1496EF-F66F-4510-8039-CC8B457B9D75}"/>
                </a:ext>
              </a:extLst>
            </p:cNvPr>
            <p:cNvCxnSpPr>
              <a:stCxn id="44" idx="2"/>
            </p:cNvCxnSpPr>
            <p:nvPr/>
          </p:nvCxnSpPr>
          <p:spPr>
            <a:xfrm rot="16200000" flipH="1">
              <a:off x="4295776" y="4224338"/>
              <a:ext cx="1203325" cy="393700"/>
            </a:xfrm>
            <a:prstGeom prst="bentConnector3">
              <a:avLst>
                <a:gd name="adj1" fmla="val 5000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23">
              <a:extLst>
                <a:ext uri="{FF2B5EF4-FFF2-40B4-BE49-F238E27FC236}">
                  <a16:creationId xmlns="" xmlns:a16="http://schemas.microsoft.com/office/drawing/2014/main" id="{8186D7CA-1739-4B76-9181-C791037784C0}"/>
                </a:ext>
              </a:extLst>
            </p:cNvPr>
            <p:cNvCxnSpPr>
              <a:stCxn id="45" idx="2"/>
            </p:cNvCxnSpPr>
            <p:nvPr/>
          </p:nvCxnSpPr>
          <p:spPr>
            <a:xfrm rot="5400000">
              <a:off x="5743576" y="4005264"/>
              <a:ext cx="1133475" cy="714375"/>
            </a:xfrm>
            <a:prstGeom prst="bentConnector3">
              <a:avLst>
                <a:gd name="adj1" fmla="val 5000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24">
              <a:extLst>
                <a:ext uri="{FF2B5EF4-FFF2-40B4-BE49-F238E27FC236}">
                  <a16:creationId xmlns="" xmlns:a16="http://schemas.microsoft.com/office/drawing/2014/main" id="{A017836D-E2F3-4A62-82C1-2259CEBBC04F}"/>
                </a:ext>
              </a:extLst>
            </p:cNvPr>
            <p:cNvCxnSpPr>
              <a:stCxn id="46" idx="2"/>
            </p:cNvCxnSpPr>
            <p:nvPr/>
          </p:nvCxnSpPr>
          <p:spPr>
            <a:xfrm rot="5400000">
              <a:off x="6911976" y="3695701"/>
              <a:ext cx="1227137" cy="1427162"/>
            </a:xfrm>
            <a:prstGeom prst="bentConnector3">
              <a:avLst>
                <a:gd name="adj1" fmla="val 5000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45">
              <a:extLst>
                <a:ext uri="{FF2B5EF4-FFF2-40B4-BE49-F238E27FC236}">
                  <a16:creationId xmlns="" xmlns:a16="http://schemas.microsoft.com/office/drawing/2014/main" id="{2A8C4B5A-B923-4086-A914-43D22971A0D1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>
              <a:off x="7797008" y="3166270"/>
              <a:ext cx="1455737" cy="2714625"/>
            </a:xfrm>
            <a:prstGeom prst="bentConnector2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47">
              <a:extLst>
                <a:ext uri="{FF2B5EF4-FFF2-40B4-BE49-F238E27FC236}">
                  <a16:creationId xmlns="" xmlns:a16="http://schemas.microsoft.com/office/drawing/2014/main" id="{5923ADB3-9A54-4857-B8B2-184CAA853FDB}"/>
                </a:ext>
              </a:extLst>
            </p:cNvPr>
            <p:cNvCxnSpPr>
              <a:stCxn id="43" idx="2"/>
            </p:cNvCxnSpPr>
            <p:nvPr/>
          </p:nvCxnSpPr>
          <p:spPr>
            <a:xfrm rot="16200000" flipH="1">
              <a:off x="3082133" y="3594895"/>
              <a:ext cx="1455737" cy="1857375"/>
            </a:xfrm>
            <a:prstGeom prst="bentConnector2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625755C8-4F13-4634-AA28-9AA96338ABC2}"/>
                </a:ext>
              </a:extLst>
            </p:cNvPr>
            <p:cNvSpPr/>
            <p:nvPr/>
          </p:nvSpPr>
          <p:spPr>
            <a:xfrm>
              <a:off x="4800600" y="4986338"/>
              <a:ext cx="2286000" cy="500062"/>
            </a:xfrm>
            <a:prstGeom prst="rect">
              <a:avLst/>
            </a:prstGeom>
            <a:solidFill>
              <a:srgbClr val="D42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Traceability Matrix</a:t>
              </a:r>
              <a:endParaRPr lang="en-IN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9BD2229-6170-469D-B658-7037C9E960A5}"/>
                </a:ext>
              </a:extLst>
            </p:cNvPr>
            <p:cNvSpPr txBox="1"/>
            <p:nvPr/>
          </p:nvSpPr>
          <p:spPr>
            <a:xfrm>
              <a:off x="2452688" y="2643189"/>
              <a:ext cx="4254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>
                  <a:cs typeface="Arial" charset="0"/>
                </a:rPr>
                <a:t>R01</a:t>
              </a:r>
              <a:endParaRPr lang="en-IN" sz="1200" b="1" dirty="0"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F89CF96-2117-4E4E-B9EB-7786EADEEB5F}"/>
                </a:ext>
              </a:extLst>
            </p:cNvPr>
            <p:cNvSpPr txBox="1"/>
            <p:nvPr/>
          </p:nvSpPr>
          <p:spPr>
            <a:xfrm>
              <a:off x="4525964" y="2628901"/>
              <a:ext cx="439737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>
                  <a:cs typeface="Arial" charset="0"/>
                </a:rPr>
                <a:t>D01</a:t>
              </a:r>
              <a:endParaRPr lang="en-IN" sz="1200" b="1" dirty="0">
                <a:cs typeface="Arial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2591F72-F16A-491B-9396-87960C65C37C}"/>
                </a:ext>
              </a:extLst>
            </p:cNvPr>
            <p:cNvSpPr txBox="1"/>
            <p:nvPr/>
          </p:nvSpPr>
          <p:spPr>
            <a:xfrm>
              <a:off x="6238876" y="2643189"/>
              <a:ext cx="5191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>
                  <a:cs typeface="Arial" charset="0"/>
                </a:rPr>
                <a:t>UT01</a:t>
              </a:r>
              <a:endParaRPr lang="en-IN" sz="1200" b="1" dirty="0">
                <a:cs typeface="Arial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CBD580B8-DA81-4184-86B2-AA08D624196A}"/>
                </a:ext>
              </a:extLst>
            </p:cNvPr>
            <p:cNvSpPr txBox="1"/>
            <p:nvPr/>
          </p:nvSpPr>
          <p:spPr>
            <a:xfrm>
              <a:off x="7934325" y="2643189"/>
              <a:ext cx="4889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1" dirty="0">
                  <a:cs typeface="Arial" charset="0"/>
                </a:rPr>
                <a:t>ST01</a:t>
              </a:r>
              <a:endParaRPr lang="en-IN" sz="1200" b="1" dirty="0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5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C05FEF7-DB41-4690-BA64-1A84816D1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 Attributes of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91B353-079C-4092-AD44-45FB64B64CE2}"/>
              </a:ext>
            </a:extLst>
          </p:cNvPr>
          <p:cNvSpPr txBox="1">
            <a:spLocks/>
          </p:cNvSpPr>
          <p:nvPr/>
        </p:nvSpPr>
        <p:spPr>
          <a:xfrm>
            <a:off x="457200" y="1188063"/>
            <a:ext cx="3186706" cy="348460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Important things to run any </a:t>
            </a:r>
            <a:r>
              <a:rPr lang="en-US" sz="1600" b="1" dirty="0" smtClean="0"/>
              <a:t>business</a:t>
            </a:r>
          </a:p>
          <a:p>
            <a:pPr lvl="1"/>
            <a:r>
              <a:rPr lang="en-US" sz="1700" b="1" dirty="0" smtClean="0"/>
              <a:t>Customers</a:t>
            </a:r>
          </a:p>
          <a:p>
            <a:pPr lvl="1"/>
            <a:r>
              <a:rPr lang="en-US" sz="1700" b="1" dirty="0" smtClean="0"/>
              <a:t>Product / Service</a:t>
            </a:r>
          </a:p>
          <a:p>
            <a:pPr lvl="1"/>
            <a:r>
              <a:rPr lang="en-US" sz="1700" b="1" dirty="0" smtClean="0"/>
              <a:t>Support</a:t>
            </a:r>
          </a:p>
          <a:p>
            <a:endParaRPr lang="en-US" sz="1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8433879-4DDA-45C1-8E6D-64CB9AEB5A79}"/>
              </a:ext>
            </a:extLst>
          </p:cNvPr>
          <p:cNvSpPr txBox="1">
            <a:spLocks/>
          </p:cNvSpPr>
          <p:nvPr/>
        </p:nvSpPr>
        <p:spPr>
          <a:xfrm>
            <a:off x="4226509" y="1197587"/>
            <a:ext cx="3186706" cy="34846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3 Important things</a:t>
            </a:r>
          </a:p>
          <a:p>
            <a:r>
              <a:rPr lang="en-US" sz="1600" b="1" dirty="0"/>
              <a:t>Education institution </a:t>
            </a:r>
          </a:p>
          <a:p>
            <a:pPr lvl="1"/>
            <a:r>
              <a:rPr lang="en-US" sz="1600" dirty="0"/>
              <a:t>Students</a:t>
            </a:r>
          </a:p>
          <a:p>
            <a:pPr lvl="1"/>
            <a:r>
              <a:rPr lang="en-US" sz="1600" dirty="0"/>
              <a:t>Employees</a:t>
            </a:r>
          </a:p>
          <a:p>
            <a:pPr lvl="1"/>
            <a:r>
              <a:rPr lang="en-US" sz="1600" dirty="0"/>
              <a:t>course</a:t>
            </a:r>
          </a:p>
          <a:p>
            <a:r>
              <a:rPr lang="en-US" sz="1600" b="1" dirty="0"/>
              <a:t>Hospital</a:t>
            </a:r>
          </a:p>
          <a:p>
            <a:pPr lvl="1"/>
            <a:r>
              <a:rPr lang="en-US" sz="1600" dirty="0"/>
              <a:t>Patient</a:t>
            </a:r>
          </a:p>
          <a:p>
            <a:pPr lvl="1"/>
            <a:r>
              <a:rPr lang="en-US" sz="1600" dirty="0"/>
              <a:t>Employee</a:t>
            </a:r>
          </a:p>
          <a:p>
            <a:pPr lvl="1"/>
            <a:r>
              <a:rPr lang="en-US" sz="1600" dirty="0"/>
              <a:t>treatment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CC43D81-99F2-42F3-B611-7363E89F24F0}"/>
              </a:ext>
            </a:extLst>
          </p:cNvPr>
          <p:cNvSpPr txBox="1">
            <a:spLocks/>
          </p:cNvSpPr>
          <p:nvPr/>
        </p:nvSpPr>
        <p:spPr>
          <a:xfrm>
            <a:off x="7995819" y="1188063"/>
            <a:ext cx="3186706" cy="34941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/>
              <a:t>Maruti</a:t>
            </a:r>
            <a:endParaRPr lang="en-US" sz="1600" b="1" dirty="0"/>
          </a:p>
          <a:p>
            <a:pPr lvl="1"/>
            <a:r>
              <a:rPr lang="en-US" sz="1600" dirty="0"/>
              <a:t> Consumers/Businesses</a:t>
            </a:r>
          </a:p>
          <a:p>
            <a:pPr lvl="1"/>
            <a:r>
              <a:rPr lang="en-US" sz="1600" dirty="0"/>
              <a:t>Vehicles</a:t>
            </a:r>
          </a:p>
          <a:p>
            <a:pPr lvl="1"/>
            <a:r>
              <a:rPr lang="en-US" sz="1600" dirty="0"/>
              <a:t> Warranty/Road Breakdown </a:t>
            </a:r>
          </a:p>
          <a:p>
            <a:r>
              <a:rPr lang="en-US" sz="1600" b="1" dirty="0"/>
              <a:t>IBridge360</a:t>
            </a:r>
          </a:p>
          <a:p>
            <a:pPr lvl="1"/>
            <a:r>
              <a:rPr lang="en-US" sz="1600" dirty="0"/>
              <a:t>Learners</a:t>
            </a:r>
          </a:p>
          <a:p>
            <a:pPr lvl="1"/>
            <a:r>
              <a:rPr lang="en-US" sz="1600" dirty="0"/>
              <a:t>Employees (service)</a:t>
            </a:r>
          </a:p>
          <a:p>
            <a:pPr lvl="1"/>
            <a:r>
              <a:rPr lang="en-US" sz="1600" dirty="0"/>
              <a:t>programs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24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C890CBC-5D4D-4004-B7FA-37F9B7452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/>
              <a:t>List Company names and what vertical they belong 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B0C13-F60F-4836-AC83-F3FD91D48470}"/>
              </a:ext>
            </a:extLst>
          </p:cNvPr>
          <p:cNvSpPr txBox="1">
            <a:spLocks/>
          </p:cNvSpPr>
          <p:nvPr/>
        </p:nvSpPr>
        <p:spPr>
          <a:xfrm>
            <a:off x="7965394" y="1220529"/>
            <a:ext cx="3099731" cy="48586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Infosys</a:t>
            </a:r>
          </a:p>
          <a:p>
            <a:pPr lvl="1"/>
            <a:r>
              <a:rPr lang="en-US" sz="1600" dirty="0"/>
              <a:t>Customers / clients</a:t>
            </a:r>
          </a:p>
          <a:p>
            <a:pPr lvl="1"/>
            <a:r>
              <a:rPr lang="en-US" sz="1600" dirty="0"/>
              <a:t>Employee</a:t>
            </a:r>
          </a:p>
          <a:p>
            <a:pPr lvl="1"/>
            <a:r>
              <a:rPr lang="en-US" sz="1600" dirty="0"/>
              <a:t>Project</a:t>
            </a:r>
          </a:p>
          <a:p>
            <a:pPr lvl="1"/>
            <a:r>
              <a:rPr lang="en-US" sz="1600" dirty="0"/>
              <a:t>technologies</a:t>
            </a:r>
          </a:p>
          <a:p>
            <a:pPr lvl="1"/>
            <a:r>
              <a:rPr lang="en-US" sz="1600" dirty="0"/>
              <a:t>Timesheets</a:t>
            </a:r>
          </a:p>
          <a:p>
            <a:pPr lvl="1"/>
            <a:r>
              <a:rPr lang="en-US" sz="1600" dirty="0"/>
              <a:t>Invoice</a:t>
            </a:r>
          </a:p>
          <a:p>
            <a:pPr lvl="1"/>
            <a:r>
              <a:rPr lang="en-US" sz="1600" dirty="0"/>
              <a:t>payments</a:t>
            </a:r>
          </a:p>
          <a:p>
            <a:r>
              <a:rPr lang="en-US" sz="1600" b="1" dirty="0"/>
              <a:t>TATA Steels</a:t>
            </a:r>
          </a:p>
          <a:p>
            <a:pPr lvl="1"/>
            <a:r>
              <a:rPr lang="en-US" sz="1600" dirty="0"/>
              <a:t>Products</a:t>
            </a:r>
          </a:p>
          <a:p>
            <a:pPr lvl="1"/>
            <a:r>
              <a:rPr lang="en-US" sz="1600" dirty="0"/>
              <a:t>Distributors (after production)</a:t>
            </a:r>
          </a:p>
          <a:p>
            <a:pPr lvl="1"/>
            <a:r>
              <a:rPr lang="en-US" sz="1600" dirty="0"/>
              <a:t>Suppliers (before production)</a:t>
            </a:r>
          </a:p>
          <a:p>
            <a:pPr lvl="1"/>
            <a:r>
              <a:rPr lang="en-US" sz="1600" dirty="0"/>
              <a:t>retailers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6D41902-B833-4ED9-B140-ECC9C76C969D}"/>
              </a:ext>
            </a:extLst>
          </p:cNvPr>
          <p:cNvSpPr txBox="1">
            <a:spLocks/>
          </p:cNvSpPr>
          <p:nvPr/>
        </p:nvSpPr>
        <p:spPr>
          <a:xfrm>
            <a:off x="457201" y="1220531"/>
            <a:ext cx="3099732" cy="48586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3 important for any business</a:t>
            </a:r>
          </a:p>
          <a:p>
            <a:pPr lvl="1"/>
            <a:r>
              <a:rPr lang="en-US" sz="1600" i="1" dirty="0"/>
              <a:t>Product / Service</a:t>
            </a:r>
          </a:p>
          <a:p>
            <a:pPr lvl="1"/>
            <a:r>
              <a:rPr lang="en-US" sz="1600" i="1" dirty="0"/>
              <a:t>Customer</a:t>
            </a:r>
          </a:p>
          <a:p>
            <a:pPr lvl="1"/>
            <a:r>
              <a:rPr lang="en-US" sz="1600" i="1" dirty="0"/>
              <a:t>Support</a:t>
            </a:r>
          </a:p>
          <a:p>
            <a:r>
              <a:rPr lang="en-US" sz="1600" b="1" dirty="0"/>
              <a:t>Indigo Airlines</a:t>
            </a:r>
          </a:p>
          <a:p>
            <a:pPr lvl="1"/>
            <a:r>
              <a:rPr lang="en-US" sz="1600" dirty="0"/>
              <a:t>Passengers</a:t>
            </a:r>
          </a:p>
          <a:p>
            <a:pPr lvl="1"/>
            <a:r>
              <a:rPr lang="en-US" sz="1600" dirty="0"/>
              <a:t>Route</a:t>
            </a:r>
          </a:p>
          <a:p>
            <a:pPr lvl="1"/>
            <a:r>
              <a:rPr lang="en-US" sz="1600" dirty="0"/>
              <a:t>Employees</a:t>
            </a:r>
          </a:p>
          <a:p>
            <a:pPr lvl="1"/>
            <a:r>
              <a:rPr lang="en-US" sz="1600" dirty="0"/>
              <a:t>Tickets</a:t>
            </a:r>
          </a:p>
          <a:p>
            <a:pPr lvl="1"/>
            <a:r>
              <a:rPr lang="en-US" sz="1600" dirty="0"/>
              <a:t>Flight</a:t>
            </a:r>
          </a:p>
          <a:p>
            <a:pPr lvl="1"/>
            <a:r>
              <a:rPr lang="en-US" sz="1600" dirty="0"/>
              <a:t>Trip</a:t>
            </a:r>
          </a:p>
          <a:p>
            <a:pPr lvl="1"/>
            <a:r>
              <a:rPr lang="en-US" sz="1600" dirty="0"/>
              <a:t>payment</a:t>
            </a:r>
          </a:p>
          <a:p>
            <a:pPr lvl="1"/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E86C326-2F11-4A19-B343-9826C5EA2040}"/>
              </a:ext>
            </a:extLst>
          </p:cNvPr>
          <p:cNvSpPr txBox="1">
            <a:spLocks/>
          </p:cNvSpPr>
          <p:nvPr/>
        </p:nvSpPr>
        <p:spPr>
          <a:xfrm>
            <a:off x="4105712" y="1220528"/>
            <a:ext cx="3410125" cy="48586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BMTC</a:t>
            </a:r>
          </a:p>
          <a:p>
            <a:pPr lvl="1"/>
            <a:r>
              <a:rPr lang="en-US" sz="1600" dirty="0"/>
              <a:t>Tickets</a:t>
            </a:r>
          </a:p>
          <a:p>
            <a:pPr lvl="1"/>
            <a:r>
              <a:rPr lang="en-US" sz="1600" dirty="0"/>
              <a:t>Routes</a:t>
            </a:r>
          </a:p>
          <a:p>
            <a:pPr lvl="1"/>
            <a:r>
              <a:rPr lang="en-US" sz="1600" dirty="0"/>
              <a:t>Trips</a:t>
            </a:r>
          </a:p>
          <a:p>
            <a:pPr lvl="1"/>
            <a:r>
              <a:rPr lang="en-US" sz="1600" dirty="0"/>
              <a:t>Bus</a:t>
            </a:r>
          </a:p>
          <a:p>
            <a:pPr lvl="1"/>
            <a:r>
              <a:rPr lang="en-US" sz="1600" dirty="0" err="1"/>
              <a:t>Pass_holders</a:t>
            </a:r>
            <a:endParaRPr lang="en-US" sz="1600" dirty="0"/>
          </a:p>
          <a:p>
            <a:pPr lvl="1"/>
            <a:r>
              <a:rPr lang="en-US" sz="1600" dirty="0"/>
              <a:t>payment</a:t>
            </a:r>
          </a:p>
          <a:p>
            <a:r>
              <a:rPr lang="en-US" sz="1600" b="1" dirty="0"/>
              <a:t>Samsung</a:t>
            </a:r>
          </a:p>
          <a:p>
            <a:pPr lvl="1"/>
            <a:r>
              <a:rPr lang="en-US" sz="1600" dirty="0"/>
              <a:t>Products</a:t>
            </a:r>
          </a:p>
          <a:p>
            <a:pPr lvl="1"/>
            <a:r>
              <a:rPr lang="en-US" sz="1600" dirty="0"/>
              <a:t>Customers</a:t>
            </a:r>
          </a:p>
          <a:p>
            <a:pPr lvl="1"/>
            <a:r>
              <a:rPr lang="en-US" sz="1600" dirty="0"/>
              <a:t>Service / support</a:t>
            </a:r>
          </a:p>
          <a:p>
            <a:pPr lvl="2"/>
            <a:r>
              <a:rPr lang="en-US" sz="1600" dirty="0"/>
              <a:t>1800 …. In warranty / out of warranty</a:t>
            </a:r>
          </a:p>
          <a:p>
            <a:pPr lvl="1"/>
            <a:r>
              <a:rPr lang="en-US" sz="1600" dirty="0" err="1"/>
              <a:t>Service_calls</a:t>
            </a:r>
            <a:endParaRPr lang="en-US" sz="1600" dirty="0"/>
          </a:p>
          <a:p>
            <a:pPr lvl="1"/>
            <a:r>
              <a:rPr lang="en-US" sz="1600" dirty="0"/>
              <a:t>Employees / partner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0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04BD96E-3305-4EBC-A8B2-74CCC62B2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0AB52-AF8D-4A0F-ACA2-DCA2C8DFAB54}"/>
              </a:ext>
            </a:extLst>
          </p:cNvPr>
          <p:cNvSpPr txBox="1">
            <a:spLocks/>
          </p:cNvSpPr>
          <p:nvPr/>
        </p:nvSpPr>
        <p:spPr>
          <a:xfrm>
            <a:off x="338253" y="947956"/>
            <a:ext cx="11303367" cy="5291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00" dirty="0"/>
              <a:t>Any information which helps to run our business</a:t>
            </a:r>
          </a:p>
          <a:p>
            <a:endParaRPr lang="en-IN" sz="1300" dirty="0"/>
          </a:p>
          <a:p>
            <a:r>
              <a:rPr lang="en-IN" sz="1300" dirty="0"/>
              <a:t>Indigo</a:t>
            </a:r>
          </a:p>
          <a:p>
            <a:pPr lvl="1"/>
            <a:r>
              <a:rPr lang="en-IN" sz="1300" dirty="0"/>
              <a:t>Flight information (</a:t>
            </a:r>
            <a:r>
              <a:rPr lang="en-IN" sz="1300" dirty="0" err="1"/>
              <a:t>flight_id</a:t>
            </a:r>
            <a:r>
              <a:rPr lang="en-IN" sz="1300" dirty="0"/>
              <a:t>, </a:t>
            </a:r>
            <a:r>
              <a:rPr lang="en-IN" sz="1300" dirty="0" err="1"/>
              <a:t>flight_code</a:t>
            </a:r>
            <a:r>
              <a:rPr lang="en-IN" sz="1300" dirty="0"/>
              <a:t>, </a:t>
            </a:r>
            <a:r>
              <a:rPr lang="en-IN" sz="1300" dirty="0" err="1"/>
              <a:t>manu_fact</a:t>
            </a:r>
            <a:r>
              <a:rPr lang="en-IN" sz="1300" dirty="0"/>
              <a:t>, seats, </a:t>
            </a:r>
            <a:r>
              <a:rPr lang="en-IN" sz="1300" dirty="0" err="1"/>
              <a:t>manu_year</a:t>
            </a:r>
            <a:r>
              <a:rPr lang="en-IN" sz="1300" dirty="0"/>
              <a:t>, </a:t>
            </a:r>
            <a:r>
              <a:rPr lang="en-IN" sz="1300" dirty="0" err="1"/>
              <a:t>last_maintenance_date</a:t>
            </a:r>
            <a:r>
              <a:rPr lang="en-IN" sz="1300" dirty="0"/>
              <a:t>)</a:t>
            </a:r>
          </a:p>
          <a:p>
            <a:pPr lvl="1"/>
            <a:r>
              <a:rPr lang="en-IN" sz="1300" dirty="0"/>
              <a:t>Passenger information</a:t>
            </a:r>
          </a:p>
          <a:p>
            <a:pPr lvl="1"/>
            <a:endParaRPr lang="en-IN" sz="1300" dirty="0"/>
          </a:p>
          <a:p>
            <a:r>
              <a:rPr lang="en-IN" sz="1300" dirty="0"/>
              <a:t>When does data gets generated</a:t>
            </a:r>
          </a:p>
          <a:p>
            <a:pPr lvl="1"/>
            <a:r>
              <a:rPr lang="en-IN" sz="1300" dirty="0"/>
              <a:t>When an event takes place</a:t>
            </a:r>
          </a:p>
          <a:p>
            <a:pPr lvl="1"/>
            <a:r>
              <a:rPr lang="en-IN" sz="1300" dirty="0"/>
              <a:t>5 events that happen in your industry</a:t>
            </a:r>
          </a:p>
          <a:p>
            <a:pPr lvl="1"/>
            <a:endParaRPr lang="en-IN" sz="1300" dirty="0"/>
          </a:p>
          <a:p>
            <a:r>
              <a:rPr lang="en-IN" sz="1300" dirty="0"/>
              <a:t>Scheduling the flight – event</a:t>
            </a:r>
          </a:p>
          <a:p>
            <a:pPr lvl="1"/>
            <a:r>
              <a:rPr lang="en-IN" sz="1300" dirty="0" err="1"/>
              <a:t>Schedule_id</a:t>
            </a:r>
            <a:r>
              <a:rPr lang="en-IN" sz="1300" dirty="0"/>
              <a:t>, </a:t>
            </a:r>
            <a:r>
              <a:rPr lang="en-IN" sz="1300" dirty="0" err="1"/>
              <a:t>schedule_date</a:t>
            </a:r>
            <a:r>
              <a:rPr lang="en-IN" sz="1300" dirty="0"/>
              <a:t>, </a:t>
            </a:r>
            <a:r>
              <a:rPr lang="en-IN" sz="1300" dirty="0" err="1"/>
              <a:t>flight_no</a:t>
            </a:r>
            <a:r>
              <a:rPr lang="en-IN" sz="1300" dirty="0"/>
              <a:t>, </a:t>
            </a:r>
            <a:r>
              <a:rPr lang="en-IN" sz="1300" dirty="0" err="1"/>
              <a:t>rout_no</a:t>
            </a:r>
            <a:r>
              <a:rPr lang="en-IN" sz="1300" dirty="0"/>
              <a:t>, </a:t>
            </a:r>
            <a:r>
              <a:rPr lang="en-IN" sz="1300" dirty="0" err="1"/>
              <a:t>departure_from</a:t>
            </a:r>
            <a:r>
              <a:rPr lang="en-IN" sz="1300" dirty="0"/>
              <a:t>, </a:t>
            </a:r>
            <a:r>
              <a:rPr lang="en-IN" sz="1300" dirty="0" err="1"/>
              <a:t>departure_to</a:t>
            </a:r>
            <a:r>
              <a:rPr lang="en-IN" sz="1300" dirty="0"/>
              <a:t>, timings</a:t>
            </a:r>
          </a:p>
          <a:p>
            <a:r>
              <a:rPr lang="en-IN" sz="1300" dirty="0"/>
              <a:t>Booking a ticket – event</a:t>
            </a:r>
          </a:p>
          <a:p>
            <a:pPr lvl="1"/>
            <a:r>
              <a:rPr lang="en-IN" sz="1300" dirty="0"/>
              <a:t>PNR NO, Passengers, date, route, </a:t>
            </a:r>
            <a:r>
              <a:rPr lang="en-IN" sz="1300" dirty="0" err="1"/>
              <a:t>seat_no</a:t>
            </a:r>
            <a:r>
              <a:rPr lang="en-IN" sz="1300" dirty="0"/>
              <a:t> (optional), time, price, taxes (Structured data)</a:t>
            </a:r>
          </a:p>
          <a:p>
            <a:r>
              <a:rPr lang="en-IN" sz="1300" dirty="0"/>
              <a:t>Tracking the luggage – event (after your check-in and before that luggage goes into the flight)</a:t>
            </a:r>
          </a:p>
          <a:p>
            <a:pPr lvl="1"/>
            <a:r>
              <a:rPr lang="en-IN" sz="1300" dirty="0"/>
              <a:t>PNR No, from, to, time tracked, flight to which loaded</a:t>
            </a:r>
          </a:p>
          <a:p>
            <a:r>
              <a:rPr lang="en-IN" sz="1300" dirty="0"/>
              <a:t>Assigning a pickup for pilots and air hostess – event</a:t>
            </a:r>
          </a:p>
          <a:p>
            <a:pPr lvl="1"/>
            <a:r>
              <a:rPr lang="en-IN" sz="1300" dirty="0" err="1"/>
              <a:t>Pickup_id</a:t>
            </a:r>
            <a:r>
              <a:rPr lang="en-IN" sz="1300" dirty="0"/>
              <a:t>, partner, </a:t>
            </a:r>
            <a:r>
              <a:rPr lang="en-IN" sz="1300" dirty="0" err="1"/>
              <a:t>emp_id</a:t>
            </a:r>
            <a:r>
              <a:rPr lang="en-IN" sz="1300" dirty="0"/>
              <a:t>, address, phone, </a:t>
            </a:r>
            <a:r>
              <a:rPr lang="en-IN" sz="1300" dirty="0" err="1"/>
              <a:t>partner_phone</a:t>
            </a:r>
            <a:endParaRPr lang="en-IN" sz="1300" dirty="0"/>
          </a:p>
          <a:p>
            <a:r>
              <a:rPr lang="en-IN" sz="1300" dirty="0"/>
              <a:t>Distributing available tickets to partners for sales – event </a:t>
            </a:r>
          </a:p>
          <a:p>
            <a:pPr lvl="1"/>
            <a:r>
              <a:rPr lang="en-IN" sz="1300" dirty="0" err="1"/>
              <a:t>Ticket_distr_id</a:t>
            </a:r>
            <a:r>
              <a:rPr lang="en-IN" sz="1300" dirty="0"/>
              <a:t>, </a:t>
            </a:r>
            <a:r>
              <a:rPr lang="en-IN" sz="1300" dirty="0" err="1"/>
              <a:t>partner_id</a:t>
            </a:r>
            <a:r>
              <a:rPr lang="en-IN" sz="1300" dirty="0"/>
              <a:t>, seats, trip, comm</a:t>
            </a:r>
          </a:p>
        </p:txBody>
      </p:sp>
    </p:spTree>
    <p:extLst>
      <p:ext uri="{BB962C8B-B14F-4D97-AF65-F5344CB8AC3E}">
        <p14:creationId xmlns:p14="http://schemas.microsoft.com/office/powerpoint/2010/main" val="387210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DDD8FE6-6F3B-42FA-BF5E-39AC9EA6F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&amp; Business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FA477D-5F73-4F02-820B-9E2EA0DAE53D}"/>
              </a:ext>
            </a:extLst>
          </p:cNvPr>
          <p:cNvSpPr txBox="1">
            <a:spLocks/>
          </p:cNvSpPr>
          <p:nvPr/>
        </p:nvSpPr>
        <p:spPr>
          <a:xfrm>
            <a:off x="457200" y="1211062"/>
            <a:ext cx="10918272" cy="4865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BPO – Business Process Outsourcing</a:t>
            </a:r>
          </a:p>
          <a:p>
            <a:r>
              <a:rPr lang="en-US" sz="1600" dirty="0" err="1"/>
              <a:t>CitiBank</a:t>
            </a:r>
            <a:endParaRPr lang="en-US" sz="1600" dirty="0"/>
          </a:p>
          <a:p>
            <a:pPr lvl="1"/>
            <a:r>
              <a:rPr lang="en-US" sz="1600" dirty="0"/>
              <a:t>Customers (Business, Consumers)</a:t>
            </a:r>
          </a:p>
          <a:p>
            <a:pPr lvl="2"/>
            <a:r>
              <a:rPr lang="en-US" sz="1600" dirty="0"/>
              <a:t>Business / Corp Customer</a:t>
            </a:r>
          </a:p>
          <a:p>
            <a:pPr lvl="4"/>
            <a:r>
              <a:rPr lang="en-US" sz="1600" dirty="0"/>
              <a:t>Current Account</a:t>
            </a:r>
          </a:p>
          <a:p>
            <a:pPr lvl="4"/>
            <a:r>
              <a:rPr lang="en-US" sz="1600" dirty="0"/>
              <a:t>Trade / Export</a:t>
            </a:r>
          </a:p>
          <a:p>
            <a:pPr lvl="2"/>
            <a:r>
              <a:rPr lang="en-US" sz="1600" dirty="0"/>
              <a:t>Consumer – Retail Banking</a:t>
            </a:r>
          </a:p>
          <a:p>
            <a:pPr lvl="4"/>
            <a:r>
              <a:rPr lang="en-US" sz="1600" dirty="0"/>
              <a:t>Savings, Credit Cards, Loans</a:t>
            </a:r>
          </a:p>
          <a:p>
            <a:pPr lvl="2"/>
            <a:r>
              <a:rPr lang="en-US" sz="1600" dirty="0"/>
              <a:t>Credit Card (Service) </a:t>
            </a:r>
          </a:p>
          <a:p>
            <a:pPr lvl="3"/>
            <a:r>
              <a:rPr lang="en-US" sz="1600" dirty="0"/>
              <a:t>Customer Creation (Your information, address proof, age check, employment, ID proof)</a:t>
            </a:r>
          </a:p>
          <a:p>
            <a:pPr lvl="3"/>
            <a:r>
              <a:rPr lang="en-US" sz="1600" dirty="0"/>
              <a:t>Bill Generation </a:t>
            </a:r>
          </a:p>
          <a:p>
            <a:pPr lvl="3"/>
            <a:r>
              <a:rPr lang="en-US" sz="1600" dirty="0"/>
              <a:t>Payment Processing</a:t>
            </a:r>
          </a:p>
          <a:p>
            <a:pPr lvl="3"/>
            <a:r>
              <a:rPr lang="en-US" sz="1600" dirty="0"/>
              <a:t>Closure of Account</a:t>
            </a:r>
          </a:p>
          <a:p>
            <a:pPr lvl="3"/>
            <a:r>
              <a:rPr lang="en-US" sz="1600" dirty="0"/>
              <a:t>Collection Process – series of efforts to make this process work legally.</a:t>
            </a:r>
          </a:p>
          <a:p>
            <a:r>
              <a:rPr lang="en-US" sz="1600" dirty="0"/>
              <a:t>Business Process – series of steps which we implement to accomplish a task inside our business.</a:t>
            </a:r>
          </a:p>
        </p:txBody>
      </p:sp>
    </p:spTree>
    <p:extLst>
      <p:ext uri="{BB962C8B-B14F-4D97-AF65-F5344CB8AC3E}">
        <p14:creationId xmlns:p14="http://schemas.microsoft.com/office/powerpoint/2010/main" val="20428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BBB0D05-38BF-4F19-A737-E7DD60373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&amp; Business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83B80D-9A59-44C4-9A8F-A99416573060}"/>
              </a:ext>
            </a:extLst>
          </p:cNvPr>
          <p:cNvSpPr txBox="1">
            <a:spLocks/>
          </p:cNvSpPr>
          <p:nvPr/>
        </p:nvSpPr>
        <p:spPr>
          <a:xfrm>
            <a:off x="457200" y="1118784"/>
            <a:ext cx="11184420" cy="48877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BPO – Business Process Outsourcing</a:t>
            </a:r>
          </a:p>
          <a:p>
            <a:r>
              <a:rPr lang="en-US" sz="1400" dirty="0"/>
              <a:t>Education Institutions</a:t>
            </a:r>
          </a:p>
          <a:p>
            <a:pPr lvl="1"/>
            <a:r>
              <a:rPr lang="en-US" sz="1400" dirty="0"/>
              <a:t>Students(Customers)</a:t>
            </a:r>
          </a:p>
          <a:p>
            <a:pPr lvl="3"/>
            <a:r>
              <a:rPr lang="en-US" sz="1400" dirty="0"/>
              <a:t>Student Admission</a:t>
            </a:r>
          </a:p>
          <a:p>
            <a:pPr lvl="3"/>
            <a:r>
              <a:rPr lang="en-US" sz="1400" dirty="0"/>
              <a:t>Scholarship / Discount of fee process</a:t>
            </a:r>
          </a:p>
          <a:p>
            <a:pPr lvl="3"/>
            <a:r>
              <a:rPr lang="en-US" sz="1400" dirty="0"/>
              <a:t>Transfer Process</a:t>
            </a:r>
          </a:p>
          <a:p>
            <a:pPr lvl="3"/>
            <a:r>
              <a:rPr lang="en-US" sz="1400" dirty="0"/>
              <a:t>Exit / Discount Process</a:t>
            </a:r>
          </a:p>
          <a:p>
            <a:pPr lvl="3"/>
            <a:r>
              <a:rPr lang="en-US" sz="1400" dirty="0"/>
              <a:t>Degree issuing process</a:t>
            </a:r>
          </a:p>
          <a:p>
            <a:pPr lvl="3"/>
            <a:r>
              <a:rPr lang="en-US" sz="1400" dirty="0"/>
              <a:t>Background verification process</a:t>
            </a:r>
          </a:p>
          <a:p>
            <a:r>
              <a:rPr lang="en-US" sz="1400" dirty="0"/>
              <a:t>Health Care</a:t>
            </a:r>
          </a:p>
          <a:p>
            <a:pPr lvl="1"/>
            <a:r>
              <a:rPr lang="en-US" sz="1400" dirty="0"/>
              <a:t>OPD Appointments</a:t>
            </a:r>
          </a:p>
          <a:p>
            <a:pPr lvl="1"/>
            <a:r>
              <a:rPr lang="en-US" sz="1400" dirty="0"/>
              <a:t>Inpatient Admission</a:t>
            </a:r>
          </a:p>
          <a:p>
            <a:pPr lvl="1"/>
            <a:r>
              <a:rPr lang="en-US" sz="1400" dirty="0"/>
              <a:t>Patient Discharge</a:t>
            </a:r>
          </a:p>
          <a:p>
            <a:pPr lvl="1"/>
            <a:r>
              <a:rPr lang="en-US" sz="1400" dirty="0"/>
              <a:t>Pharmacy Settlement (Inpatient)</a:t>
            </a:r>
          </a:p>
          <a:p>
            <a:pPr lvl="1"/>
            <a:r>
              <a:rPr lang="en-US" sz="1400" dirty="0"/>
              <a:t>Insurance Payment Process</a:t>
            </a:r>
          </a:p>
          <a:p>
            <a:r>
              <a:rPr lang="en-US" sz="1400" dirty="0"/>
              <a:t>Business Process – series of steps which we implement to accomplish a task inside our business.</a:t>
            </a:r>
          </a:p>
          <a:p>
            <a:r>
              <a:rPr lang="en-US" sz="1400" dirty="0"/>
              <a:t>By implementing business processes – companies can grow faster (scale), it’s not people dependent anymore. To make business system driven, the business process helps the organization to streamline the business very logically and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5119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AED7091-7ECA-4F89-BDE3-23D4BBD65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Enterprises /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F10409-4A5E-44BC-AC06-E3F724237008}"/>
              </a:ext>
            </a:extLst>
          </p:cNvPr>
          <p:cNvSpPr txBox="1">
            <a:spLocks/>
          </p:cNvSpPr>
          <p:nvPr/>
        </p:nvSpPr>
        <p:spPr>
          <a:xfrm>
            <a:off x="457201" y="1032592"/>
            <a:ext cx="10968606" cy="52088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Different departments in an enterprise</a:t>
            </a:r>
          </a:p>
          <a:p>
            <a:pPr lvl="1"/>
            <a:r>
              <a:rPr lang="en-US" sz="1600" dirty="0"/>
              <a:t>HRD (People)</a:t>
            </a:r>
          </a:p>
          <a:p>
            <a:pPr lvl="1"/>
            <a:r>
              <a:rPr lang="en-US" sz="1600" dirty="0"/>
              <a:t>Quality team</a:t>
            </a:r>
          </a:p>
          <a:p>
            <a:pPr lvl="1"/>
            <a:r>
              <a:rPr lang="en-US" sz="1600" dirty="0"/>
              <a:t>Sales Department</a:t>
            </a:r>
          </a:p>
          <a:p>
            <a:pPr lvl="1"/>
            <a:r>
              <a:rPr lang="en-US" sz="1600" dirty="0"/>
              <a:t>Product Department</a:t>
            </a:r>
          </a:p>
          <a:p>
            <a:pPr lvl="1"/>
            <a:r>
              <a:rPr lang="en-US" sz="1600" dirty="0"/>
              <a:t>Maintenance Department</a:t>
            </a:r>
          </a:p>
          <a:p>
            <a:pPr lvl="1"/>
            <a:r>
              <a:rPr lang="en-US" sz="1600" dirty="0"/>
              <a:t>Finance (Book Keeping and Accounts)</a:t>
            </a:r>
          </a:p>
          <a:p>
            <a:pPr lvl="1"/>
            <a:r>
              <a:rPr lang="en-US" sz="1600" dirty="0"/>
              <a:t>IT </a:t>
            </a:r>
          </a:p>
          <a:p>
            <a:pPr lvl="1"/>
            <a:r>
              <a:rPr lang="en-US" sz="1600" dirty="0"/>
              <a:t>Customer Service</a:t>
            </a:r>
          </a:p>
          <a:p>
            <a:pPr lvl="1"/>
            <a:r>
              <a:rPr lang="en-US" sz="1600" dirty="0"/>
              <a:t>Procurement (Vendors)</a:t>
            </a:r>
          </a:p>
          <a:p>
            <a:pPr lvl="1"/>
            <a:r>
              <a:rPr lang="en-US" sz="1600" dirty="0"/>
              <a:t>Transportation &amp; Logistics</a:t>
            </a:r>
          </a:p>
          <a:p>
            <a:r>
              <a:rPr lang="en-US" sz="1600" dirty="0"/>
              <a:t>ERP – Enterprise Resource Planning</a:t>
            </a:r>
          </a:p>
          <a:p>
            <a:pPr lvl="1"/>
            <a:r>
              <a:rPr lang="en-US" sz="1600" dirty="0"/>
              <a:t>SAP</a:t>
            </a:r>
          </a:p>
          <a:p>
            <a:pPr lvl="1"/>
            <a:r>
              <a:rPr lang="en-US" sz="1600" dirty="0"/>
              <a:t>Oracle ERP</a:t>
            </a:r>
          </a:p>
          <a:p>
            <a:pPr lvl="1"/>
            <a:r>
              <a:rPr lang="en-US" sz="1600" dirty="0"/>
              <a:t>MSFT ERP</a:t>
            </a:r>
          </a:p>
          <a:p>
            <a:pPr lvl="1"/>
            <a:r>
              <a:rPr lang="en-US" sz="1600" dirty="0"/>
              <a:t>Ramco Systems</a:t>
            </a:r>
          </a:p>
          <a:p>
            <a:pPr lvl="1"/>
            <a:r>
              <a:rPr lang="en-US" sz="1600" dirty="0"/>
              <a:t>Tally</a:t>
            </a:r>
          </a:p>
          <a:p>
            <a:pPr lvl="1"/>
            <a:r>
              <a:rPr lang="en-US" sz="1600" dirty="0" err="1"/>
              <a:t>Zoho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8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AED7091-7ECA-4F89-BDE3-23D4BBD65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Differences between two companies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4C470BF-3E82-41D6-96AC-FF8BAE794339}"/>
              </a:ext>
            </a:extLst>
          </p:cNvPr>
          <p:cNvSpPr txBox="1">
            <a:spLocks/>
          </p:cNvSpPr>
          <p:nvPr/>
        </p:nvSpPr>
        <p:spPr>
          <a:xfrm>
            <a:off x="457200" y="1148156"/>
            <a:ext cx="5207721" cy="48586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Infosys</a:t>
            </a:r>
          </a:p>
          <a:p>
            <a:pPr lvl="1"/>
            <a:r>
              <a:rPr lang="en-US" sz="1600" dirty="0"/>
              <a:t>Software Services</a:t>
            </a:r>
          </a:p>
          <a:p>
            <a:pPr lvl="1"/>
            <a:r>
              <a:rPr lang="en-US" sz="1600" dirty="0"/>
              <a:t>HRD (HRMS)</a:t>
            </a:r>
          </a:p>
          <a:p>
            <a:pPr lvl="1"/>
            <a:r>
              <a:rPr lang="en-US" sz="1600" dirty="0"/>
              <a:t>Quality (Software)</a:t>
            </a:r>
          </a:p>
          <a:p>
            <a:pPr lvl="1"/>
            <a:r>
              <a:rPr lang="en-US" sz="1600" dirty="0"/>
              <a:t>Finance </a:t>
            </a:r>
          </a:p>
          <a:p>
            <a:pPr lvl="1"/>
            <a:r>
              <a:rPr lang="en-US" sz="1600" dirty="0"/>
              <a:t>Facility to host employees</a:t>
            </a:r>
          </a:p>
          <a:p>
            <a:pPr lvl="1"/>
            <a:r>
              <a:rPr lang="en-US" sz="1600" dirty="0"/>
              <a:t>Skilled Engineers (a lot of investment)</a:t>
            </a:r>
          </a:p>
          <a:p>
            <a:pPr lvl="1"/>
            <a:r>
              <a:rPr lang="en-US" sz="1600" dirty="0"/>
              <a:t>Human Capital</a:t>
            </a:r>
          </a:p>
          <a:p>
            <a:pPr lvl="1"/>
            <a:r>
              <a:rPr lang="en-US" sz="1600" dirty="0"/>
              <a:t>Customers</a:t>
            </a:r>
          </a:p>
          <a:p>
            <a:pPr lvl="1"/>
            <a:r>
              <a:rPr lang="en-US" sz="1600" dirty="0"/>
              <a:t>Dynamic by nature (tech stack changes, customer requirement changes)</a:t>
            </a:r>
          </a:p>
          <a:p>
            <a:pPr lvl="1"/>
            <a:r>
              <a:rPr lang="en-US" sz="1600" dirty="0"/>
              <a:t>We install the software on the client premises/cloud</a:t>
            </a:r>
          </a:p>
          <a:p>
            <a:pPr lvl="1"/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C15E6A6-AA5A-451F-BD87-498C82CE8C60}"/>
              </a:ext>
            </a:extLst>
          </p:cNvPr>
          <p:cNvSpPr txBox="1">
            <a:spLocks/>
          </p:cNvSpPr>
          <p:nvPr/>
        </p:nvSpPr>
        <p:spPr>
          <a:xfrm>
            <a:off x="6196241" y="1142942"/>
            <a:ext cx="5207720" cy="48586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TVS</a:t>
            </a:r>
          </a:p>
          <a:p>
            <a:pPr lvl="1"/>
            <a:r>
              <a:rPr lang="en-US" sz="1600" dirty="0"/>
              <a:t>Product (Manufacturing)</a:t>
            </a:r>
          </a:p>
          <a:p>
            <a:pPr lvl="1"/>
            <a:r>
              <a:rPr lang="en-US" sz="1600" dirty="0"/>
              <a:t>HRD </a:t>
            </a:r>
            <a:r>
              <a:rPr lang="en-US" sz="1600" i="1" dirty="0"/>
              <a:t>(HRMS)</a:t>
            </a:r>
          </a:p>
          <a:p>
            <a:pPr lvl="1"/>
            <a:r>
              <a:rPr lang="en-US" sz="1600" dirty="0"/>
              <a:t>Quality (Physical Components)</a:t>
            </a:r>
          </a:p>
          <a:p>
            <a:pPr lvl="1"/>
            <a:r>
              <a:rPr lang="en-US" sz="1600" dirty="0"/>
              <a:t>Safety (the important goal)</a:t>
            </a:r>
          </a:p>
          <a:p>
            <a:pPr lvl="1"/>
            <a:r>
              <a:rPr lang="en-US" sz="1600" dirty="0"/>
              <a:t>Finance</a:t>
            </a:r>
          </a:p>
          <a:p>
            <a:pPr lvl="1"/>
            <a:r>
              <a:rPr lang="en-US" sz="1600" dirty="0"/>
              <a:t>Plant Management System</a:t>
            </a:r>
          </a:p>
          <a:p>
            <a:pPr lvl="1"/>
            <a:r>
              <a:rPr lang="en-US" sz="1600" dirty="0"/>
              <a:t>Raw Materials (Vendors)</a:t>
            </a:r>
          </a:p>
          <a:p>
            <a:pPr lvl="1"/>
            <a:r>
              <a:rPr lang="en-US" sz="1600" dirty="0"/>
              <a:t>Machines do most of the work</a:t>
            </a:r>
          </a:p>
          <a:p>
            <a:pPr lvl="1"/>
            <a:r>
              <a:rPr lang="en-US" sz="1600" dirty="0"/>
              <a:t>Customers</a:t>
            </a:r>
          </a:p>
          <a:p>
            <a:pPr lvl="1"/>
            <a:r>
              <a:rPr lang="en-US" sz="1600" dirty="0"/>
              <a:t>Planned Change</a:t>
            </a:r>
          </a:p>
          <a:p>
            <a:pPr lvl="1"/>
            <a:r>
              <a:rPr lang="en-US" sz="1600" dirty="0"/>
              <a:t>Dealer Management (distribute)</a:t>
            </a:r>
          </a:p>
          <a:p>
            <a:pPr lvl="1"/>
            <a:r>
              <a:rPr lang="en-US" sz="1600" dirty="0"/>
              <a:t>Service Stations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9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 Engineering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70AC59AA-63A7-42A5-8D1A-48A1C5A4F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6712" y="3158105"/>
            <a:ext cx="3505200" cy="3276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Why software engineering?</a:t>
            </a:r>
          </a:p>
          <a:p>
            <a:pPr lvl="1"/>
            <a:r>
              <a:rPr lang="en-US" dirty="0"/>
              <a:t>Who referred you to us?</a:t>
            </a:r>
          </a:p>
          <a:p>
            <a:pPr lvl="1"/>
            <a:r>
              <a:rPr lang="en-US" dirty="0"/>
              <a:t>What’s your objective by doing this program?</a:t>
            </a:r>
          </a:p>
          <a:p>
            <a:pPr lvl="1"/>
            <a:r>
              <a:rPr lang="en-US" dirty="0"/>
              <a:t>What is your one strength and one weakness?</a:t>
            </a:r>
          </a:p>
          <a:p>
            <a:pPr lvl="1"/>
            <a:r>
              <a:rPr lang="en-US" dirty="0"/>
              <a:t>One question to me.</a:t>
            </a:r>
          </a:p>
          <a:p>
            <a:r>
              <a:rPr lang="en-US" dirty="0" smtClean="0"/>
              <a:t>Discussion </a:t>
            </a:r>
            <a:endParaRPr lang="en-US" dirty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About Industries (Manufacturing)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smtClean="0"/>
              <a:t>Business Characteristics (Supplier, Production, Customers, Support)</a:t>
            </a:r>
            <a:endParaRPr lang="en-US" sz="2000" dirty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Business </a:t>
            </a:r>
            <a:r>
              <a:rPr lang="en-US" sz="2000" dirty="0" smtClean="0"/>
              <a:t>Process (Warranty management system for AC’s)</a:t>
            </a:r>
            <a:endParaRPr lang="en-US" sz="2000" dirty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Investment, Product / Service building, Selling and Service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Information and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DAB73FD-C75A-477E-8CE0-A13E6EEEF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15D7D-51E0-4178-8C68-95623B5BCFAE}"/>
              </a:ext>
            </a:extLst>
          </p:cNvPr>
          <p:cNvSpPr txBox="1">
            <a:spLocks/>
          </p:cNvSpPr>
          <p:nvPr/>
        </p:nvSpPr>
        <p:spPr>
          <a:xfrm>
            <a:off x="457200" y="1311730"/>
            <a:ext cx="11184420" cy="4865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2600"/>
            </a:pPr>
            <a:r>
              <a:rPr lang="en-US" sz="1600" dirty="0">
                <a:solidFill>
                  <a:srgbClr val="000000"/>
                </a:solidFill>
              </a:rPr>
              <a:t>Entity – is an object, person, thing, or location which helps the business to run.</a:t>
            </a:r>
            <a:endParaRPr lang="en-IN" sz="1600" dirty="0"/>
          </a:p>
          <a:p>
            <a:r>
              <a:rPr lang="en-US" sz="1600" dirty="0">
                <a:solidFill>
                  <a:srgbClr val="000000"/>
                </a:solidFill>
              </a:rPr>
              <a:t>College (business)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Student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Course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Subject</a:t>
            </a:r>
            <a:endParaRPr lang="en-IN" sz="1600" dirty="0"/>
          </a:p>
          <a:p>
            <a:r>
              <a:rPr lang="en-US" sz="1600" dirty="0">
                <a:solidFill>
                  <a:srgbClr val="000000"/>
                </a:solidFill>
              </a:rPr>
              <a:t>Direct &amp; Indirect association between entities</a:t>
            </a:r>
            <a:endParaRPr lang="en-IN" sz="1600" dirty="0"/>
          </a:p>
          <a:p>
            <a:r>
              <a:rPr lang="en-US" sz="1600" dirty="0">
                <a:solidFill>
                  <a:srgbClr val="000000"/>
                </a:solidFill>
              </a:rPr>
              <a:t>Relationship between entities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One: One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One: Many</a:t>
            </a:r>
            <a:endParaRPr lang="en-IN" sz="1600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solidFill>
                  <a:srgbClr val="000000"/>
                </a:solidFill>
              </a:rPr>
              <a:t>Many: Many</a:t>
            </a:r>
            <a:endParaRPr lang="en-IN" sz="1600" dirty="0"/>
          </a:p>
          <a:p>
            <a:r>
              <a:rPr lang="en-US" sz="1600" dirty="0">
                <a:solidFill>
                  <a:srgbClr val="000000"/>
                </a:solidFill>
              </a:rPr>
              <a:t>Student (1200)		Course (10), the relationship is 1:M (</a:t>
            </a:r>
            <a:r>
              <a:rPr lang="en-US" sz="1600" dirty="0" err="1">
                <a:solidFill>
                  <a:srgbClr val="000000"/>
                </a:solidFill>
              </a:rPr>
              <a:t>course:Student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en-IN" sz="1600" dirty="0"/>
          </a:p>
          <a:p>
            <a:r>
              <a:rPr lang="en-US" sz="1600" dirty="0">
                <a:solidFill>
                  <a:srgbClr val="000000"/>
                </a:solidFill>
              </a:rPr>
              <a:t>Course (10)		subjects(120), the relationship is M:M (</a:t>
            </a:r>
            <a:r>
              <a:rPr lang="en-US" sz="1600" dirty="0" err="1">
                <a:solidFill>
                  <a:srgbClr val="000000"/>
                </a:solidFill>
              </a:rPr>
              <a:t>course:subject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220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7804FE7-1A23-4EEC-B5FC-19AC3E151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Yes Bank – identifying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640E2-6E25-4B93-8963-78B7B377D67A}"/>
              </a:ext>
            </a:extLst>
          </p:cNvPr>
          <p:cNvSpPr txBox="1">
            <a:spLocks/>
          </p:cNvSpPr>
          <p:nvPr/>
        </p:nvSpPr>
        <p:spPr>
          <a:xfrm>
            <a:off x="503790" y="1160728"/>
            <a:ext cx="11184420" cy="4865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Bank (Yes Bank)</a:t>
            </a:r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Manager –</a:t>
            </a:r>
          </a:p>
          <a:p>
            <a:pPr lvl="1"/>
            <a:r>
              <a:rPr lang="en-US" sz="1600" dirty="0"/>
              <a:t>Account</a:t>
            </a:r>
          </a:p>
          <a:p>
            <a:pPr lvl="1"/>
            <a:r>
              <a:rPr lang="en-US" sz="1600" dirty="0"/>
              <a:t>Cashier</a:t>
            </a:r>
          </a:p>
          <a:p>
            <a:pPr lvl="2"/>
            <a:r>
              <a:rPr lang="en-US" sz="1600" dirty="0"/>
              <a:t>same attributes as manager – so think twice see if we can merge</a:t>
            </a:r>
          </a:p>
          <a:p>
            <a:pPr lvl="1"/>
            <a:r>
              <a:rPr lang="en-US" sz="1600" dirty="0"/>
              <a:t>Branch – working location</a:t>
            </a:r>
          </a:p>
          <a:p>
            <a:pPr lvl="1"/>
            <a:r>
              <a:rPr lang="en-US" sz="1600" dirty="0"/>
              <a:t>Head quarters </a:t>
            </a:r>
          </a:p>
          <a:p>
            <a:pPr lvl="2"/>
            <a:r>
              <a:rPr lang="en-US" sz="1600" dirty="0"/>
              <a:t>working location (can be considered as a branch with a flag)</a:t>
            </a:r>
          </a:p>
          <a:p>
            <a:r>
              <a:rPr lang="en-US" sz="1600" dirty="0"/>
              <a:t>Customer – person/company which interacts with the bank for the services</a:t>
            </a:r>
          </a:p>
          <a:p>
            <a:r>
              <a:rPr lang="en-US" sz="1600" dirty="0"/>
              <a:t>Employee – a person who is working for Yes Bank as FTE or Contractor or Consultant or Intern.</a:t>
            </a:r>
          </a:p>
          <a:p>
            <a:r>
              <a:rPr lang="en-US" sz="1600" dirty="0"/>
              <a:t>Branch – is a location where customers can visit and interact with employees and take service for their needs. </a:t>
            </a:r>
          </a:p>
          <a:p>
            <a:r>
              <a:rPr lang="en-US" sz="1600" dirty="0"/>
              <a:t>Account – is a thing that helps us to interact with customers and track financial / service transactions.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341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2AF2DDD-EB2D-48BB-9D6C-0F79F1859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Entities and Relationship in YES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012183-C526-4AA4-8A46-CD71581F2467}"/>
              </a:ext>
            </a:extLst>
          </p:cNvPr>
          <p:cNvSpPr txBox="1">
            <a:spLocks/>
          </p:cNvSpPr>
          <p:nvPr/>
        </p:nvSpPr>
        <p:spPr>
          <a:xfrm>
            <a:off x="457200" y="1194284"/>
            <a:ext cx="10935050" cy="4865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Bank (Yes Bank)</a:t>
            </a:r>
          </a:p>
          <a:p>
            <a:pPr lvl="1"/>
            <a:r>
              <a:rPr lang="en-US" sz="1600" dirty="0"/>
              <a:t>Customer – person/company which interacts with the bank for the services</a:t>
            </a:r>
          </a:p>
          <a:p>
            <a:pPr lvl="1"/>
            <a:r>
              <a:rPr lang="en-US" sz="1600" dirty="0"/>
              <a:t>Employee – a person who is working for Yes Bank as FTE or Contractor or Consultant or Intern.</a:t>
            </a:r>
          </a:p>
          <a:p>
            <a:pPr lvl="1"/>
            <a:r>
              <a:rPr lang="en-US" sz="1600" dirty="0"/>
              <a:t>Branch – is a location where customers can visit and interact with employees and take service for their needs. </a:t>
            </a:r>
          </a:p>
          <a:p>
            <a:pPr lvl="1"/>
            <a:r>
              <a:rPr lang="en-US" sz="1600" dirty="0"/>
              <a:t>Account – is a thing that helps us to interact with customers and track financial / service transactions.</a:t>
            </a:r>
          </a:p>
          <a:p>
            <a:r>
              <a:rPr lang="en-US" sz="1600" dirty="0"/>
              <a:t>Branch (400)		Customer (1000000) </a:t>
            </a:r>
            <a:r>
              <a:rPr lang="en-US" sz="1600" dirty="0" err="1"/>
              <a:t>One:Many</a:t>
            </a:r>
            <a:r>
              <a:rPr lang="en-US" sz="1600" dirty="0"/>
              <a:t>(</a:t>
            </a:r>
            <a:r>
              <a:rPr lang="en-US" sz="1600" dirty="0" err="1"/>
              <a:t>Branch:Customer</a:t>
            </a:r>
            <a:r>
              <a:rPr lang="en-US" sz="1600" dirty="0"/>
              <a:t>)</a:t>
            </a:r>
          </a:p>
          <a:p>
            <a:r>
              <a:rPr lang="en-US" sz="1600" dirty="0"/>
              <a:t>Branch (400)		Employee (9000) Many: Many(Branch: Employee)</a:t>
            </a:r>
          </a:p>
          <a:p>
            <a:r>
              <a:rPr lang="en-US" sz="1600" dirty="0"/>
              <a:t>Customer (1000000)	Accounts (1100000)   One: Many(</a:t>
            </a:r>
            <a:r>
              <a:rPr lang="en-US" sz="1600" dirty="0" err="1"/>
              <a:t>Customer:Accounts</a:t>
            </a:r>
            <a:r>
              <a:rPr lang="en-US" sz="1600" dirty="0"/>
              <a:t>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5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8903095-B1D1-438A-A4C6-283AE0DB19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/>
              <a:t>KSRTC (Karnataka State Road Transport Corp)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328911-1A14-47F1-A68E-BFDB0305DB17}"/>
              </a:ext>
            </a:extLst>
          </p:cNvPr>
          <p:cNvSpPr txBox="1">
            <a:spLocks/>
          </p:cNvSpPr>
          <p:nvPr/>
        </p:nvSpPr>
        <p:spPr>
          <a:xfrm>
            <a:off x="457200" y="1311731"/>
            <a:ext cx="10926661" cy="44095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KSRTC (Road Transport Corporation)</a:t>
            </a:r>
          </a:p>
          <a:p>
            <a:pPr lvl="1"/>
            <a:r>
              <a:rPr lang="en-US" sz="1600" dirty="0"/>
              <a:t>Passenger</a:t>
            </a:r>
          </a:p>
          <a:p>
            <a:pPr lvl="1"/>
            <a:r>
              <a:rPr lang="en-US" sz="1600" dirty="0"/>
              <a:t>Bus</a:t>
            </a:r>
          </a:p>
          <a:p>
            <a:pPr lvl="1"/>
            <a:r>
              <a:rPr lang="en-US" sz="1600" dirty="0"/>
              <a:t>Location</a:t>
            </a:r>
          </a:p>
          <a:p>
            <a:pPr lvl="1"/>
            <a:r>
              <a:rPr lang="en-US" sz="1600" dirty="0"/>
              <a:t>Routes</a:t>
            </a:r>
          </a:p>
          <a:p>
            <a:pPr lvl="1"/>
            <a:r>
              <a:rPr lang="en-US" sz="1600" dirty="0"/>
              <a:t>Trips</a:t>
            </a:r>
          </a:p>
          <a:p>
            <a:pPr lvl="1"/>
            <a:r>
              <a:rPr lang="en-US" sz="1600" dirty="0"/>
              <a:t>Tickets</a:t>
            </a:r>
          </a:p>
          <a:p>
            <a:pPr lvl="1"/>
            <a:r>
              <a:rPr lang="en-US" sz="1600" dirty="0"/>
              <a:t>Employees</a:t>
            </a:r>
          </a:p>
          <a:p>
            <a:r>
              <a:rPr lang="en-US" sz="1600" dirty="0"/>
              <a:t>Route (150)		locations(250)		(M:M)</a:t>
            </a:r>
          </a:p>
          <a:p>
            <a:r>
              <a:rPr lang="en-US" sz="1600" dirty="0"/>
              <a:t>Passenger (300000)	tickets (350000)    		(M:M)</a:t>
            </a:r>
          </a:p>
          <a:p>
            <a:r>
              <a:rPr lang="en-US" sz="1600" dirty="0"/>
              <a:t>Location (250)		employees (45000) 		(M:M)</a:t>
            </a:r>
          </a:p>
          <a:p>
            <a:r>
              <a:rPr lang="en-US" sz="1600" dirty="0"/>
              <a:t>Bus (9000)		Route (150)		(M:M)</a:t>
            </a:r>
          </a:p>
          <a:p>
            <a:r>
              <a:rPr lang="en-US" sz="1600" dirty="0"/>
              <a:t>Trip			Ticket			(1:M)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662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57F7515-F971-4C41-B5ED-C7584A4EA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Entities in Retail Store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12E52-7BB0-490B-AE70-0A9DC5FE79F5}"/>
              </a:ext>
            </a:extLst>
          </p:cNvPr>
          <p:cNvSpPr txBox="1">
            <a:spLocks/>
          </p:cNvSpPr>
          <p:nvPr/>
        </p:nvSpPr>
        <p:spPr>
          <a:xfrm>
            <a:off x="457200" y="1311730"/>
            <a:ext cx="10935050" cy="4865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Big </a:t>
            </a:r>
            <a:r>
              <a:rPr lang="en-US" sz="1600" dirty="0" err="1"/>
              <a:t>Bazzar</a:t>
            </a:r>
            <a:r>
              <a:rPr lang="en-US" sz="1600" dirty="0"/>
              <a:t> (Store Retail)</a:t>
            </a:r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Supplier</a:t>
            </a:r>
          </a:p>
          <a:p>
            <a:pPr lvl="1"/>
            <a:r>
              <a:rPr lang="en-US" sz="1600" dirty="0"/>
              <a:t>Employees</a:t>
            </a:r>
          </a:p>
          <a:p>
            <a:pPr lvl="1"/>
            <a:r>
              <a:rPr lang="en-US" sz="1600" dirty="0"/>
              <a:t>Store</a:t>
            </a:r>
          </a:p>
          <a:p>
            <a:pPr lvl="1"/>
            <a:r>
              <a:rPr lang="en-US" sz="1600" dirty="0"/>
              <a:t>Sales</a:t>
            </a:r>
          </a:p>
          <a:p>
            <a:r>
              <a:rPr lang="en-US" sz="1600" dirty="0"/>
              <a:t>Store(40)		Products (60000)		(M:M)</a:t>
            </a:r>
          </a:p>
          <a:p>
            <a:r>
              <a:rPr lang="en-US" sz="1600" dirty="0"/>
              <a:t>Store(40)		employees(900)		(M:M) HRMS</a:t>
            </a:r>
          </a:p>
          <a:p>
            <a:r>
              <a:rPr lang="en-US" sz="1600" dirty="0"/>
              <a:t>Supplier(600)		Products (60000)		(M:M) Order Management System</a:t>
            </a:r>
          </a:p>
          <a:p>
            <a:r>
              <a:rPr lang="en-US" sz="1600" dirty="0"/>
              <a:t>Store(40)		Sales (2000 * 365)		(1:M) Point of Sale Software (POS)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380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" y="-6358"/>
            <a:ext cx="11303367" cy="816904"/>
          </a:xfrm>
        </p:spPr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3" y="1311730"/>
            <a:ext cx="11303367" cy="52319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Relational Database Management System</a:t>
            </a:r>
          </a:p>
          <a:p>
            <a:r>
              <a:rPr lang="en-US" dirty="0" err="1" smtClean="0"/>
              <a:t>Codd’s</a:t>
            </a:r>
            <a:r>
              <a:rPr lang="en-US" dirty="0" smtClean="0"/>
              <a:t> rules suggest to create a </a:t>
            </a:r>
            <a:r>
              <a:rPr lang="en-US" dirty="0" err="1" smtClean="0"/>
              <a:t>dbms</a:t>
            </a:r>
            <a:r>
              <a:rPr lang="en-US" dirty="0" smtClean="0"/>
              <a:t> of type RDBMS</a:t>
            </a:r>
          </a:p>
          <a:p>
            <a:pPr lvl="1"/>
            <a:r>
              <a:rPr lang="en-US" dirty="0" smtClean="0"/>
              <a:t>All the information should be stored in the form of tables</a:t>
            </a:r>
          </a:p>
          <a:p>
            <a:pPr lvl="1"/>
            <a:r>
              <a:rPr lang="en-US" dirty="0" smtClean="0"/>
              <a:t>RDBMS Should support a high level language called as </a:t>
            </a:r>
            <a:r>
              <a:rPr lang="en-US" b="1" dirty="0" smtClean="0"/>
              <a:t>SQL</a:t>
            </a:r>
          </a:p>
          <a:p>
            <a:pPr lvl="1"/>
            <a:r>
              <a:rPr lang="en-US" dirty="0" smtClean="0"/>
              <a:t>Every entity should have a unique identifier (PK)</a:t>
            </a:r>
          </a:p>
          <a:p>
            <a:pPr lvl="1"/>
            <a:r>
              <a:rPr lang="en-US" dirty="0" smtClean="0"/>
              <a:t>Online catalog (as a developer we should be able to get meta data of tables) / metadata</a:t>
            </a:r>
          </a:p>
          <a:p>
            <a:pPr lvl="1"/>
            <a:r>
              <a:rPr lang="en-US" dirty="0" smtClean="0"/>
              <a:t>Updatable View</a:t>
            </a:r>
          </a:p>
          <a:p>
            <a:pPr lvl="1"/>
            <a:r>
              <a:rPr lang="en-US" dirty="0" smtClean="0"/>
              <a:t>NULL Support</a:t>
            </a:r>
          </a:p>
          <a:p>
            <a:r>
              <a:rPr lang="en-US" dirty="0" smtClean="0"/>
              <a:t>Implementation of ACID Property to capture transactions (OLTP Systems)</a:t>
            </a:r>
          </a:p>
          <a:p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Open Source (MYSQL, </a:t>
            </a:r>
            <a:r>
              <a:rPr lang="en-US" dirty="0" err="1" smtClean="0"/>
              <a:t>PostGreSQL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Commercial (Oracle, SQL Server, DB2, Sybase, Informix)</a:t>
            </a:r>
          </a:p>
          <a:p>
            <a:r>
              <a:rPr lang="en-US" dirty="0" smtClean="0"/>
              <a:t>Our objective</a:t>
            </a:r>
          </a:p>
          <a:p>
            <a:pPr lvl="1"/>
            <a:r>
              <a:rPr lang="en-US" dirty="0" smtClean="0"/>
              <a:t>To understand RDBMS and how it functions and how as a data engineering on how I deal with.</a:t>
            </a:r>
          </a:p>
          <a:p>
            <a:r>
              <a:rPr lang="en-US" dirty="0" smtClean="0"/>
              <a:t>Application – software which helps the business to stream line operations.</a:t>
            </a:r>
          </a:p>
          <a:p>
            <a:r>
              <a:rPr lang="en-US" dirty="0" smtClean="0"/>
              <a:t>Oracle RDBMS – software which helps the business to manage their information in the form of tables and columns with different users and access privileges.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2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" y="7933"/>
            <a:ext cx="11303367" cy="816904"/>
          </a:xfrm>
        </p:spPr>
        <p:txBody>
          <a:bodyPr/>
          <a:lstStyle/>
          <a:p>
            <a:r>
              <a:rPr lang="en-US" dirty="0" smtClean="0"/>
              <a:t>RDBMS High Level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35" y="1027990"/>
            <a:ext cx="63146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Applications we build can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 Programming Interface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iOT</a:t>
            </a:r>
            <a:r>
              <a:rPr lang="en-US" sz="2000" dirty="0"/>
              <a:t> </a:t>
            </a:r>
            <a:r>
              <a:rPr lang="en-US" sz="2000" dirty="0" smtClean="0"/>
              <a:t>Application</a:t>
            </a:r>
          </a:p>
          <a:p>
            <a:endParaRPr lang="en-US" sz="2000" dirty="0" smtClean="0"/>
          </a:p>
          <a:p>
            <a:r>
              <a:rPr lang="en-US" sz="2000" dirty="0" smtClean="0"/>
              <a:t>Data for the all the applications are stored and managed in the RDBMS Server.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Connection layer which establishes and manage</a:t>
            </a:r>
            <a:br>
              <a:rPr lang="en-US" sz="2000" dirty="0"/>
            </a:br>
            <a:r>
              <a:rPr lang="en-US" sz="2000" dirty="0"/>
              <a:t>the sessions between Oracle / RDBMS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 Layer which takes care SQL Engine (Listen,</a:t>
            </a:r>
            <a:br>
              <a:rPr lang="en-US" sz="2000" dirty="0"/>
            </a:br>
            <a:r>
              <a:rPr lang="en-US" sz="2000" dirty="0"/>
              <a:t>Process and give back the results /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Storage layer which stores the data. </a:t>
            </a:r>
          </a:p>
          <a:p>
            <a:endParaRPr lang="en-US" sz="2000" dirty="0"/>
          </a:p>
          <a:p>
            <a:r>
              <a:rPr lang="en-US" sz="2000" dirty="0" smtClean="0"/>
              <a:t>As an SQL Developer, we will be using SQL Developer tool the most to interact with the database to do our jobs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752889" y="1757128"/>
            <a:ext cx="1527292" cy="859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Application</a:t>
            </a:r>
          </a:p>
          <a:p>
            <a:pPr algn="ctr"/>
            <a:r>
              <a:rPr lang="en-US" sz="1000" dirty="0" smtClean="0"/>
              <a:t>(SQL DEVELOPER)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8381816" y="1774618"/>
            <a:ext cx="1527292" cy="83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Java, Node, PHP…. Application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0003251" y="1769623"/>
            <a:ext cx="1527292" cy="84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Batch Programming Scripts which extracts data or load data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6752889" y="2768960"/>
            <a:ext cx="4877592" cy="289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	Oracle DB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599" y="2933856"/>
            <a:ext cx="4594486" cy="637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Layer (Security)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96089" y="3723334"/>
            <a:ext cx="4594486" cy="637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Processing Layer (SQL Engine)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96089" y="4520312"/>
            <a:ext cx="4594486" cy="637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Layer (Data is being stored)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03367" cy="816904"/>
          </a:xfrm>
        </p:spPr>
        <p:txBody>
          <a:bodyPr/>
          <a:lstStyle/>
          <a:p>
            <a:r>
              <a:rPr lang="en-US" dirty="0" smtClean="0"/>
              <a:t>Oracle database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Premise</a:t>
            </a:r>
          </a:p>
          <a:p>
            <a:pPr lvl="1"/>
            <a:r>
              <a:rPr lang="en-US" dirty="0" smtClean="0"/>
              <a:t>You can install the Oracle Server with in your office infrastructure</a:t>
            </a:r>
          </a:p>
          <a:p>
            <a:pPr lvl="1"/>
            <a:r>
              <a:rPr lang="en-US" dirty="0" smtClean="0"/>
              <a:t>Server Name</a:t>
            </a:r>
          </a:p>
          <a:p>
            <a:pPr lvl="1"/>
            <a:r>
              <a:rPr lang="en-US" dirty="0" smtClean="0"/>
              <a:t>Database Management</a:t>
            </a:r>
          </a:p>
          <a:p>
            <a:pPr lvl="1"/>
            <a:r>
              <a:rPr lang="en-US" dirty="0" smtClean="0"/>
              <a:t>User Management </a:t>
            </a:r>
          </a:p>
          <a:p>
            <a:pPr lvl="2"/>
            <a:r>
              <a:rPr lang="en-US" dirty="0" smtClean="0"/>
              <a:t>All the above H/W, S/W and configurations are done by DBA team.</a:t>
            </a:r>
          </a:p>
          <a:p>
            <a:r>
              <a:rPr lang="en-US" dirty="0" smtClean="0"/>
              <a:t>On Cloud</a:t>
            </a:r>
          </a:p>
          <a:p>
            <a:pPr lvl="1"/>
            <a:r>
              <a:rPr lang="en-US" dirty="0" smtClean="0"/>
              <a:t>Cloud providers provider Oracle Database as a service.</a:t>
            </a:r>
          </a:p>
          <a:p>
            <a:pPr lvl="1"/>
            <a:r>
              <a:rPr lang="en-US" dirty="0" smtClean="0"/>
              <a:t>These cloud databases are managed by the service provider</a:t>
            </a:r>
          </a:p>
          <a:p>
            <a:pPr lvl="1"/>
            <a:r>
              <a:rPr lang="en-US" dirty="0" smtClean="0"/>
              <a:t>In our infrastructure, we get the oracle database as part of AWS RDS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use the following end point to point one of our Oracle  database in AWS</a:t>
            </a:r>
          </a:p>
          <a:p>
            <a:pPr lvl="1"/>
            <a:r>
              <a:rPr lang="en-US" dirty="0"/>
              <a:t>orcl-aws.c8sefhobaih4.ap-south-1.rds.amazonaws.com</a:t>
            </a:r>
          </a:p>
        </p:txBody>
      </p:sp>
    </p:spTree>
    <p:extLst>
      <p:ext uri="{BB962C8B-B14F-4D97-AF65-F5344CB8AC3E}">
        <p14:creationId xmlns:p14="http://schemas.microsoft.com/office/powerpoint/2010/main" val="12391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90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>
                <a:solidFill>
                  <a:srgbClr val="17479E"/>
                </a:solidFill>
                <a:latin typeface="+mn-lt"/>
                <a:ea typeface="+mn-ea"/>
                <a:cs typeface="+mn-cs"/>
              </a:rPr>
              <a:t>iBridge360 Learning Process – A View</a:t>
            </a:r>
          </a:p>
        </p:txBody>
      </p:sp>
      <p:sp>
        <p:nvSpPr>
          <p:cNvPr id="5" name="Donut 4"/>
          <p:cNvSpPr/>
          <p:nvPr/>
        </p:nvSpPr>
        <p:spPr>
          <a:xfrm>
            <a:off x="4652961" y="2619376"/>
            <a:ext cx="1600200" cy="1371600"/>
          </a:xfrm>
          <a:prstGeom prst="don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LEARNER</a:t>
            </a:r>
          </a:p>
        </p:txBody>
      </p:sp>
      <p:sp>
        <p:nvSpPr>
          <p:cNvPr id="6" name="Cube 5"/>
          <p:cNvSpPr/>
          <p:nvPr/>
        </p:nvSpPr>
        <p:spPr>
          <a:xfrm>
            <a:off x="2471738" y="1933576"/>
            <a:ext cx="1952623" cy="114300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7" name="Bevel 6"/>
          <p:cNvSpPr/>
          <p:nvPr/>
        </p:nvSpPr>
        <p:spPr>
          <a:xfrm>
            <a:off x="6762748" y="1933576"/>
            <a:ext cx="1709739" cy="114300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8" name="Plaque 7"/>
          <p:cNvSpPr/>
          <p:nvPr/>
        </p:nvSpPr>
        <p:spPr>
          <a:xfrm>
            <a:off x="4576760" y="1019176"/>
            <a:ext cx="1957389" cy="91440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</a:t>
            </a:r>
          </a:p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9" name="Teardrop 8"/>
          <p:cNvSpPr/>
          <p:nvPr/>
        </p:nvSpPr>
        <p:spPr>
          <a:xfrm>
            <a:off x="7808118" y="3228976"/>
            <a:ext cx="2366964" cy="1143000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SCENARIOS &amp; PROCESS </a:t>
            </a:r>
          </a:p>
        </p:txBody>
      </p:sp>
      <p:sp>
        <p:nvSpPr>
          <p:cNvPr id="10" name="Cross 9"/>
          <p:cNvSpPr/>
          <p:nvPr/>
        </p:nvSpPr>
        <p:spPr>
          <a:xfrm>
            <a:off x="4729160" y="4600576"/>
            <a:ext cx="2033587" cy="1295400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HARDS SKILLS </a:t>
            </a:r>
            <a:r>
              <a:rPr lang="en-US" dirty="0"/>
              <a:t>/ PROCESS</a:t>
            </a:r>
          </a:p>
          <a:p>
            <a:pPr algn="ctr"/>
            <a:r>
              <a:rPr lang="en-US" dirty="0"/>
              <a:t>BUILDING</a:t>
            </a:r>
          </a:p>
        </p:txBody>
      </p:sp>
      <p:sp>
        <p:nvSpPr>
          <p:cNvPr id="12" name="Double Brace 11"/>
          <p:cNvSpPr/>
          <p:nvPr/>
        </p:nvSpPr>
        <p:spPr>
          <a:xfrm>
            <a:off x="2800350" y="4143376"/>
            <a:ext cx="1547811" cy="914400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LAB – HANDS ON</a:t>
            </a:r>
          </a:p>
        </p:txBody>
      </p:sp>
      <p:sp>
        <p:nvSpPr>
          <p:cNvPr id="13" name="Explosion 1 12"/>
          <p:cNvSpPr/>
          <p:nvPr/>
        </p:nvSpPr>
        <p:spPr>
          <a:xfrm>
            <a:off x="690561" y="2847976"/>
            <a:ext cx="2286000" cy="1295400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7310436" y="4600576"/>
            <a:ext cx="2667000" cy="106680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Feedback &amp; Reports</a:t>
            </a:r>
          </a:p>
        </p:txBody>
      </p:sp>
    </p:spTree>
    <p:extLst>
      <p:ext uri="{BB962C8B-B14F-4D97-AF65-F5344CB8AC3E}">
        <p14:creationId xmlns:p14="http://schemas.microsoft.com/office/powerpoint/2010/main" val="19531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89" y="0"/>
            <a:ext cx="11303367" cy="78197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>
                <a:solidFill>
                  <a:srgbClr val="17479E"/>
                </a:solidFill>
                <a:latin typeface="+mn-lt"/>
                <a:ea typeface="+mn-ea"/>
                <a:cs typeface="+mn-cs"/>
              </a:rPr>
              <a:t>Industries (Horizontal and Vertical)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9101144" y="1814506"/>
            <a:ext cx="1371600" cy="11430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7729544" y="1300630"/>
            <a:ext cx="1427288" cy="9845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Industry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Setting Context</a:t>
            </a:r>
          </a:p>
        </p:txBody>
      </p:sp>
      <p:sp>
        <p:nvSpPr>
          <p:cNvPr id="6" name="Hexagon 5"/>
          <p:cNvSpPr/>
          <p:nvPr/>
        </p:nvSpPr>
        <p:spPr>
          <a:xfrm>
            <a:off x="7723448" y="2693422"/>
            <a:ext cx="1433384" cy="94988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Application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Learn by doing</a:t>
            </a:r>
          </a:p>
        </p:txBody>
      </p:sp>
      <p:sp>
        <p:nvSpPr>
          <p:cNvPr id="7" name="Hexagon 6"/>
          <p:cNvSpPr/>
          <p:nvPr/>
        </p:nvSpPr>
        <p:spPr>
          <a:xfrm>
            <a:off x="10301232" y="1300630"/>
            <a:ext cx="1447800" cy="8598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Economic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Opportunity</a:t>
            </a:r>
          </a:p>
        </p:txBody>
      </p:sp>
      <p:sp>
        <p:nvSpPr>
          <p:cNvPr id="8" name="Hexagon 7"/>
          <p:cNvSpPr/>
          <p:nvPr/>
        </p:nvSpPr>
        <p:spPr>
          <a:xfrm>
            <a:off x="10301232" y="2783482"/>
            <a:ext cx="1619312" cy="8598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Community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Value System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64592" y="1228344"/>
            <a:ext cx="7254056" cy="44866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Industry</a:t>
            </a:r>
            <a:r>
              <a:rPr lang="en-US" sz="1600" dirty="0"/>
              <a:t> – As an individual, we have to understand a domain / industry to know the ecosystem in which we get the job. If we focus more on industry based skilling, companies pay more while hiring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Application</a:t>
            </a:r>
            <a:r>
              <a:rPr lang="en-US" sz="1600" dirty="0"/>
              <a:t> – Until we apply the concept on the business, we don’t know the usage in real world. We use open source applications to simulate the business scenarios.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Economy</a:t>
            </a:r>
            <a:r>
              <a:rPr lang="en-US" sz="1600" dirty="0" smtClean="0"/>
              <a:t> </a:t>
            </a:r>
            <a:r>
              <a:rPr lang="en-US" sz="1600" dirty="0"/>
              <a:t>– What’s the impact of the economy because of this application. How much money we saved or time we saved which leads to quantify money’s impact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YOU </a:t>
            </a:r>
            <a:r>
              <a:rPr lang="en-US" sz="1600" dirty="0"/>
              <a:t>have to leave the eco system better than what we inherited as a human being. This happens through the way we do our 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1944" y="5548306"/>
            <a:ext cx="4038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Opportunity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1944" y="4252906"/>
            <a:ext cx="533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96344" y="4252906"/>
            <a:ext cx="533400" cy="1295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Healthcare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34544" y="4252906"/>
            <a:ext cx="5334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Industry 4.0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72744" y="4252906"/>
            <a:ext cx="533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Fintech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87144" y="4252906"/>
            <a:ext cx="5334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800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" y="22219"/>
            <a:ext cx="11303367" cy="81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-- Definition</a:t>
            </a:r>
          </a:p>
          <a:p>
            <a:r>
              <a:rPr lang="en-IN" dirty="0" smtClean="0"/>
              <a:t>Why -- Purpose</a:t>
            </a:r>
          </a:p>
          <a:p>
            <a:r>
              <a:rPr lang="en-IN" dirty="0" smtClean="0"/>
              <a:t>Who -- people</a:t>
            </a:r>
          </a:p>
          <a:p>
            <a:r>
              <a:rPr lang="en-IN" dirty="0" smtClean="0"/>
              <a:t>Where -- location</a:t>
            </a:r>
          </a:p>
          <a:p>
            <a:r>
              <a:rPr lang="en-IN" dirty="0" smtClean="0"/>
              <a:t>When – time factor</a:t>
            </a:r>
          </a:p>
          <a:p>
            <a:r>
              <a:rPr lang="en-IN" dirty="0" smtClean="0"/>
              <a:t>How – implementation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If we know only what it is, then you may know some part of the subject, but not complete knowledge on the subject. If you can answer all the parts (5 W and 1 H), then you know the complete knowledge about that subject (360 degree)</a:t>
            </a:r>
          </a:p>
        </p:txBody>
      </p:sp>
    </p:spTree>
    <p:extLst>
      <p:ext uri="{BB962C8B-B14F-4D97-AF65-F5344CB8AC3E}">
        <p14:creationId xmlns:p14="http://schemas.microsoft.com/office/powerpoint/2010/main" val="5455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94A2C3F-E42C-4CE3-8578-7601EF9D3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Industries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0B20EC-DDE0-45EC-B481-78955CB29E9E}"/>
              </a:ext>
            </a:extLst>
          </p:cNvPr>
          <p:cNvSpPr txBox="1">
            <a:spLocks/>
          </p:cNvSpPr>
          <p:nvPr/>
        </p:nvSpPr>
        <p:spPr>
          <a:xfrm>
            <a:off x="457200" y="1356268"/>
            <a:ext cx="6462712" cy="43803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Industry </a:t>
            </a:r>
            <a:r>
              <a:rPr lang="en-US" sz="1600" dirty="0"/>
              <a:t>– </a:t>
            </a:r>
            <a:r>
              <a:rPr lang="en-US" sz="1600" dirty="0" smtClean="0"/>
              <a:t>List 5 Industries you know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b="1" dirty="0" smtClean="0"/>
              <a:t>List 5 different business you know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Application </a:t>
            </a:r>
            <a:r>
              <a:rPr lang="en-US" sz="1600" dirty="0"/>
              <a:t>– List 5 different Web / Mobile Applications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 smtClean="0"/>
              <a:t>List 5 steps you know on how to get a bank loan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 smtClean="0"/>
              <a:t>List 5 steps to enroll yourself in to a college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 smtClean="0"/>
              <a:t>POS – Point of Sale</a:t>
            </a:r>
          </a:p>
          <a:p>
            <a:pPr algn="just"/>
            <a:r>
              <a:rPr lang="en-US" sz="1600" b="1" dirty="0" smtClean="0"/>
              <a:t>SCM – Supply Chain Management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99F677E-3C61-4782-BDEB-7BAD9DBEBD03}"/>
              </a:ext>
            </a:extLst>
          </p:cNvPr>
          <p:cNvSpPr/>
          <p:nvPr/>
        </p:nvSpPr>
        <p:spPr>
          <a:xfrm>
            <a:off x="7290033" y="5084770"/>
            <a:ext cx="4444766" cy="4465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Horizontal Opportunity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CF3BE50-DB01-4306-8B6B-1E63C44738DE}"/>
              </a:ext>
            </a:extLst>
          </p:cNvPr>
          <p:cNvSpPr/>
          <p:nvPr/>
        </p:nvSpPr>
        <p:spPr>
          <a:xfrm>
            <a:off x="7437433" y="1275127"/>
            <a:ext cx="530300" cy="38057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Retail (POS, SCM, INVENTORY, </a:t>
            </a:r>
            <a:r>
              <a:rPr lang="en-US" sz="1600" dirty="0" err="1"/>
              <a:t>eCOM</a:t>
            </a:r>
            <a:r>
              <a:rPr lang="en-US" sz="16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1CDC02D-8F62-4758-8527-0AABD7C13248}"/>
              </a:ext>
            </a:extLst>
          </p:cNvPr>
          <p:cNvSpPr/>
          <p:nvPr/>
        </p:nvSpPr>
        <p:spPr>
          <a:xfrm>
            <a:off x="8378231" y="1275127"/>
            <a:ext cx="603885" cy="38057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Healthcare (OPD, In Patient, Asset , Clinical, preventive health)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C431D2C-B0C5-477F-9BDD-5A1543FF6A7A}"/>
              </a:ext>
            </a:extLst>
          </p:cNvPr>
          <p:cNvSpPr/>
          <p:nvPr/>
        </p:nvSpPr>
        <p:spPr>
          <a:xfrm>
            <a:off x="9408469" y="1275127"/>
            <a:ext cx="530300" cy="3805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Industry 4.0 (SCM, Service, Plant Management, Distribution, inventory)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EC2B564-8FCB-4E95-872E-CB19F74E0BE3}"/>
              </a:ext>
            </a:extLst>
          </p:cNvPr>
          <p:cNvSpPr/>
          <p:nvPr/>
        </p:nvSpPr>
        <p:spPr>
          <a:xfrm>
            <a:off x="10253200" y="1302129"/>
            <a:ext cx="530300" cy="3778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Fintech</a:t>
            </a:r>
            <a:r>
              <a:rPr lang="en-US" sz="1600" dirty="0"/>
              <a:t> (wealth creation, loan management, banking, payments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83CC138-DC0E-4A71-AD00-306250AD39D7}"/>
              </a:ext>
            </a:extLst>
          </p:cNvPr>
          <p:cNvSpPr/>
          <p:nvPr/>
        </p:nvSpPr>
        <p:spPr>
          <a:xfrm>
            <a:off x="11082524" y="1279017"/>
            <a:ext cx="530300" cy="38057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Logistics (orders, shipments, delivery, warehouse and fleet management)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91CF472-D077-44A1-ACEC-31A9FA25108B}"/>
              </a:ext>
            </a:extLst>
          </p:cNvPr>
          <p:cNvSpPr/>
          <p:nvPr/>
        </p:nvSpPr>
        <p:spPr>
          <a:xfrm>
            <a:off x="7290034" y="5531348"/>
            <a:ext cx="724428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HRMS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34B648C-BA4B-4C49-8BE5-7A46CB941583}"/>
              </a:ext>
            </a:extLst>
          </p:cNvPr>
          <p:cNvSpPr/>
          <p:nvPr/>
        </p:nvSpPr>
        <p:spPr>
          <a:xfrm>
            <a:off x="8014462" y="5531348"/>
            <a:ext cx="714958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CRM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7A28192-BB2D-4512-9D0F-7BB8753D89E1}"/>
              </a:ext>
            </a:extLst>
          </p:cNvPr>
          <p:cNvSpPr/>
          <p:nvPr/>
        </p:nvSpPr>
        <p:spPr>
          <a:xfrm>
            <a:off x="8729420" y="5531348"/>
            <a:ext cx="757572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Finance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3455BDE-D07B-47D2-9D50-36E35E2B0D0A}"/>
              </a:ext>
            </a:extLst>
          </p:cNvPr>
          <p:cNvSpPr/>
          <p:nvPr/>
        </p:nvSpPr>
        <p:spPr>
          <a:xfrm>
            <a:off x="9462085" y="5531348"/>
            <a:ext cx="757572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Social media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B9DAC11-E35B-42E1-9689-BCD5A086D9B3}"/>
              </a:ext>
            </a:extLst>
          </p:cNvPr>
          <p:cNvSpPr/>
          <p:nvPr/>
        </p:nvSpPr>
        <p:spPr>
          <a:xfrm>
            <a:off x="10219656" y="5531348"/>
            <a:ext cx="757572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SALES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A2A6E0F-EA4F-45EC-BEB2-87D5E4AF43CB}"/>
              </a:ext>
            </a:extLst>
          </p:cNvPr>
          <p:cNvSpPr/>
          <p:nvPr/>
        </p:nvSpPr>
        <p:spPr>
          <a:xfrm>
            <a:off x="10977228" y="5531348"/>
            <a:ext cx="757572" cy="50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201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9" y="165097"/>
            <a:ext cx="11303367" cy="81690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Types of Business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Proprietorship</a:t>
            </a:r>
          </a:p>
          <a:p>
            <a:r>
              <a:rPr lang="en-IN" dirty="0" smtClean="0"/>
              <a:t>LLP</a:t>
            </a:r>
          </a:p>
          <a:p>
            <a:r>
              <a:rPr lang="en-IN" dirty="0" smtClean="0"/>
              <a:t>Pvt Ltd</a:t>
            </a:r>
          </a:p>
          <a:p>
            <a:r>
              <a:rPr lang="en-IN" dirty="0" smtClean="0"/>
              <a:t>Public </a:t>
            </a:r>
          </a:p>
          <a:p>
            <a:r>
              <a:rPr lang="en-IN" dirty="0"/>
              <a:t>TRUST </a:t>
            </a:r>
          </a:p>
          <a:p>
            <a:r>
              <a:rPr lang="en-IN" dirty="0"/>
              <a:t>CHARITY / NGO</a:t>
            </a:r>
          </a:p>
          <a:p>
            <a:r>
              <a:rPr lang="en-IN" dirty="0" smtClean="0"/>
              <a:t>Government</a:t>
            </a:r>
          </a:p>
          <a:p>
            <a:endParaRPr lang="en-IN" dirty="0"/>
          </a:p>
          <a:p>
            <a:r>
              <a:rPr lang="en-IN" dirty="0" smtClean="0"/>
              <a:t>Fortis -- &gt; Healthcare </a:t>
            </a:r>
            <a:r>
              <a:rPr lang="en-IN" dirty="0" smtClean="0">
                <a:sym typeface="Wingdings" panose="05000000000000000000" pitchFamily="2" charset="2"/>
              </a:rPr>
              <a:t> B2C (business to customer)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Infosys -- &gt; Services Software  B2B (business to business)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DATA  B2C will have more data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B2G  Government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3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B007C05-CC12-4930-A325-455D0437E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0605C3A-4020-430B-A293-B51AA94F81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8" b="6340"/>
          <a:stretch/>
        </p:blipFill>
        <p:spPr>
          <a:xfrm>
            <a:off x="1384421" y="1501629"/>
            <a:ext cx="9423158" cy="4093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5243513"/>
            <a:ext cx="302895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Accounts Receivables</a:t>
            </a:r>
          </a:p>
          <a:p>
            <a:endParaRPr lang="en-IN" dirty="0"/>
          </a:p>
          <a:p>
            <a:r>
              <a:rPr lang="en-IN" dirty="0" smtClean="0"/>
              <a:t>Profit centre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728913" y="5243513"/>
            <a:ext cx="270986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Accounts Payables</a:t>
            </a:r>
          </a:p>
          <a:p>
            <a:endParaRPr lang="en-IN" dirty="0"/>
          </a:p>
          <a:p>
            <a:r>
              <a:rPr lang="en-IN" dirty="0" smtClean="0"/>
              <a:t>Cost Centre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8F6C795-4E79-40D6-8BE0-548076DD9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Enterprise to Data to Information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EC25E0E-45A6-40D4-8A76-86046D980CD0}"/>
              </a:ext>
            </a:extLst>
          </p:cNvPr>
          <p:cNvSpPr/>
          <p:nvPr/>
        </p:nvSpPr>
        <p:spPr>
          <a:xfrm>
            <a:off x="225190" y="1019302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Industry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D333554-4F21-4DC9-852D-38D5AADDE0A2}"/>
              </a:ext>
            </a:extLst>
          </p:cNvPr>
          <p:cNvSpPr/>
          <p:nvPr/>
        </p:nvSpPr>
        <p:spPr>
          <a:xfrm>
            <a:off x="215664" y="1762252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16A5609-155E-4D94-A738-4853CDCF3864}"/>
              </a:ext>
            </a:extLst>
          </p:cNvPr>
          <p:cNvSpPr/>
          <p:nvPr/>
        </p:nvSpPr>
        <p:spPr>
          <a:xfrm>
            <a:off x="2967454" y="1019302"/>
            <a:ext cx="3119437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Healthcare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A2E0AE2-BE95-4B46-9CA5-C209FF54196A}"/>
              </a:ext>
            </a:extLst>
          </p:cNvPr>
          <p:cNvSpPr/>
          <p:nvPr/>
        </p:nvSpPr>
        <p:spPr>
          <a:xfrm>
            <a:off x="2967455" y="1655098"/>
            <a:ext cx="3119437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Fortis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4C19E78-21F3-450A-B2A7-2D0A5F200F8D}"/>
              </a:ext>
            </a:extLst>
          </p:cNvPr>
          <p:cNvSpPr/>
          <p:nvPr/>
        </p:nvSpPr>
        <p:spPr>
          <a:xfrm>
            <a:off x="210899" y="2509964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of Business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EAF4FEA7-C02D-4785-8AE5-02C4DE494435}"/>
              </a:ext>
            </a:extLst>
          </p:cNvPr>
          <p:cNvSpPr/>
          <p:nvPr/>
        </p:nvSpPr>
        <p:spPr>
          <a:xfrm>
            <a:off x="2967455" y="2426623"/>
            <a:ext cx="3119437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OPD, Preventive Healthcare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9466AA6-D84D-49CA-9FBA-02BE42435442}"/>
              </a:ext>
            </a:extLst>
          </p:cNvPr>
          <p:cNvSpPr/>
          <p:nvPr/>
        </p:nvSpPr>
        <p:spPr>
          <a:xfrm>
            <a:off x="210899" y="3219577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A4E9F625-3E78-413A-BDF6-0F9225DA1CD4}"/>
              </a:ext>
            </a:extLst>
          </p:cNvPr>
          <p:cNvSpPr/>
          <p:nvPr/>
        </p:nvSpPr>
        <p:spPr>
          <a:xfrm>
            <a:off x="2967455" y="3093373"/>
            <a:ext cx="3119437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Appointment Management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BB8F882-9B70-4901-9367-00EEEAF67EC3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1430105" y="1543177"/>
            <a:ext cx="9526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3E3B86CF-43B0-4EAE-AABD-8A6D6A2CBB9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1425340" y="2286127"/>
            <a:ext cx="4765" cy="22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7EBD3EE-524F-430A-B03B-578FA51BCC6E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425340" y="3033839"/>
            <a:ext cx="0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C83E02C-DF39-4241-A9E4-88035B706229}"/>
              </a:ext>
            </a:extLst>
          </p:cNvPr>
          <p:cNvSpPr/>
          <p:nvPr/>
        </p:nvSpPr>
        <p:spPr>
          <a:xfrm>
            <a:off x="215660" y="3933952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3B1F7B3-937C-4206-8D12-4997E646082A}"/>
              </a:ext>
            </a:extLst>
          </p:cNvPr>
          <p:cNvCxnSpPr>
            <a:stCxn id="9" idx="4"/>
            <a:endCxn id="14" idx="0"/>
          </p:cNvCxnSpPr>
          <p:nvPr/>
        </p:nvCxnSpPr>
        <p:spPr>
          <a:xfrm>
            <a:off x="1425340" y="3743452"/>
            <a:ext cx="4761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7301322-9968-4316-8C91-05B72C87DBED}"/>
              </a:ext>
            </a:extLst>
          </p:cNvPr>
          <p:cNvSpPr/>
          <p:nvPr/>
        </p:nvSpPr>
        <p:spPr>
          <a:xfrm>
            <a:off x="2654072" y="3812512"/>
            <a:ext cx="3784342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Appointment booking / Cancellation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89A03E6-21B4-4CA6-BD03-E6643FD6B3B3}"/>
              </a:ext>
            </a:extLst>
          </p:cNvPr>
          <p:cNvSpPr/>
          <p:nvPr/>
        </p:nvSpPr>
        <p:spPr>
          <a:xfrm>
            <a:off x="225185" y="4748345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Activity  / Events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13EEB55-084A-47BA-9204-483977562C87}"/>
              </a:ext>
            </a:extLst>
          </p:cNvPr>
          <p:cNvSpPr/>
          <p:nvPr/>
        </p:nvSpPr>
        <p:spPr>
          <a:xfrm>
            <a:off x="225190" y="5477007"/>
            <a:ext cx="2428882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EC75F7A-EED1-48DB-B56F-5F2295172B40}"/>
              </a:ext>
            </a:extLst>
          </p:cNvPr>
          <p:cNvSpPr/>
          <p:nvPr/>
        </p:nvSpPr>
        <p:spPr>
          <a:xfrm>
            <a:off x="2986498" y="4560222"/>
            <a:ext cx="3119437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Visiting Doctor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FB97D070-9BCF-4756-8DB0-D124ED1F7B9B}"/>
              </a:ext>
            </a:extLst>
          </p:cNvPr>
          <p:cNvSpPr/>
          <p:nvPr/>
        </p:nvSpPr>
        <p:spPr>
          <a:xfrm>
            <a:off x="2770326" y="5274603"/>
            <a:ext cx="3583263" cy="8667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Rajesh as Patient visited </a:t>
            </a:r>
          </a:p>
          <a:p>
            <a:pPr algn="ctr"/>
            <a:r>
              <a:rPr lang="en-US" sz="1400" dirty="0"/>
              <a:t>Dr. Suraj at 9.00 AM for a consultation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20BC13F-F1D5-45EC-A41A-C097B0B1DCD9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430101" y="4457827"/>
            <a:ext cx="9525" cy="29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322DD46E-42F8-497A-866E-38C50176FB4B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1439626" y="5272220"/>
            <a:ext cx="5" cy="20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663C393E-62D9-4976-AFF6-F2F5BB61B25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527173" y="1543177"/>
            <a:ext cx="1" cy="11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F288A89-9FC7-4ADE-8643-8F7A2EAF97D9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527174" y="2178973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056664E-7C00-4A91-9BD4-9A0E78D5FB7A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527174" y="2950498"/>
            <a:ext cx="0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38C111EE-8371-4435-9B52-4888347730F1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4527174" y="3617248"/>
            <a:ext cx="19069" cy="19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B14DA758-96D8-48BF-AF9B-F6BEB9F03C69}"/>
              </a:ext>
            </a:extLst>
          </p:cNvPr>
          <p:cNvCxnSpPr>
            <a:stCxn id="16" idx="4"/>
            <a:endCxn id="26" idx="0"/>
          </p:cNvCxnSpPr>
          <p:nvPr/>
        </p:nvCxnSpPr>
        <p:spPr>
          <a:xfrm flipH="1">
            <a:off x="4546217" y="4336387"/>
            <a:ext cx="26" cy="2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FD73744C-30AA-4517-B9A1-D45F573564A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4546217" y="5084097"/>
            <a:ext cx="15741" cy="1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D5936972-EEE0-4D95-A564-05E844CDCA4B}"/>
              </a:ext>
            </a:extLst>
          </p:cNvPr>
          <p:cNvSpPr/>
          <p:nvPr/>
        </p:nvSpPr>
        <p:spPr>
          <a:xfrm>
            <a:off x="6553617" y="5345167"/>
            <a:ext cx="2312775" cy="72508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(Columns)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E988C976-CE68-4BEA-AF3C-B8947A1E8D5D}"/>
              </a:ext>
            </a:extLst>
          </p:cNvPr>
          <p:cNvSpPr/>
          <p:nvPr/>
        </p:nvSpPr>
        <p:spPr>
          <a:xfrm>
            <a:off x="6539332" y="4512923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TABLE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8BD086C-396B-4BDA-860C-439E547B5668}"/>
              </a:ext>
            </a:extLst>
          </p:cNvPr>
          <p:cNvSpPr/>
          <p:nvPr/>
        </p:nvSpPr>
        <p:spPr>
          <a:xfrm>
            <a:off x="6539331" y="3769968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SCHEMA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C1F7DE-AC99-4019-A163-23AA87CE9B47}"/>
              </a:ext>
            </a:extLst>
          </p:cNvPr>
          <p:cNvSpPr/>
          <p:nvPr/>
        </p:nvSpPr>
        <p:spPr>
          <a:xfrm>
            <a:off x="6546165" y="3081785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DA857FD4-2CD3-49A7-B5EF-95134E112E4B}"/>
              </a:ext>
            </a:extLst>
          </p:cNvPr>
          <p:cNvSpPr/>
          <p:nvPr/>
        </p:nvSpPr>
        <p:spPr>
          <a:xfrm>
            <a:off x="6553617" y="2379063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4A71DB2D-3AE6-4785-A357-B20994BDC7D3}"/>
              </a:ext>
            </a:extLst>
          </p:cNvPr>
          <p:cNvSpPr/>
          <p:nvPr/>
        </p:nvSpPr>
        <p:spPr>
          <a:xfrm>
            <a:off x="6539333" y="1703972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CENTERS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FA00BB38-421F-4F1B-AEC4-BC994978E934}"/>
              </a:ext>
            </a:extLst>
          </p:cNvPr>
          <p:cNvSpPr/>
          <p:nvPr/>
        </p:nvSpPr>
        <p:spPr>
          <a:xfrm>
            <a:off x="6539329" y="981522"/>
            <a:ext cx="2312775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09F74175-A7D5-4D3F-93EC-1A0442D5AA9B}"/>
              </a:ext>
            </a:extLst>
          </p:cNvPr>
          <p:cNvCxnSpPr>
            <a:stCxn id="43" idx="4"/>
            <a:endCxn id="42" idx="0"/>
          </p:cNvCxnSpPr>
          <p:nvPr/>
        </p:nvCxnSpPr>
        <p:spPr>
          <a:xfrm>
            <a:off x="7695720" y="5036798"/>
            <a:ext cx="14285" cy="30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B0DF4BF7-2FA1-4555-85DF-D28967DCE430}"/>
              </a:ext>
            </a:extLst>
          </p:cNvPr>
          <p:cNvCxnSpPr>
            <a:stCxn id="44" idx="4"/>
            <a:endCxn id="43" idx="0"/>
          </p:cNvCxnSpPr>
          <p:nvPr/>
        </p:nvCxnSpPr>
        <p:spPr>
          <a:xfrm>
            <a:off x="7695719" y="4293843"/>
            <a:ext cx="1" cy="21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7E0CE6F7-B3F0-42CA-B4A7-7AF4FF24B4A4}"/>
              </a:ext>
            </a:extLst>
          </p:cNvPr>
          <p:cNvCxnSpPr>
            <a:stCxn id="45" idx="4"/>
            <a:endCxn id="44" idx="0"/>
          </p:cNvCxnSpPr>
          <p:nvPr/>
        </p:nvCxnSpPr>
        <p:spPr>
          <a:xfrm flipH="1">
            <a:off x="7695719" y="3605660"/>
            <a:ext cx="6834" cy="16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77C0E4E8-7253-4534-81CD-0CC8943545BF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 flipH="1">
            <a:off x="7702553" y="2902938"/>
            <a:ext cx="7452" cy="17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71420C1E-9714-48D5-A0AE-3E95A9CFC006}"/>
              </a:ext>
            </a:extLst>
          </p:cNvPr>
          <p:cNvCxnSpPr>
            <a:stCxn id="47" idx="4"/>
            <a:endCxn id="46" idx="0"/>
          </p:cNvCxnSpPr>
          <p:nvPr/>
        </p:nvCxnSpPr>
        <p:spPr>
          <a:xfrm>
            <a:off x="7695721" y="2227847"/>
            <a:ext cx="14284" cy="1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540477D-1CA0-4D36-BA24-033B0C85B3AD}"/>
              </a:ext>
            </a:extLst>
          </p:cNvPr>
          <p:cNvCxnSpPr>
            <a:stCxn id="48" idx="4"/>
            <a:endCxn id="47" idx="0"/>
          </p:cNvCxnSpPr>
          <p:nvPr/>
        </p:nvCxnSpPr>
        <p:spPr>
          <a:xfrm>
            <a:off x="7695717" y="1505397"/>
            <a:ext cx="4" cy="19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7F228199-6E78-4ABA-85CE-AAAF5CC5E2E6}"/>
              </a:ext>
            </a:extLst>
          </p:cNvPr>
          <p:cNvSpPr/>
          <p:nvPr/>
        </p:nvSpPr>
        <p:spPr>
          <a:xfrm>
            <a:off x="9197747" y="5318651"/>
            <a:ext cx="2865768" cy="72508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Form Elements / Screens (HTML)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C845D2F1-7A42-42D5-ACD0-2B867BA779C1}"/>
              </a:ext>
            </a:extLst>
          </p:cNvPr>
          <p:cNvSpPr/>
          <p:nvPr/>
        </p:nvSpPr>
        <p:spPr>
          <a:xfrm>
            <a:off x="9183462" y="4486407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 / Web Pages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B72AA817-7ACD-469F-BB03-D97CA1954ACE}"/>
              </a:ext>
            </a:extLst>
          </p:cNvPr>
          <p:cNvSpPr/>
          <p:nvPr/>
        </p:nvSpPr>
        <p:spPr>
          <a:xfrm>
            <a:off x="9183461" y="3743452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Menu / Module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60C79EA2-8155-4145-B98D-342970B9D126}"/>
              </a:ext>
            </a:extLst>
          </p:cNvPr>
          <p:cNvSpPr/>
          <p:nvPr/>
        </p:nvSpPr>
        <p:spPr>
          <a:xfrm>
            <a:off x="9190295" y="3055269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Logged in User (Role)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29302EE4-EE6F-479D-8D76-4C58B936DE45}"/>
              </a:ext>
            </a:extLst>
          </p:cNvPr>
          <p:cNvSpPr/>
          <p:nvPr/>
        </p:nvSpPr>
        <p:spPr>
          <a:xfrm>
            <a:off x="9197747" y="2352547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Purpose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44768C2-6722-47CC-9B44-4ECE50F6D444}"/>
              </a:ext>
            </a:extLst>
          </p:cNvPr>
          <p:cNvSpPr/>
          <p:nvPr/>
        </p:nvSpPr>
        <p:spPr>
          <a:xfrm>
            <a:off x="9183463" y="1677456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Facing / Internal Application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48E449D4-184B-46D1-A383-4053966B6DCF}"/>
              </a:ext>
            </a:extLst>
          </p:cNvPr>
          <p:cNvSpPr/>
          <p:nvPr/>
        </p:nvSpPr>
        <p:spPr>
          <a:xfrm>
            <a:off x="9183459" y="955006"/>
            <a:ext cx="2865768" cy="5238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Enterprise Applications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AEA012ED-23C2-475A-B97A-C3EAA61DE9C7}"/>
              </a:ext>
            </a:extLst>
          </p:cNvPr>
          <p:cNvCxnSpPr>
            <a:stCxn id="56" idx="4"/>
            <a:endCxn id="55" idx="0"/>
          </p:cNvCxnSpPr>
          <p:nvPr/>
        </p:nvCxnSpPr>
        <p:spPr>
          <a:xfrm>
            <a:off x="10616346" y="5010282"/>
            <a:ext cx="14285" cy="30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C3FFCCB4-7C9D-4FFF-BC21-59B1B521A8D4}"/>
              </a:ext>
            </a:extLst>
          </p:cNvPr>
          <p:cNvCxnSpPr>
            <a:stCxn id="57" idx="4"/>
            <a:endCxn id="56" idx="0"/>
          </p:cNvCxnSpPr>
          <p:nvPr/>
        </p:nvCxnSpPr>
        <p:spPr>
          <a:xfrm>
            <a:off x="10616345" y="4267327"/>
            <a:ext cx="1" cy="21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14CECF77-6C2D-44FC-BD34-729681A2A17B}"/>
              </a:ext>
            </a:extLst>
          </p:cNvPr>
          <p:cNvCxnSpPr>
            <a:stCxn id="58" idx="4"/>
            <a:endCxn id="57" idx="0"/>
          </p:cNvCxnSpPr>
          <p:nvPr/>
        </p:nvCxnSpPr>
        <p:spPr>
          <a:xfrm flipH="1">
            <a:off x="10616345" y="3579144"/>
            <a:ext cx="6834" cy="16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71A404A0-41A6-4903-97CC-F400DCCE4ABA}"/>
              </a:ext>
            </a:extLst>
          </p:cNvPr>
          <p:cNvCxnSpPr>
            <a:stCxn id="59" idx="4"/>
            <a:endCxn id="58" idx="0"/>
          </p:cNvCxnSpPr>
          <p:nvPr/>
        </p:nvCxnSpPr>
        <p:spPr>
          <a:xfrm flipH="1">
            <a:off x="10623179" y="2876422"/>
            <a:ext cx="7452" cy="17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291D9DAD-8002-4398-9E54-71AFA1419EDC}"/>
              </a:ext>
            </a:extLst>
          </p:cNvPr>
          <p:cNvCxnSpPr>
            <a:stCxn id="60" idx="4"/>
            <a:endCxn id="59" idx="0"/>
          </p:cNvCxnSpPr>
          <p:nvPr/>
        </p:nvCxnSpPr>
        <p:spPr>
          <a:xfrm>
            <a:off x="10616347" y="2201331"/>
            <a:ext cx="14284" cy="1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59368FA-D34B-44C7-802D-C07321B77DFE}"/>
              </a:ext>
            </a:extLst>
          </p:cNvPr>
          <p:cNvCxnSpPr>
            <a:stCxn id="61" idx="4"/>
            <a:endCxn id="60" idx="0"/>
          </p:cNvCxnSpPr>
          <p:nvPr/>
        </p:nvCxnSpPr>
        <p:spPr>
          <a:xfrm>
            <a:off x="10616343" y="1478881"/>
            <a:ext cx="4" cy="19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1172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2032</Words>
  <Application>Microsoft Office PowerPoint</Application>
  <PresentationFormat>Widescreen</PresentationFormat>
  <Paragraphs>474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Lato</vt:lpstr>
      <vt:lpstr>Wingdings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iBridge360 Learning Process – A View</vt:lpstr>
      <vt:lpstr>Industries (Horizontal and Vertical)</vt:lpstr>
      <vt:lpstr>Analysis?</vt:lpstr>
      <vt:lpstr>PowerPoint Presentation</vt:lpstr>
      <vt:lpstr>Types of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RDBMS</vt:lpstr>
      <vt:lpstr>RDBMS High Level View</vt:lpstr>
      <vt:lpstr>Oracle database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R</dc:creator>
  <cp:lastModifiedBy>Microsoft account</cp:lastModifiedBy>
  <cp:revision>62</cp:revision>
  <dcterms:created xsi:type="dcterms:W3CDTF">2021-02-22T16:41:02Z</dcterms:created>
  <dcterms:modified xsi:type="dcterms:W3CDTF">2022-03-21T07:56:15Z</dcterms:modified>
</cp:coreProperties>
</file>