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8" r:id="rId4"/>
  </p:sldMasterIdLst>
  <p:notesMasterIdLst>
    <p:notesMasterId r:id="rId31"/>
  </p:notesMasterIdLst>
  <p:sldIdLst>
    <p:sldId id="280" r:id="rId5"/>
    <p:sldId id="310" r:id="rId6"/>
    <p:sldId id="311" r:id="rId7"/>
    <p:sldId id="312" r:id="rId8"/>
    <p:sldId id="313" r:id="rId9"/>
    <p:sldId id="281" r:id="rId10"/>
    <p:sldId id="315" r:id="rId11"/>
    <p:sldId id="314" r:id="rId12"/>
    <p:sldId id="287" r:id="rId13"/>
    <p:sldId id="316" r:id="rId14"/>
    <p:sldId id="289" r:id="rId15"/>
    <p:sldId id="317" r:id="rId16"/>
    <p:sldId id="288" r:id="rId17"/>
    <p:sldId id="318" r:id="rId18"/>
    <p:sldId id="319" r:id="rId19"/>
    <p:sldId id="320" r:id="rId20"/>
    <p:sldId id="293" r:id="rId21"/>
    <p:sldId id="321" r:id="rId22"/>
    <p:sldId id="295" r:id="rId23"/>
    <p:sldId id="322" r:id="rId24"/>
    <p:sldId id="297" r:id="rId25"/>
    <p:sldId id="323" r:id="rId26"/>
    <p:sldId id="299" r:id="rId27"/>
    <p:sldId id="324" r:id="rId28"/>
    <p:sldId id="301" r:id="rId29"/>
    <p:sldId id="30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0E9"/>
    <a:srgbClr val="34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32" autoAdjust="0"/>
    <p:restoredTop sz="94619" autoAdjust="0"/>
  </p:normalViewPr>
  <p:slideViewPr>
    <p:cSldViewPr snapToGrid="0">
      <p:cViewPr varScale="1">
        <p:scale>
          <a:sx n="73" d="100"/>
          <a:sy n="73" d="100"/>
        </p:scale>
        <p:origin x="738" y="72"/>
      </p:cViewPr>
      <p:guideLst>
        <p:guide orient="horz" pos="2136"/>
        <p:guide pos="3840"/>
      </p:guideLst>
    </p:cSldViewPr>
  </p:slideViewPr>
  <p:notesTextViewPr>
    <p:cViewPr>
      <p:scale>
        <a:sx n="3" d="2"/>
        <a:sy n="3" d="2"/>
      </p:scale>
      <p:origin x="0" y="0"/>
    </p:cViewPr>
  </p:notesTextViewPr>
  <p:notesViewPr>
    <p:cSldViewPr snapToGrid="0">
      <p:cViewPr varScale="1">
        <p:scale>
          <a:sx n="59" d="100"/>
          <a:sy n="59" d="100"/>
        </p:scale>
        <p:origin x="2443"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4D44B-5AA8-4FED-A7E2-407CCFE823AD}"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55F36-DA89-4F02-B6B5-93317348A4B6}" type="slidenum">
              <a:rPr lang="en-IN" smtClean="0"/>
              <a:t>‹#›</a:t>
            </a:fld>
            <a:endParaRPr lang="en-IN"/>
          </a:p>
        </p:txBody>
      </p:sp>
    </p:spTree>
    <p:extLst>
      <p:ext uri="{BB962C8B-B14F-4D97-AF65-F5344CB8AC3E}">
        <p14:creationId xmlns:p14="http://schemas.microsoft.com/office/powerpoint/2010/main" val="7075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Hi everyone, I welcome you all to this video presentation of </a:t>
            </a:r>
            <a:r>
              <a:rPr lang="en-IN" err="1"/>
              <a:t>codebasics</a:t>
            </a:r>
            <a:r>
              <a:rPr lang="en-IN"/>
              <a:t> resume project challenge, this project is related to consumer goods domain and I have showcased my analytical skills by using </a:t>
            </a:r>
            <a:r>
              <a:rPr lang="en-IN" err="1"/>
              <a:t>sql</a:t>
            </a:r>
            <a:r>
              <a:rPr lang="en-IN"/>
              <a:t> to query data and power bi to visualise and provide insights to the top level management.</a:t>
            </a:r>
          </a:p>
          <a:p>
            <a:r>
              <a:rPr lang="en-IN"/>
              <a:t>As part of project submission I am posting this presentation along with link to my </a:t>
            </a:r>
            <a:r>
              <a:rPr lang="en-IN" err="1"/>
              <a:t>github</a:t>
            </a:r>
            <a:r>
              <a:rPr lang="en-IN"/>
              <a:t> profile. Alright let us jump right in…</a:t>
            </a:r>
          </a:p>
        </p:txBody>
      </p:sp>
      <p:sp>
        <p:nvSpPr>
          <p:cNvPr id="4" name="Slide Number Placeholder 3"/>
          <p:cNvSpPr>
            <a:spLocks noGrp="1"/>
          </p:cNvSpPr>
          <p:nvPr>
            <p:ph type="sldNum" sz="quarter" idx="5"/>
          </p:nvPr>
        </p:nvSpPr>
        <p:spPr/>
        <p:txBody>
          <a:bodyPr/>
          <a:lstStyle/>
          <a:p>
            <a:fld id="{6F955F36-DA89-4F02-B6B5-93317348A4B6}" type="slidenum">
              <a:rPr lang="en-IN" smtClean="0"/>
              <a:t>1</a:t>
            </a:fld>
            <a:endParaRPr lang="en-IN"/>
          </a:p>
        </p:txBody>
      </p:sp>
    </p:spTree>
    <p:extLst>
      <p:ext uri="{BB962C8B-B14F-4D97-AF65-F5344CB8AC3E}">
        <p14:creationId xmlns:p14="http://schemas.microsoft.com/office/powerpoint/2010/main" val="218157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10</a:t>
            </a:fld>
            <a:endParaRPr lang="en-IN"/>
          </a:p>
        </p:txBody>
      </p:sp>
    </p:spTree>
    <p:extLst>
      <p:ext uri="{BB962C8B-B14F-4D97-AF65-F5344CB8AC3E}">
        <p14:creationId xmlns:p14="http://schemas.microsoft.com/office/powerpoint/2010/main" val="4214274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12</a:t>
            </a:fld>
            <a:endParaRPr lang="en-IN"/>
          </a:p>
        </p:txBody>
      </p:sp>
    </p:spTree>
    <p:extLst>
      <p:ext uri="{BB962C8B-B14F-4D97-AF65-F5344CB8AC3E}">
        <p14:creationId xmlns:p14="http://schemas.microsoft.com/office/powerpoint/2010/main" val="2088696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14</a:t>
            </a:fld>
            <a:endParaRPr lang="en-IN"/>
          </a:p>
        </p:txBody>
      </p:sp>
    </p:spTree>
    <p:extLst>
      <p:ext uri="{BB962C8B-B14F-4D97-AF65-F5344CB8AC3E}">
        <p14:creationId xmlns:p14="http://schemas.microsoft.com/office/powerpoint/2010/main" val="322498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15</a:t>
            </a:fld>
            <a:endParaRPr lang="en-IN"/>
          </a:p>
        </p:txBody>
      </p:sp>
    </p:spTree>
    <p:extLst>
      <p:ext uri="{BB962C8B-B14F-4D97-AF65-F5344CB8AC3E}">
        <p14:creationId xmlns:p14="http://schemas.microsoft.com/office/powerpoint/2010/main" val="172333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16</a:t>
            </a:fld>
            <a:endParaRPr lang="en-IN"/>
          </a:p>
        </p:txBody>
      </p:sp>
    </p:spTree>
    <p:extLst>
      <p:ext uri="{BB962C8B-B14F-4D97-AF65-F5344CB8AC3E}">
        <p14:creationId xmlns:p14="http://schemas.microsoft.com/office/powerpoint/2010/main" val="381065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18</a:t>
            </a:fld>
            <a:endParaRPr lang="en-IN"/>
          </a:p>
        </p:txBody>
      </p:sp>
    </p:spTree>
    <p:extLst>
      <p:ext uri="{BB962C8B-B14F-4D97-AF65-F5344CB8AC3E}">
        <p14:creationId xmlns:p14="http://schemas.microsoft.com/office/powerpoint/2010/main" val="349007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20</a:t>
            </a:fld>
            <a:endParaRPr lang="en-IN"/>
          </a:p>
        </p:txBody>
      </p:sp>
    </p:spTree>
    <p:extLst>
      <p:ext uri="{BB962C8B-B14F-4D97-AF65-F5344CB8AC3E}">
        <p14:creationId xmlns:p14="http://schemas.microsoft.com/office/powerpoint/2010/main" val="800529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22</a:t>
            </a:fld>
            <a:endParaRPr lang="en-IN"/>
          </a:p>
        </p:txBody>
      </p:sp>
    </p:spTree>
    <p:extLst>
      <p:ext uri="{BB962C8B-B14F-4D97-AF65-F5344CB8AC3E}">
        <p14:creationId xmlns:p14="http://schemas.microsoft.com/office/powerpoint/2010/main" val="3639237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24</a:t>
            </a:fld>
            <a:endParaRPr lang="en-IN"/>
          </a:p>
        </p:txBody>
      </p:sp>
    </p:spTree>
    <p:extLst>
      <p:ext uri="{BB962C8B-B14F-4D97-AF65-F5344CB8AC3E}">
        <p14:creationId xmlns:p14="http://schemas.microsoft.com/office/powerpoint/2010/main" val="1385950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With that we have reached the end of this presentation, I would like to thank Dhaval Sir and Hemanand Sir and the codebasics team for giving an opportunity to improve our analytical skills by working on projects like these. Please feel free to give your feedback in the comment section, have a good one, thank you all, Bye!</a:t>
            </a:r>
          </a:p>
        </p:txBody>
      </p:sp>
      <p:sp>
        <p:nvSpPr>
          <p:cNvPr id="4" name="Slide Number Placeholder 3"/>
          <p:cNvSpPr>
            <a:spLocks noGrp="1"/>
          </p:cNvSpPr>
          <p:nvPr>
            <p:ph type="sldNum" sz="quarter" idx="5"/>
          </p:nvPr>
        </p:nvSpPr>
        <p:spPr/>
        <p:txBody>
          <a:bodyPr/>
          <a:lstStyle/>
          <a:p>
            <a:fld id="{6F955F36-DA89-4F02-B6B5-93317348A4B6}" type="slidenum">
              <a:rPr lang="en-IN" smtClean="0"/>
              <a:t>26</a:t>
            </a:fld>
            <a:endParaRPr lang="en-IN"/>
          </a:p>
        </p:txBody>
      </p:sp>
    </p:spTree>
    <p:extLst>
      <p:ext uri="{BB962C8B-B14F-4D97-AF65-F5344CB8AC3E}">
        <p14:creationId xmlns:p14="http://schemas.microsoft.com/office/powerpoint/2010/main" val="365495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Hi everyone, I welcome you all to this video presentation of </a:t>
            </a:r>
            <a:r>
              <a:rPr lang="en-IN" err="1"/>
              <a:t>codebasics</a:t>
            </a:r>
            <a:r>
              <a:rPr lang="en-IN"/>
              <a:t> resume project challenge, this project is related to consumer goods domain and I have showcased my analytical skills by using </a:t>
            </a:r>
            <a:r>
              <a:rPr lang="en-IN" err="1"/>
              <a:t>sql</a:t>
            </a:r>
            <a:r>
              <a:rPr lang="en-IN"/>
              <a:t> to query data and power bi to visualise and provide insights to the top level management.</a:t>
            </a:r>
          </a:p>
          <a:p>
            <a:r>
              <a:rPr lang="en-IN"/>
              <a:t>As part of project submission I am posting this presentation along with link to my </a:t>
            </a:r>
            <a:r>
              <a:rPr lang="en-IN" err="1"/>
              <a:t>github</a:t>
            </a:r>
            <a:r>
              <a:rPr lang="en-IN"/>
              <a:t> profile. Alright let us jump right in…</a:t>
            </a:r>
          </a:p>
        </p:txBody>
      </p:sp>
      <p:sp>
        <p:nvSpPr>
          <p:cNvPr id="4" name="Slide Number Placeholder 3"/>
          <p:cNvSpPr>
            <a:spLocks noGrp="1"/>
          </p:cNvSpPr>
          <p:nvPr>
            <p:ph type="sldNum" sz="quarter" idx="5"/>
          </p:nvPr>
        </p:nvSpPr>
        <p:spPr/>
        <p:txBody>
          <a:bodyPr/>
          <a:lstStyle/>
          <a:p>
            <a:fld id="{6F955F36-DA89-4F02-B6B5-93317348A4B6}" type="slidenum">
              <a:rPr lang="en-IN" smtClean="0"/>
              <a:t>2</a:t>
            </a:fld>
            <a:endParaRPr lang="en-IN"/>
          </a:p>
        </p:txBody>
      </p:sp>
    </p:spTree>
    <p:extLst>
      <p:ext uri="{BB962C8B-B14F-4D97-AF65-F5344CB8AC3E}">
        <p14:creationId xmlns:p14="http://schemas.microsoft.com/office/powerpoint/2010/main" val="105042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Hi everyone, I welcome you all to this video presentation of </a:t>
            </a:r>
            <a:r>
              <a:rPr lang="en-IN" err="1"/>
              <a:t>codebasics</a:t>
            </a:r>
            <a:r>
              <a:rPr lang="en-IN"/>
              <a:t> resume project challenge, this project is related to consumer goods domain and I have showcased my analytical skills by using </a:t>
            </a:r>
            <a:r>
              <a:rPr lang="en-IN" err="1"/>
              <a:t>sql</a:t>
            </a:r>
            <a:r>
              <a:rPr lang="en-IN"/>
              <a:t> to query data and power bi to visualise and provide insights to the top level management.</a:t>
            </a:r>
          </a:p>
          <a:p>
            <a:r>
              <a:rPr lang="en-IN"/>
              <a:t>As part of project submission I am posting this presentation along with link to my </a:t>
            </a:r>
            <a:r>
              <a:rPr lang="en-IN" err="1"/>
              <a:t>github</a:t>
            </a:r>
            <a:r>
              <a:rPr lang="en-IN"/>
              <a:t> profile. Alright let us jump right in…</a:t>
            </a:r>
          </a:p>
        </p:txBody>
      </p:sp>
      <p:sp>
        <p:nvSpPr>
          <p:cNvPr id="4" name="Slide Number Placeholder 3"/>
          <p:cNvSpPr>
            <a:spLocks noGrp="1"/>
          </p:cNvSpPr>
          <p:nvPr>
            <p:ph type="sldNum" sz="quarter" idx="5"/>
          </p:nvPr>
        </p:nvSpPr>
        <p:spPr/>
        <p:txBody>
          <a:bodyPr/>
          <a:lstStyle/>
          <a:p>
            <a:fld id="{6F955F36-DA89-4F02-B6B5-93317348A4B6}" type="slidenum">
              <a:rPr lang="en-IN" smtClean="0"/>
              <a:t>3</a:t>
            </a:fld>
            <a:endParaRPr lang="en-IN"/>
          </a:p>
        </p:txBody>
      </p:sp>
    </p:spTree>
    <p:extLst>
      <p:ext uri="{BB962C8B-B14F-4D97-AF65-F5344CB8AC3E}">
        <p14:creationId xmlns:p14="http://schemas.microsoft.com/office/powerpoint/2010/main" val="144833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Hi everyone, I welcome you all to this video presentation of </a:t>
            </a:r>
            <a:r>
              <a:rPr lang="en-IN" err="1"/>
              <a:t>codebasics</a:t>
            </a:r>
            <a:r>
              <a:rPr lang="en-IN"/>
              <a:t> resume project challenge, this project is related to consumer goods domain and I have showcased my analytical skills by using </a:t>
            </a:r>
            <a:r>
              <a:rPr lang="en-IN" err="1"/>
              <a:t>sql</a:t>
            </a:r>
            <a:r>
              <a:rPr lang="en-IN"/>
              <a:t> to query data and power bi to visualise and provide insights to the top level management.</a:t>
            </a:r>
          </a:p>
          <a:p>
            <a:r>
              <a:rPr lang="en-IN"/>
              <a:t>As part of project submission I am posting this presentation along with link to my </a:t>
            </a:r>
            <a:r>
              <a:rPr lang="en-IN" err="1"/>
              <a:t>github</a:t>
            </a:r>
            <a:r>
              <a:rPr lang="en-IN"/>
              <a:t> profile. Alright let us jump right in…</a:t>
            </a:r>
          </a:p>
        </p:txBody>
      </p:sp>
      <p:sp>
        <p:nvSpPr>
          <p:cNvPr id="4" name="Slide Number Placeholder 3"/>
          <p:cNvSpPr>
            <a:spLocks noGrp="1"/>
          </p:cNvSpPr>
          <p:nvPr>
            <p:ph type="sldNum" sz="quarter" idx="5"/>
          </p:nvPr>
        </p:nvSpPr>
        <p:spPr/>
        <p:txBody>
          <a:bodyPr/>
          <a:lstStyle/>
          <a:p>
            <a:fld id="{6F955F36-DA89-4F02-B6B5-93317348A4B6}" type="slidenum">
              <a:rPr lang="en-IN" smtClean="0"/>
              <a:t>4</a:t>
            </a:fld>
            <a:endParaRPr lang="en-IN"/>
          </a:p>
        </p:txBody>
      </p:sp>
    </p:spTree>
    <p:extLst>
      <p:ext uri="{BB962C8B-B14F-4D97-AF65-F5344CB8AC3E}">
        <p14:creationId xmlns:p14="http://schemas.microsoft.com/office/powerpoint/2010/main" val="972177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Hi everyone, I welcome you all to this video presentation of </a:t>
            </a:r>
            <a:r>
              <a:rPr lang="en-IN" err="1"/>
              <a:t>codebasics</a:t>
            </a:r>
            <a:r>
              <a:rPr lang="en-IN"/>
              <a:t> resume project challenge, this project is related to consumer goods domain and I have showcased my analytical skills by using </a:t>
            </a:r>
            <a:r>
              <a:rPr lang="en-IN" err="1"/>
              <a:t>sql</a:t>
            </a:r>
            <a:r>
              <a:rPr lang="en-IN"/>
              <a:t> to query data and power bi to visualise and provide insights to the top level management.</a:t>
            </a:r>
          </a:p>
          <a:p>
            <a:r>
              <a:rPr lang="en-IN"/>
              <a:t>As part of project submission I am posting this presentation along with link to my </a:t>
            </a:r>
            <a:r>
              <a:rPr lang="en-IN" err="1"/>
              <a:t>github</a:t>
            </a:r>
            <a:r>
              <a:rPr lang="en-IN"/>
              <a:t> profile. Alright let us jump right in…</a:t>
            </a:r>
          </a:p>
        </p:txBody>
      </p:sp>
      <p:sp>
        <p:nvSpPr>
          <p:cNvPr id="4" name="Slide Number Placeholder 3"/>
          <p:cNvSpPr>
            <a:spLocks noGrp="1"/>
          </p:cNvSpPr>
          <p:nvPr>
            <p:ph type="sldNum" sz="quarter" idx="5"/>
          </p:nvPr>
        </p:nvSpPr>
        <p:spPr/>
        <p:txBody>
          <a:bodyPr/>
          <a:lstStyle/>
          <a:p>
            <a:fld id="{6F955F36-DA89-4F02-B6B5-93317348A4B6}" type="slidenum">
              <a:rPr lang="en-IN" smtClean="0"/>
              <a:t>5</a:t>
            </a:fld>
            <a:endParaRPr lang="en-IN"/>
          </a:p>
        </p:txBody>
      </p:sp>
    </p:spTree>
    <p:extLst>
      <p:ext uri="{BB962C8B-B14F-4D97-AF65-F5344CB8AC3E}">
        <p14:creationId xmlns:p14="http://schemas.microsoft.com/office/powerpoint/2010/main" val="201458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6</a:t>
            </a:fld>
            <a:endParaRPr lang="en-IN"/>
          </a:p>
        </p:txBody>
      </p:sp>
    </p:spTree>
    <p:extLst>
      <p:ext uri="{BB962C8B-B14F-4D97-AF65-F5344CB8AC3E}">
        <p14:creationId xmlns:p14="http://schemas.microsoft.com/office/powerpoint/2010/main" val="1583463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7</a:t>
            </a:fld>
            <a:endParaRPr lang="en-IN"/>
          </a:p>
        </p:txBody>
      </p:sp>
    </p:spTree>
    <p:extLst>
      <p:ext uri="{BB962C8B-B14F-4D97-AF65-F5344CB8AC3E}">
        <p14:creationId xmlns:p14="http://schemas.microsoft.com/office/powerpoint/2010/main" val="610478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8</a:t>
            </a:fld>
            <a:endParaRPr lang="en-IN"/>
          </a:p>
        </p:txBody>
      </p:sp>
    </p:spTree>
    <p:extLst>
      <p:ext uri="{BB962C8B-B14F-4D97-AF65-F5344CB8AC3E}">
        <p14:creationId xmlns:p14="http://schemas.microsoft.com/office/powerpoint/2010/main" val="954816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9</a:t>
            </a:fld>
            <a:endParaRPr lang="en-IN"/>
          </a:p>
        </p:txBody>
      </p:sp>
    </p:spTree>
    <p:extLst>
      <p:ext uri="{BB962C8B-B14F-4D97-AF65-F5344CB8AC3E}">
        <p14:creationId xmlns:p14="http://schemas.microsoft.com/office/powerpoint/2010/main" val="148625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9F0BF-41F6-41A1-A284-B7544A79C7BC}" type="datetime1">
              <a:rPr lang="en-US" smtClean="0"/>
              <a:t>11/13/2024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rIns="45720"/>
          <a:lstStyle/>
          <a:p>
            <a:fld id="{3A98EE3D-8CD1-4C3F-BD1C-C98C9596463C}" type="slidenum">
              <a:rPr lang="en-US" smtClean="0"/>
              <a:pPr/>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5155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FFFC-5F63-4BC3-9836-301A141311ED}" type="datetime1">
              <a:rPr lang="en-US" smtClean="0"/>
              <a:t>11/13/2024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41932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FFFC-5F63-4BC3-9836-301A141311ED}" type="datetime1">
              <a:rPr lang="en-US" smtClean="0"/>
              <a:t>11/13/2024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445339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60392-19EB-46C7-AABB-6EAEC082997A}" type="datetime1">
              <a:rPr lang="en-US" smtClean="0"/>
              <a:t>11/13/2024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3281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C42B0-F9D6-421C-8ABA-865CC6612C60}" type="datetime1">
              <a:rPr lang="en-US" smtClean="0"/>
              <a:t>11/13/2024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327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BBAB1-A7F1-4255-B96A-06E6BE71BC50}" type="datetime1">
              <a:rPr lang="en-US" smtClean="0"/>
              <a:t>11/13/2024</a:t>
            </a:fld>
            <a:endParaRPr lang="en-US"/>
          </a:p>
        </p:txBody>
      </p:sp>
      <p:sp>
        <p:nvSpPr>
          <p:cNvPr id="6" name="Footer Placeholder 5"/>
          <p:cNvSpPr>
            <a:spLocks noGrp="1"/>
          </p:cNvSpPr>
          <p:nvPr>
            <p:ph type="ftr" sz="quarter" idx="11"/>
          </p:nvPr>
        </p:nvSpPr>
        <p:spPr/>
        <p:txBody>
          <a:bodyPr/>
          <a:lstStyle/>
          <a:p>
            <a:r>
              <a:rPr lang="en-US"/>
              <a:t>Gurjeet Singh Sodhi</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4686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D8FBE1-5690-4A86-B137-3D828CBDCD89}" type="datetime1">
              <a:rPr lang="en-US" smtClean="0"/>
              <a:t>11/13/2024</a:t>
            </a:fld>
            <a:endParaRPr lang="en-US"/>
          </a:p>
        </p:txBody>
      </p:sp>
      <p:sp>
        <p:nvSpPr>
          <p:cNvPr id="8" name="Footer Placeholder 7"/>
          <p:cNvSpPr>
            <a:spLocks noGrp="1"/>
          </p:cNvSpPr>
          <p:nvPr>
            <p:ph type="ftr" sz="quarter" idx="11"/>
          </p:nvPr>
        </p:nvSpPr>
        <p:spPr/>
        <p:txBody>
          <a:bodyPr/>
          <a:lstStyle/>
          <a:p>
            <a:r>
              <a:rPr lang="en-US"/>
              <a:t>Gurjeet Singh Sodhi</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7303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9E20C-A3D6-4F50-84A7-021658CA43B4}" type="datetime1">
              <a:rPr lang="en-US" smtClean="0"/>
              <a:t>11/13/2024</a:t>
            </a:fld>
            <a:endParaRPr lang="en-US"/>
          </a:p>
        </p:txBody>
      </p:sp>
      <p:sp>
        <p:nvSpPr>
          <p:cNvPr id="4" name="Footer Placeholder 3"/>
          <p:cNvSpPr>
            <a:spLocks noGrp="1"/>
          </p:cNvSpPr>
          <p:nvPr>
            <p:ph type="ftr" sz="quarter" idx="11"/>
          </p:nvPr>
        </p:nvSpPr>
        <p:spPr/>
        <p:txBody>
          <a:bodyPr/>
          <a:lstStyle/>
          <a:p>
            <a:r>
              <a:rPr lang="en-US"/>
              <a:t>Gurjeet Singh Sodhi</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5150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8E658E5-90F1-4587-836C-FE5E2CF0F528}" type="datetime1">
              <a:rPr lang="en-US" smtClean="0"/>
              <a:t>11/13/2024</a:t>
            </a:fld>
            <a:endParaRPr lang="en-US"/>
          </a:p>
        </p:txBody>
      </p:sp>
      <p:sp>
        <p:nvSpPr>
          <p:cNvPr id="3" name="Footer Placeholder 2"/>
          <p:cNvSpPr>
            <a:spLocks noGrp="1"/>
          </p:cNvSpPr>
          <p:nvPr>
            <p:ph type="ftr" sz="quarter" idx="11"/>
          </p:nvPr>
        </p:nvSpPr>
        <p:spPr/>
        <p:txBody>
          <a:bodyPr/>
          <a:lstStyle/>
          <a:p>
            <a:r>
              <a:rPr lang="en-US"/>
              <a:t>Gurjeet Singh Sodhi</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3531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2D0EC-8241-4591-B879-0490A8E04C36}" type="datetime1">
              <a:rPr lang="en-US" smtClean="0"/>
              <a:t>11/13/2024</a:t>
            </a:fld>
            <a:endParaRPr lang="en-US"/>
          </a:p>
        </p:txBody>
      </p:sp>
      <p:sp>
        <p:nvSpPr>
          <p:cNvPr id="6" name="Footer Placeholder 5"/>
          <p:cNvSpPr>
            <a:spLocks noGrp="1"/>
          </p:cNvSpPr>
          <p:nvPr>
            <p:ph type="ftr" sz="quarter" idx="11"/>
          </p:nvPr>
        </p:nvSpPr>
        <p:spPr/>
        <p:txBody>
          <a:bodyPr/>
          <a:lstStyle/>
          <a:p>
            <a:r>
              <a:rPr lang="en-US"/>
              <a:t>Gurjeet Singh Sodhi</a:t>
            </a:r>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0038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8E1DE-E846-4955-AC6B-C650EA30FD23}" type="datetime1">
              <a:rPr lang="en-US" smtClean="0"/>
              <a:t>11/13/2024</a:t>
            </a:fld>
            <a:endParaRPr lang="en-US"/>
          </a:p>
        </p:txBody>
      </p:sp>
      <p:sp>
        <p:nvSpPr>
          <p:cNvPr id="6" name="Footer Placeholder 5"/>
          <p:cNvSpPr>
            <a:spLocks noGrp="1"/>
          </p:cNvSpPr>
          <p:nvPr>
            <p:ph type="ftr" sz="quarter" idx="11"/>
          </p:nvPr>
        </p:nvSpPr>
        <p:spPr/>
        <p:txBody>
          <a:bodyPr/>
          <a:lstStyle/>
          <a:p>
            <a:pPr algn="l"/>
            <a:r>
              <a:rPr lang="en-US"/>
              <a:t>Gurjeet Singh Sodhi</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226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3CAFFFC-5F63-4BC3-9836-301A141311ED}" type="datetime1">
              <a:rPr lang="en-US" smtClean="0"/>
              <a:t>11/13/2024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Gurjeet Singh Sodhi</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A98EE3D-8CD1-4C3F-BD1C-C98C9596463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5015219"/>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s://pixabay.com/en/meeting-cooperation-personal-1015590/"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3.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2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2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stackoverflow.com/jobs/companies/cambridge-analytica"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2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29.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1"/><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s://www.rawpixel.com/image/24418/free-illustration-image-objective-target-strateg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thechoice.escp.eu/choose-to-lead/harnessing-ai-to-accelerate-digital-transform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EF261C7-400C-4B55-8652-B8BF4D2756A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47762" y="0"/>
            <a:ext cx="6744237" cy="6858000"/>
          </a:xfrm>
          <a:prstGeom prst="rect">
            <a:avLst/>
          </a:prstGeom>
        </p:spPr>
      </p:pic>
      <p:sp>
        <p:nvSpPr>
          <p:cNvPr id="12" name="Rectangle: Rounded Corners 11">
            <a:extLst>
              <a:ext uri="{FF2B5EF4-FFF2-40B4-BE49-F238E27FC236}">
                <a16:creationId xmlns:a16="http://schemas.microsoft.com/office/drawing/2014/main" id="{576F4856-E084-45A0-A5F3-242D68D02F71}"/>
              </a:ext>
            </a:extLst>
          </p:cNvPr>
          <p:cNvSpPr/>
          <p:nvPr/>
        </p:nvSpPr>
        <p:spPr>
          <a:xfrm>
            <a:off x="137668" y="3245476"/>
            <a:ext cx="6649497" cy="734096"/>
          </a:xfrm>
          <a:prstGeom prst="roundRect">
            <a:avLst/>
          </a:prstGeom>
          <a:effectLst>
            <a:outerShdw blurRad="76200" dist="12700" dir="2700000" sy="-23000" kx="-8004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669" y="3373105"/>
            <a:ext cx="6436104" cy="1052422"/>
          </a:xfrm>
        </p:spPr>
        <p:txBody>
          <a:bodyPr>
            <a:normAutofit/>
          </a:bodyPr>
          <a:lstStyle/>
          <a:p>
            <a:pPr algn="l"/>
            <a:r>
              <a:rPr lang="en-IN" sz="3100" b="1" dirty="0">
                <a:solidFill>
                  <a:schemeClr val="tx1"/>
                </a:solidFill>
                <a:latin typeface="Segoe UI" panose="020B0502040204020203" pitchFamily="34" charset="0"/>
                <a:cs typeface="Segoe UI" panose="020B0502040204020203" pitchFamily="34" charset="0"/>
              </a:rPr>
              <a:t>Consumer Goods Ad hoc Insights</a:t>
            </a:r>
            <a:br>
              <a:rPr lang="en-IN" sz="3100" b="1" dirty="0">
                <a:solidFill>
                  <a:schemeClr val="tx1"/>
                </a:solidFill>
                <a:latin typeface="Segoe UI" panose="020B0502040204020203" pitchFamily="34" charset="0"/>
                <a:cs typeface="Segoe UI" panose="020B0502040204020203" pitchFamily="34" charset="0"/>
              </a:rPr>
            </a:br>
            <a:endParaRPr lang="en-US" sz="31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668" y="4349640"/>
            <a:ext cx="2903462" cy="354024"/>
          </a:xfrm>
          <a:prstGeom prst="roundRect">
            <a:avLst/>
          </a:prstGeom>
          <a:effectLst>
            <a:outerShdw blurRad="76200" dist="12700" dir="8100000" sy="-23000" kx="800400" algn="br"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normAutofit fontScale="92500" lnSpcReduction="10000"/>
          </a:bodyPr>
          <a:lstStyle/>
          <a:p>
            <a:pPr algn="ctr" defTabSz="457200"/>
            <a:r>
              <a:rPr lang="en-US" dirty="0">
                <a:solidFill>
                  <a:schemeClr val="lt1"/>
                </a:solidFill>
              </a:rPr>
              <a:t>Presenter: Vasu Bishnoi</a:t>
            </a:r>
          </a:p>
        </p:txBody>
      </p:sp>
      <p:pic>
        <p:nvPicPr>
          <p:cNvPr id="4" name="Picture 3" descr="A picture containing text, clipart&#10;&#10;Description automatically generated">
            <a:extLst>
              <a:ext uri="{FF2B5EF4-FFF2-40B4-BE49-F238E27FC236}">
                <a16:creationId xmlns:a16="http://schemas.microsoft.com/office/drawing/2014/main" id="{C6719835-2F32-F999-EA98-BA337F7FD182}"/>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137668" y="6019144"/>
            <a:ext cx="725216" cy="712703"/>
          </a:xfrm>
          <a:prstGeom prst="rect">
            <a:avLst/>
          </a:prstGeom>
          <a:ln>
            <a:noFill/>
          </a:ln>
          <a:effectLst>
            <a:outerShdw blurRad="292100" dist="139700" dir="2700000" algn="tl" rotWithShape="0">
              <a:srgbClr val="333333">
                <a:alpha val="65000"/>
              </a:srgbClr>
            </a:outerShdw>
          </a:effectLst>
        </p:spPr>
      </p:pic>
      <p:pic>
        <p:nvPicPr>
          <p:cNvPr id="7" name="Picture 6" descr="Logo, icon&#10;&#10;Description automatically generated">
            <a:extLst>
              <a:ext uri="{FF2B5EF4-FFF2-40B4-BE49-F238E27FC236}">
                <a16:creationId xmlns:a16="http://schemas.microsoft.com/office/drawing/2014/main" id="{FDE63F3E-6375-85A9-D3C4-D5BB091CB011}"/>
              </a:ext>
            </a:extLst>
          </p:cNvPr>
          <p:cNvPicPr>
            <a:picLocks noChangeAspect="1"/>
          </p:cNvPicPr>
          <p:nvPr/>
        </p:nvPicPr>
        <p:blipFill>
          <a:blip r:embed="rId6"/>
          <a:stretch>
            <a:fillRect/>
          </a:stretch>
        </p:blipFill>
        <p:spPr>
          <a:xfrm>
            <a:off x="0" y="-11189"/>
            <a:ext cx="728304" cy="712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118207" y="146073"/>
            <a:ext cx="12004124" cy="1294304"/>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78507E3-5D52-D70D-4966-4B5C66891032}"/>
              </a:ext>
            </a:extLst>
          </p:cNvPr>
          <p:cNvSpPr txBox="1"/>
          <p:nvPr/>
        </p:nvSpPr>
        <p:spPr>
          <a:xfrm>
            <a:off x="284366" y="240048"/>
            <a:ext cx="11976668" cy="1569660"/>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3:</a:t>
            </a:r>
            <a:r>
              <a:rPr lang="en-US" sz="2400" dirty="0"/>
              <a:t> Provide a report with all the unique product counts for each segment and sort them in descending order of product counts. The final output contains 2 fields:  </a:t>
            </a:r>
          </a:p>
          <a:p>
            <a:r>
              <a:rPr lang="en-US" sz="2400" dirty="0"/>
              <a:t> segment, </a:t>
            </a:r>
            <a:r>
              <a:rPr lang="en-US" sz="2400" dirty="0" err="1"/>
              <a:t>product_count</a:t>
            </a:r>
            <a:r>
              <a:rPr lang="en-US" sz="2400" dirty="0"/>
              <a:t> </a:t>
            </a:r>
            <a:endParaRPr lang="en-IN" sz="2400" dirty="0"/>
          </a:p>
          <a:p>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003702"/>
            <a:ext cx="802456" cy="78526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949696B3-C327-4563-54FE-A17F00F348D9}"/>
              </a:ext>
            </a:extLst>
          </p:cNvPr>
          <p:cNvSpPr txBox="1"/>
          <p:nvPr/>
        </p:nvSpPr>
        <p:spPr>
          <a:xfrm>
            <a:off x="-662693" y="1782396"/>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3</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8971863"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3</a:t>
            </a:r>
            <a:endParaRPr lang="en-IN" sz="1600" dirty="0">
              <a:solidFill>
                <a:schemeClr val="bg1"/>
              </a:solidFill>
            </a:endParaRPr>
          </a:p>
        </p:txBody>
      </p:sp>
      <p:sp>
        <p:nvSpPr>
          <p:cNvPr id="8" name="TextBox 7">
            <a:extLst>
              <a:ext uri="{FF2B5EF4-FFF2-40B4-BE49-F238E27FC236}">
                <a16:creationId xmlns:a16="http://schemas.microsoft.com/office/drawing/2014/main" id="{89F6F45C-9166-45F9-AD30-D414CA4264FC}"/>
              </a:ext>
            </a:extLst>
          </p:cNvPr>
          <p:cNvSpPr txBox="1"/>
          <p:nvPr/>
        </p:nvSpPr>
        <p:spPr>
          <a:xfrm>
            <a:off x="284366" y="2919568"/>
            <a:ext cx="5838456" cy="2954655"/>
          </a:xfrm>
          <a:prstGeom prst="rect">
            <a:avLst/>
          </a:prstGeom>
          <a:noFill/>
        </p:spPr>
        <p:txBody>
          <a:bodyPr wrap="square" rtlCol="0">
            <a:spAutoFit/>
          </a:bodyPr>
          <a:lstStyle/>
          <a:p>
            <a:r>
              <a:rPr lang="en-IN" sz="2400" dirty="0">
                <a:solidFill>
                  <a:schemeClr val="bg1"/>
                </a:solidFill>
                <a:latin typeface="Courier New" panose="02070309020205020404" pitchFamily="49" charset="0"/>
                <a:cs typeface="Courier New" panose="02070309020205020404" pitchFamily="49" charset="0"/>
              </a:rPr>
              <a:t>SELECT segment,</a:t>
            </a:r>
          </a:p>
          <a:p>
            <a:r>
              <a:rPr lang="en-US" sz="2400" dirty="0">
                <a:solidFill>
                  <a:schemeClr val="bg1"/>
                </a:solidFill>
                <a:latin typeface="Courier New" panose="02070309020205020404" pitchFamily="49" charset="0"/>
                <a:cs typeface="Courier New" panose="02070309020205020404" pitchFamily="49" charset="0"/>
              </a:rPr>
              <a:t>       COUNT(DISTINCT(</a:t>
            </a:r>
            <a:r>
              <a:rPr lang="en-US" sz="2400" dirty="0" err="1">
                <a:solidFill>
                  <a:schemeClr val="bg1"/>
                </a:solidFill>
                <a:latin typeface="Courier New" panose="02070309020205020404" pitchFamily="49" charset="0"/>
                <a:cs typeface="Courier New" panose="02070309020205020404" pitchFamily="49" charset="0"/>
              </a:rPr>
              <a:t>product_code</a:t>
            </a:r>
            <a:r>
              <a:rPr lang="en-US" sz="2400" dirty="0">
                <a:solidFill>
                  <a:schemeClr val="bg1"/>
                </a:solidFill>
                <a:latin typeface="Courier New" panose="02070309020205020404" pitchFamily="49" charset="0"/>
                <a:cs typeface="Courier New" panose="02070309020205020404" pitchFamily="49" charset="0"/>
              </a:rPr>
              <a:t>)) AS </a:t>
            </a:r>
            <a:r>
              <a:rPr lang="en-US" sz="2400" dirty="0" err="1">
                <a:solidFill>
                  <a:schemeClr val="bg1"/>
                </a:solidFill>
                <a:latin typeface="Courier New" panose="02070309020205020404" pitchFamily="49" charset="0"/>
                <a:cs typeface="Courier New" panose="02070309020205020404" pitchFamily="49" charset="0"/>
              </a:rPr>
              <a:t>product_count</a:t>
            </a:r>
            <a:endParaRPr lang="en-US" sz="2400" dirty="0">
              <a:solidFill>
                <a:schemeClr val="bg1"/>
              </a:solidFill>
              <a:latin typeface="Courier New" panose="02070309020205020404" pitchFamily="49" charset="0"/>
              <a:cs typeface="Courier New" panose="02070309020205020404" pitchFamily="49" charset="0"/>
            </a:endParaRPr>
          </a:p>
          <a:p>
            <a:r>
              <a:rPr lang="en-IN" sz="2400" dirty="0">
                <a:solidFill>
                  <a:schemeClr val="bg1"/>
                </a:solidFill>
                <a:latin typeface="Courier New" panose="02070309020205020404" pitchFamily="49" charset="0"/>
                <a:cs typeface="Courier New" panose="02070309020205020404" pitchFamily="49" charset="0"/>
              </a:rPr>
              <a:t>FROM </a:t>
            </a:r>
            <a:r>
              <a:rPr lang="en-IN" sz="2400" dirty="0" err="1">
                <a:solidFill>
                  <a:schemeClr val="bg1"/>
                </a:solidFill>
                <a:latin typeface="Courier New" panose="02070309020205020404" pitchFamily="49" charset="0"/>
                <a:cs typeface="Courier New" panose="02070309020205020404" pitchFamily="49" charset="0"/>
              </a:rPr>
              <a:t>dim_product</a:t>
            </a:r>
            <a:endParaRPr lang="en-IN" sz="2400" dirty="0">
              <a:solidFill>
                <a:schemeClr val="bg1"/>
              </a:solidFill>
              <a:latin typeface="Courier New" panose="02070309020205020404" pitchFamily="49" charset="0"/>
              <a:cs typeface="Courier New" panose="02070309020205020404" pitchFamily="49" charset="0"/>
            </a:endParaRPr>
          </a:p>
          <a:p>
            <a:r>
              <a:rPr lang="en-IN" sz="2400" dirty="0">
                <a:solidFill>
                  <a:schemeClr val="bg1"/>
                </a:solidFill>
                <a:latin typeface="Courier New" panose="02070309020205020404" pitchFamily="49" charset="0"/>
                <a:cs typeface="Courier New" panose="02070309020205020404" pitchFamily="49" charset="0"/>
              </a:rPr>
              <a:t>GROUP BY segment</a:t>
            </a:r>
          </a:p>
          <a:p>
            <a:r>
              <a:rPr lang="en-US" sz="2400" dirty="0">
                <a:solidFill>
                  <a:schemeClr val="bg1"/>
                </a:solidFill>
                <a:latin typeface="Courier New" panose="02070309020205020404" pitchFamily="49" charset="0"/>
                <a:cs typeface="Courier New" panose="02070309020205020404" pitchFamily="49" charset="0"/>
              </a:rPr>
              <a:t>ORDER by </a:t>
            </a:r>
            <a:r>
              <a:rPr lang="en-US" sz="2400" dirty="0" err="1">
                <a:solidFill>
                  <a:schemeClr val="bg1"/>
                </a:solidFill>
                <a:latin typeface="Courier New" panose="02070309020205020404" pitchFamily="49" charset="0"/>
                <a:cs typeface="Courier New" panose="02070309020205020404" pitchFamily="49" charset="0"/>
              </a:rPr>
              <a:t>product_count</a:t>
            </a:r>
            <a:r>
              <a:rPr lang="en-US" sz="2400" dirty="0">
                <a:solidFill>
                  <a:schemeClr val="bg1"/>
                </a:solidFill>
                <a:latin typeface="Courier New" panose="02070309020205020404" pitchFamily="49" charset="0"/>
                <a:cs typeface="Courier New" panose="02070309020205020404" pitchFamily="49" charset="0"/>
              </a:rPr>
              <a:t> DESC;</a:t>
            </a:r>
          </a:p>
          <a:p>
            <a:endParaRPr lang="en-IN" dirty="0"/>
          </a:p>
        </p:txBody>
      </p:sp>
      <p:pic>
        <p:nvPicPr>
          <p:cNvPr id="12" name="Picture 11">
            <a:extLst>
              <a:ext uri="{FF2B5EF4-FFF2-40B4-BE49-F238E27FC236}">
                <a16:creationId xmlns:a16="http://schemas.microsoft.com/office/drawing/2014/main" id="{CC759981-E6A0-4E13-B515-B4960048CA93}"/>
              </a:ext>
            </a:extLst>
          </p:cNvPr>
          <p:cNvPicPr>
            <a:picLocks noChangeAspect="1"/>
          </p:cNvPicPr>
          <p:nvPr/>
        </p:nvPicPr>
        <p:blipFill>
          <a:blip r:embed="rId5"/>
          <a:stretch>
            <a:fillRect/>
          </a:stretch>
        </p:blipFill>
        <p:spPr>
          <a:xfrm>
            <a:off x="8165410" y="2742532"/>
            <a:ext cx="3340220" cy="3131691"/>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2668227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1B6AC1-133B-9D3F-35EE-0F54D491083B}"/>
              </a:ext>
            </a:extLst>
          </p:cNvPr>
          <p:cNvSpPr txBox="1"/>
          <p:nvPr/>
        </p:nvSpPr>
        <p:spPr>
          <a:xfrm>
            <a:off x="4580626" y="4070867"/>
            <a:ext cx="1515374" cy="369332"/>
          </a:xfrm>
          <a:prstGeom prst="rect">
            <a:avLst/>
          </a:prstGeom>
          <a:noFill/>
        </p:spPr>
        <p:txBody>
          <a:bodyPr wrap="square" rtlCol="0">
            <a:spAutoFit/>
          </a:bodyPr>
          <a:lstStyle/>
          <a:p>
            <a:pPr algn="ctr"/>
            <a:r>
              <a:rPr lang="en-IN"/>
              <a:t>Insights</a:t>
            </a:r>
          </a:p>
        </p:txBody>
      </p:sp>
      <p:sp>
        <p:nvSpPr>
          <p:cNvPr id="5" name="TextBox 4">
            <a:extLst>
              <a:ext uri="{FF2B5EF4-FFF2-40B4-BE49-F238E27FC236}">
                <a16:creationId xmlns:a16="http://schemas.microsoft.com/office/drawing/2014/main" id="{111894AC-43A4-6E88-34B0-8EA2DF2AAEE7}"/>
              </a:ext>
            </a:extLst>
          </p:cNvPr>
          <p:cNvSpPr txBox="1"/>
          <p:nvPr/>
        </p:nvSpPr>
        <p:spPr>
          <a:xfrm>
            <a:off x="1661935" y="4411176"/>
            <a:ext cx="7352755" cy="2446824"/>
          </a:xfrm>
          <a:prstGeom prst="rect">
            <a:avLst/>
          </a:prstGeom>
          <a:noFill/>
        </p:spPr>
        <p:txBody>
          <a:bodyPr wrap="square" rtlCol="0">
            <a:spAutoFit/>
          </a:bodyPr>
          <a:lstStyle/>
          <a:p>
            <a:pPr marL="285750" indent="-285750">
              <a:buFont typeface="Wingdings" panose="05000000000000000000" pitchFamily="2" charset="2"/>
              <a:buChar char="q"/>
            </a:pPr>
            <a:r>
              <a:rPr lang="en-IN" sz="1700"/>
              <a:t>We have a wide range of products under segment: Notebook, Accessories and Peripherals averaging around 110 while segment like Desktop, Storage and Network are lagging with an average of 23 products per segment.</a:t>
            </a:r>
          </a:p>
          <a:p>
            <a:endParaRPr lang="en-IN" sz="1700"/>
          </a:p>
          <a:p>
            <a:pPr marL="285750" indent="-285750">
              <a:buFont typeface="Wingdings" panose="05000000000000000000" pitchFamily="2" charset="2"/>
              <a:buChar char="q"/>
            </a:pPr>
            <a:r>
              <a:rPr lang="en-IN" sz="1700"/>
              <a:t>Product Development team needs to evaluate on products that require redesigning as per modern standards</a:t>
            </a:r>
          </a:p>
          <a:p>
            <a:endParaRPr lang="en-IN" sz="1700"/>
          </a:p>
          <a:p>
            <a:pPr marL="285750" indent="-285750">
              <a:buFont typeface="Wingdings" panose="05000000000000000000" pitchFamily="2" charset="2"/>
              <a:buChar char="q"/>
            </a:pPr>
            <a:r>
              <a:rPr lang="en-IN" sz="1700"/>
              <a:t>Innovations will keep Atliq Hardware ahead in this competitive market</a:t>
            </a:r>
          </a:p>
        </p:txBody>
      </p:sp>
      <p:pic>
        <p:nvPicPr>
          <p:cNvPr id="4" name="Picture 3" descr="Logo, icon&#10;&#10;Description automatically generated">
            <a:extLst>
              <a:ext uri="{FF2B5EF4-FFF2-40B4-BE49-F238E27FC236}">
                <a16:creationId xmlns:a16="http://schemas.microsoft.com/office/drawing/2014/main" id="{EC0CFD1A-021D-2FBE-26ED-42AE3F1BDE62}"/>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8995DD59-D28D-4EBC-A859-82477057B142}"/>
              </a:ext>
            </a:extLst>
          </p:cNvPr>
          <p:cNvPicPr>
            <a:picLocks noChangeAspect="1"/>
          </p:cNvPicPr>
          <p:nvPr/>
        </p:nvPicPr>
        <p:blipFill>
          <a:blip r:embed="rId4"/>
          <a:stretch>
            <a:fillRect/>
          </a:stretch>
        </p:blipFill>
        <p:spPr>
          <a:xfrm>
            <a:off x="1975445" y="0"/>
            <a:ext cx="7155494" cy="4057158"/>
          </a:xfrm>
          <a:prstGeom prst="rect">
            <a:avLst/>
          </a:prstGeom>
        </p:spPr>
      </p:pic>
    </p:spTree>
    <p:custDataLst>
      <p:tags r:id="rId1"/>
    </p:custDataLst>
    <p:extLst>
      <p:ext uri="{BB962C8B-B14F-4D97-AF65-F5344CB8AC3E}">
        <p14:creationId xmlns:p14="http://schemas.microsoft.com/office/powerpoint/2010/main" val="219413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118207" y="146073"/>
            <a:ext cx="12004124" cy="1294304"/>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78507E3-5D52-D70D-4966-4B5C66891032}"/>
              </a:ext>
            </a:extLst>
          </p:cNvPr>
          <p:cNvSpPr txBox="1"/>
          <p:nvPr/>
        </p:nvSpPr>
        <p:spPr>
          <a:xfrm>
            <a:off x="215332" y="176201"/>
            <a:ext cx="11976668" cy="1569660"/>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4:</a:t>
            </a:r>
            <a:r>
              <a:rPr lang="en-US" sz="2400" dirty="0"/>
              <a:t>Follow-up: Which segment had the most increase in unique products in 2021 vs 2020? The final output contains these fields:</a:t>
            </a:r>
          </a:p>
          <a:p>
            <a:r>
              <a:rPr lang="en-US" sz="2400" dirty="0"/>
              <a:t>segment, product_count_2020, product_count_2021, difference</a:t>
            </a:r>
            <a:endParaRPr lang="en-IN" sz="2400" dirty="0"/>
          </a:p>
          <a:p>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388857"/>
            <a:ext cx="408869" cy="400110"/>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949696B3-C327-4563-54FE-A17F00F348D9}"/>
              </a:ext>
            </a:extLst>
          </p:cNvPr>
          <p:cNvSpPr txBox="1"/>
          <p:nvPr/>
        </p:nvSpPr>
        <p:spPr>
          <a:xfrm>
            <a:off x="-662693" y="1782396"/>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4</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240805" y="1678028"/>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4</a:t>
            </a:r>
            <a:endParaRPr lang="en-IN" sz="1600" dirty="0">
              <a:solidFill>
                <a:schemeClr val="bg1"/>
              </a:solidFill>
            </a:endParaRPr>
          </a:p>
        </p:txBody>
      </p:sp>
      <p:sp>
        <p:nvSpPr>
          <p:cNvPr id="8" name="TextBox 7">
            <a:extLst>
              <a:ext uri="{FF2B5EF4-FFF2-40B4-BE49-F238E27FC236}">
                <a16:creationId xmlns:a16="http://schemas.microsoft.com/office/drawing/2014/main" id="{89F6F45C-9166-45F9-AD30-D414CA4264FC}"/>
              </a:ext>
            </a:extLst>
          </p:cNvPr>
          <p:cNvSpPr txBox="1"/>
          <p:nvPr/>
        </p:nvSpPr>
        <p:spPr>
          <a:xfrm>
            <a:off x="497293" y="2444115"/>
            <a:ext cx="8579472" cy="4462760"/>
          </a:xfrm>
          <a:prstGeom prst="rect">
            <a:avLst/>
          </a:prstGeom>
          <a:noFill/>
        </p:spPr>
        <p:txBody>
          <a:bodyPr wrap="square" rtlCol="0">
            <a:spAutoFit/>
          </a:bodyPr>
          <a:lstStyle/>
          <a:p>
            <a:r>
              <a:rPr lang="en-IN" sz="1400" dirty="0">
                <a:solidFill>
                  <a:schemeClr val="bg1"/>
                </a:solidFill>
                <a:latin typeface="Courier New" panose="02070309020205020404" pitchFamily="49" charset="0"/>
                <a:cs typeface="Courier New" panose="02070309020205020404" pitchFamily="49" charset="0"/>
              </a:rPr>
              <a:t>WITH </a:t>
            </a:r>
            <a:r>
              <a:rPr lang="en-IN" sz="1400" dirty="0" err="1">
                <a:solidFill>
                  <a:schemeClr val="bg1"/>
                </a:solidFill>
                <a:latin typeface="Courier New" panose="02070309020205020404" pitchFamily="49" charset="0"/>
                <a:cs typeface="Courier New" panose="02070309020205020404" pitchFamily="49" charset="0"/>
              </a:rPr>
              <a:t>unique_product</a:t>
            </a:r>
            <a:r>
              <a:rPr lang="en-IN" sz="1400" dirty="0">
                <a:solidFill>
                  <a:schemeClr val="bg1"/>
                </a:solidFill>
                <a:latin typeface="Courier New" panose="02070309020205020404" pitchFamily="49" charset="0"/>
                <a:cs typeface="Courier New" panose="02070309020205020404" pitchFamily="49" charset="0"/>
              </a:rPr>
              <a:t> AS</a:t>
            </a:r>
          </a:p>
          <a:p>
            <a:r>
              <a:rPr lang="en-IN" sz="1400" dirty="0">
                <a:solidFill>
                  <a:schemeClr val="bg1"/>
                </a:solidFill>
                <a:latin typeface="Courier New" panose="02070309020205020404" pitchFamily="49" charset="0"/>
                <a:cs typeface="Courier New" panose="02070309020205020404" pitchFamily="49" charset="0"/>
              </a:rPr>
              <a:t>(SELECT</a:t>
            </a:r>
          </a:p>
          <a:p>
            <a:r>
              <a:rPr lang="en-IN" sz="1400" dirty="0">
                <a:solidFill>
                  <a:schemeClr val="bg1"/>
                </a:solidFill>
                <a:latin typeface="Courier New" panose="02070309020205020404" pitchFamily="49" charset="0"/>
                <a:cs typeface="Courier New" panose="02070309020205020404" pitchFamily="49" charset="0"/>
              </a:rPr>
              <a:t>      </a:t>
            </a:r>
            <a:r>
              <a:rPr lang="en-IN" sz="1400" dirty="0" err="1">
                <a:solidFill>
                  <a:schemeClr val="bg1"/>
                </a:solidFill>
                <a:latin typeface="Courier New" panose="02070309020205020404" pitchFamily="49" charset="0"/>
                <a:cs typeface="Courier New" panose="02070309020205020404" pitchFamily="49" charset="0"/>
              </a:rPr>
              <a:t>b.segment</a:t>
            </a:r>
            <a:r>
              <a:rPr lang="en-IN" sz="1400" dirty="0">
                <a:solidFill>
                  <a:schemeClr val="bg1"/>
                </a:solidFill>
                <a:latin typeface="Courier New" panose="02070309020205020404" pitchFamily="49" charset="0"/>
                <a:cs typeface="Courier New" panose="02070309020205020404" pitchFamily="49" charset="0"/>
              </a:rPr>
              <a:t> AS segment,</a:t>
            </a:r>
          </a:p>
          <a:p>
            <a:r>
              <a:rPr lang="en-IN" sz="1400" dirty="0">
                <a:solidFill>
                  <a:schemeClr val="bg1"/>
                </a:solidFill>
                <a:latin typeface="Courier New" panose="02070309020205020404" pitchFamily="49" charset="0"/>
                <a:cs typeface="Courier New" panose="02070309020205020404" pitchFamily="49" charset="0"/>
              </a:rPr>
              <a:t>      COUNT(DISTINCT</a:t>
            </a:r>
          </a:p>
          <a:p>
            <a:r>
              <a:rPr lang="en-IN" sz="1400" dirty="0">
                <a:solidFill>
                  <a:schemeClr val="bg1"/>
                </a:solidFill>
                <a:latin typeface="Courier New" panose="02070309020205020404" pitchFamily="49" charset="0"/>
                <a:cs typeface="Courier New" panose="02070309020205020404" pitchFamily="49" charset="0"/>
              </a:rPr>
              <a:t>          (CASE </a:t>
            </a:r>
          </a:p>
          <a:p>
            <a:r>
              <a:rPr lang="en-US" sz="1400" dirty="0">
                <a:solidFill>
                  <a:schemeClr val="bg1"/>
                </a:solidFill>
                <a:latin typeface="Courier New" panose="02070309020205020404" pitchFamily="49" charset="0"/>
                <a:cs typeface="Courier New" panose="02070309020205020404" pitchFamily="49" charset="0"/>
              </a:rPr>
              <a:t>              WHEN </a:t>
            </a:r>
            <a:r>
              <a:rPr lang="en-US" sz="1400" dirty="0" err="1">
                <a:solidFill>
                  <a:schemeClr val="bg1"/>
                </a:solidFill>
                <a:latin typeface="Courier New" panose="02070309020205020404" pitchFamily="49" charset="0"/>
                <a:cs typeface="Courier New" panose="02070309020205020404" pitchFamily="49" charset="0"/>
              </a:rPr>
              <a:t>fiscal_year</a:t>
            </a:r>
            <a:r>
              <a:rPr lang="en-US" sz="1400" dirty="0">
                <a:solidFill>
                  <a:schemeClr val="bg1"/>
                </a:solidFill>
                <a:latin typeface="Courier New" panose="02070309020205020404" pitchFamily="49" charset="0"/>
                <a:cs typeface="Courier New" panose="02070309020205020404" pitchFamily="49" charset="0"/>
              </a:rPr>
              <a:t> = 2020 THEN </a:t>
            </a:r>
            <a:r>
              <a:rPr lang="en-US" sz="1400" dirty="0" err="1">
                <a:solidFill>
                  <a:schemeClr val="bg1"/>
                </a:solidFill>
                <a:latin typeface="Courier New" panose="02070309020205020404" pitchFamily="49" charset="0"/>
                <a:cs typeface="Courier New" panose="02070309020205020404" pitchFamily="49" charset="0"/>
              </a:rPr>
              <a:t>a.product_code</a:t>
            </a:r>
            <a:r>
              <a:rPr lang="en-US" sz="1400" dirty="0">
                <a:solidFill>
                  <a:schemeClr val="bg1"/>
                </a:solidFill>
                <a:latin typeface="Courier New" panose="02070309020205020404" pitchFamily="49" charset="0"/>
                <a:cs typeface="Courier New" panose="02070309020205020404" pitchFamily="49" charset="0"/>
              </a:rPr>
              <a:t> END)) AS product_count_2020,</a:t>
            </a:r>
          </a:p>
          <a:p>
            <a:r>
              <a:rPr lang="en-IN" sz="1400" dirty="0">
                <a:solidFill>
                  <a:schemeClr val="bg1"/>
                </a:solidFill>
                <a:latin typeface="Courier New" panose="02070309020205020404" pitchFamily="49" charset="0"/>
                <a:cs typeface="Courier New" panose="02070309020205020404" pitchFamily="49" charset="0"/>
              </a:rPr>
              <a:t>       COUNT(DISTINCT</a:t>
            </a:r>
          </a:p>
          <a:p>
            <a:r>
              <a:rPr lang="en-IN" sz="1400" dirty="0">
                <a:solidFill>
                  <a:schemeClr val="bg1"/>
                </a:solidFill>
                <a:latin typeface="Courier New" panose="02070309020205020404" pitchFamily="49" charset="0"/>
                <a:cs typeface="Courier New" panose="02070309020205020404" pitchFamily="49" charset="0"/>
              </a:rPr>
              <a:t>          (CASE </a:t>
            </a:r>
          </a:p>
          <a:p>
            <a:r>
              <a:rPr lang="en-US" sz="1400" dirty="0">
                <a:solidFill>
                  <a:schemeClr val="bg1"/>
                </a:solidFill>
                <a:latin typeface="Courier New" panose="02070309020205020404" pitchFamily="49" charset="0"/>
                <a:cs typeface="Courier New" panose="02070309020205020404" pitchFamily="49" charset="0"/>
              </a:rPr>
              <a:t>              WHEN </a:t>
            </a:r>
            <a:r>
              <a:rPr lang="en-US" sz="1400" dirty="0" err="1">
                <a:solidFill>
                  <a:schemeClr val="bg1"/>
                </a:solidFill>
                <a:latin typeface="Courier New" panose="02070309020205020404" pitchFamily="49" charset="0"/>
                <a:cs typeface="Courier New" panose="02070309020205020404" pitchFamily="49" charset="0"/>
              </a:rPr>
              <a:t>fiscal_year</a:t>
            </a:r>
            <a:r>
              <a:rPr lang="en-US" sz="1400" dirty="0">
                <a:solidFill>
                  <a:schemeClr val="bg1"/>
                </a:solidFill>
                <a:latin typeface="Courier New" panose="02070309020205020404" pitchFamily="49" charset="0"/>
                <a:cs typeface="Courier New" panose="02070309020205020404" pitchFamily="49" charset="0"/>
              </a:rPr>
              <a:t> = 2021 THEN </a:t>
            </a:r>
            <a:r>
              <a:rPr lang="en-US" sz="1400" dirty="0" err="1">
                <a:solidFill>
                  <a:schemeClr val="bg1"/>
                </a:solidFill>
                <a:latin typeface="Courier New" panose="02070309020205020404" pitchFamily="49" charset="0"/>
                <a:cs typeface="Courier New" panose="02070309020205020404" pitchFamily="49" charset="0"/>
              </a:rPr>
              <a:t>a.product_code</a:t>
            </a:r>
            <a:r>
              <a:rPr lang="en-US" sz="1400" dirty="0">
                <a:solidFill>
                  <a:schemeClr val="bg1"/>
                </a:solidFill>
                <a:latin typeface="Courier New" panose="02070309020205020404" pitchFamily="49" charset="0"/>
                <a:cs typeface="Courier New" panose="02070309020205020404" pitchFamily="49" charset="0"/>
              </a:rPr>
              <a:t> END)) AS product_count_2021        </a:t>
            </a:r>
          </a:p>
          <a:p>
            <a:r>
              <a:rPr lang="en-US" sz="1400" dirty="0">
                <a:solidFill>
                  <a:schemeClr val="bg1"/>
                </a:solidFill>
                <a:latin typeface="Courier New" panose="02070309020205020404" pitchFamily="49" charset="0"/>
                <a:cs typeface="Courier New" panose="02070309020205020404" pitchFamily="49" charset="0"/>
              </a:rPr>
              <a:t> FROM </a:t>
            </a:r>
            <a:r>
              <a:rPr lang="en-US" sz="1400" dirty="0" err="1">
                <a:solidFill>
                  <a:schemeClr val="bg1"/>
                </a:solidFill>
                <a:latin typeface="Courier New" panose="02070309020205020404" pitchFamily="49" charset="0"/>
                <a:cs typeface="Courier New" panose="02070309020205020404" pitchFamily="49" charset="0"/>
              </a:rPr>
              <a:t>fact_sales_monthly</a:t>
            </a:r>
            <a:r>
              <a:rPr lang="en-US" sz="1400" dirty="0">
                <a:solidFill>
                  <a:schemeClr val="bg1"/>
                </a:solidFill>
                <a:latin typeface="Courier New" panose="02070309020205020404" pitchFamily="49" charset="0"/>
                <a:cs typeface="Courier New" panose="02070309020205020404" pitchFamily="49" charset="0"/>
              </a:rPr>
              <a:t> AS a</a:t>
            </a:r>
          </a:p>
          <a:p>
            <a:r>
              <a:rPr lang="en-US" sz="1400" dirty="0">
                <a:solidFill>
                  <a:schemeClr val="bg1"/>
                </a:solidFill>
                <a:latin typeface="Courier New" panose="02070309020205020404" pitchFamily="49" charset="0"/>
                <a:cs typeface="Courier New" panose="02070309020205020404" pitchFamily="49" charset="0"/>
              </a:rPr>
              <a:t> INNER JOIN </a:t>
            </a:r>
            <a:r>
              <a:rPr lang="en-US" sz="1400" dirty="0" err="1">
                <a:solidFill>
                  <a:schemeClr val="bg1"/>
                </a:solidFill>
                <a:latin typeface="Courier New" panose="02070309020205020404" pitchFamily="49" charset="0"/>
                <a:cs typeface="Courier New" panose="02070309020205020404" pitchFamily="49" charset="0"/>
              </a:rPr>
              <a:t>dim_product</a:t>
            </a:r>
            <a:r>
              <a:rPr lang="en-US" sz="1400" dirty="0">
                <a:solidFill>
                  <a:schemeClr val="bg1"/>
                </a:solidFill>
                <a:latin typeface="Courier New" panose="02070309020205020404" pitchFamily="49" charset="0"/>
                <a:cs typeface="Courier New" panose="02070309020205020404" pitchFamily="49" charset="0"/>
              </a:rPr>
              <a:t> AS b</a:t>
            </a:r>
          </a:p>
          <a:p>
            <a:r>
              <a:rPr lang="en-IN" sz="1400" dirty="0">
                <a:solidFill>
                  <a:schemeClr val="bg1"/>
                </a:solidFill>
                <a:latin typeface="Courier New" panose="02070309020205020404" pitchFamily="49" charset="0"/>
                <a:cs typeface="Courier New" panose="02070309020205020404" pitchFamily="49" charset="0"/>
              </a:rPr>
              <a:t> ON </a:t>
            </a:r>
            <a:r>
              <a:rPr lang="en-IN" sz="1400" dirty="0" err="1">
                <a:solidFill>
                  <a:schemeClr val="bg1"/>
                </a:solidFill>
                <a:latin typeface="Courier New" panose="02070309020205020404" pitchFamily="49" charset="0"/>
                <a:cs typeface="Courier New" panose="02070309020205020404" pitchFamily="49" charset="0"/>
              </a:rPr>
              <a:t>a.product_code</a:t>
            </a:r>
            <a:r>
              <a:rPr lang="en-IN" sz="1400" dirty="0">
                <a:solidFill>
                  <a:schemeClr val="bg1"/>
                </a:solidFill>
                <a:latin typeface="Courier New" panose="02070309020205020404" pitchFamily="49" charset="0"/>
                <a:cs typeface="Courier New" panose="02070309020205020404" pitchFamily="49" charset="0"/>
              </a:rPr>
              <a:t> = </a:t>
            </a:r>
            <a:r>
              <a:rPr lang="en-IN" sz="1400" dirty="0" err="1">
                <a:solidFill>
                  <a:schemeClr val="bg1"/>
                </a:solidFill>
                <a:latin typeface="Courier New" panose="02070309020205020404" pitchFamily="49" charset="0"/>
                <a:cs typeface="Courier New" panose="02070309020205020404" pitchFamily="49" charset="0"/>
              </a:rPr>
              <a:t>b.product_code</a:t>
            </a:r>
            <a:endParaRPr lang="en-IN" sz="1400" dirty="0">
              <a:solidFill>
                <a:schemeClr val="bg1"/>
              </a:solidFill>
              <a:latin typeface="Courier New" panose="02070309020205020404" pitchFamily="49" charset="0"/>
              <a:cs typeface="Courier New" panose="02070309020205020404" pitchFamily="49" charset="0"/>
            </a:endParaRPr>
          </a:p>
          <a:p>
            <a:r>
              <a:rPr lang="en-IN" sz="1400" dirty="0">
                <a:solidFill>
                  <a:schemeClr val="bg1"/>
                </a:solidFill>
                <a:latin typeface="Courier New" panose="02070309020205020404" pitchFamily="49" charset="0"/>
                <a:cs typeface="Courier New" panose="02070309020205020404" pitchFamily="49" charset="0"/>
              </a:rPr>
              <a:t> GROUP BY </a:t>
            </a:r>
            <a:r>
              <a:rPr lang="en-IN" sz="1400" dirty="0" err="1">
                <a:solidFill>
                  <a:schemeClr val="bg1"/>
                </a:solidFill>
                <a:latin typeface="Courier New" panose="02070309020205020404" pitchFamily="49" charset="0"/>
                <a:cs typeface="Courier New" panose="02070309020205020404" pitchFamily="49" charset="0"/>
              </a:rPr>
              <a:t>b.segment</a:t>
            </a:r>
            <a:r>
              <a:rPr lang="en-IN"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SELECT segment, product_count_2020, product_count_2021, (product_count_2021-product_count_2020) AS difference</a:t>
            </a:r>
          </a:p>
          <a:p>
            <a:r>
              <a:rPr lang="en-IN" sz="1400" dirty="0">
                <a:solidFill>
                  <a:schemeClr val="bg1"/>
                </a:solidFill>
                <a:latin typeface="Courier New" panose="02070309020205020404" pitchFamily="49" charset="0"/>
                <a:cs typeface="Courier New" panose="02070309020205020404" pitchFamily="49" charset="0"/>
              </a:rPr>
              <a:t>FROM </a:t>
            </a:r>
            <a:r>
              <a:rPr lang="en-IN" sz="1400" dirty="0" err="1">
                <a:solidFill>
                  <a:schemeClr val="bg1"/>
                </a:solidFill>
                <a:latin typeface="Courier New" panose="02070309020205020404" pitchFamily="49" charset="0"/>
                <a:cs typeface="Courier New" panose="02070309020205020404" pitchFamily="49" charset="0"/>
              </a:rPr>
              <a:t>unique_product</a:t>
            </a:r>
            <a:endParaRPr lang="en-IN" sz="1400" dirty="0">
              <a:solidFill>
                <a:schemeClr val="bg1"/>
              </a:solidFill>
              <a:latin typeface="Courier New" panose="02070309020205020404" pitchFamily="49" charset="0"/>
              <a:cs typeface="Courier New" panose="02070309020205020404" pitchFamily="49" charset="0"/>
            </a:endParaRPr>
          </a:p>
          <a:p>
            <a:r>
              <a:rPr lang="en-IN" sz="1400" dirty="0">
                <a:solidFill>
                  <a:schemeClr val="bg1"/>
                </a:solidFill>
                <a:latin typeface="Courier New" panose="02070309020205020404" pitchFamily="49" charset="0"/>
                <a:cs typeface="Courier New" panose="02070309020205020404" pitchFamily="49" charset="0"/>
              </a:rPr>
              <a:t>ORDER BY difference DESC;</a:t>
            </a:r>
          </a:p>
          <a:p>
            <a:endParaRPr lang="en-IN" dirty="0"/>
          </a:p>
        </p:txBody>
      </p:sp>
      <p:pic>
        <p:nvPicPr>
          <p:cNvPr id="11" name="Picture 10">
            <a:extLst>
              <a:ext uri="{FF2B5EF4-FFF2-40B4-BE49-F238E27FC236}">
                <a16:creationId xmlns:a16="http://schemas.microsoft.com/office/drawing/2014/main" id="{E4FDE875-668C-4D47-9E0D-6157378D4364}"/>
              </a:ext>
            </a:extLst>
          </p:cNvPr>
          <p:cNvPicPr>
            <a:picLocks noChangeAspect="1"/>
          </p:cNvPicPr>
          <p:nvPr/>
        </p:nvPicPr>
        <p:blipFill>
          <a:blip r:embed="rId5"/>
          <a:stretch>
            <a:fillRect/>
          </a:stretch>
        </p:blipFill>
        <p:spPr>
          <a:xfrm>
            <a:off x="8086041" y="2985127"/>
            <a:ext cx="4036290" cy="1586001"/>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11143875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593381-1818-C8A4-4A05-958C3D0BB78C}"/>
              </a:ext>
            </a:extLst>
          </p:cNvPr>
          <p:cNvSpPr txBox="1"/>
          <p:nvPr/>
        </p:nvSpPr>
        <p:spPr>
          <a:xfrm>
            <a:off x="1225122" y="4783522"/>
            <a:ext cx="8721213" cy="2031325"/>
          </a:xfrm>
          <a:prstGeom prst="rect">
            <a:avLst/>
          </a:prstGeom>
          <a:noFill/>
        </p:spPr>
        <p:txBody>
          <a:bodyPr wrap="square" rtlCol="0">
            <a:spAutoFit/>
          </a:bodyPr>
          <a:lstStyle/>
          <a:p>
            <a:pPr marL="285750" indent="-285750">
              <a:buFont typeface="Wingdings" panose="05000000000000000000" pitchFamily="2" charset="2"/>
              <a:buChar char="q"/>
            </a:pPr>
            <a:r>
              <a:rPr lang="en-IN"/>
              <a:t>With the introduction of 34 new products, Accessories segment has the highest increase in number of unique products</a:t>
            </a:r>
          </a:p>
          <a:p>
            <a:pPr marL="285750" indent="-285750">
              <a:buFont typeface="Wingdings" panose="05000000000000000000" pitchFamily="2" charset="2"/>
              <a:buChar char="q"/>
            </a:pPr>
            <a:r>
              <a:rPr lang="en-IN"/>
              <a:t>Notebook and Peripherals each has an increment of 16 new unique products</a:t>
            </a:r>
          </a:p>
          <a:p>
            <a:pPr marL="285750" indent="-285750">
              <a:buFont typeface="Wingdings" panose="05000000000000000000" pitchFamily="2" charset="2"/>
              <a:buChar char="q"/>
            </a:pPr>
            <a:r>
              <a:rPr lang="en-IN"/>
              <a:t>Product Development team has done a good job in the Desktop segment by increasing unique products from 7 to 22</a:t>
            </a:r>
          </a:p>
          <a:p>
            <a:pPr marL="285750" indent="-285750">
              <a:buFont typeface="Wingdings" panose="05000000000000000000" pitchFamily="2" charset="2"/>
              <a:buChar char="q"/>
            </a:pPr>
            <a:r>
              <a:rPr lang="en-IN"/>
              <a:t>Networking segment is at the bottom with 3 new products introduced since 2020 </a:t>
            </a:r>
          </a:p>
          <a:p>
            <a:pPr marL="285750" indent="-285750">
              <a:buFont typeface="Wingdings" panose="05000000000000000000" pitchFamily="2" charset="2"/>
              <a:buChar char="q"/>
            </a:pPr>
            <a:endParaRPr lang="en-IN"/>
          </a:p>
        </p:txBody>
      </p:sp>
      <p:sp>
        <p:nvSpPr>
          <p:cNvPr id="4" name="TextBox 3">
            <a:extLst>
              <a:ext uri="{FF2B5EF4-FFF2-40B4-BE49-F238E27FC236}">
                <a16:creationId xmlns:a16="http://schemas.microsoft.com/office/drawing/2014/main" id="{C6119092-642B-4BE5-4B6E-7C24B57A91D4}"/>
              </a:ext>
            </a:extLst>
          </p:cNvPr>
          <p:cNvSpPr txBox="1"/>
          <p:nvPr/>
        </p:nvSpPr>
        <p:spPr>
          <a:xfrm>
            <a:off x="4708445" y="4513318"/>
            <a:ext cx="1515374" cy="369332"/>
          </a:xfrm>
          <a:prstGeom prst="rect">
            <a:avLst/>
          </a:prstGeom>
          <a:noFill/>
        </p:spPr>
        <p:txBody>
          <a:bodyPr wrap="square" rtlCol="0">
            <a:spAutoFit/>
          </a:bodyPr>
          <a:lstStyle/>
          <a:p>
            <a:pPr algn="ctr"/>
            <a:r>
              <a:rPr lang="en-IN" dirty="0"/>
              <a:t>Insights</a:t>
            </a:r>
          </a:p>
        </p:txBody>
      </p:sp>
      <p:pic>
        <p:nvPicPr>
          <p:cNvPr id="5" name="Picture 4" descr="Logo, icon&#10;&#10;Description automatically generated">
            <a:extLst>
              <a:ext uri="{FF2B5EF4-FFF2-40B4-BE49-F238E27FC236}">
                <a16:creationId xmlns:a16="http://schemas.microsoft.com/office/drawing/2014/main" id="{D89448E2-E526-16BF-C088-695918022D55}"/>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082BE697-FEB2-4FDF-AE32-02059AD366C1}"/>
              </a:ext>
            </a:extLst>
          </p:cNvPr>
          <p:cNvPicPr>
            <a:picLocks noChangeAspect="1"/>
          </p:cNvPicPr>
          <p:nvPr/>
        </p:nvPicPr>
        <p:blipFill>
          <a:blip r:embed="rId4"/>
          <a:stretch>
            <a:fillRect/>
          </a:stretch>
        </p:blipFill>
        <p:spPr>
          <a:xfrm>
            <a:off x="1428627" y="-6940"/>
            <a:ext cx="8721213" cy="4527996"/>
          </a:xfrm>
          <a:prstGeom prst="rect">
            <a:avLst/>
          </a:prstGeom>
        </p:spPr>
      </p:pic>
    </p:spTree>
    <p:custDataLst>
      <p:tags r:id="rId1"/>
    </p:custDataLst>
    <p:extLst>
      <p:ext uri="{BB962C8B-B14F-4D97-AF65-F5344CB8AC3E}">
        <p14:creationId xmlns:p14="http://schemas.microsoft.com/office/powerpoint/2010/main" val="226408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118207" y="146073"/>
            <a:ext cx="12004124" cy="1294304"/>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78507E3-5D52-D70D-4966-4B5C66891032}"/>
              </a:ext>
            </a:extLst>
          </p:cNvPr>
          <p:cNvSpPr txBox="1"/>
          <p:nvPr/>
        </p:nvSpPr>
        <p:spPr>
          <a:xfrm>
            <a:off x="215332" y="176201"/>
            <a:ext cx="11976668" cy="1569660"/>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5: </a:t>
            </a:r>
            <a:r>
              <a:rPr lang="en-US" sz="2400" dirty="0"/>
              <a:t>Get the products that have the highest and lowest manufacturing costs. The final output should contain these fields:</a:t>
            </a:r>
          </a:p>
          <a:p>
            <a:r>
              <a:rPr lang="en-US" sz="2400" dirty="0" err="1"/>
              <a:t>product_code</a:t>
            </a:r>
            <a:r>
              <a:rPr lang="en-US" sz="2400" dirty="0"/>
              <a:t>, product, </a:t>
            </a:r>
            <a:r>
              <a:rPr lang="en-US" sz="2400" dirty="0" err="1"/>
              <a:t>manufacturing_cost</a:t>
            </a:r>
            <a:r>
              <a:rPr lang="en-US" sz="2400" dirty="0"/>
              <a:t> </a:t>
            </a:r>
            <a:endParaRPr lang="en-IN" sz="2400" dirty="0"/>
          </a:p>
          <a:p>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388857"/>
            <a:ext cx="408869" cy="400110"/>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949696B3-C327-4563-54FE-A17F00F348D9}"/>
              </a:ext>
            </a:extLst>
          </p:cNvPr>
          <p:cNvSpPr txBox="1"/>
          <p:nvPr/>
        </p:nvSpPr>
        <p:spPr>
          <a:xfrm>
            <a:off x="-662693" y="1782396"/>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5</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240805" y="1678028"/>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5</a:t>
            </a:r>
            <a:endParaRPr lang="en-IN" sz="1600" dirty="0">
              <a:solidFill>
                <a:schemeClr val="bg1"/>
              </a:solidFill>
            </a:endParaRPr>
          </a:p>
        </p:txBody>
      </p:sp>
      <p:sp>
        <p:nvSpPr>
          <p:cNvPr id="9" name="TextBox 8">
            <a:extLst>
              <a:ext uri="{FF2B5EF4-FFF2-40B4-BE49-F238E27FC236}">
                <a16:creationId xmlns:a16="http://schemas.microsoft.com/office/drawing/2014/main" id="{0CF2C08C-6B08-4561-94EF-980308C66FFA}"/>
              </a:ext>
            </a:extLst>
          </p:cNvPr>
          <p:cNvSpPr txBox="1"/>
          <p:nvPr/>
        </p:nvSpPr>
        <p:spPr>
          <a:xfrm>
            <a:off x="497293" y="2444115"/>
            <a:ext cx="6569921" cy="4462760"/>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SELECT  </a:t>
            </a:r>
            <a:r>
              <a:rPr lang="en-US" sz="1400" dirty="0" err="1">
                <a:solidFill>
                  <a:schemeClr val="bg1"/>
                </a:solidFill>
                <a:latin typeface="Courier New" panose="02070309020205020404" pitchFamily="49" charset="0"/>
                <a:cs typeface="Courier New" panose="02070309020205020404" pitchFamily="49" charset="0"/>
              </a:rPr>
              <a:t>a.product_code</a:t>
            </a:r>
            <a:r>
              <a:rPr lang="en-US" sz="1400" dirty="0">
                <a:solidFill>
                  <a:schemeClr val="bg1"/>
                </a:solidFill>
                <a:latin typeface="Courier New" panose="02070309020205020404" pitchFamily="49" charset="0"/>
                <a:cs typeface="Courier New" panose="02070309020205020404" pitchFamily="49" charset="0"/>
              </a:rPr>
              <a:t> AS </a:t>
            </a:r>
            <a:r>
              <a:rPr lang="en-US" sz="1400" dirty="0" err="1">
                <a:solidFill>
                  <a:schemeClr val="bg1"/>
                </a:solidFill>
                <a:latin typeface="Courier New" panose="02070309020205020404" pitchFamily="49" charset="0"/>
                <a:cs typeface="Courier New" panose="02070309020205020404" pitchFamily="49" charset="0"/>
              </a:rPr>
              <a:t>product_code</a:t>
            </a:r>
            <a:r>
              <a:rPr lang="en-US" sz="1400" dirty="0">
                <a:solidFill>
                  <a:schemeClr val="bg1"/>
                </a:solidFill>
                <a:latin typeface="Courier New" panose="02070309020205020404" pitchFamily="49" charset="0"/>
                <a:cs typeface="Courier New" panose="02070309020205020404" pitchFamily="49" charset="0"/>
              </a:rPr>
              <a:t> /*here a is alias for </a:t>
            </a:r>
            <a:r>
              <a:rPr lang="en-US" sz="1400" dirty="0" err="1">
                <a:solidFill>
                  <a:schemeClr val="bg1"/>
                </a:solidFill>
                <a:latin typeface="Courier New" panose="02070309020205020404" pitchFamily="49" charset="0"/>
                <a:cs typeface="Courier New" panose="02070309020205020404" pitchFamily="49" charset="0"/>
              </a:rPr>
              <a:t>dim_product</a:t>
            </a:r>
            <a:r>
              <a:rPr lang="en-US" sz="1400" dirty="0">
                <a:solidFill>
                  <a:schemeClr val="bg1"/>
                </a:solidFill>
                <a:latin typeface="Courier New" panose="02070309020205020404" pitchFamily="49" charset="0"/>
                <a:cs typeface="Courier New" panose="02070309020205020404" pitchFamily="49" charset="0"/>
              </a:rPr>
              <a:t> table*/,</a:t>
            </a:r>
          </a:p>
          <a:p>
            <a:r>
              <a:rPr lang="en-IN" sz="1400" dirty="0">
                <a:solidFill>
                  <a:schemeClr val="bg1"/>
                </a:solidFill>
                <a:latin typeface="Courier New" panose="02070309020205020404" pitchFamily="49" charset="0"/>
                <a:cs typeface="Courier New" panose="02070309020205020404" pitchFamily="49" charset="0"/>
              </a:rPr>
              <a:t>         </a:t>
            </a:r>
            <a:r>
              <a:rPr lang="en-IN" sz="1400" dirty="0" err="1">
                <a:solidFill>
                  <a:schemeClr val="bg1"/>
                </a:solidFill>
                <a:latin typeface="Courier New" panose="02070309020205020404" pitchFamily="49" charset="0"/>
                <a:cs typeface="Courier New" panose="02070309020205020404" pitchFamily="49" charset="0"/>
              </a:rPr>
              <a:t>a.product</a:t>
            </a:r>
            <a:r>
              <a:rPr lang="en-IN" sz="1400" dirty="0">
                <a:solidFill>
                  <a:schemeClr val="bg1"/>
                </a:solidFill>
                <a:latin typeface="Courier New" panose="02070309020205020404" pitchFamily="49" charset="0"/>
                <a:cs typeface="Courier New" panose="02070309020205020404" pitchFamily="49" charset="0"/>
              </a:rPr>
              <a:t> AS product,</a:t>
            </a:r>
          </a:p>
          <a:p>
            <a:r>
              <a:rPr lang="en-US" sz="1400" dirty="0">
                <a:solidFill>
                  <a:schemeClr val="bg1"/>
                </a:solidFill>
                <a:latin typeface="Courier New" panose="02070309020205020404" pitchFamily="49" charset="0"/>
                <a:cs typeface="Courier New" panose="02070309020205020404" pitchFamily="49" charset="0"/>
              </a:rPr>
              <a:t>		 CONCAT('$',ROUND(b.manufacturing_cost,2)) AS </a:t>
            </a:r>
            <a:r>
              <a:rPr lang="en-US" sz="1400" dirty="0" err="1">
                <a:solidFill>
                  <a:schemeClr val="bg1"/>
                </a:solidFill>
                <a:latin typeface="Courier New" panose="02070309020205020404" pitchFamily="49" charset="0"/>
                <a:cs typeface="Courier New" panose="02070309020205020404" pitchFamily="49" charset="0"/>
              </a:rPr>
              <a:t>manufacturing_cost</a:t>
            </a:r>
            <a:r>
              <a:rPr lang="en-US" sz="1400" dirty="0">
                <a:solidFill>
                  <a:schemeClr val="bg1"/>
                </a:solidFill>
                <a:latin typeface="Courier New" panose="02070309020205020404" pitchFamily="49" charset="0"/>
                <a:cs typeface="Courier New" panose="02070309020205020404" pitchFamily="49" charset="0"/>
              </a:rPr>
              <a:t> /*here b is alias for </a:t>
            </a:r>
            <a:r>
              <a:rPr lang="en-US" sz="1400" dirty="0" err="1">
                <a:solidFill>
                  <a:schemeClr val="bg1"/>
                </a:solidFill>
                <a:latin typeface="Courier New" panose="02070309020205020404" pitchFamily="49" charset="0"/>
                <a:cs typeface="Courier New" panose="02070309020205020404" pitchFamily="49" charset="0"/>
              </a:rPr>
              <a:t>fact_manufacturing_cost</a:t>
            </a:r>
            <a:r>
              <a:rPr lang="en-US" sz="1400" dirty="0">
                <a:solidFill>
                  <a:schemeClr val="bg1"/>
                </a:solidFill>
                <a:latin typeface="Courier New" panose="02070309020205020404" pitchFamily="49" charset="0"/>
                <a:cs typeface="Courier New" panose="02070309020205020404" pitchFamily="49" charset="0"/>
              </a:rPr>
              <a:t> table*/</a:t>
            </a:r>
          </a:p>
          <a:p>
            <a:r>
              <a:rPr lang="en-IN" sz="1400" dirty="0">
                <a:solidFill>
                  <a:schemeClr val="bg1"/>
                </a:solidFill>
                <a:latin typeface="Courier New" panose="02070309020205020404" pitchFamily="49" charset="0"/>
                <a:cs typeface="Courier New" panose="02070309020205020404" pitchFamily="49" charset="0"/>
              </a:rPr>
              <a:t>FROM</a:t>
            </a:r>
          </a:p>
          <a:p>
            <a:r>
              <a:rPr lang="en-IN" sz="1400" dirty="0" err="1">
                <a:solidFill>
                  <a:schemeClr val="bg1"/>
                </a:solidFill>
                <a:latin typeface="Courier New" panose="02070309020205020404" pitchFamily="49" charset="0"/>
                <a:cs typeface="Courier New" panose="02070309020205020404" pitchFamily="49" charset="0"/>
              </a:rPr>
              <a:t>dim_product</a:t>
            </a:r>
            <a:r>
              <a:rPr lang="en-IN" sz="1400" dirty="0">
                <a:solidFill>
                  <a:schemeClr val="bg1"/>
                </a:solidFill>
                <a:latin typeface="Courier New" panose="02070309020205020404" pitchFamily="49" charset="0"/>
                <a:cs typeface="Courier New" panose="02070309020205020404" pitchFamily="49" charset="0"/>
              </a:rPr>
              <a:t> AS a </a:t>
            </a:r>
          </a:p>
          <a:p>
            <a:r>
              <a:rPr lang="en-IN" sz="1400" dirty="0">
                <a:solidFill>
                  <a:schemeClr val="bg1"/>
                </a:solidFill>
                <a:latin typeface="Courier New" panose="02070309020205020404" pitchFamily="49" charset="0"/>
                <a:cs typeface="Courier New" panose="02070309020205020404" pitchFamily="49" charset="0"/>
              </a:rPr>
              <a:t>INNER JOIN</a:t>
            </a:r>
          </a:p>
          <a:p>
            <a:r>
              <a:rPr lang="en-US" sz="1400" dirty="0" err="1">
                <a:solidFill>
                  <a:schemeClr val="bg1"/>
                </a:solidFill>
                <a:latin typeface="Courier New" panose="02070309020205020404" pitchFamily="49" charset="0"/>
                <a:cs typeface="Courier New" panose="02070309020205020404" pitchFamily="49" charset="0"/>
              </a:rPr>
              <a:t>fact_manufacturing_cost</a:t>
            </a:r>
            <a:r>
              <a:rPr lang="en-US" sz="1400" dirty="0">
                <a:solidFill>
                  <a:schemeClr val="bg1"/>
                </a:solidFill>
                <a:latin typeface="Courier New" panose="02070309020205020404" pitchFamily="49" charset="0"/>
                <a:cs typeface="Courier New" panose="02070309020205020404" pitchFamily="49" charset="0"/>
              </a:rPr>
              <a:t> AS b</a:t>
            </a:r>
          </a:p>
          <a:p>
            <a:r>
              <a:rPr lang="en-US" sz="1400" dirty="0">
                <a:solidFill>
                  <a:schemeClr val="bg1"/>
                </a:solidFill>
                <a:latin typeface="Courier New" panose="02070309020205020404" pitchFamily="49" charset="0"/>
                <a:cs typeface="Courier New" panose="02070309020205020404" pitchFamily="49" charset="0"/>
              </a:rPr>
              <a:t>ON </a:t>
            </a:r>
            <a:r>
              <a:rPr lang="en-US" sz="1400" dirty="0" err="1">
                <a:solidFill>
                  <a:schemeClr val="bg1"/>
                </a:solidFill>
                <a:latin typeface="Courier New" panose="02070309020205020404" pitchFamily="49" charset="0"/>
                <a:cs typeface="Courier New" panose="02070309020205020404" pitchFamily="49" charset="0"/>
              </a:rPr>
              <a:t>a.product_code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b.product_code</a:t>
            </a:r>
            <a:r>
              <a:rPr lang="en-US" sz="1400" dirty="0">
                <a:solidFill>
                  <a:schemeClr val="bg1"/>
                </a:solidFill>
                <a:latin typeface="Courier New" panose="02070309020205020404" pitchFamily="49" charset="0"/>
                <a:cs typeface="Courier New" panose="02070309020205020404" pitchFamily="49" charset="0"/>
              </a:rPr>
              <a:t> /* joining on key </a:t>
            </a:r>
            <a:r>
              <a:rPr lang="en-US" sz="1400" dirty="0" err="1">
                <a:solidFill>
                  <a:schemeClr val="bg1"/>
                </a:solidFill>
                <a:latin typeface="Courier New" panose="02070309020205020404" pitchFamily="49" charset="0"/>
                <a:cs typeface="Courier New" panose="02070309020205020404" pitchFamily="49" charset="0"/>
              </a:rPr>
              <a:t>ie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product_code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WHERE </a:t>
            </a:r>
            <a:r>
              <a:rPr lang="en-US" sz="1400" dirty="0" err="1">
                <a:solidFill>
                  <a:schemeClr val="bg1"/>
                </a:solidFill>
                <a:latin typeface="Courier New" panose="02070309020205020404" pitchFamily="49" charset="0"/>
                <a:cs typeface="Courier New" panose="02070309020205020404" pitchFamily="49" charset="0"/>
              </a:rPr>
              <a:t>b.manufacturing_cost</a:t>
            </a:r>
            <a:r>
              <a:rPr lang="en-US" sz="1400" dirty="0">
                <a:solidFill>
                  <a:schemeClr val="bg1"/>
                </a:solidFill>
                <a:latin typeface="Courier New" panose="02070309020205020404" pitchFamily="49" charset="0"/>
                <a:cs typeface="Courier New" panose="02070309020205020404" pitchFamily="49" charset="0"/>
              </a:rPr>
              <a:t> = (SELECT MAX(</a:t>
            </a:r>
            <a:r>
              <a:rPr lang="en-US" sz="1400" dirty="0" err="1">
                <a:solidFill>
                  <a:schemeClr val="bg1"/>
                </a:solidFill>
                <a:latin typeface="Courier New" panose="02070309020205020404" pitchFamily="49" charset="0"/>
                <a:cs typeface="Courier New" panose="02070309020205020404" pitchFamily="49" charset="0"/>
              </a:rPr>
              <a:t>manufacturing_cost</a:t>
            </a:r>
            <a:r>
              <a:rPr lang="en-US" sz="1400" dirty="0">
                <a:solidFill>
                  <a:schemeClr val="bg1"/>
                </a:solidFill>
                <a:latin typeface="Courier New" panose="02070309020205020404" pitchFamily="49" charset="0"/>
                <a:cs typeface="Courier New" panose="02070309020205020404" pitchFamily="49" charset="0"/>
              </a:rPr>
              <a:t>) FROM </a:t>
            </a:r>
            <a:r>
              <a:rPr lang="en-US" sz="1400" dirty="0" err="1">
                <a:solidFill>
                  <a:schemeClr val="bg1"/>
                </a:solidFill>
                <a:latin typeface="Courier New" panose="02070309020205020404" pitchFamily="49" charset="0"/>
                <a:cs typeface="Courier New" panose="02070309020205020404" pitchFamily="49" charset="0"/>
              </a:rPr>
              <a:t>fact_manufacturing_cost</a:t>
            </a:r>
            <a:r>
              <a:rPr lang="en-US" sz="1400" dirty="0">
                <a:solidFill>
                  <a:schemeClr val="bg1"/>
                </a:solidFill>
                <a:latin typeface="Courier New" panose="02070309020205020404" pitchFamily="49" charset="0"/>
                <a:cs typeface="Courier New" panose="02070309020205020404" pitchFamily="49" charset="0"/>
              </a:rPr>
              <a:t>) /* filter to fetch product having max manufacturing cost*/</a:t>
            </a:r>
          </a:p>
          <a:p>
            <a:r>
              <a:rPr lang="en-US" sz="1400" dirty="0">
                <a:solidFill>
                  <a:schemeClr val="bg1"/>
                </a:solidFill>
                <a:latin typeface="Courier New" panose="02070309020205020404" pitchFamily="49" charset="0"/>
                <a:cs typeface="Courier New" panose="02070309020205020404" pitchFamily="49" charset="0"/>
              </a:rPr>
              <a:t>OR    </a:t>
            </a:r>
            <a:r>
              <a:rPr lang="en-US" sz="1400" dirty="0" err="1">
                <a:solidFill>
                  <a:schemeClr val="bg1"/>
                </a:solidFill>
                <a:latin typeface="Courier New" panose="02070309020205020404" pitchFamily="49" charset="0"/>
                <a:cs typeface="Courier New" panose="02070309020205020404" pitchFamily="49" charset="0"/>
              </a:rPr>
              <a:t>b.manufacturing_cost</a:t>
            </a:r>
            <a:r>
              <a:rPr lang="en-US" sz="1400" dirty="0">
                <a:solidFill>
                  <a:schemeClr val="bg1"/>
                </a:solidFill>
                <a:latin typeface="Courier New" panose="02070309020205020404" pitchFamily="49" charset="0"/>
                <a:cs typeface="Courier New" panose="02070309020205020404" pitchFamily="49" charset="0"/>
              </a:rPr>
              <a:t> = (SELECT MIN(</a:t>
            </a:r>
            <a:r>
              <a:rPr lang="en-US" sz="1400" dirty="0" err="1">
                <a:solidFill>
                  <a:schemeClr val="bg1"/>
                </a:solidFill>
                <a:latin typeface="Courier New" panose="02070309020205020404" pitchFamily="49" charset="0"/>
                <a:cs typeface="Courier New" panose="02070309020205020404" pitchFamily="49" charset="0"/>
              </a:rPr>
              <a:t>manufacturing_cost</a:t>
            </a:r>
            <a:r>
              <a:rPr lang="en-US" sz="1400" dirty="0">
                <a:solidFill>
                  <a:schemeClr val="bg1"/>
                </a:solidFill>
                <a:latin typeface="Courier New" panose="02070309020205020404" pitchFamily="49" charset="0"/>
                <a:cs typeface="Courier New" panose="02070309020205020404" pitchFamily="49" charset="0"/>
              </a:rPr>
              <a:t>) FROM </a:t>
            </a:r>
            <a:r>
              <a:rPr lang="en-US" sz="1400" dirty="0" err="1">
                <a:solidFill>
                  <a:schemeClr val="bg1"/>
                </a:solidFill>
                <a:latin typeface="Courier New" panose="02070309020205020404" pitchFamily="49" charset="0"/>
                <a:cs typeface="Courier New" panose="02070309020205020404" pitchFamily="49" charset="0"/>
              </a:rPr>
              <a:t>fact_manufacturing_cost</a:t>
            </a:r>
            <a:r>
              <a:rPr lang="en-US" sz="1400" dirty="0">
                <a:solidFill>
                  <a:schemeClr val="bg1"/>
                </a:solidFill>
                <a:latin typeface="Courier New" panose="02070309020205020404" pitchFamily="49" charset="0"/>
                <a:cs typeface="Courier New" panose="02070309020205020404" pitchFamily="49" charset="0"/>
              </a:rPr>
              <a:t>) /* filter to fetch product having min manufacturing cost*/</a:t>
            </a:r>
          </a:p>
          <a:p>
            <a:r>
              <a:rPr lang="en-US" sz="1400" dirty="0">
                <a:solidFill>
                  <a:schemeClr val="bg1"/>
                </a:solidFill>
                <a:latin typeface="Courier New" panose="02070309020205020404" pitchFamily="49" charset="0"/>
                <a:cs typeface="Courier New" panose="02070309020205020404" pitchFamily="49" charset="0"/>
              </a:rPr>
              <a:t>ORDER BY </a:t>
            </a:r>
            <a:r>
              <a:rPr lang="en-US" sz="1400" dirty="0" err="1">
                <a:solidFill>
                  <a:schemeClr val="bg1"/>
                </a:solidFill>
                <a:latin typeface="Courier New" panose="02070309020205020404" pitchFamily="49" charset="0"/>
                <a:cs typeface="Courier New" panose="02070309020205020404" pitchFamily="49" charset="0"/>
              </a:rPr>
              <a:t>b.manufacturing_cost</a:t>
            </a:r>
            <a:r>
              <a:rPr lang="en-US" sz="1400" dirty="0">
                <a:solidFill>
                  <a:schemeClr val="bg1"/>
                </a:solidFill>
                <a:latin typeface="Courier New" panose="02070309020205020404" pitchFamily="49" charset="0"/>
                <a:cs typeface="Courier New" panose="02070309020205020404" pitchFamily="49" charset="0"/>
              </a:rPr>
              <a:t> DESC;</a:t>
            </a:r>
          </a:p>
          <a:p>
            <a:endParaRPr lang="en-IN" dirty="0"/>
          </a:p>
        </p:txBody>
      </p:sp>
      <p:pic>
        <p:nvPicPr>
          <p:cNvPr id="12" name="Picture 11">
            <a:extLst>
              <a:ext uri="{FF2B5EF4-FFF2-40B4-BE49-F238E27FC236}">
                <a16:creationId xmlns:a16="http://schemas.microsoft.com/office/drawing/2014/main" id="{EF216146-3B40-44CA-B812-B338BDABFB29}"/>
              </a:ext>
            </a:extLst>
          </p:cNvPr>
          <p:cNvPicPr>
            <a:picLocks noChangeAspect="1"/>
          </p:cNvPicPr>
          <p:nvPr/>
        </p:nvPicPr>
        <p:blipFill>
          <a:blip r:embed="rId5"/>
          <a:stretch>
            <a:fillRect/>
          </a:stretch>
        </p:blipFill>
        <p:spPr>
          <a:xfrm>
            <a:off x="7843539" y="2860963"/>
            <a:ext cx="4230254" cy="1136073"/>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2931094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388857"/>
            <a:ext cx="408869" cy="400110"/>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11" name="Picture 10" descr="A picture containing icon&#10;&#10;Description automatically generated">
            <a:extLst>
              <a:ext uri="{FF2B5EF4-FFF2-40B4-BE49-F238E27FC236}">
                <a16:creationId xmlns:a16="http://schemas.microsoft.com/office/drawing/2014/main" id="{99A181C0-0D95-415C-8E1A-7C6D72BCBE09}"/>
              </a:ext>
            </a:extLst>
          </p:cNvPr>
          <p:cNvPicPr>
            <a:picLocks noChangeAspect="1"/>
          </p:cNvPicPr>
          <p:nvPr/>
        </p:nvPicPr>
        <p:blipFill>
          <a:blip r:embed="rId5"/>
          <a:stretch>
            <a:fillRect/>
          </a:stretch>
        </p:blipFill>
        <p:spPr>
          <a:xfrm>
            <a:off x="1686904" y="3898653"/>
            <a:ext cx="1958230" cy="1958230"/>
          </a:xfrm>
          <a:prstGeom prst="rect">
            <a:avLst/>
          </a:prstGeom>
          <a:ln>
            <a:no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CF44B9D3-4541-4D63-8699-4EDA55431D74}"/>
              </a:ext>
            </a:extLst>
          </p:cNvPr>
          <p:cNvSpPr txBox="1"/>
          <p:nvPr/>
        </p:nvSpPr>
        <p:spPr>
          <a:xfrm>
            <a:off x="292858" y="3638446"/>
            <a:ext cx="4941454" cy="369332"/>
          </a:xfrm>
          <a:prstGeom prst="rect">
            <a:avLst/>
          </a:prstGeom>
          <a:noFill/>
        </p:spPr>
        <p:txBody>
          <a:bodyPr wrap="square" rtlCol="0">
            <a:spAutoFit/>
          </a:bodyPr>
          <a:lstStyle/>
          <a:p>
            <a:pPr algn="ctr"/>
            <a:r>
              <a:rPr lang="en-IN" dirty="0"/>
              <a:t>Highest manufacturing cost</a:t>
            </a:r>
          </a:p>
        </p:txBody>
      </p:sp>
      <p:sp>
        <p:nvSpPr>
          <p:cNvPr id="14" name="TextBox 13">
            <a:extLst>
              <a:ext uri="{FF2B5EF4-FFF2-40B4-BE49-F238E27FC236}">
                <a16:creationId xmlns:a16="http://schemas.microsoft.com/office/drawing/2014/main" id="{15EC3BA0-804B-4EC1-999B-02AAA2BA2F47}"/>
              </a:ext>
            </a:extLst>
          </p:cNvPr>
          <p:cNvSpPr txBox="1"/>
          <p:nvPr/>
        </p:nvSpPr>
        <p:spPr>
          <a:xfrm>
            <a:off x="6942842" y="3575820"/>
            <a:ext cx="4424218" cy="369332"/>
          </a:xfrm>
          <a:prstGeom prst="rect">
            <a:avLst/>
          </a:prstGeom>
          <a:noFill/>
        </p:spPr>
        <p:txBody>
          <a:bodyPr wrap="square" rtlCol="0">
            <a:spAutoFit/>
          </a:bodyPr>
          <a:lstStyle/>
          <a:p>
            <a:pPr algn="ctr"/>
            <a:r>
              <a:rPr lang="en-IN" dirty="0"/>
              <a:t>Lowest manufacturing cost</a:t>
            </a:r>
          </a:p>
        </p:txBody>
      </p:sp>
      <p:sp>
        <p:nvSpPr>
          <p:cNvPr id="15" name="TextBox 14">
            <a:extLst>
              <a:ext uri="{FF2B5EF4-FFF2-40B4-BE49-F238E27FC236}">
                <a16:creationId xmlns:a16="http://schemas.microsoft.com/office/drawing/2014/main" id="{CD67D008-B3F4-4B3E-A862-6677E636F41F}"/>
              </a:ext>
            </a:extLst>
          </p:cNvPr>
          <p:cNvSpPr txBox="1"/>
          <p:nvPr/>
        </p:nvSpPr>
        <p:spPr>
          <a:xfrm>
            <a:off x="788918" y="5787998"/>
            <a:ext cx="4073236" cy="646331"/>
          </a:xfrm>
          <a:prstGeom prst="rect">
            <a:avLst/>
          </a:prstGeom>
          <a:noFill/>
        </p:spPr>
        <p:txBody>
          <a:bodyPr wrap="square" rtlCol="0">
            <a:spAutoFit/>
          </a:bodyPr>
          <a:lstStyle/>
          <a:p>
            <a:pPr algn="ctr"/>
            <a:r>
              <a:rPr lang="en-US"/>
              <a:t>AQ HOME Allin1 Gen 2 (Plus 3)</a:t>
            </a:r>
          </a:p>
          <a:p>
            <a:pPr algn="ctr"/>
            <a:r>
              <a:rPr lang="en-US"/>
              <a:t>Category: Personal Desktop</a:t>
            </a:r>
          </a:p>
        </p:txBody>
      </p:sp>
      <p:pic>
        <p:nvPicPr>
          <p:cNvPr id="16" name="Picture 15" descr="Icon&#10;&#10;Description automatically generated">
            <a:extLst>
              <a:ext uri="{FF2B5EF4-FFF2-40B4-BE49-F238E27FC236}">
                <a16:creationId xmlns:a16="http://schemas.microsoft.com/office/drawing/2014/main" id="{4C7A3ECD-D043-4798-B6F8-9D1D7312F474}"/>
              </a:ext>
            </a:extLst>
          </p:cNvPr>
          <p:cNvPicPr>
            <a:picLocks noChangeAspect="1"/>
          </p:cNvPicPr>
          <p:nvPr/>
        </p:nvPicPr>
        <p:blipFill>
          <a:blip r:embed="rId6"/>
          <a:stretch>
            <a:fillRect/>
          </a:stretch>
        </p:blipFill>
        <p:spPr>
          <a:xfrm>
            <a:off x="8369069" y="4109369"/>
            <a:ext cx="1571765" cy="1571765"/>
          </a:xfrm>
          <a:prstGeom prst="rect">
            <a:avLst/>
          </a:prstGeom>
          <a:ln>
            <a:noFill/>
          </a:ln>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F592C08D-8AA6-4405-A4F4-E2E2DEE2FCF4}"/>
              </a:ext>
            </a:extLst>
          </p:cNvPr>
          <p:cNvSpPr txBox="1"/>
          <p:nvPr/>
        </p:nvSpPr>
        <p:spPr>
          <a:xfrm>
            <a:off x="7445433" y="5813134"/>
            <a:ext cx="4073236" cy="646331"/>
          </a:xfrm>
          <a:prstGeom prst="rect">
            <a:avLst/>
          </a:prstGeom>
          <a:noFill/>
        </p:spPr>
        <p:txBody>
          <a:bodyPr wrap="square" rtlCol="0">
            <a:spAutoFit/>
          </a:bodyPr>
          <a:lstStyle>
            <a:defPPr>
              <a:defRPr lang="en-US"/>
            </a:defPPr>
            <a:lvl1pPr algn="ctr"/>
          </a:lstStyle>
          <a:p>
            <a:r>
              <a:rPr lang="en-US"/>
              <a:t>AQ Master wired x1 Ms (Standard 1)</a:t>
            </a:r>
          </a:p>
          <a:p>
            <a:r>
              <a:rPr lang="en-US"/>
              <a:t>Category: Mouse</a:t>
            </a:r>
          </a:p>
        </p:txBody>
      </p:sp>
      <p:sp>
        <p:nvSpPr>
          <p:cNvPr id="18" name="TextBox 17">
            <a:extLst>
              <a:ext uri="{FF2B5EF4-FFF2-40B4-BE49-F238E27FC236}">
                <a16:creationId xmlns:a16="http://schemas.microsoft.com/office/drawing/2014/main" id="{4697861C-5672-4129-B4BF-9AF6E88EA074}"/>
              </a:ext>
            </a:extLst>
          </p:cNvPr>
          <p:cNvSpPr txBox="1"/>
          <p:nvPr/>
        </p:nvSpPr>
        <p:spPr>
          <a:xfrm>
            <a:off x="1273827" y="6488668"/>
            <a:ext cx="3103418" cy="369332"/>
          </a:xfrm>
          <a:prstGeom prst="rect">
            <a:avLst/>
          </a:prstGeom>
          <a:noFill/>
        </p:spPr>
        <p:txBody>
          <a:bodyPr wrap="square" rtlCol="0">
            <a:spAutoFit/>
          </a:bodyPr>
          <a:lstStyle/>
          <a:p>
            <a:pPr algn="ctr"/>
            <a:r>
              <a:rPr lang="en-IN"/>
              <a:t>$240.54</a:t>
            </a:r>
          </a:p>
        </p:txBody>
      </p:sp>
      <p:sp>
        <p:nvSpPr>
          <p:cNvPr id="19" name="TextBox 18">
            <a:extLst>
              <a:ext uri="{FF2B5EF4-FFF2-40B4-BE49-F238E27FC236}">
                <a16:creationId xmlns:a16="http://schemas.microsoft.com/office/drawing/2014/main" id="{FE4DB59F-7615-41C1-9C8F-CC7F22F40CBF}"/>
              </a:ext>
            </a:extLst>
          </p:cNvPr>
          <p:cNvSpPr txBox="1"/>
          <p:nvPr/>
        </p:nvSpPr>
        <p:spPr>
          <a:xfrm>
            <a:off x="7930342" y="6513804"/>
            <a:ext cx="3103418" cy="369332"/>
          </a:xfrm>
          <a:prstGeom prst="rect">
            <a:avLst/>
          </a:prstGeom>
          <a:noFill/>
        </p:spPr>
        <p:txBody>
          <a:bodyPr wrap="square" rtlCol="0">
            <a:spAutoFit/>
          </a:bodyPr>
          <a:lstStyle>
            <a:defPPr>
              <a:defRPr lang="en-US"/>
            </a:defPPr>
            <a:lvl1pPr algn="ctr"/>
          </a:lstStyle>
          <a:p>
            <a:r>
              <a:rPr lang="en-IN"/>
              <a:t>$0.89</a:t>
            </a:r>
          </a:p>
        </p:txBody>
      </p:sp>
      <p:pic>
        <p:nvPicPr>
          <p:cNvPr id="20" name="Picture 19">
            <a:extLst>
              <a:ext uri="{FF2B5EF4-FFF2-40B4-BE49-F238E27FC236}">
                <a16:creationId xmlns:a16="http://schemas.microsoft.com/office/drawing/2014/main" id="{4359F8B7-F6AC-4CA9-A07A-5AA921291186}"/>
              </a:ext>
            </a:extLst>
          </p:cNvPr>
          <p:cNvPicPr>
            <a:picLocks noChangeAspect="1"/>
          </p:cNvPicPr>
          <p:nvPr/>
        </p:nvPicPr>
        <p:blipFill>
          <a:blip r:embed="rId7"/>
          <a:stretch>
            <a:fillRect/>
          </a:stretch>
        </p:blipFill>
        <p:spPr>
          <a:xfrm>
            <a:off x="2666019" y="83753"/>
            <a:ext cx="6299269" cy="2376543"/>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9F2F6D75-9707-4170-A577-6EF7988344A8}"/>
              </a:ext>
            </a:extLst>
          </p:cNvPr>
          <p:cNvPicPr>
            <a:picLocks noChangeAspect="1"/>
          </p:cNvPicPr>
          <p:nvPr/>
        </p:nvPicPr>
        <p:blipFill>
          <a:blip r:embed="rId8"/>
          <a:stretch>
            <a:fillRect/>
          </a:stretch>
        </p:blipFill>
        <p:spPr>
          <a:xfrm>
            <a:off x="5383591" y="2935181"/>
            <a:ext cx="1085182" cy="493819"/>
          </a:xfrm>
          <a:prstGeom prst="rect">
            <a:avLst/>
          </a:prstGeom>
        </p:spPr>
      </p:pic>
    </p:spTree>
    <p:custDataLst>
      <p:tags r:id="rId1"/>
    </p:custDataLst>
    <p:extLst>
      <p:ext uri="{BB962C8B-B14F-4D97-AF65-F5344CB8AC3E}">
        <p14:creationId xmlns:p14="http://schemas.microsoft.com/office/powerpoint/2010/main" val="11067128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69669" y="13698"/>
            <a:ext cx="12004124" cy="1622783"/>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78507E3-5D52-D70D-4966-4B5C66891032}"/>
              </a:ext>
            </a:extLst>
          </p:cNvPr>
          <p:cNvSpPr txBox="1"/>
          <p:nvPr/>
        </p:nvSpPr>
        <p:spPr>
          <a:xfrm>
            <a:off x="118207" y="0"/>
            <a:ext cx="12213130" cy="1938992"/>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6:</a:t>
            </a:r>
            <a:r>
              <a:rPr lang="en-US" sz="2400" dirty="0"/>
              <a:t>Generate a report which contains the top 5 customers who received an average high </a:t>
            </a:r>
            <a:r>
              <a:rPr lang="en-US" sz="2400" dirty="0" err="1"/>
              <a:t>pre_invoice_discount_pct</a:t>
            </a:r>
            <a:r>
              <a:rPr lang="en-US" sz="2400" dirty="0"/>
              <a:t> for the fiscal year 2021 and in the Indian market. The final output contains these fields:</a:t>
            </a:r>
          </a:p>
          <a:p>
            <a:r>
              <a:rPr lang="en-US" sz="2400" dirty="0" err="1"/>
              <a:t>customer_code</a:t>
            </a:r>
            <a:r>
              <a:rPr lang="en-US" sz="2400" dirty="0"/>
              <a:t>, customer, </a:t>
            </a:r>
            <a:r>
              <a:rPr lang="en-US" sz="2400" dirty="0" err="1"/>
              <a:t>average_discount_percentage</a:t>
            </a:r>
            <a:endParaRPr lang="en-IN" sz="2400" dirty="0"/>
          </a:p>
          <a:p>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388857"/>
            <a:ext cx="408869" cy="400110"/>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949696B3-C327-4563-54FE-A17F00F348D9}"/>
              </a:ext>
            </a:extLst>
          </p:cNvPr>
          <p:cNvSpPr txBox="1"/>
          <p:nvPr/>
        </p:nvSpPr>
        <p:spPr>
          <a:xfrm>
            <a:off x="-662693" y="1780485"/>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6</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397559" y="1780485"/>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6</a:t>
            </a:r>
            <a:endParaRPr lang="en-IN" sz="1600" dirty="0">
              <a:solidFill>
                <a:schemeClr val="bg1"/>
              </a:solidFill>
            </a:endParaRPr>
          </a:p>
        </p:txBody>
      </p:sp>
      <p:sp>
        <p:nvSpPr>
          <p:cNvPr id="11" name="TextBox 10">
            <a:extLst>
              <a:ext uri="{FF2B5EF4-FFF2-40B4-BE49-F238E27FC236}">
                <a16:creationId xmlns:a16="http://schemas.microsoft.com/office/drawing/2014/main" id="{B5DC987A-FDCD-4FE8-BAD9-24FCD1658AAB}"/>
              </a:ext>
            </a:extLst>
          </p:cNvPr>
          <p:cNvSpPr txBox="1"/>
          <p:nvPr/>
        </p:nvSpPr>
        <p:spPr>
          <a:xfrm>
            <a:off x="292858" y="2555319"/>
            <a:ext cx="6957028" cy="3539430"/>
          </a:xfrm>
          <a:prstGeom prst="rect">
            <a:avLst/>
          </a:prstGeom>
          <a:noFill/>
        </p:spPr>
        <p:txBody>
          <a:bodyPr wrap="square">
            <a:spAutoFit/>
          </a:bodyPr>
          <a:lstStyle/>
          <a:p>
            <a:r>
              <a:rPr lang="en-IN" sz="1600" dirty="0">
                <a:solidFill>
                  <a:schemeClr val="bg1"/>
                </a:solidFill>
                <a:latin typeface="Courier New" panose="02070309020205020404" pitchFamily="49" charset="0"/>
                <a:cs typeface="Courier New" panose="02070309020205020404" pitchFamily="49" charset="0"/>
              </a:rPr>
              <a:t>SELECT </a:t>
            </a:r>
            <a:r>
              <a:rPr lang="en-IN" sz="1600" dirty="0" err="1">
                <a:solidFill>
                  <a:schemeClr val="bg1"/>
                </a:solidFill>
                <a:latin typeface="Courier New" panose="02070309020205020404" pitchFamily="49" charset="0"/>
                <a:cs typeface="Courier New" panose="02070309020205020404" pitchFamily="49" charset="0"/>
              </a:rPr>
              <a:t>a.customer_code</a:t>
            </a:r>
            <a:r>
              <a:rPr lang="en-IN" sz="1600" dirty="0">
                <a:solidFill>
                  <a:schemeClr val="bg1"/>
                </a:solidFill>
                <a:latin typeface="Courier New" panose="02070309020205020404" pitchFamily="49" charset="0"/>
                <a:cs typeface="Courier New" panose="02070309020205020404" pitchFamily="49" charset="0"/>
              </a:rPr>
              <a:t> ,</a:t>
            </a:r>
          </a:p>
          <a:p>
            <a:r>
              <a:rPr lang="en-IN" sz="1600" dirty="0">
                <a:solidFill>
                  <a:schemeClr val="bg1"/>
                </a:solidFill>
                <a:latin typeface="Courier New" panose="02070309020205020404" pitchFamily="49" charset="0"/>
                <a:cs typeface="Courier New" panose="02070309020205020404" pitchFamily="49" charset="0"/>
              </a:rPr>
              <a:t>       </a:t>
            </a:r>
            <a:r>
              <a:rPr lang="en-IN" sz="1600" dirty="0" err="1">
                <a:solidFill>
                  <a:schemeClr val="bg1"/>
                </a:solidFill>
                <a:latin typeface="Courier New" panose="02070309020205020404" pitchFamily="49" charset="0"/>
                <a:cs typeface="Courier New" panose="02070309020205020404" pitchFamily="49" charset="0"/>
              </a:rPr>
              <a:t>b.customer</a:t>
            </a:r>
            <a:r>
              <a:rPr lang="en-IN"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CONCAT(ROUND(AVG(</a:t>
            </a:r>
            <a:r>
              <a:rPr lang="en-US" sz="1600" dirty="0" err="1">
                <a:solidFill>
                  <a:schemeClr val="bg1"/>
                </a:solidFill>
                <a:latin typeface="Courier New" panose="02070309020205020404" pitchFamily="49" charset="0"/>
                <a:cs typeface="Courier New" panose="02070309020205020404" pitchFamily="49" charset="0"/>
              </a:rPr>
              <a:t>pre_invoice_discount_pct</a:t>
            </a:r>
            <a:r>
              <a:rPr lang="en-US" sz="1600" dirty="0">
                <a:solidFill>
                  <a:schemeClr val="bg1"/>
                </a:solidFill>
                <a:latin typeface="Courier New" panose="02070309020205020404" pitchFamily="49" charset="0"/>
                <a:cs typeface="Courier New" panose="02070309020205020404" pitchFamily="49" charset="0"/>
              </a:rPr>
              <a:t>)*100,2),'%') AS </a:t>
            </a:r>
            <a:r>
              <a:rPr lang="en-US" sz="1600" dirty="0" err="1">
                <a:solidFill>
                  <a:schemeClr val="bg1"/>
                </a:solidFill>
                <a:latin typeface="Courier New" panose="02070309020205020404" pitchFamily="49" charset="0"/>
                <a:cs typeface="Courier New" panose="02070309020205020404" pitchFamily="49" charset="0"/>
              </a:rPr>
              <a:t>average_discount_percentage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FROM </a:t>
            </a:r>
            <a:r>
              <a:rPr lang="en-US" sz="1600" dirty="0" err="1">
                <a:solidFill>
                  <a:schemeClr val="bg1"/>
                </a:solidFill>
                <a:latin typeface="Courier New" panose="02070309020205020404" pitchFamily="49" charset="0"/>
                <a:cs typeface="Courier New" panose="02070309020205020404" pitchFamily="49" charset="0"/>
              </a:rPr>
              <a:t>fact_pre_invoice_deductions</a:t>
            </a:r>
            <a:r>
              <a:rPr lang="en-US" sz="1600" dirty="0">
                <a:solidFill>
                  <a:schemeClr val="bg1"/>
                </a:solidFill>
                <a:latin typeface="Courier New" panose="02070309020205020404" pitchFamily="49" charset="0"/>
                <a:cs typeface="Courier New" panose="02070309020205020404" pitchFamily="49" charset="0"/>
              </a:rPr>
              <a:t> AS a</a:t>
            </a:r>
          </a:p>
          <a:p>
            <a:r>
              <a:rPr lang="en-IN" sz="1600" dirty="0">
                <a:solidFill>
                  <a:schemeClr val="bg1"/>
                </a:solidFill>
                <a:latin typeface="Courier New" panose="02070309020205020404" pitchFamily="49" charset="0"/>
                <a:cs typeface="Courier New" panose="02070309020205020404" pitchFamily="49" charset="0"/>
              </a:rPr>
              <a:t>INNER JOIN </a:t>
            </a:r>
          </a:p>
          <a:p>
            <a:r>
              <a:rPr lang="en-IN" sz="1600" dirty="0" err="1">
                <a:solidFill>
                  <a:schemeClr val="bg1"/>
                </a:solidFill>
                <a:latin typeface="Courier New" panose="02070309020205020404" pitchFamily="49" charset="0"/>
                <a:cs typeface="Courier New" panose="02070309020205020404" pitchFamily="49" charset="0"/>
              </a:rPr>
              <a:t>dim_customer</a:t>
            </a:r>
            <a:r>
              <a:rPr lang="en-IN" sz="1600" dirty="0">
                <a:solidFill>
                  <a:schemeClr val="bg1"/>
                </a:solidFill>
                <a:latin typeface="Courier New" panose="02070309020205020404" pitchFamily="49" charset="0"/>
                <a:cs typeface="Courier New" panose="02070309020205020404" pitchFamily="49" charset="0"/>
              </a:rPr>
              <a:t> AS b</a:t>
            </a:r>
          </a:p>
          <a:p>
            <a:r>
              <a:rPr lang="en-US" sz="1600" dirty="0">
                <a:solidFill>
                  <a:schemeClr val="bg1"/>
                </a:solidFill>
                <a:latin typeface="Courier New" panose="02070309020205020404" pitchFamily="49" charset="0"/>
                <a:cs typeface="Courier New" panose="02070309020205020404" pitchFamily="49" charset="0"/>
              </a:rPr>
              <a:t>ON </a:t>
            </a:r>
            <a:r>
              <a:rPr lang="en-US" sz="1600" dirty="0" err="1">
                <a:solidFill>
                  <a:schemeClr val="bg1"/>
                </a:solidFill>
                <a:latin typeface="Courier New" panose="02070309020205020404" pitchFamily="49" charset="0"/>
                <a:cs typeface="Courier New" panose="02070309020205020404" pitchFamily="49" charset="0"/>
              </a:rPr>
              <a:t>a.customer_code</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b.customer_code</a:t>
            </a:r>
            <a:endParaRPr lang="en-US" sz="1600" dirty="0">
              <a:solidFill>
                <a:schemeClr val="bg1"/>
              </a:solidFill>
              <a:latin typeface="Courier New" panose="02070309020205020404" pitchFamily="49" charset="0"/>
              <a:cs typeface="Courier New" panose="02070309020205020404" pitchFamily="49" charset="0"/>
            </a:endParaRPr>
          </a:p>
          <a:p>
            <a:r>
              <a:rPr lang="en-IN" sz="1600" dirty="0">
                <a:solidFill>
                  <a:schemeClr val="bg1"/>
                </a:solidFill>
                <a:latin typeface="Courier New" panose="02070309020205020404" pitchFamily="49" charset="0"/>
                <a:cs typeface="Courier New" panose="02070309020205020404" pitchFamily="49" charset="0"/>
              </a:rPr>
              <a:t>WHERE market = 'India'</a:t>
            </a:r>
          </a:p>
          <a:p>
            <a:r>
              <a:rPr lang="en-IN" sz="1600" dirty="0">
                <a:solidFill>
                  <a:schemeClr val="bg1"/>
                </a:solidFill>
                <a:latin typeface="Courier New" panose="02070309020205020404" pitchFamily="49" charset="0"/>
                <a:cs typeface="Courier New" panose="02070309020205020404" pitchFamily="49" charset="0"/>
              </a:rPr>
              <a:t>AND </a:t>
            </a:r>
            <a:r>
              <a:rPr lang="en-IN" sz="1600" dirty="0" err="1">
                <a:solidFill>
                  <a:schemeClr val="bg1"/>
                </a:solidFill>
                <a:latin typeface="Courier New" panose="02070309020205020404" pitchFamily="49" charset="0"/>
                <a:cs typeface="Courier New" panose="02070309020205020404" pitchFamily="49" charset="0"/>
              </a:rPr>
              <a:t>fiscal_year</a:t>
            </a:r>
            <a:r>
              <a:rPr lang="en-IN" sz="1600" dirty="0">
                <a:solidFill>
                  <a:schemeClr val="bg1"/>
                </a:solidFill>
                <a:latin typeface="Courier New" panose="02070309020205020404" pitchFamily="49" charset="0"/>
                <a:cs typeface="Courier New" panose="02070309020205020404" pitchFamily="49" charset="0"/>
              </a:rPr>
              <a:t> = 2021</a:t>
            </a:r>
          </a:p>
          <a:p>
            <a:r>
              <a:rPr lang="en-US" sz="1600" dirty="0">
                <a:solidFill>
                  <a:schemeClr val="bg1"/>
                </a:solidFill>
                <a:latin typeface="Courier New" panose="02070309020205020404" pitchFamily="49" charset="0"/>
                <a:cs typeface="Courier New" panose="02070309020205020404" pitchFamily="49" charset="0"/>
              </a:rPr>
              <a:t>GROUP BY customer, </a:t>
            </a:r>
            <a:r>
              <a:rPr lang="en-US" sz="1600" dirty="0" err="1">
                <a:solidFill>
                  <a:schemeClr val="bg1"/>
                </a:solidFill>
                <a:latin typeface="Courier New" panose="02070309020205020404" pitchFamily="49" charset="0"/>
                <a:cs typeface="Courier New" panose="02070309020205020404" pitchFamily="49" charset="0"/>
              </a:rPr>
              <a:t>customer_code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ORDER BY AVG(</a:t>
            </a:r>
            <a:r>
              <a:rPr lang="en-US" sz="1600" dirty="0" err="1">
                <a:solidFill>
                  <a:schemeClr val="bg1"/>
                </a:solidFill>
                <a:latin typeface="Courier New" panose="02070309020205020404" pitchFamily="49" charset="0"/>
                <a:cs typeface="Courier New" panose="02070309020205020404" pitchFamily="49" charset="0"/>
              </a:rPr>
              <a:t>pre_invoice_discount_pct</a:t>
            </a:r>
            <a:r>
              <a:rPr lang="en-US" sz="1600" dirty="0">
                <a:solidFill>
                  <a:schemeClr val="bg1"/>
                </a:solidFill>
                <a:latin typeface="Courier New" panose="02070309020205020404" pitchFamily="49" charset="0"/>
                <a:cs typeface="Courier New" panose="02070309020205020404" pitchFamily="49" charset="0"/>
              </a:rPr>
              <a:t>) DESC</a:t>
            </a:r>
          </a:p>
          <a:p>
            <a:r>
              <a:rPr lang="en-IN" sz="1600" dirty="0">
                <a:solidFill>
                  <a:schemeClr val="bg1"/>
                </a:solidFill>
                <a:latin typeface="Courier New" panose="02070309020205020404" pitchFamily="49" charset="0"/>
                <a:cs typeface="Courier New" panose="02070309020205020404" pitchFamily="49" charset="0"/>
              </a:rPr>
              <a:t>LIMIT 5;</a:t>
            </a:r>
          </a:p>
        </p:txBody>
      </p:sp>
      <p:pic>
        <p:nvPicPr>
          <p:cNvPr id="13" name="Picture 12">
            <a:extLst>
              <a:ext uri="{FF2B5EF4-FFF2-40B4-BE49-F238E27FC236}">
                <a16:creationId xmlns:a16="http://schemas.microsoft.com/office/drawing/2014/main" id="{A1B81F38-6687-4086-A5D2-3ABF3CD1A66F}"/>
              </a:ext>
            </a:extLst>
          </p:cNvPr>
          <p:cNvPicPr>
            <a:picLocks noChangeAspect="1"/>
          </p:cNvPicPr>
          <p:nvPr/>
        </p:nvPicPr>
        <p:blipFill>
          <a:blip r:embed="rId5"/>
          <a:stretch>
            <a:fillRect/>
          </a:stretch>
        </p:blipFill>
        <p:spPr>
          <a:xfrm>
            <a:off x="7824967" y="2780396"/>
            <a:ext cx="4248826" cy="1297208"/>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14794375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6C803-43E4-E6E8-6F48-18B50FCF054A}"/>
              </a:ext>
            </a:extLst>
          </p:cNvPr>
          <p:cNvSpPr txBox="1"/>
          <p:nvPr/>
        </p:nvSpPr>
        <p:spPr>
          <a:xfrm>
            <a:off x="5019087" y="3590501"/>
            <a:ext cx="1515374" cy="369332"/>
          </a:xfrm>
          <a:prstGeom prst="rect">
            <a:avLst/>
          </a:prstGeom>
          <a:noFill/>
        </p:spPr>
        <p:txBody>
          <a:bodyPr wrap="square" rtlCol="0">
            <a:spAutoFit/>
          </a:bodyPr>
          <a:lstStyle/>
          <a:p>
            <a:pPr algn="ctr"/>
            <a:r>
              <a:rPr lang="en-IN" dirty="0"/>
              <a:t>Insights</a:t>
            </a:r>
          </a:p>
        </p:txBody>
      </p:sp>
      <p:sp>
        <p:nvSpPr>
          <p:cNvPr id="4" name="TextBox 3">
            <a:extLst>
              <a:ext uri="{FF2B5EF4-FFF2-40B4-BE49-F238E27FC236}">
                <a16:creationId xmlns:a16="http://schemas.microsoft.com/office/drawing/2014/main" id="{8A1DF7EC-08D7-67C0-FDA0-8AA8091691DD}"/>
              </a:ext>
            </a:extLst>
          </p:cNvPr>
          <p:cNvSpPr txBox="1"/>
          <p:nvPr/>
        </p:nvSpPr>
        <p:spPr>
          <a:xfrm>
            <a:off x="1584043" y="4302796"/>
            <a:ext cx="8385462" cy="206210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Flipkart has received the highest pre invoice discount percent i.e., 30.83%</a:t>
            </a:r>
          </a:p>
          <a:p>
            <a:pPr marL="285750" indent="-285750">
              <a:buFont typeface="Wingdings" panose="05000000000000000000" pitchFamily="2" charset="2"/>
              <a:buChar char="q"/>
            </a:pPr>
            <a:r>
              <a:rPr lang="en-IN" sz="2200" dirty="0"/>
              <a:t>Top 5 Customers have a collective average around 30.21%</a:t>
            </a:r>
          </a:p>
          <a:p>
            <a:pPr marL="285750" indent="-285750">
              <a:buFont typeface="Wingdings" panose="05000000000000000000" pitchFamily="2" charset="2"/>
              <a:buChar char="q"/>
            </a:pPr>
            <a:r>
              <a:rPr lang="en-IN" sz="2200" dirty="0"/>
              <a:t>FY 2021, Average discount provided to all customers in Indian market was 24.16%</a:t>
            </a:r>
          </a:p>
          <a:p>
            <a:pPr marL="285750" indent="-285750">
              <a:buFont typeface="Wingdings" panose="05000000000000000000" pitchFamily="2" charset="2"/>
              <a:buChar char="q"/>
            </a:pPr>
            <a:endParaRPr lang="en-IN" dirty="0"/>
          </a:p>
        </p:txBody>
      </p:sp>
      <p:pic>
        <p:nvPicPr>
          <p:cNvPr id="5" name="Picture 4" descr="Logo, icon&#10;&#10;Description automatically generated">
            <a:extLst>
              <a:ext uri="{FF2B5EF4-FFF2-40B4-BE49-F238E27FC236}">
                <a16:creationId xmlns:a16="http://schemas.microsoft.com/office/drawing/2014/main" id="{E3579BAD-25E2-3125-01E2-9FB9635FCAEB}"/>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435DFFB0-E695-4BD9-924E-5857728F458C}"/>
              </a:ext>
            </a:extLst>
          </p:cNvPr>
          <p:cNvPicPr>
            <a:picLocks noChangeAspect="1"/>
          </p:cNvPicPr>
          <p:nvPr/>
        </p:nvPicPr>
        <p:blipFill>
          <a:blip r:embed="rId4"/>
          <a:stretch>
            <a:fillRect/>
          </a:stretch>
        </p:blipFill>
        <p:spPr>
          <a:xfrm>
            <a:off x="2813796" y="451738"/>
            <a:ext cx="6016696" cy="2217389"/>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39000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93938" y="-18213"/>
            <a:ext cx="12004124" cy="1555962"/>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78507E3-5D52-D70D-4966-4B5C66891032}"/>
              </a:ext>
            </a:extLst>
          </p:cNvPr>
          <p:cNvSpPr txBox="1"/>
          <p:nvPr/>
        </p:nvSpPr>
        <p:spPr>
          <a:xfrm>
            <a:off x="118207" y="0"/>
            <a:ext cx="12213130" cy="1569660"/>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7:</a:t>
            </a:r>
            <a:r>
              <a:rPr lang="en-US" sz="2400" dirty="0"/>
              <a:t> Get the complete report of the Gross sales amount for the customer “</a:t>
            </a:r>
            <a:r>
              <a:rPr lang="en-US" sz="2400" dirty="0" err="1"/>
              <a:t>Atliq</a:t>
            </a:r>
            <a:r>
              <a:rPr lang="en-US" sz="2400" dirty="0"/>
              <a:t> Exclusive” for each month. This analysis helps to get an idea of low and high-performing months and take strategic decisions. The final report contains these columns: Month, Year, Gross sales Amount</a:t>
            </a:r>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388857"/>
            <a:ext cx="408869" cy="400110"/>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949696B3-C327-4563-54FE-A17F00F348D9}"/>
              </a:ext>
            </a:extLst>
          </p:cNvPr>
          <p:cNvSpPr txBox="1"/>
          <p:nvPr/>
        </p:nvSpPr>
        <p:spPr>
          <a:xfrm>
            <a:off x="-662693" y="1801855"/>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7</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397559" y="1780485"/>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7</a:t>
            </a:r>
            <a:endParaRPr lang="en-IN" sz="1600" dirty="0">
              <a:solidFill>
                <a:schemeClr val="bg1"/>
              </a:solidFill>
            </a:endParaRPr>
          </a:p>
        </p:txBody>
      </p:sp>
      <p:pic>
        <p:nvPicPr>
          <p:cNvPr id="12" name="Picture 11">
            <a:extLst>
              <a:ext uri="{FF2B5EF4-FFF2-40B4-BE49-F238E27FC236}">
                <a16:creationId xmlns:a16="http://schemas.microsoft.com/office/drawing/2014/main" id="{9CD399ED-3453-4054-90E7-68E4ABB1F113}"/>
              </a:ext>
            </a:extLst>
          </p:cNvPr>
          <p:cNvPicPr>
            <a:picLocks noChangeAspect="1"/>
          </p:cNvPicPr>
          <p:nvPr/>
        </p:nvPicPr>
        <p:blipFill>
          <a:blip r:embed="rId5"/>
          <a:stretch>
            <a:fillRect/>
          </a:stretch>
        </p:blipFill>
        <p:spPr>
          <a:xfrm>
            <a:off x="8773234" y="2571865"/>
            <a:ext cx="3207409" cy="4017047"/>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72DB6DEE-F329-48F7-9E91-FC04C07972C8}"/>
              </a:ext>
            </a:extLst>
          </p:cNvPr>
          <p:cNvSpPr txBox="1"/>
          <p:nvPr/>
        </p:nvSpPr>
        <p:spPr>
          <a:xfrm>
            <a:off x="497293" y="2603205"/>
            <a:ext cx="7039976" cy="3785652"/>
          </a:xfrm>
          <a:prstGeom prst="rect">
            <a:avLst/>
          </a:prstGeom>
          <a:noFill/>
        </p:spPr>
        <p:txBody>
          <a:bodyPr wrap="square">
            <a:spAutoFit/>
          </a:bodyPr>
          <a:lstStyle/>
          <a:p>
            <a:r>
              <a:rPr lang="en-IN" sz="1600" dirty="0">
                <a:solidFill>
                  <a:schemeClr val="bg1"/>
                </a:solidFill>
                <a:latin typeface="Courier New" panose="02070309020205020404" pitchFamily="49" charset="0"/>
                <a:cs typeface="Courier New" panose="02070309020205020404" pitchFamily="49" charset="0"/>
              </a:rPr>
              <a:t>SELECT </a:t>
            </a:r>
          </a:p>
          <a:p>
            <a:r>
              <a:rPr lang="en-US" sz="1600" dirty="0">
                <a:solidFill>
                  <a:schemeClr val="bg1"/>
                </a:solidFill>
                <a:latin typeface="Courier New" panose="02070309020205020404" pitchFamily="49" charset="0"/>
                <a:cs typeface="Courier New" panose="02070309020205020404" pitchFamily="49" charset="0"/>
              </a:rPr>
              <a:t>       MONTHNAME(date) AS </a:t>
            </a:r>
            <a:r>
              <a:rPr lang="en-US" sz="1600" dirty="0" err="1">
                <a:solidFill>
                  <a:schemeClr val="bg1"/>
                </a:solidFill>
                <a:latin typeface="Courier New" panose="02070309020205020404" pitchFamily="49" charset="0"/>
                <a:cs typeface="Courier New" panose="02070309020205020404" pitchFamily="49" charset="0"/>
              </a:rPr>
              <a:t>month_name</a:t>
            </a:r>
            <a:r>
              <a:rPr lang="en-US" sz="1600" dirty="0">
                <a:solidFill>
                  <a:schemeClr val="bg1"/>
                </a:solidFill>
                <a:latin typeface="Courier New" panose="02070309020205020404" pitchFamily="49" charset="0"/>
                <a:cs typeface="Courier New" panose="02070309020205020404" pitchFamily="49" charset="0"/>
              </a:rPr>
              <a:t>,</a:t>
            </a:r>
          </a:p>
          <a:p>
            <a:r>
              <a:rPr lang="en-IN" sz="1600" dirty="0">
                <a:solidFill>
                  <a:schemeClr val="bg1"/>
                </a:solidFill>
                <a:latin typeface="Courier New" panose="02070309020205020404" pitchFamily="49" charset="0"/>
                <a:cs typeface="Courier New" panose="02070309020205020404" pitchFamily="49" charset="0"/>
              </a:rPr>
              <a:t>       YEAR(date) AS year_, </a:t>
            </a:r>
          </a:p>
          <a:p>
            <a:r>
              <a:rPr lang="en-US" sz="1600" dirty="0">
                <a:solidFill>
                  <a:schemeClr val="bg1"/>
                </a:solidFill>
                <a:latin typeface="Courier New" panose="02070309020205020404" pitchFamily="49" charset="0"/>
                <a:cs typeface="Courier New" panose="02070309020205020404" pitchFamily="49" charset="0"/>
              </a:rPr>
              <a:t>       CONCAT('$',ROUND(SUM(</a:t>
            </a:r>
            <a:r>
              <a:rPr lang="en-US" sz="1600" dirty="0" err="1">
                <a:solidFill>
                  <a:schemeClr val="bg1"/>
                </a:solidFill>
                <a:latin typeface="Courier New" panose="02070309020205020404" pitchFamily="49" charset="0"/>
                <a:cs typeface="Courier New" panose="02070309020205020404" pitchFamily="49" charset="0"/>
              </a:rPr>
              <a:t>a.sold_quantity</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b.gross_price</a:t>
            </a:r>
            <a:r>
              <a:rPr lang="en-US" sz="1600" dirty="0">
                <a:solidFill>
                  <a:schemeClr val="bg1"/>
                </a:solidFill>
                <a:latin typeface="Courier New" panose="02070309020205020404" pitchFamily="49" charset="0"/>
                <a:cs typeface="Courier New" panose="02070309020205020404" pitchFamily="49" charset="0"/>
              </a:rPr>
              <a:t>)/1000000,2)) AS </a:t>
            </a:r>
            <a:r>
              <a:rPr lang="en-US" sz="1600" dirty="0" err="1">
                <a:solidFill>
                  <a:schemeClr val="bg1"/>
                </a:solidFill>
                <a:latin typeface="Courier New" panose="02070309020205020404" pitchFamily="49" charset="0"/>
                <a:cs typeface="Courier New" panose="02070309020205020404" pitchFamily="49" charset="0"/>
              </a:rPr>
              <a:t>gross_sales_amount_millions</a:t>
            </a:r>
            <a:r>
              <a:rPr lang="en-US" sz="1600" dirty="0">
                <a:solidFill>
                  <a:schemeClr val="bg1"/>
                </a:solidFill>
                <a:latin typeface="Courier New" panose="02070309020205020404" pitchFamily="49" charset="0"/>
                <a:cs typeface="Courier New" panose="02070309020205020404" pitchFamily="49" charset="0"/>
              </a:rPr>
              <a:t> /*value in millions*/</a:t>
            </a:r>
          </a:p>
          <a:p>
            <a:r>
              <a:rPr lang="en-US" sz="1600" dirty="0">
                <a:solidFill>
                  <a:schemeClr val="bg1"/>
                </a:solidFill>
                <a:latin typeface="Courier New" panose="02070309020205020404" pitchFamily="49" charset="0"/>
                <a:cs typeface="Courier New" panose="02070309020205020404" pitchFamily="49" charset="0"/>
              </a:rPr>
              <a:t>FROM </a:t>
            </a:r>
            <a:r>
              <a:rPr lang="en-US" sz="1600" dirty="0" err="1">
                <a:solidFill>
                  <a:schemeClr val="bg1"/>
                </a:solidFill>
                <a:latin typeface="Courier New" panose="02070309020205020404" pitchFamily="49" charset="0"/>
                <a:cs typeface="Courier New" panose="02070309020205020404" pitchFamily="49" charset="0"/>
              </a:rPr>
              <a:t>fact_sales_monthly</a:t>
            </a:r>
            <a:r>
              <a:rPr lang="en-US" sz="1600" dirty="0">
                <a:solidFill>
                  <a:schemeClr val="bg1"/>
                </a:solidFill>
                <a:latin typeface="Courier New" panose="02070309020205020404" pitchFamily="49" charset="0"/>
                <a:cs typeface="Courier New" panose="02070309020205020404" pitchFamily="49" charset="0"/>
              </a:rPr>
              <a:t> AS a</a:t>
            </a:r>
          </a:p>
          <a:p>
            <a:r>
              <a:rPr lang="en-US" sz="1600" dirty="0">
                <a:solidFill>
                  <a:schemeClr val="bg1"/>
                </a:solidFill>
                <a:latin typeface="Courier New" panose="02070309020205020404" pitchFamily="49" charset="0"/>
                <a:cs typeface="Courier New" panose="02070309020205020404" pitchFamily="49" charset="0"/>
              </a:rPr>
              <a:t>INNER JOIN </a:t>
            </a:r>
            <a:r>
              <a:rPr lang="en-US" sz="1600" dirty="0" err="1">
                <a:solidFill>
                  <a:schemeClr val="bg1"/>
                </a:solidFill>
                <a:latin typeface="Courier New" panose="02070309020205020404" pitchFamily="49" charset="0"/>
                <a:cs typeface="Courier New" panose="02070309020205020404" pitchFamily="49" charset="0"/>
              </a:rPr>
              <a:t>fact_gross_price</a:t>
            </a:r>
            <a:r>
              <a:rPr lang="en-US" sz="1600" dirty="0">
                <a:solidFill>
                  <a:schemeClr val="bg1"/>
                </a:solidFill>
                <a:latin typeface="Courier New" panose="02070309020205020404" pitchFamily="49" charset="0"/>
                <a:cs typeface="Courier New" panose="02070309020205020404" pitchFamily="49" charset="0"/>
              </a:rPr>
              <a:t> AS b</a:t>
            </a:r>
          </a:p>
          <a:p>
            <a:r>
              <a:rPr lang="en-IN" sz="1600" dirty="0">
                <a:solidFill>
                  <a:schemeClr val="bg1"/>
                </a:solidFill>
                <a:latin typeface="Courier New" panose="02070309020205020404" pitchFamily="49" charset="0"/>
                <a:cs typeface="Courier New" panose="02070309020205020404" pitchFamily="49" charset="0"/>
              </a:rPr>
              <a:t>ON </a:t>
            </a:r>
            <a:r>
              <a:rPr lang="en-IN" sz="1600" dirty="0" err="1">
                <a:solidFill>
                  <a:schemeClr val="bg1"/>
                </a:solidFill>
                <a:latin typeface="Courier New" panose="02070309020205020404" pitchFamily="49" charset="0"/>
                <a:cs typeface="Courier New" panose="02070309020205020404" pitchFamily="49" charset="0"/>
              </a:rPr>
              <a:t>b.product_code</a:t>
            </a:r>
            <a:r>
              <a:rPr lang="en-IN" sz="1600" dirty="0">
                <a:solidFill>
                  <a:schemeClr val="bg1"/>
                </a:solidFill>
                <a:latin typeface="Courier New" panose="02070309020205020404" pitchFamily="49" charset="0"/>
                <a:cs typeface="Courier New" panose="02070309020205020404" pitchFamily="49" charset="0"/>
              </a:rPr>
              <a:t> = </a:t>
            </a:r>
            <a:r>
              <a:rPr lang="en-IN" sz="1600" dirty="0" err="1">
                <a:solidFill>
                  <a:schemeClr val="bg1"/>
                </a:solidFill>
                <a:latin typeface="Courier New" panose="02070309020205020404" pitchFamily="49" charset="0"/>
                <a:cs typeface="Courier New" panose="02070309020205020404" pitchFamily="49" charset="0"/>
              </a:rPr>
              <a:t>a.product_code</a:t>
            </a:r>
            <a:endParaRPr lang="en-IN"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AND </a:t>
            </a:r>
            <a:r>
              <a:rPr lang="en-US" sz="1600" dirty="0" err="1">
                <a:solidFill>
                  <a:schemeClr val="bg1"/>
                </a:solidFill>
                <a:latin typeface="Courier New" panose="02070309020205020404" pitchFamily="49" charset="0"/>
                <a:cs typeface="Courier New" panose="02070309020205020404" pitchFamily="49" charset="0"/>
              </a:rPr>
              <a:t>b.fiscal_year</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a.fiscal_year</a:t>
            </a:r>
            <a:endParaRPr lang="en-US" sz="1600" dirty="0">
              <a:solidFill>
                <a:schemeClr val="bg1"/>
              </a:solidFill>
              <a:latin typeface="Courier New" panose="02070309020205020404" pitchFamily="49" charset="0"/>
              <a:cs typeface="Courier New" panose="02070309020205020404" pitchFamily="49" charset="0"/>
            </a:endParaRPr>
          </a:p>
          <a:p>
            <a:r>
              <a:rPr lang="en-IN" sz="1600" dirty="0">
                <a:solidFill>
                  <a:schemeClr val="bg1"/>
                </a:solidFill>
                <a:latin typeface="Courier New" panose="02070309020205020404" pitchFamily="49" charset="0"/>
                <a:cs typeface="Courier New" panose="02070309020205020404" pitchFamily="49" charset="0"/>
              </a:rPr>
              <a:t>INNER JOIN </a:t>
            </a:r>
            <a:r>
              <a:rPr lang="en-IN" sz="1600" dirty="0" err="1">
                <a:solidFill>
                  <a:schemeClr val="bg1"/>
                </a:solidFill>
                <a:latin typeface="Courier New" panose="02070309020205020404" pitchFamily="49" charset="0"/>
                <a:cs typeface="Courier New" panose="02070309020205020404" pitchFamily="49" charset="0"/>
              </a:rPr>
              <a:t>dim_customer</a:t>
            </a:r>
            <a:r>
              <a:rPr lang="en-IN" sz="1600" dirty="0">
                <a:solidFill>
                  <a:schemeClr val="bg1"/>
                </a:solidFill>
                <a:latin typeface="Courier New" panose="02070309020205020404" pitchFamily="49" charset="0"/>
                <a:cs typeface="Courier New" panose="02070309020205020404" pitchFamily="49" charset="0"/>
              </a:rPr>
              <a:t> AS c</a:t>
            </a:r>
          </a:p>
          <a:p>
            <a:r>
              <a:rPr lang="en-US" sz="1600" dirty="0">
                <a:solidFill>
                  <a:schemeClr val="bg1"/>
                </a:solidFill>
                <a:latin typeface="Courier New" panose="02070309020205020404" pitchFamily="49" charset="0"/>
                <a:cs typeface="Courier New" panose="02070309020205020404" pitchFamily="49" charset="0"/>
              </a:rPr>
              <a:t>ON </a:t>
            </a:r>
            <a:r>
              <a:rPr lang="en-US" sz="1600" dirty="0" err="1">
                <a:solidFill>
                  <a:schemeClr val="bg1"/>
                </a:solidFill>
                <a:latin typeface="Courier New" panose="02070309020205020404" pitchFamily="49" charset="0"/>
                <a:cs typeface="Courier New" panose="02070309020205020404" pitchFamily="49" charset="0"/>
              </a:rPr>
              <a:t>c.customer_code</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a.customer_code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WHERE </a:t>
            </a:r>
            <a:r>
              <a:rPr lang="en-US" sz="1600" dirty="0" err="1">
                <a:solidFill>
                  <a:schemeClr val="bg1"/>
                </a:solidFill>
                <a:latin typeface="Courier New" panose="02070309020205020404" pitchFamily="49" charset="0"/>
                <a:cs typeface="Courier New" panose="02070309020205020404" pitchFamily="49" charset="0"/>
              </a:rPr>
              <a:t>c.customer</a:t>
            </a:r>
            <a:r>
              <a:rPr lang="en-US" sz="1600" dirty="0">
                <a:solidFill>
                  <a:schemeClr val="bg1"/>
                </a:solidFill>
                <a:latin typeface="Courier New" panose="02070309020205020404" pitchFamily="49" charset="0"/>
                <a:cs typeface="Courier New" panose="02070309020205020404" pitchFamily="49" charset="0"/>
              </a:rPr>
              <a:t> = '</a:t>
            </a:r>
            <a:r>
              <a:rPr lang="en-US" sz="1600" dirty="0" err="1">
                <a:solidFill>
                  <a:schemeClr val="bg1"/>
                </a:solidFill>
                <a:latin typeface="Courier New" panose="02070309020205020404" pitchFamily="49" charset="0"/>
                <a:cs typeface="Courier New" panose="02070309020205020404" pitchFamily="49" charset="0"/>
              </a:rPr>
              <a:t>Atliq</a:t>
            </a:r>
            <a:r>
              <a:rPr lang="en-US" sz="1600" dirty="0">
                <a:solidFill>
                  <a:schemeClr val="bg1"/>
                </a:solidFill>
                <a:latin typeface="Courier New" panose="02070309020205020404" pitchFamily="49" charset="0"/>
                <a:cs typeface="Courier New" panose="02070309020205020404" pitchFamily="49" charset="0"/>
              </a:rPr>
              <a:t> Exclusive'</a:t>
            </a:r>
          </a:p>
          <a:p>
            <a:r>
              <a:rPr lang="en-US" sz="1600" dirty="0">
                <a:solidFill>
                  <a:schemeClr val="bg1"/>
                </a:solidFill>
                <a:latin typeface="Courier New" panose="02070309020205020404" pitchFamily="49" charset="0"/>
                <a:cs typeface="Courier New" panose="02070309020205020404" pitchFamily="49" charset="0"/>
              </a:rPr>
              <a:t>GROUP BY </a:t>
            </a:r>
            <a:r>
              <a:rPr lang="en-US" sz="1600" dirty="0" err="1">
                <a:solidFill>
                  <a:schemeClr val="bg1"/>
                </a:solidFill>
                <a:latin typeface="Courier New" panose="02070309020205020404" pitchFamily="49" charset="0"/>
                <a:cs typeface="Courier New" panose="02070309020205020404" pitchFamily="49" charset="0"/>
              </a:rPr>
              <a:t>month_name</a:t>
            </a:r>
            <a:r>
              <a:rPr lang="en-US" sz="1600" dirty="0">
                <a:solidFill>
                  <a:schemeClr val="bg1"/>
                </a:solidFill>
                <a:latin typeface="Courier New" panose="02070309020205020404" pitchFamily="49" charset="0"/>
                <a:cs typeface="Courier New" panose="02070309020205020404" pitchFamily="49" charset="0"/>
              </a:rPr>
              <a:t>, year_</a:t>
            </a:r>
          </a:p>
          <a:p>
            <a:r>
              <a:rPr lang="en-IN" sz="1600" dirty="0">
                <a:solidFill>
                  <a:schemeClr val="bg1"/>
                </a:solidFill>
                <a:latin typeface="Courier New" panose="02070309020205020404" pitchFamily="49" charset="0"/>
                <a:cs typeface="Courier New" panose="02070309020205020404" pitchFamily="49" charset="0"/>
              </a:rPr>
              <a:t>ORDER BY year_;</a:t>
            </a:r>
          </a:p>
        </p:txBody>
      </p:sp>
    </p:spTree>
    <p:custDataLst>
      <p:tags r:id="rId1"/>
    </p:custDataLst>
    <p:extLst>
      <p:ext uri="{BB962C8B-B14F-4D97-AF65-F5344CB8AC3E}">
        <p14:creationId xmlns:p14="http://schemas.microsoft.com/office/powerpoint/2010/main" val="36248498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3C091-3576-E9E4-E2F1-4BC9DBCAE70A}"/>
              </a:ext>
            </a:extLst>
          </p:cNvPr>
          <p:cNvSpPr txBox="1"/>
          <p:nvPr/>
        </p:nvSpPr>
        <p:spPr>
          <a:xfrm>
            <a:off x="5042742" y="3607686"/>
            <a:ext cx="1515374" cy="369332"/>
          </a:xfrm>
          <a:prstGeom prst="rect">
            <a:avLst/>
          </a:prstGeom>
          <a:noFill/>
        </p:spPr>
        <p:txBody>
          <a:bodyPr wrap="square" rtlCol="0">
            <a:spAutoFit/>
          </a:bodyPr>
          <a:lstStyle/>
          <a:p>
            <a:pPr algn="ctr"/>
            <a:r>
              <a:rPr lang="en-IN" dirty="0"/>
              <a:t>Insights</a:t>
            </a:r>
          </a:p>
        </p:txBody>
      </p:sp>
      <p:sp>
        <p:nvSpPr>
          <p:cNvPr id="4" name="TextBox 3">
            <a:extLst>
              <a:ext uri="{FF2B5EF4-FFF2-40B4-BE49-F238E27FC236}">
                <a16:creationId xmlns:a16="http://schemas.microsoft.com/office/drawing/2014/main" id="{5682B959-C4F1-3B4A-BD6D-F1E9DAB6F864}"/>
              </a:ext>
            </a:extLst>
          </p:cNvPr>
          <p:cNvSpPr txBox="1"/>
          <p:nvPr/>
        </p:nvSpPr>
        <p:spPr>
          <a:xfrm>
            <a:off x="1554480" y="4114800"/>
            <a:ext cx="9474015" cy="2739211"/>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For </a:t>
            </a:r>
            <a:r>
              <a:rPr lang="en-IN" sz="2200" dirty="0" err="1"/>
              <a:t>Atliq</a:t>
            </a:r>
            <a:r>
              <a:rPr lang="en-IN" sz="2200" dirty="0"/>
              <a:t> Exclusive Store maximum sales were recorded in Nov-20 ($20.46 Million) and lowest sales recorded in Mar-20 ($0.38 Million)</a:t>
            </a:r>
          </a:p>
          <a:p>
            <a:pPr marL="285750" indent="-285750">
              <a:buFont typeface="Wingdings" panose="05000000000000000000" pitchFamily="2" charset="2"/>
              <a:buChar char="q"/>
            </a:pPr>
            <a:r>
              <a:rPr lang="en-IN" sz="2200" dirty="0"/>
              <a:t>Low sales from March to August were due to pandemic when stores were shut</a:t>
            </a:r>
          </a:p>
          <a:p>
            <a:pPr marL="285750" indent="-285750">
              <a:buFont typeface="Wingdings" panose="05000000000000000000" pitchFamily="2" charset="2"/>
              <a:buChar char="q"/>
            </a:pPr>
            <a:r>
              <a:rPr lang="en-IN" sz="2200" dirty="0"/>
              <a:t> Sales started improving from September-2020 onwards due to ease in lockdown restrictions and the onset of festival season in India and other markets</a:t>
            </a:r>
          </a:p>
          <a:p>
            <a:pPr marL="285750" indent="-285750">
              <a:buFont typeface="Wingdings" panose="05000000000000000000" pitchFamily="2" charset="2"/>
              <a:buChar char="q"/>
            </a:pPr>
            <a:endParaRPr lang="en-IN" dirty="0"/>
          </a:p>
        </p:txBody>
      </p:sp>
      <p:pic>
        <p:nvPicPr>
          <p:cNvPr id="5" name="Picture 4" descr="Logo, icon&#10;&#10;Description automatically generated">
            <a:extLst>
              <a:ext uri="{FF2B5EF4-FFF2-40B4-BE49-F238E27FC236}">
                <a16:creationId xmlns:a16="http://schemas.microsoft.com/office/drawing/2014/main" id="{C02CB998-2965-45F1-DAD8-4EBECBDB6250}"/>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9" name="Picture 8">
            <a:extLst>
              <a:ext uri="{FF2B5EF4-FFF2-40B4-BE49-F238E27FC236}">
                <a16:creationId xmlns:a16="http://schemas.microsoft.com/office/drawing/2014/main" id="{24C7E646-F346-4811-86F1-36AAB179D4DF}"/>
              </a:ext>
            </a:extLst>
          </p:cNvPr>
          <p:cNvPicPr>
            <a:picLocks noChangeAspect="1"/>
          </p:cNvPicPr>
          <p:nvPr/>
        </p:nvPicPr>
        <p:blipFill>
          <a:blip r:embed="rId4"/>
          <a:stretch>
            <a:fillRect/>
          </a:stretch>
        </p:blipFill>
        <p:spPr>
          <a:xfrm>
            <a:off x="1124177" y="660450"/>
            <a:ext cx="9943646" cy="1860682"/>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40576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4176F8F-7A6B-4170-920A-D6A3AB7CAADC}"/>
              </a:ext>
            </a:extLst>
          </p:cNvPr>
          <p:cNvPicPr>
            <a:picLocks noChangeAspect="1"/>
          </p:cNvPicPr>
          <p:nvPr/>
        </p:nvPicPr>
        <p:blipFill>
          <a:blip r:embed="rId3">
            <a:alphaModFix amt="85000"/>
            <a:extLst>
              <a:ext uri="{837473B0-CC2E-450A-ABE3-18F120FF3D39}">
                <a1611:picAttrSrcUrl xmlns:a1611="http://schemas.microsoft.com/office/drawing/2016/11/main" r:id="rId4"/>
              </a:ext>
            </a:extLst>
          </a:blip>
          <a:stretch>
            <a:fillRect/>
          </a:stretch>
        </p:blipFill>
        <p:spPr>
          <a:xfrm>
            <a:off x="4391696" y="-11189"/>
            <a:ext cx="7815057" cy="6869189"/>
          </a:xfrm>
          <a:prstGeom prst="rect">
            <a:avLst/>
          </a:prstGeom>
        </p:spPr>
      </p:pic>
      <p:sp>
        <p:nvSpPr>
          <p:cNvPr id="22" name="Rectangle: Rounded Corners 21">
            <a:extLst>
              <a:ext uri="{FF2B5EF4-FFF2-40B4-BE49-F238E27FC236}">
                <a16:creationId xmlns:a16="http://schemas.microsoft.com/office/drawing/2014/main" id="{AF5B9562-97EF-4611-A09A-83E4FBFB1487}"/>
              </a:ext>
            </a:extLst>
          </p:cNvPr>
          <p:cNvSpPr/>
          <p:nvPr/>
        </p:nvSpPr>
        <p:spPr>
          <a:xfrm>
            <a:off x="0" y="867251"/>
            <a:ext cx="4211388" cy="742779"/>
          </a:xfrm>
          <a:prstGeom prst="roundRect">
            <a:avLst/>
          </a:prstGeom>
          <a:solidFill>
            <a:schemeClr val="accent1">
              <a:alpha val="50000"/>
            </a:schemeClr>
          </a:solidFill>
          <a:ln>
            <a:noFill/>
          </a:ln>
          <a:effectLst>
            <a:innerShdw blurRad="63500" dist="50800" dir="2700000">
              <a:prstClr val="black">
                <a:alpha val="50000"/>
              </a:prstClr>
            </a:innerShdw>
          </a:effectLst>
          <a:scene3d>
            <a:camera prst="perspectiveFront"/>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C6A79FEB-0B3C-409D-B83F-976170F1D180}"/>
              </a:ext>
            </a:extLst>
          </p:cNvPr>
          <p:cNvSpPr/>
          <p:nvPr/>
        </p:nvSpPr>
        <p:spPr>
          <a:xfrm>
            <a:off x="0" y="1705490"/>
            <a:ext cx="8203840" cy="477258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4" name="Picture 3" descr="A picture containing text, clipart&#10;&#10;Description automatically generated">
            <a:extLst>
              <a:ext uri="{FF2B5EF4-FFF2-40B4-BE49-F238E27FC236}">
                <a16:creationId xmlns:a16="http://schemas.microsoft.com/office/drawing/2014/main" id="{C6719835-2F32-F999-EA98-BA337F7FD182}"/>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0" y="6107113"/>
            <a:ext cx="725216" cy="712703"/>
          </a:xfrm>
          <a:prstGeom prst="rect">
            <a:avLst/>
          </a:prstGeom>
          <a:ln>
            <a:noFill/>
          </a:ln>
          <a:effectLst>
            <a:outerShdw blurRad="292100" dist="139700" dir="2700000" algn="tl" rotWithShape="0">
              <a:srgbClr val="333333">
                <a:alpha val="65000"/>
              </a:srgbClr>
            </a:outerShdw>
          </a:effectLst>
        </p:spPr>
      </p:pic>
      <p:pic>
        <p:nvPicPr>
          <p:cNvPr id="7" name="Picture 6" descr="Logo, icon&#10;&#10;Description automatically generated">
            <a:extLst>
              <a:ext uri="{FF2B5EF4-FFF2-40B4-BE49-F238E27FC236}">
                <a16:creationId xmlns:a16="http://schemas.microsoft.com/office/drawing/2014/main" id="{FDE63F3E-6375-85A9-D3C4-D5BB091CB011}"/>
              </a:ext>
            </a:extLst>
          </p:cNvPr>
          <p:cNvPicPr>
            <a:picLocks noChangeAspect="1"/>
          </p:cNvPicPr>
          <p:nvPr/>
        </p:nvPicPr>
        <p:blipFill>
          <a:blip r:embed="rId6"/>
          <a:stretch>
            <a:fillRect/>
          </a:stretch>
        </p:blipFill>
        <p:spPr>
          <a:xfrm>
            <a:off x="-3088" y="-25752"/>
            <a:ext cx="728304" cy="712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AB685E4D-0019-4EAB-BB66-724E849FA95D}"/>
              </a:ext>
            </a:extLst>
          </p:cNvPr>
          <p:cNvSpPr txBox="1"/>
          <p:nvPr/>
        </p:nvSpPr>
        <p:spPr>
          <a:xfrm>
            <a:off x="115910" y="2282614"/>
            <a:ext cx="6722772" cy="3717941"/>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FAE9C5"/>
              </a:buClr>
              <a:buSzPct val="70000"/>
              <a:buFont typeface="Wingdings 2" charset="2"/>
              <a:buChar char="q"/>
              <a:tabLst/>
              <a:defRPr/>
            </a:pPr>
            <a:r>
              <a:rPr kumimoji="0" lang="en-US" sz="2400" b="0" i="0" u="none" strike="noStrike" kern="1200" cap="none" spc="0" normalizeH="0" baseline="0" noProof="0" dirty="0" err="1">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uLnTx/>
                <a:uFillTx/>
                <a:latin typeface="Arial" panose="020B0604020202020204"/>
                <a:ea typeface="+mn-ea"/>
                <a:cs typeface="+mn-cs"/>
              </a:rPr>
              <a:t>Atliq</a:t>
            </a:r>
            <a:r>
              <a:rPr kumimoji="0" lang="en-US" sz="2400" b="0" i="0" u="none" strike="noStrike" kern="1200" cap="none" spc="0" normalizeH="0" baseline="0" noProof="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uLnTx/>
                <a:uFillTx/>
                <a:latin typeface="Arial" panose="020B0604020202020204"/>
                <a:ea typeface="+mn-ea"/>
                <a:cs typeface="+mn-cs"/>
              </a:rPr>
              <a:t> Hardware is one of the leading computer hardware producers in India as well as 26 other countries across the globe</a:t>
            </a:r>
          </a:p>
          <a:p>
            <a:pPr marL="285750" marR="0" lvl="0" indent="-285750" algn="l" defTabSz="457200" rtl="0" eaLnBrk="1" fontAlgn="auto" latinLnBrk="0" hangingPunct="1">
              <a:lnSpc>
                <a:spcPct val="100000"/>
              </a:lnSpc>
              <a:spcBef>
                <a:spcPct val="20000"/>
              </a:spcBef>
              <a:spcAft>
                <a:spcPts val="600"/>
              </a:spcAft>
              <a:buClr>
                <a:srgbClr val="FAE9C5"/>
              </a:buClr>
              <a:buSzPct val="70000"/>
              <a:buFont typeface="Wingdings 2" charset="2"/>
              <a:buChar char="q"/>
              <a:tabLst/>
              <a:defRPr/>
            </a:pPr>
            <a:r>
              <a:rPr kumimoji="0" lang="en-US" sz="2400" b="0" i="0" u="none" strike="noStrike" kern="1200" cap="none" spc="0" normalizeH="0" baseline="0" noProof="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uLnTx/>
                <a:uFillTx/>
                <a:latin typeface="Arial" panose="020B0604020202020204"/>
                <a:ea typeface="+mn-ea"/>
                <a:cs typeface="+mn-cs"/>
              </a:rPr>
              <a:t>Manufactures products under 3 major divisions i.e., Peripherals &amp; Accessories, PC, Networking &amp; Storage</a:t>
            </a:r>
          </a:p>
          <a:p>
            <a:pPr marL="285750" marR="0" lvl="0" indent="-285750" algn="l" defTabSz="457200" rtl="0" eaLnBrk="1" fontAlgn="auto" latinLnBrk="0" hangingPunct="1">
              <a:lnSpc>
                <a:spcPct val="100000"/>
              </a:lnSpc>
              <a:spcBef>
                <a:spcPct val="20000"/>
              </a:spcBef>
              <a:spcAft>
                <a:spcPts val="600"/>
              </a:spcAft>
              <a:buClr>
                <a:srgbClr val="FAE9C5"/>
              </a:buClr>
              <a:buSzPct val="70000"/>
              <a:buFont typeface="Wingdings 2" charset="2"/>
              <a:buChar char="q"/>
              <a:tabLst/>
              <a:defRPr/>
            </a:pPr>
            <a:r>
              <a:rPr kumimoji="0" lang="en-US" sz="2400" b="0" i="0" u="none" strike="noStrike" kern="1200" cap="none" spc="0" normalizeH="0" baseline="0" noProof="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uLnTx/>
                <a:uFillTx/>
                <a:latin typeface="Arial" panose="020B0604020202020204"/>
                <a:ea typeface="+mn-ea"/>
                <a:cs typeface="+mn-cs"/>
              </a:rPr>
              <a:t>We have a total of 74 Customers like Neptune, Sage, Leader, Vijay Sales etc. across all markets/countries</a:t>
            </a:r>
          </a:p>
        </p:txBody>
      </p:sp>
      <p:cxnSp>
        <p:nvCxnSpPr>
          <p:cNvPr id="19" name="Straight Connector 18">
            <a:extLst>
              <a:ext uri="{FF2B5EF4-FFF2-40B4-BE49-F238E27FC236}">
                <a16:creationId xmlns:a16="http://schemas.microsoft.com/office/drawing/2014/main" id="{C2823624-1F71-4BD2-98C9-F1640C546F75}"/>
              </a:ext>
            </a:extLst>
          </p:cNvPr>
          <p:cNvCxnSpPr/>
          <p:nvPr/>
        </p:nvCxnSpPr>
        <p:spPr>
          <a:xfrm>
            <a:off x="-1236371" y="310274"/>
            <a:ext cx="0" cy="3261575"/>
          </a:xfrm>
          <a:prstGeom prst="line">
            <a:avLst/>
          </a:prstGeom>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74F2D3D-784D-4217-A1C8-38AF9C2D0D4E}"/>
              </a:ext>
            </a:extLst>
          </p:cNvPr>
          <p:cNvSpPr txBox="1"/>
          <p:nvPr/>
        </p:nvSpPr>
        <p:spPr>
          <a:xfrm>
            <a:off x="361064" y="857445"/>
            <a:ext cx="3379451" cy="707886"/>
          </a:xfrm>
          <a:prstGeom prst="rect">
            <a:avLst/>
          </a:prstGeom>
          <a:noFill/>
        </p:spPr>
        <p:txBody>
          <a:bodyPr wrap="none" rtlCol="0">
            <a:spAutoFit/>
          </a:bodyPr>
          <a:lstStyle/>
          <a:p>
            <a:r>
              <a:rPr lang="en-US" sz="4000" dirty="0">
                <a:effectLst>
                  <a:outerShdw blurRad="50800" dist="38100" dir="16200000" rotWithShape="0">
                    <a:prstClr val="black">
                      <a:alpha val="40000"/>
                    </a:prstClr>
                  </a:outerShdw>
                </a:effectLst>
              </a:rPr>
              <a:t>Our Company</a:t>
            </a:r>
            <a:endParaRPr lang="en-IN" sz="4000" dirty="0">
              <a:effectLst>
                <a:outerShdw blurRad="50800" dist="38100" dir="16200000" rotWithShape="0">
                  <a:prstClr val="black">
                    <a:alpha val="40000"/>
                  </a:prstClr>
                </a:outerShdw>
              </a:effectLst>
            </a:endParaRPr>
          </a:p>
        </p:txBody>
      </p:sp>
    </p:spTree>
    <p:extLst>
      <p:ext uri="{BB962C8B-B14F-4D97-AF65-F5344CB8AC3E}">
        <p14:creationId xmlns:p14="http://schemas.microsoft.com/office/powerpoint/2010/main" val="285960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93938" y="85887"/>
            <a:ext cx="12004124" cy="1369040"/>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78507E3-5D52-D70D-4966-4B5C66891032}"/>
              </a:ext>
            </a:extLst>
          </p:cNvPr>
          <p:cNvSpPr txBox="1"/>
          <p:nvPr/>
        </p:nvSpPr>
        <p:spPr>
          <a:xfrm>
            <a:off x="168804" y="168709"/>
            <a:ext cx="12213130" cy="1569660"/>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8:</a:t>
            </a:r>
            <a:r>
              <a:rPr lang="en-US" sz="2400" dirty="0"/>
              <a:t>In which quarter of 2020, got the maximum </a:t>
            </a:r>
            <a:r>
              <a:rPr lang="en-US" sz="2400" dirty="0" err="1"/>
              <a:t>total_quantity_sold</a:t>
            </a:r>
            <a:r>
              <a:rPr lang="en-US" sz="2400" dirty="0"/>
              <a:t>? The final output contains these fields sorted by the </a:t>
            </a:r>
            <a:r>
              <a:rPr lang="en-US" sz="2400" dirty="0" err="1"/>
              <a:t>total_quantity_sold</a:t>
            </a:r>
            <a:r>
              <a:rPr lang="en-US" sz="2400" dirty="0"/>
              <a:t>:</a:t>
            </a:r>
          </a:p>
          <a:p>
            <a:r>
              <a:rPr lang="en-US" sz="2400" dirty="0"/>
              <a:t> Quarter, </a:t>
            </a:r>
            <a:r>
              <a:rPr lang="en-US" sz="2400" dirty="0" err="1"/>
              <a:t>total_quantity_sold</a:t>
            </a:r>
            <a:endParaRPr lang="en-IN" sz="2400" dirty="0"/>
          </a:p>
          <a:p>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388857"/>
            <a:ext cx="408869" cy="400110"/>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949696B3-C327-4563-54FE-A17F00F348D9}"/>
              </a:ext>
            </a:extLst>
          </p:cNvPr>
          <p:cNvSpPr txBox="1"/>
          <p:nvPr/>
        </p:nvSpPr>
        <p:spPr>
          <a:xfrm>
            <a:off x="-662693" y="1801855"/>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8</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397559" y="1780485"/>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8</a:t>
            </a:r>
            <a:endParaRPr lang="en-IN" sz="1600" dirty="0">
              <a:solidFill>
                <a:schemeClr val="bg1"/>
              </a:solidFill>
            </a:endParaRPr>
          </a:p>
        </p:txBody>
      </p:sp>
      <p:pic>
        <p:nvPicPr>
          <p:cNvPr id="11" name="Picture 10">
            <a:extLst>
              <a:ext uri="{FF2B5EF4-FFF2-40B4-BE49-F238E27FC236}">
                <a16:creationId xmlns:a16="http://schemas.microsoft.com/office/drawing/2014/main" id="{ED4DB5B3-12AE-457C-9BB3-BE6886047156}"/>
              </a:ext>
            </a:extLst>
          </p:cNvPr>
          <p:cNvPicPr>
            <a:picLocks noChangeAspect="1"/>
          </p:cNvPicPr>
          <p:nvPr/>
        </p:nvPicPr>
        <p:blipFill>
          <a:blip r:embed="rId5"/>
          <a:stretch>
            <a:fillRect/>
          </a:stretch>
        </p:blipFill>
        <p:spPr>
          <a:xfrm>
            <a:off x="8391943" y="3005107"/>
            <a:ext cx="3706119" cy="1762836"/>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7CE48CF6-D90D-48AD-A0E5-D1055324BF33}"/>
              </a:ext>
            </a:extLst>
          </p:cNvPr>
          <p:cNvSpPr txBox="1"/>
          <p:nvPr/>
        </p:nvSpPr>
        <p:spPr>
          <a:xfrm>
            <a:off x="676003" y="2633802"/>
            <a:ext cx="6524896" cy="3293209"/>
          </a:xfrm>
          <a:prstGeom prst="rect">
            <a:avLst/>
          </a:prstGeom>
          <a:noFill/>
        </p:spPr>
        <p:txBody>
          <a:bodyPr wrap="square">
            <a:spAutoFit/>
          </a:bodyPr>
          <a:lstStyle/>
          <a:p>
            <a:r>
              <a:rPr lang="en-IN" sz="1600" dirty="0">
                <a:solidFill>
                  <a:schemeClr val="bg1"/>
                </a:solidFill>
                <a:latin typeface="Courier New" panose="02070309020205020404" pitchFamily="49" charset="0"/>
                <a:cs typeface="Courier New" panose="02070309020205020404" pitchFamily="49" charset="0"/>
              </a:rPr>
              <a:t>SELECT CASE</a:t>
            </a:r>
          </a:p>
          <a:p>
            <a:r>
              <a:rPr lang="en-US" sz="1600" dirty="0">
                <a:solidFill>
                  <a:schemeClr val="bg1"/>
                </a:solidFill>
                <a:latin typeface="Courier New" panose="02070309020205020404" pitchFamily="49" charset="0"/>
                <a:cs typeface="Courier New" panose="02070309020205020404" pitchFamily="49" charset="0"/>
              </a:rPr>
              <a:t>		WHEN MONTH(date) IN (9,10,11) THEN 'Q1' /* </a:t>
            </a:r>
            <a:r>
              <a:rPr lang="en-US" sz="1600" dirty="0" err="1">
                <a:solidFill>
                  <a:schemeClr val="bg1"/>
                </a:solidFill>
                <a:latin typeface="Courier New" panose="02070309020205020404" pitchFamily="49" charset="0"/>
                <a:cs typeface="Courier New" panose="02070309020205020404" pitchFamily="49" charset="0"/>
              </a:rPr>
              <a:t>Atliq</a:t>
            </a:r>
            <a:r>
              <a:rPr lang="en-US" sz="1600" dirty="0">
                <a:solidFill>
                  <a:schemeClr val="bg1"/>
                </a:solidFill>
                <a:latin typeface="Courier New" panose="02070309020205020404" pitchFamily="49" charset="0"/>
                <a:cs typeface="Courier New" panose="02070309020205020404" pitchFamily="49" charset="0"/>
              </a:rPr>
              <a:t> hardware has </a:t>
            </a:r>
            <a:r>
              <a:rPr lang="en-US" sz="1600" dirty="0" err="1">
                <a:solidFill>
                  <a:schemeClr val="bg1"/>
                </a:solidFill>
                <a:latin typeface="Courier New" panose="02070309020205020404" pitchFamily="49" charset="0"/>
                <a:cs typeface="Courier New" panose="02070309020205020404" pitchFamily="49" charset="0"/>
              </a:rPr>
              <a:t>september</a:t>
            </a:r>
            <a:r>
              <a:rPr lang="en-US" sz="1600" dirty="0">
                <a:solidFill>
                  <a:schemeClr val="bg1"/>
                </a:solidFill>
                <a:latin typeface="Courier New" panose="02070309020205020404" pitchFamily="49" charset="0"/>
                <a:cs typeface="Courier New" panose="02070309020205020404" pitchFamily="49" charset="0"/>
              </a:rPr>
              <a:t> as it's first financial month*/</a:t>
            </a:r>
          </a:p>
          <a:p>
            <a:r>
              <a:rPr lang="en-US" sz="1600" dirty="0">
                <a:solidFill>
                  <a:schemeClr val="bg1"/>
                </a:solidFill>
                <a:latin typeface="Courier New" panose="02070309020205020404" pitchFamily="49" charset="0"/>
                <a:cs typeface="Courier New" panose="02070309020205020404" pitchFamily="49" charset="0"/>
              </a:rPr>
              <a:t>		WHEN MONTH(date) IN (12,1,2) THEN 'Q2'</a:t>
            </a:r>
          </a:p>
          <a:p>
            <a:r>
              <a:rPr lang="en-US" sz="1600" dirty="0">
                <a:solidFill>
                  <a:schemeClr val="bg1"/>
                </a:solidFill>
                <a:latin typeface="Courier New" panose="02070309020205020404" pitchFamily="49" charset="0"/>
                <a:cs typeface="Courier New" panose="02070309020205020404" pitchFamily="49" charset="0"/>
              </a:rPr>
              <a:t>		WHEN MONTH(date) IN (3,4,5) THEN 'Q3'</a:t>
            </a:r>
          </a:p>
          <a:p>
            <a:r>
              <a:rPr lang="en-IN" sz="1600" dirty="0">
                <a:solidFill>
                  <a:schemeClr val="bg1"/>
                </a:solidFill>
                <a:latin typeface="Courier New" panose="02070309020205020404" pitchFamily="49" charset="0"/>
                <a:cs typeface="Courier New" panose="02070309020205020404" pitchFamily="49" charset="0"/>
              </a:rPr>
              <a:t>		ELSE 'Q4'</a:t>
            </a:r>
          </a:p>
          <a:p>
            <a:r>
              <a:rPr lang="en-IN" sz="1600" dirty="0">
                <a:solidFill>
                  <a:schemeClr val="bg1"/>
                </a:solidFill>
                <a:latin typeface="Courier New" panose="02070309020205020404" pitchFamily="49" charset="0"/>
                <a:cs typeface="Courier New" panose="02070309020205020404" pitchFamily="49" charset="0"/>
              </a:rPr>
              <a:t>		END AS quarters,</a:t>
            </a:r>
          </a:p>
          <a:p>
            <a:r>
              <a:rPr lang="en-US" sz="1600" dirty="0">
                <a:solidFill>
                  <a:schemeClr val="bg1"/>
                </a:solidFill>
                <a:latin typeface="Courier New" panose="02070309020205020404" pitchFamily="49" charset="0"/>
                <a:cs typeface="Courier New" panose="02070309020205020404" pitchFamily="49" charset="0"/>
              </a:rPr>
              <a:t>	   SUM(</a:t>
            </a:r>
            <a:r>
              <a:rPr lang="en-US" sz="1600" dirty="0" err="1">
                <a:solidFill>
                  <a:schemeClr val="bg1"/>
                </a:solidFill>
                <a:latin typeface="Courier New" panose="02070309020205020404" pitchFamily="49" charset="0"/>
                <a:cs typeface="Courier New" panose="02070309020205020404" pitchFamily="49" charset="0"/>
              </a:rPr>
              <a:t>sold_quantity</a:t>
            </a:r>
            <a:r>
              <a:rPr lang="en-US" sz="1600" dirty="0">
                <a:solidFill>
                  <a:schemeClr val="bg1"/>
                </a:solidFill>
                <a:latin typeface="Courier New" panose="02070309020205020404" pitchFamily="49" charset="0"/>
                <a:cs typeface="Courier New" panose="02070309020205020404" pitchFamily="49" charset="0"/>
              </a:rPr>
              <a:t>) AS </a:t>
            </a:r>
            <a:r>
              <a:rPr lang="en-US" sz="1600" dirty="0" err="1">
                <a:solidFill>
                  <a:schemeClr val="bg1"/>
                </a:solidFill>
                <a:latin typeface="Courier New" panose="02070309020205020404" pitchFamily="49" charset="0"/>
                <a:cs typeface="Courier New" panose="02070309020205020404" pitchFamily="49" charset="0"/>
              </a:rPr>
              <a:t>total_quantity_sold</a:t>
            </a:r>
            <a:endParaRPr lang="en-US" sz="1600" dirty="0">
              <a:solidFill>
                <a:schemeClr val="bg1"/>
              </a:solidFill>
              <a:latin typeface="Courier New" panose="02070309020205020404" pitchFamily="49" charset="0"/>
              <a:cs typeface="Courier New" panose="02070309020205020404" pitchFamily="49" charset="0"/>
            </a:endParaRPr>
          </a:p>
          <a:p>
            <a:r>
              <a:rPr lang="en-IN" sz="1600" dirty="0">
                <a:solidFill>
                  <a:schemeClr val="bg1"/>
                </a:solidFill>
                <a:latin typeface="Courier New" panose="02070309020205020404" pitchFamily="49" charset="0"/>
                <a:cs typeface="Courier New" panose="02070309020205020404" pitchFamily="49" charset="0"/>
              </a:rPr>
              <a:t>FROM </a:t>
            </a:r>
            <a:r>
              <a:rPr lang="en-IN" sz="1600" dirty="0" err="1">
                <a:solidFill>
                  <a:schemeClr val="bg1"/>
                </a:solidFill>
                <a:latin typeface="Courier New" panose="02070309020205020404" pitchFamily="49" charset="0"/>
                <a:cs typeface="Courier New" panose="02070309020205020404" pitchFamily="49" charset="0"/>
              </a:rPr>
              <a:t>fact_sales_monthly</a:t>
            </a:r>
            <a:endParaRPr lang="en-IN" sz="1600" dirty="0">
              <a:solidFill>
                <a:schemeClr val="bg1"/>
              </a:solidFill>
              <a:latin typeface="Courier New" panose="02070309020205020404" pitchFamily="49" charset="0"/>
              <a:cs typeface="Courier New" panose="02070309020205020404" pitchFamily="49" charset="0"/>
            </a:endParaRPr>
          </a:p>
          <a:p>
            <a:r>
              <a:rPr lang="en-IN" sz="1600" dirty="0">
                <a:solidFill>
                  <a:schemeClr val="bg1"/>
                </a:solidFill>
                <a:latin typeface="Courier New" panose="02070309020205020404" pitchFamily="49" charset="0"/>
                <a:cs typeface="Courier New" panose="02070309020205020404" pitchFamily="49" charset="0"/>
              </a:rPr>
              <a:t>WHERE </a:t>
            </a:r>
            <a:r>
              <a:rPr lang="en-IN" sz="1600" dirty="0" err="1">
                <a:solidFill>
                  <a:schemeClr val="bg1"/>
                </a:solidFill>
                <a:latin typeface="Courier New" panose="02070309020205020404" pitchFamily="49" charset="0"/>
                <a:cs typeface="Courier New" panose="02070309020205020404" pitchFamily="49" charset="0"/>
              </a:rPr>
              <a:t>fiscal_year</a:t>
            </a:r>
            <a:r>
              <a:rPr lang="en-IN" sz="1600" dirty="0">
                <a:solidFill>
                  <a:schemeClr val="bg1"/>
                </a:solidFill>
                <a:latin typeface="Courier New" panose="02070309020205020404" pitchFamily="49" charset="0"/>
                <a:cs typeface="Courier New" panose="02070309020205020404" pitchFamily="49" charset="0"/>
              </a:rPr>
              <a:t> = 2020</a:t>
            </a:r>
          </a:p>
          <a:p>
            <a:r>
              <a:rPr lang="en-IN" sz="1600" dirty="0">
                <a:solidFill>
                  <a:schemeClr val="bg1"/>
                </a:solidFill>
                <a:latin typeface="Courier New" panose="02070309020205020404" pitchFamily="49" charset="0"/>
                <a:cs typeface="Courier New" panose="02070309020205020404" pitchFamily="49" charset="0"/>
              </a:rPr>
              <a:t>GROUP BY quarters</a:t>
            </a:r>
          </a:p>
          <a:p>
            <a:r>
              <a:rPr lang="en-US" sz="1600" dirty="0">
                <a:solidFill>
                  <a:schemeClr val="bg1"/>
                </a:solidFill>
                <a:latin typeface="Courier New" panose="02070309020205020404" pitchFamily="49" charset="0"/>
                <a:cs typeface="Courier New" panose="02070309020205020404" pitchFamily="49" charset="0"/>
              </a:rPr>
              <a:t>ORDER BY </a:t>
            </a:r>
            <a:r>
              <a:rPr lang="en-US" sz="1600" dirty="0" err="1">
                <a:solidFill>
                  <a:schemeClr val="bg1"/>
                </a:solidFill>
                <a:latin typeface="Courier New" panose="02070309020205020404" pitchFamily="49" charset="0"/>
                <a:cs typeface="Courier New" panose="02070309020205020404" pitchFamily="49" charset="0"/>
              </a:rPr>
              <a:t>total_quantity_sold</a:t>
            </a:r>
            <a:r>
              <a:rPr lang="en-US" sz="1600" dirty="0">
                <a:solidFill>
                  <a:schemeClr val="bg1"/>
                </a:solidFill>
                <a:latin typeface="Courier New" panose="02070309020205020404" pitchFamily="49" charset="0"/>
                <a:cs typeface="Courier New" panose="02070309020205020404" pitchFamily="49" charset="0"/>
              </a:rPr>
              <a:t> DESC;</a:t>
            </a:r>
          </a:p>
        </p:txBody>
      </p:sp>
    </p:spTree>
    <p:custDataLst>
      <p:tags r:id="rId1"/>
    </p:custDataLst>
    <p:extLst>
      <p:ext uri="{BB962C8B-B14F-4D97-AF65-F5344CB8AC3E}">
        <p14:creationId xmlns:p14="http://schemas.microsoft.com/office/powerpoint/2010/main" val="7954588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166BA-C5BB-0816-F886-0235931BC3E0}"/>
              </a:ext>
            </a:extLst>
          </p:cNvPr>
          <p:cNvSpPr txBox="1"/>
          <p:nvPr/>
        </p:nvSpPr>
        <p:spPr>
          <a:xfrm>
            <a:off x="5042741" y="4309708"/>
            <a:ext cx="1515374" cy="369332"/>
          </a:xfrm>
          <a:prstGeom prst="rect">
            <a:avLst/>
          </a:prstGeom>
          <a:noFill/>
        </p:spPr>
        <p:txBody>
          <a:bodyPr wrap="square" rtlCol="0">
            <a:spAutoFit/>
          </a:bodyPr>
          <a:lstStyle/>
          <a:p>
            <a:pPr algn="ctr"/>
            <a:r>
              <a:rPr lang="en-IN" dirty="0"/>
              <a:t>Insights</a:t>
            </a:r>
          </a:p>
        </p:txBody>
      </p:sp>
      <p:sp>
        <p:nvSpPr>
          <p:cNvPr id="4" name="TextBox 3">
            <a:extLst>
              <a:ext uri="{FF2B5EF4-FFF2-40B4-BE49-F238E27FC236}">
                <a16:creationId xmlns:a16="http://schemas.microsoft.com/office/drawing/2014/main" id="{986FF6DE-1C10-4B82-F44F-373D1B3FA85B}"/>
              </a:ext>
            </a:extLst>
          </p:cNvPr>
          <p:cNvSpPr txBox="1"/>
          <p:nvPr/>
        </p:nvSpPr>
        <p:spPr>
          <a:xfrm>
            <a:off x="1752154" y="4864820"/>
            <a:ext cx="8687692" cy="1723549"/>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Q1( September-November) had the maximum quantity sold for FY 2020</a:t>
            </a:r>
          </a:p>
          <a:p>
            <a:pPr marL="285750" indent="-285750">
              <a:buFont typeface="Wingdings" panose="05000000000000000000" pitchFamily="2" charset="2"/>
              <a:buChar char="q"/>
            </a:pPr>
            <a:r>
              <a:rPr lang="en-IN" sz="2200" dirty="0"/>
              <a:t>Sales dropped in Q3( March-May) because of pandemic</a:t>
            </a:r>
          </a:p>
          <a:p>
            <a:pPr marL="285750" indent="-285750">
              <a:buFont typeface="Wingdings" panose="05000000000000000000" pitchFamily="2" charset="2"/>
              <a:buChar char="q"/>
            </a:pPr>
            <a:r>
              <a:rPr lang="en-IN" sz="2200" dirty="0"/>
              <a:t>Increase in sales recorded in Q4(June-August)</a:t>
            </a:r>
          </a:p>
          <a:p>
            <a:endParaRPr lang="en-IN" dirty="0"/>
          </a:p>
        </p:txBody>
      </p:sp>
      <p:pic>
        <p:nvPicPr>
          <p:cNvPr id="5" name="Picture 4" descr="Logo, icon&#10;&#10;Description automatically generated">
            <a:extLst>
              <a:ext uri="{FF2B5EF4-FFF2-40B4-BE49-F238E27FC236}">
                <a16:creationId xmlns:a16="http://schemas.microsoft.com/office/drawing/2014/main" id="{4ABDE209-394C-A181-631B-B92E6F104B69}"/>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6" name="Picture 5">
            <a:extLst>
              <a:ext uri="{FF2B5EF4-FFF2-40B4-BE49-F238E27FC236}">
                <a16:creationId xmlns:a16="http://schemas.microsoft.com/office/drawing/2014/main" id="{7A015EAD-76BF-4E80-82AE-CBA4A50B316B}"/>
              </a:ext>
            </a:extLst>
          </p:cNvPr>
          <p:cNvPicPr>
            <a:picLocks noChangeAspect="1"/>
          </p:cNvPicPr>
          <p:nvPr/>
        </p:nvPicPr>
        <p:blipFill>
          <a:blip r:embed="rId4"/>
          <a:stretch>
            <a:fillRect/>
          </a:stretch>
        </p:blipFill>
        <p:spPr>
          <a:xfrm>
            <a:off x="2078637" y="598558"/>
            <a:ext cx="7443583" cy="2789244"/>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127303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88424" y="-8964"/>
            <a:ext cx="12004124" cy="1200015"/>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78507E3-5D52-D70D-4966-4B5C66891032}"/>
              </a:ext>
            </a:extLst>
          </p:cNvPr>
          <p:cNvSpPr txBox="1"/>
          <p:nvPr/>
        </p:nvSpPr>
        <p:spPr>
          <a:xfrm>
            <a:off x="99452" y="-25161"/>
            <a:ext cx="12213130" cy="1569660"/>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9:</a:t>
            </a:r>
            <a:r>
              <a:rPr lang="en-US" sz="2400" dirty="0"/>
              <a:t>Which channel helped to bring more gross sales in the fiscal year 2021 and the percentage of contribution? The final output contains these fields:</a:t>
            </a:r>
          </a:p>
          <a:p>
            <a:r>
              <a:rPr lang="en-US" sz="2400" dirty="0"/>
              <a:t>channel, </a:t>
            </a:r>
            <a:r>
              <a:rPr lang="en-US" sz="2400" dirty="0" err="1"/>
              <a:t>gross_sales_mln</a:t>
            </a:r>
            <a:r>
              <a:rPr lang="en-US" sz="2400" dirty="0"/>
              <a:t>, percentage</a:t>
            </a:r>
            <a:endParaRPr lang="en-IN" sz="2400" dirty="0"/>
          </a:p>
          <a:p>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388857"/>
            <a:ext cx="408869" cy="400110"/>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949696B3-C327-4563-54FE-A17F00F348D9}"/>
              </a:ext>
            </a:extLst>
          </p:cNvPr>
          <p:cNvSpPr txBox="1"/>
          <p:nvPr/>
        </p:nvSpPr>
        <p:spPr>
          <a:xfrm>
            <a:off x="-662693" y="1801855"/>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9</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397559" y="1780485"/>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9</a:t>
            </a:r>
            <a:endParaRPr lang="en-IN" sz="1600" dirty="0">
              <a:solidFill>
                <a:schemeClr val="bg1"/>
              </a:solidFill>
            </a:endParaRPr>
          </a:p>
        </p:txBody>
      </p:sp>
      <p:pic>
        <p:nvPicPr>
          <p:cNvPr id="12" name="Picture 11">
            <a:extLst>
              <a:ext uri="{FF2B5EF4-FFF2-40B4-BE49-F238E27FC236}">
                <a16:creationId xmlns:a16="http://schemas.microsoft.com/office/drawing/2014/main" id="{77641FD1-D071-4668-89DF-B6F0F94345BE}"/>
              </a:ext>
            </a:extLst>
          </p:cNvPr>
          <p:cNvPicPr>
            <a:picLocks noChangeAspect="1"/>
          </p:cNvPicPr>
          <p:nvPr/>
        </p:nvPicPr>
        <p:blipFill>
          <a:blip r:embed="rId5"/>
          <a:stretch>
            <a:fillRect/>
          </a:stretch>
        </p:blipFill>
        <p:spPr>
          <a:xfrm>
            <a:off x="8189032" y="2777494"/>
            <a:ext cx="3903516" cy="1232804"/>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6C18858C-8EAB-4D72-900F-FC84BC87A4BD}"/>
              </a:ext>
            </a:extLst>
          </p:cNvPr>
          <p:cNvSpPr txBox="1"/>
          <p:nvPr/>
        </p:nvSpPr>
        <p:spPr>
          <a:xfrm>
            <a:off x="531420" y="2420404"/>
            <a:ext cx="7682358" cy="4339650"/>
          </a:xfrm>
          <a:prstGeom prst="rect">
            <a:avLst/>
          </a:prstGeom>
          <a:noFill/>
        </p:spPr>
        <p:txBody>
          <a:bodyPr wrap="square">
            <a:spAutoFit/>
          </a:bodyPr>
          <a:lstStyle/>
          <a:p>
            <a:r>
              <a:rPr lang="en-IN" sz="1200" dirty="0">
                <a:solidFill>
                  <a:schemeClr val="bg1"/>
                </a:solidFill>
                <a:latin typeface="Courier New" panose="02070309020205020404" pitchFamily="49" charset="0"/>
                <a:cs typeface="Courier New" panose="02070309020205020404" pitchFamily="49" charset="0"/>
              </a:rPr>
              <a:t>WITH </a:t>
            </a:r>
            <a:r>
              <a:rPr lang="en-IN" sz="1200" dirty="0" err="1">
                <a:solidFill>
                  <a:schemeClr val="bg1"/>
                </a:solidFill>
                <a:latin typeface="Courier New" panose="02070309020205020404" pitchFamily="49" charset="0"/>
                <a:cs typeface="Courier New" panose="02070309020205020404" pitchFamily="49" charset="0"/>
              </a:rPr>
              <a:t>gross_sales</a:t>
            </a:r>
            <a:r>
              <a:rPr lang="en-IN" sz="1200" dirty="0">
                <a:solidFill>
                  <a:schemeClr val="bg1"/>
                </a:solidFill>
                <a:latin typeface="Courier New" panose="02070309020205020404" pitchFamily="49" charset="0"/>
                <a:cs typeface="Courier New" panose="02070309020205020404" pitchFamily="49" charset="0"/>
              </a:rPr>
              <a:t> AS</a:t>
            </a:r>
          </a:p>
          <a:p>
            <a:r>
              <a:rPr lang="en-IN" sz="1200" dirty="0">
                <a:solidFill>
                  <a:schemeClr val="bg1"/>
                </a:solidFill>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SELECT </a:t>
            </a:r>
            <a:r>
              <a:rPr lang="en-US" sz="1200" dirty="0" err="1">
                <a:solidFill>
                  <a:schemeClr val="bg1"/>
                </a:solidFill>
                <a:latin typeface="Courier New" panose="02070309020205020404" pitchFamily="49" charset="0"/>
                <a:cs typeface="Courier New" panose="02070309020205020404" pitchFamily="49" charset="0"/>
              </a:rPr>
              <a:t>c.channel</a:t>
            </a:r>
            <a:r>
              <a:rPr lang="en-US" sz="1200" dirty="0">
                <a:solidFill>
                  <a:schemeClr val="bg1"/>
                </a:solidFill>
                <a:latin typeface="Courier New" panose="02070309020205020404" pitchFamily="49" charset="0"/>
                <a:cs typeface="Courier New" panose="02070309020205020404" pitchFamily="49" charset="0"/>
              </a:rPr>
              <a:t> AS channel_,</a:t>
            </a:r>
          </a:p>
          <a:p>
            <a:r>
              <a:rPr lang="en-US" sz="1200" dirty="0">
                <a:solidFill>
                  <a:schemeClr val="bg1"/>
                </a:solidFill>
                <a:latin typeface="Courier New" panose="02070309020205020404" pitchFamily="49" charset="0"/>
                <a:cs typeface="Courier New" panose="02070309020205020404" pitchFamily="49" charset="0"/>
              </a:rPr>
              <a:t>        ROUND(SUM(</a:t>
            </a:r>
            <a:r>
              <a:rPr lang="en-US" sz="1200" dirty="0" err="1">
                <a:solidFill>
                  <a:schemeClr val="bg1"/>
                </a:solidFill>
                <a:latin typeface="Courier New" panose="02070309020205020404" pitchFamily="49" charset="0"/>
                <a:cs typeface="Courier New" panose="02070309020205020404" pitchFamily="49" charset="0"/>
              </a:rPr>
              <a:t>b.gross_price</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a.sold_quantity</a:t>
            </a:r>
            <a:r>
              <a:rPr lang="en-US" sz="1200" dirty="0">
                <a:solidFill>
                  <a:schemeClr val="bg1"/>
                </a:solidFill>
                <a:latin typeface="Courier New" panose="02070309020205020404" pitchFamily="49" charset="0"/>
                <a:cs typeface="Courier New" panose="02070309020205020404" pitchFamily="49" charset="0"/>
              </a:rPr>
              <a:t>)/1000000,2) /* converting values to millions*/</a:t>
            </a:r>
          </a:p>
          <a:p>
            <a:r>
              <a:rPr lang="en-IN" sz="1200" dirty="0">
                <a:solidFill>
                  <a:schemeClr val="bg1"/>
                </a:solidFill>
                <a:latin typeface="Courier New" panose="02070309020205020404" pitchFamily="49" charset="0"/>
                <a:cs typeface="Courier New" panose="02070309020205020404" pitchFamily="49" charset="0"/>
              </a:rPr>
              <a:t> AS </a:t>
            </a:r>
            <a:r>
              <a:rPr lang="en-IN" sz="1200" dirty="0" err="1">
                <a:solidFill>
                  <a:schemeClr val="bg1"/>
                </a:solidFill>
                <a:latin typeface="Courier New" panose="02070309020205020404" pitchFamily="49" charset="0"/>
                <a:cs typeface="Courier New" panose="02070309020205020404" pitchFamily="49" charset="0"/>
              </a:rPr>
              <a:t>gross_sales_million</a:t>
            </a:r>
            <a:endParaRPr lang="en-IN"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FROM </a:t>
            </a:r>
            <a:r>
              <a:rPr lang="en-US" sz="1200" dirty="0" err="1">
                <a:solidFill>
                  <a:schemeClr val="bg1"/>
                </a:solidFill>
                <a:latin typeface="Courier New" panose="02070309020205020404" pitchFamily="49" charset="0"/>
                <a:cs typeface="Courier New" panose="02070309020205020404" pitchFamily="49" charset="0"/>
              </a:rPr>
              <a:t>fact_sales_monthly</a:t>
            </a:r>
            <a:r>
              <a:rPr lang="en-US" sz="1200" dirty="0">
                <a:solidFill>
                  <a:schemeClr val="bg1"/>
                </a:solidFill>
                <a:latin typeface="Courier New" panose="02070309020205020404" pitchFamily="49" charset="0"/>
                <a:cs typeface="Courier New" panose="02070309020205020404" pitchFamily="49" charset="0"/>
              </a:rPr>
              <a:t> AS a</a:t>
            </a:r>
          </a:p>
          <a:p>
            <a:r>
              <a:rPr lang="en-US" sz="1200" dirty="0">
                <a:solidFill>
                  <a:schemeClr val="bg1"/>
                </a:solidFill>
                <a:latin typeface="Courier New" panose="02070309020205020404" pitchFamily="49" charset="0"/>
                <a:cs typeface="Courier New" panose="02070309020205020404" pitchFamily="49" charset="0"/>
              </a:rPr>
              <a:t> LEFT JOIN </a:t>
            </a:r>
            <a:r>
              <a:rPr lang="en-US" sz="1200" dirty="0" err="1">
                <a:solidFill>
                  <a:schemeClr val="bg1"/>
                </a:solidFill>
                <a:latin typeface="Courier New" panose="02070309020205020404" pitchFamily="49" charset="0"/>
                <a:cs typeface="Courier New" panose="02070309020205020404" pitchFamily="49" charset="0"/>
              </a:rPr>
              <a:t>fact_gross_price</a:t>
            </a:r>
            <a:r>
              <a:rPr lang="en-US" sz="1200" dirty="0">
                <a:solidFill>
                  <a:schemeClr val="bg1"/>
                </a:solidFill>
                <a:latin typeface="Courier New" panose="02070309020205020404" pitchFamily="49" charset="0"/>
                <a:cs typeface="Courier New" panose="02070309020205020404" pitchFamily="49" charset="0"/>
              </a:rPr>
              <a:t> AS b</a:t>
            </a:r>
          </a:p>
          <a:p>
            <a:r>
              <a:rPr lang="en-IN" sz="1200" dirty="0">
                <a:solidFill>
                  <a:schemeClr val="bg1"/>
                </a:solidFill>
                <a:latin typeface="Courier New" panose="02070309020205020404" pitchFamily="49" charset="0"/>
                <a:cs typeface="Courier New" panose="02070309020205020404" pitchFamily="49" charset="0"/>
              </a:rPr>
              <a:t> ON </a:t>
            </a:r>
            <a:r>
              <a:rPr lang="en-IN" sz="1200" dirty="0" err="1">
                <a:solidFill>
                  <a:schemeClr val="bg1"/>
                </a:solidFill>
                <a:latin typeface="Courier New" panose="02070309020205020404" pitchFamily="49" charset="0"/>
                <a:cs typeface="Courier New" panose="02070309020205020404" pitchFamily="49" charset="0"/>
              </a:rPr>
              <a:t>a.product_code</a:t>
            </a:r>
            <a:r>
              <a:rPr lang="en-IN" sz="1200" dirty="0">
                <a:solidFill>
                  <a:schemeClr val="bg1"/>
                </a:solidFill>
                <a:latin typeface="Courier New" panose="02070309020205020404" pitchFamily="49" charset="0"/>
                <a:cs typeface="Courier New" panose="02070309020205020404" pitchFamily="49" charset="0"/>
              </a:rPr>
              <a:t> = </a:t>
            </a:r>
            <a:r>
              <a:rPr lang="en-IN" sz="1200" dirty="0" err="1">
                <a:solidFill>
                  <a:schemeClr val="bg1"/>
                </a:solidFill>
                <a:latin typeface="Courier New" panose="02070309020205020404" pitchFamily="49" charset="0"/>
                <a:cs typeface="Courier New" panose="02070309020205020404" pitchFamily="49" charset="0"/>
              </a:rPr>
              <a:t>b.product_code</a:t>
            </a:r>
            <a:endParaRPr lang="en-IN"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AND </a:t>
            </a:r>
            <a:r>
              <a:rPr lang="en-US" sz="1200" dirty="0" err="1">
                <a:solidFill>
                  <a:schemeClr val="bg1"/>
                </a:solidFill>
                <a:latin typeface="Courier New" panose="02070309020205020404" pitchFamily="49" charset="0"/>
                <a:cs typeface="Courier New" panose="02070309020205020404" pitchFamily="49" charset="0"/>
              </a:rPr>
              <a:t>a.fiscal_year</a:t>
            </a:r>
            <a:r>
              <a:rPr lang="en-US" sz="1200" dirty="0">
                <a:solidFill>
                  <a:schemeClr val="bg1"/>
                </a:solidFill>
                <a:latin typeface="Courier New" panose="02070309020205020404" pitchFamily="49" charset="0"/>
                <a:cs typeface="Courier New" panose="02070309020205020404" pitchFamily="49" charset="0"/>
              </a:rPr>
              <a:t> = </a:t>
            </a:r>
            <a:r>
              <a:rPr lang="en-US" sz="1200" dirty="0" err="1">
                <a:solidFill>
                  <a:schemeClr val="bg1"/>
                </a:solidFill>
                <a:latin typeface="Courier New" panose="02070309020205020404" pitchFamily="49" charset="0"/>
                <a:cs typeface="Courier New" panose="02070309020205020404" pitchFamily="49" charset="0"/>
              </a:rPr>
              <a:t>b.fiscal_year</a:t>
            </a:r>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LEFT JOIN </a:t>
            </a:r>
            <a:r>
              <a:rPr lang="en-US" sz="1200" dirty="0" err="1">
                <a:solidFill>
                  <a:schemeClr val="bg1"/>
                </a:solidFill>
                <a:latin typeface="Courier New" panose="02070309020205020404" pitchFamily="49" charset="0"/>
                <a:cs typeface="Courier New" panose="02070309020205020404" pitchFamily="49" charset="0"/>
              </a:rPr>
              <a:t>dim_customer</a:t>
            </a:r>
            <a:r>
              <a:rPr lang="en-US" sz="1200" dirty="0">
                <a:solidFill>
                  <a:schemeClr val="bg1"/>
                </a:solidFill>
                <a:latin typeface="Courier New" panose="02070309020205020404" pitchFamily="49" charset="0"/>
                <a:cs typeface="Courier New" panose="02070309020205020404" pitchFamily="49" charset="0"/>
              </a:rPr>
              <a:t> AS c</a:t>
            </a:r>
          </a:p>
          <a:p>
            <a:r>
              <a:rPr lang="en-IN" sz="1200" dirty="0">
                <a:solidFill>
                  <a:schemeClr val="bg1"/>
                </a:solidFill>
                <a:latin typeface="Courier New" panose="02070309020205020404" pitchFamily="49" charset="0"/>
                <a:cs typeface="Courier New" panose="02070309020205020404" pitchFamily="49" charset="0"/>
              </a:rPr>
              <a:t> ON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a.customer_code</a:t>
            </a:r>
            <a:r>
              <a:rPr lang="en-US" sz="1200" dirty="0">
                <a:solidFill>
                  <a:schemeClr val="bg1"/>
                </a:solidFill>
                <a:latin typeface="Courier New" panose="02070309020205020404" pitchFamily="49" charset="0"/>
                <a:cs typeface="Courier New" panose="02070309020205020404" pitchFamily="49" charset="0"/>
              </a:rPr>
              <a:t> = </a:t>
            </a:r>
            <a:r>
              <a:rPr lang="en-US" sz="1200" dirty="0" err="1">
                <a:solidFill>
                  <a:schemeClr val="bg1"/>
                </a:solidFill>
                <a:latin typeface="Courier New" panose="02070309020205020404" pitchFamily="49" charset="0"/>
                <a:cs typeface="Courier New" panose="02070309020205020404" pitchFamily="49" charset="0"/>
              </a:rPr>
              <a:t>c.customer_code</a:t>
            </a:r>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WHERE </a:t>
            </a:r>
            <a:r>
              <a:rPr lang="en-US" sz="1200" dirty="0" err="1">
                <a:solidFill>
                  <a:schemeClr val="bg1"/>
                </a:solidFill>
                <a:latin typeface="Courier New" panose="02070309020205020404" pitchFamily="49" charset="0"/>
                <a:cs typeface="Courier New" panose="02070309020205020404" pitchFamily="49" charset="0"/>
              </a:rPr>
              <a:t>a.fiscal_year</a:t>
            </a:r>
            <a:r>
              <a:rPr lang="en-US" sz="1200" dirty="0">
                <a:solidFill>
                  <a:schemeClr val="bg1"/>
                </a:solidFill>
                <a:latin typeface="Courier New" panose="02070309020205020404" pitchFamily="49" charset="0"/>
                <a:cs typeface="Courier New" panose="02070309020205020404" pitchFamily="49" charset="0"/>
              </a:rPr>
              <a:t> = 2021</a:t>
            </a:r>
          </a:p>
          <a:p>
            <a:r>
              <a:rPr lang="en-IN" sz="1200" dirty="0">
                <a:solidFill>
                  <a:schemeClr val="bg1"/>
                </a:solidFill>
                <a:latin typeface="Courier New" panose="02070309020205020404" pitchFamily="49" charset="0"/>
                <a:cs typeface="Courier New" panose="02070309020205020404" pitchFamily="49" charset="0"/>
              </a:rPr>
              <a:t> GROUP BY </a:t>
            </a:r>
            <a:r>
              <a:rPr lang="en-IN" sz="1200" dirty="0" err="1">
                <a:solidFill>
                  <a:schemeClr val="bg1"/>
                </a:solidFill>
                <a:latin typeface="Courier New" panose="02070309020205020404" pitchFamily="49" charset="0"/>
                <a:cs typeface="Courier New" panose="02070309020205020404" pitchFamily="49" charset="0"/>
              </a:rPr>
              <a:t>c.channel</a:t>
            </a:r>
            <a:endParaRPr lang="en-IN" sz="1200" dirty="0">
              <a:solidFill>
                <a:schemeClr val="bg1"/>
              </a:solidFill>
              <a:latin typeface="Courier New" panose="02070309020205020404" pitchFamily="49" charset="0"/>
              <a:cs typeface="Courier New" panose="02070309020205020404" pitchFamily="49" charset="0"/>
            </a:endParaRPr>
          </a:p>
          <a:p>
            <a:r>
              <a:rPr lang="en-IN" sz="1200" dirty="0">
                <a:solidFill>
                  <a:schemeClr val="bg1"/>
                </a:solidFill>
                <a:latin typeface="Courier New" panose="02070309020205020404" pitchFamily="49" charset="0"/>
                <a:cs typeface="Courier New" panose="02070309020205020404" pitchFamily="49" charset="0"/>
              </a:rPr>
              <a:t>)</a:t>
            </a:r>
          </a:p>
          <a:p>
            <a:endParaRPr lang="en-IN" sz="1200" dirty="0">
              <a:solidFill>
                <a:schemeClr val="bg1"/>
              </a:solidFill>
              <a:latin typeface="Courier New" panose="02070309020205020404" pitchFamily="49" charset="0"/>
              <a:cs typeface="Courier New" panose="02070309020205020404" pitchFamily="49" charset="0"/>
            </a:endParaRPr>
          </a:p>
          <a:p>
            <a:r>
              <a:rPr lang="en-IN" sz="1200" dirty="0">
                <a:solidFill>
                  <a:schemeClr val="bg1"/>
                </a:solidFill>
                <a:latin typeface="Courier New" panose="02070309020205020404" pitchFamily="49" charset="0"/>
                <a:cs typeface="Courier New" panose="02070309020205020404" pitchFamily="49" charset="0"/>
              </a:rPr>
              <a:t>SELECT channel_,</a:t>
            </a:r>
          </a:p>
          <a:p>
            <a:r>
              <a:rPr lang="en-US" sz="1200" dirty="0">
                <a:solidFill>
                  <a:schemeClr val="bg1"/>
                </a:solidFill>
                <a:latin typeface="Courier New" panose="02070309020205020404" pitchFamily="49" charset="0"/>
                <a:cs typeface="Courier New" panose="02070309020205020404" pitchFamily="49" charset="0"/>
              </a:rPr>
              <a:t>       CONCAT('$',</a:t>
            </a:r>
            <a:r>
              <a:rPr lang="en-US" sz="1200" dirty="0" err="1">
                <a:solidFill>
                  <a:schemeClr val="bg1"/>
                </a:solidFill>
                <a:latin typeface="Courier New" panose="02070309020205020404" pitchFamily="49" charset="0"/>
                <a:cs typeface="Courier New" panose="02070309020205020404" pitchFamily="49" charset="0"/>
              </a:rPr>
              <a:t>gross_sales_million</a:t>
            </a:r>
            <a:r>
              <a:rPr lang="en-US" sz="1200" dirty="0">
                <a:solidFill>
                  <a:schemeClr val="bg1"/>
                </a:solidFill>
                <a:latin typeface="Courier New" panose="02070309020205020404" pitchFamily="49" charset="0"/>
                <a:cs typeface="Courier New" panose="02070309020205020404" pitchFamily="49" charset="0"/>
              </a:rPr>
              <a:t>) AS </a:t>
            </a:r>
            <a:r>
              <a:rPr lang="en-US" sz="1200" dirty="0" err="1">
                <a:solidFill>
                  <a:schemeClr val="bg1"/>
                </a:solidFill>
                <a:latin typeface="Courier New" panose="02070309020205020404" pitchFamily="49" charset="0"/>
                <a:cs typeface="Courier New" panose="02070309020205020404" pitchFamily="49" charset="0"/>
              </a:rPr>
              <a:t>gross_sales_million</a:t>
            </a:r>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CONCAT(ROUND(</a:t>
            </a:r>
            <a:r>
              <a:rPr lang="en-US" sz="1200" dirty="0" err="1">
                <a:solidFill>
                  <a:schemeClr val="bg1"/>
                </a:solidFill>
                <a:latin typeface="Courier New" panose="02070309020205020404" pitchFamily="49" charset="0"/>
                <a:cs typeface="Courier New" panose="02070309020205020404" pitchFamily="49" charset="0"/>
              </a:rPr>
              <a:t>gross_sales_million</a:t>
            </a:r>
            <a:r>
              <a:rPr lang="en-US" sz="1200" dirty="0">
                <a:solidFill>
                  <a:schemeClr val="bg1"/>
                </a:solidFill>
                <a:latin typeface="Courier New" panose="02070309020205020404" pitchFamily="49" charset="0"/>
                <a:cs typeface="Courier New" panose="02070309020205020404" pitchFamily="49" charset="0"/>
              </a:rPr>
              <a:t>/ SUM(</a:t>
            </a:r>
            <a:r>
              <a:rPr lang="en-US" sz="1200" dirty="0" err="1">
                <a:solidFill>
                  <a:schemeClr val="bg1"/>
                </a:solidFill>
                <a:latin typeface="Courier New" panose="02070309020205020404" pitchFamily="49" charset="0"/>
                <a:cs typeface="Courier New" panose="02070309020205020404" pitchFamily="49" charset="0"/>
              </a:rPr>
              <a:t>gross_sales_million</a:t>
            </a:r>
            <a:r>
              <a:rPr lang="en-US" sz="1200" dirty="0">
                <a:solidFill>
                  <a:schemeClr val="bg1"/>
                </a:solidFill>
                <a:latin typeface="Courier New" panose="02070309020205020404" pitchFamily="49" charset="0"/>
                <a:cs typeface="Courier New" panose="02070309020205020404" pitchFamily="49" charset="0"/>
              </a:rPr>
              <a:t>) OVER()*100,2),'%') AS percentage</a:t>
            </a:r>
          </a:p>
          <a:p>
            <a:r>
              <a:rPr lang="en-IN" sz="1200" dirty="0">
                <a:solidFill>
                  <a:schemeClr val="bg1"/>
                </a:solidFill>
                <a:latin typeface="Courier New" panose="02070309020205020404" pitchFamily="49" charset="0"/>
                <a:cs typeface="Courier New" panose="02070309020205020404" pitchFamily="49" charset="0"/>
              </a:rPr>
              <a:t>FROM </a:t>
            </a:r>
            <a:r>
              <a:rPr lang="en-IN" sz="1200" dirty="0" err="1">
                <a:solidFill>
                  <a:schemeClr val="bg1"/>
                </a:solidFill>
                <a:latin typeface="Courier New" panose="02070309020205020404" pitchFamily="49" charset="0"/>
                <a:cs typeface="Courier New" panose="02070309020205020404" pitchFamily="49" charset="0"/>
              </a:rPr>
              <a:t>gross_sales</a:t>
            </a:r>
            <a:endParaRPr lang="en-IN" sz="1200" dirty="0">
              <a:solidFill>
                <a:schemeClr val="bg1"/>
              </a:solidFill>
              <a:latin typeface="Courier New" panose="02070309020205020404" pitchFamily="49" charset="0"/>
              <a:cs typeface="Courier New" panose="02070309020205020404" pitchFamily="49" charset="0"/>
            </a:endParaRPr>
          </a:p>
          <a:p>
            <a:r>
              <a:rPr lang="en-IN" sz="1200" dirty="0">
                <a:solidFill>
                  <a:schemeClr val="bg1"/>
                </a:solidFill>
                <a:latin typeface="Courier New" panose="02070309020205020404" pitchFamily="49" charset="0"/>
                <a:cs typeface="Courier New" panose="02070309020205020404" pitchFamily="49" charset="0"/>
              </a:rPr>
              <a:t>ORDER BY percentage DESC;</a:t>
            </a:r>
          </a:p>
        </p:txBody>
      </p:sp>
    </p:spTree>
    <p:custDataLst>
      <p:tags r:id="rId1"/>
    </p:custDataLst>
    <p:extLst>
      <p:ext uri="{BB962C8B-B14F-4D97-AF65-F5344CB8AC3E}">
        <p14:creationId xmlns:p14="http://schemas.microsoft.com/office/powerpoint/2010/main" val="32994359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CE467-08A5-28B3-4EDB-3E5545F00659}"/>
              </a:ext>
            </a:extLst>
          </p:cNvPr>
          <p:cNvSpPr txBox="1"/>
          <p:nvPr/>
        </p:nvSpPr>
        <p:spPr>
          <a:xfrm>
            <a:off x="5042742" y="4695976"/>
            <a:ext cx="1515374" cy="369332"/>
          </a:xfrm>
          <a:prstGeom prst="rect">
            <a:avLst/>
          </a:prstGeom>
          <a:noFill/>
        </p:spPr>
        <p:txBody>
          <a:bodyPr wrap="square" rtlCol="0">
            <a:spAutoFit/>
          </a:bodyPr>
          <a:lstStyle/>
          <a:p>
            <a:pPr algn="ctr"/>
            <a:r>
              <a:rPr lang="en-IN"/>
              <a:t>Insights</a:t>
            </a:r>
          </a:p>
        </p:txBody>
      </p:sp>
      <p:sp>
        <p:nvSpPr>
          <p:cNvPr id="4" name="TextBox 3">
            <a:extLst>
              <a:ext uri="{FF2B5EF4-FFF2-40B4-BE49-F238E27FC236}">
                <a16:creationId xmlns:a16="http://schemas.microsoft.com/office/drawing/2014/main" id="{E5170782-44B6-3952-73C7-F74B70227C2F}"/>
              </a:ext>
            </a:extLst>
          </p:cNvPr>
          <p:cNvSpPr txBox="1"/>
          <p:nvPr/>
        </p:nvSpPr>
        <p:spPr>
          <a:xfrm>
            <a:off x="1752154" y="5120459"/>
            <a:ext cx="8687692" cy="1200329"/>
          </a:xfrm>
          <a:prstGeom prst="rect">
            <a:avLst/>
          </a:prstGeom>
          <a:noFill/>
        </p:spPr>
        <p:txBody>
          <a:bodyPr wrap="square" rtlCol="0">
            <a:spAutoFit/>
          </a:bodyPr>
          <a:lstStyle/>
          <a:p>
            <a:pPr marL="285750" indent="-285750">
              <a:buFont typeface="Wingdings" panose="05000000000000000000" pitchFamily="2" charset="2"/>
              <a:buChar char="q"/>
            </a:pPr>
            <a:r>
              <a:rPr lang="en-IN"/>
              <a:t>Retailers with $1219.08 Million which is 73.23% of gross sales for FY 2021 followed by Direct channel with $257.53 Million and Distributor with $188.03 Million. </a:t>
            </a:r>
          </a:p>
          <a:p>
            <a:endParaRPr lang="en-IN"/>
          </a:p>
        </p:txBody>
      </p:sp>
      <p:pic>
        <p:nvPicPr>
          <p:cNvPr id="5" name="Picture 4" descr="Logo, icon&#10;&#10;Description automatically generated">
            <a:extLst>
              <a:ext uri="{FF2B5EF4-FFF2-40B4-BE49-F238E27FC236}">
                <a16:creationId xmlns:a16="http://schemas.microsoft.com/office/drawing/2014/main" id="{BB393352-617B-BD1C-E942-D98E2C878DC2}"/>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7E669F94-0AE9-4394-B94A-4A7C5C31ADFE}"/>
              </a:ext>
            </a:extLst>
          </p:cNvPr>
          <p:cNvPicPr>
            <a:picLocks noChangeAspect="1"/>
          </p:cNvPicPr>
          <p:nvPr/>
        </p:nvPicPr>
        <p:blipFill>
          <a:blip r:embed="rId4"/>
          <a:stretch>
            <a:fillRect/>
          </a:stretch>
        </p:blipFill>
        <p:spPr>
          <a:xfrm>
            <a:off x="2604791" y="537212"/>
            <a:ext cx="6654087" cy="2467245"/>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15355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84366"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88424" y="-8964"/>
            <a:ext cx="12004124" cy="1200015"/>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78507E3-5D52-D70D-4966-4B5C66891032}"/>
              </a:ext>
            </a:extLst>
          </p:cNvPr>
          <p:cNvSpPr txBox="1"/>
          <p:nvPr/>
        </p:nvSpPr>
        <p:spPr>
          <a:xfrm>
            <a:off x="99452" y="-25161"/>
            <a:ext cx="12213130" cy="1200329"/>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10:</a:t>
            </a:r>
            <a:r>
              <a:rPr lang="en-US" sz="2400" dirty="0"/>
              <a:t> Get the Top 3 products in each division that have a high </a:t>
            </a:r>
            <a:r>
              <a:rPr lang="en-US" sz="2400" dirty="0" err="1"/>
              <a:t>total_sold_quantity</a:t>
            </a:r>
            <a:r>
              <a:rPr lang="en-US" sz="2400" dirty="0"/>
              <a:t> in the </a:t>
            </a:r>
            <a:r>
              <a:rPr lang="en-US" sz="2400" dirty="0" err="1"/>
              <a:t>fiscal_year</a:t>
            </a:r>
            <a:r>
              <a:rPr lang="en-US" sz="2400" dirty="0"/>
              <a:t> 2021? The final output contains these fields: division, </a:t>
            </a:r>
            <a:r>
              <a:rPr lang="en-US" sz="2400" dirty="0" err="1"/>
              <a:t>product_code</a:t>
            </a:r>
            <a:r>
              <a:rPr lang="en-US" sz="2400" dirty="0"/>
              <a:t>, product, </a:t>
            </a:r>
            <a:r>
              <a:rPr lang="en-US" sz="2400" dirty="0" err="1"/>
              <a:t>total_sold_quantity</a:t>
            </a:r>
            <a:r>
              <a:rPr lang="en-US" sz="2400" dirty="0"/>
              <a:t>, </a:t>
            </a:r>
            <a:r>
              <a:rPr lang="en-US" sz="2400" dirty="0" err="1"/>
              <a:t>rank_order</a:t>
            </a:r>
            <a:endParaRPr lang="en-IN" sz="2400" dirty="0">
              <a:effectLst>
                <a:outerShdw blurRad="50800" dist="38100" dir="16200000" rotWithShape="0">
                  <a:prstClr val="black">
                    <a:alpha val="40000"/>
                  </a:prstClr>
                </a:outerShdw>
              </a:effectLst>
            </a:endParaRPr>
          </a:p>
        </p:txBody>
      </p:sp>
      <p:sp>
        <p:nvSpPr>
          <p:cNvPr id="4" name="TextBox 3">
            <a:extLst>
              <a:ext uri="{FF2B5EF4-FFF2-40B4-BE49-F238E27FC236}">
                <a16:creationId xmlns:a16="http://schemas.microsoft.com/office/drawing/2014/main" id="{949696B3-C327-4563-54FE-A17F00F348D9}"/>
              </a:ext>
            </a:extLst>
          </p:cNvPr>
          <p:cNvSpPr txBox="1"/>
          <p:nvPr/>
        </p:nvSpPr>
        <p:spPr>
          <a:xfrm>
            <a:off x="-662693" y="1801855"/>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10</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397559" y="1780485"/>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10</a:t>
            </a:r>
            <a:endParaRPr lang="en-IN" sz="1600" dirty="0">
              <a:solidFill>
                <a:schemeClr val="bg1"/>
              </a:solidFill>
            </a:endParaRPr>
          </a:p>
        </p:txBody>
      </p:sp>
      <p:sp>
        <p:nvSpPr>
          <p:cNvPr id="13" name="TextBox 12">
            <a:extLst>
              <a:ext uri="{FF2B5EF4-FFF2-40B4-BE49-F238E27FC236}">
                <a16:creationId xmlns:a16="http://schemas.microsoft.com/office/drawing/2014/main" id="{9BFB5EA9-2A23-404F-BE68-FBEF78D25B40}"/>
              </a:ext>
            </a:extLst>
          </p:cNvPr>
          <p:cNvSpPr txBox="1"/>
          <p:nvPr/>
        </p:nvSpPr>
        <p:spPr>
          <a:xfrm>
            <a:off x="0" y="2395361"/>
            <a:ext cx="8921931" cy="4493538"/>
          </a:xfrm>
          <a:prstGeom prst="rect">
            <a:avLst/>
          </a:prstGeom>
          <a:no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WITH </a:t>
            </a:r>
            <a:r>
              <a:rPr lang="en-US" sz="1100" dirty="0" err="1">
                <a:solidFill>
                  <a:schemeClr val="bg1"/>
                </a:solidFill>
                <a:latin typeface="Courier New" panose="02070309020205020404" pitchFamily="49" charset="0"/>
                <a:cs typeface="Courier New" panose="02070309020205020404" pitchFamily="49" charset="0"/>
              </a:rPr>
              <a:t>top_sold_products</a:t>
            </a:r>
            <a:r>
              <a:rPr lang="en-US" sz="1100" dirty="0">
                <a:solidFill>
                  <a:schemeClr val="bg1"/>
                </a:solidFill>
                <a:latin typeface="Courier New" panose="02070309020205020404" pitchFamily="49" charset="0"/>
                <a:cs typeface="Courier New" panose="02070309020205020404" pitchFamily="49" charset="0"/>
              </a:rPr>
              <a:t> AS /*creating a CTE for getting top selling products for all divisions*/</a:t>
            </a:r>
          </a:p>
          <a:p>
            <a:r>
              <a:rPr lang="en-IN" sz="1100" dirty="0">
                <a:solidFill>
                  <a:schemeClr val="bg1"/>
                </a:solidFill>
                <a:latin typeface="Courier New" panose="02070309020205020404" pitchFamily="49" charset="0"/>
                <a:cs typeface="Courier New" panose="02070309020205020404" pitchFamily="49" charset="0"/>
              </a:rPr>
              <a:t>(</a:t>
            </a:r>
          </a:p>
          <a:p>
            <a:r>
              <a:rPr lang="en-US" sz="1100" dirty="0">
                <a:solidFill>
                  <a:schemeClr val="bg1"/>
                </a:solidFill>
                <a:latin typeface="Courier New" panose="02070309020205020404" pitchFamily="49" charset="0"/>
                <a:cs typeface="Courier New" panose="02070309020205020404" pitchFamily="49" charset="0"/>
              </a:rPr>
              <a:t>	SELECT </a:t>
            </a:r>
            <a:r>
              <a:rPr lang="en-US" sz="1100" dirty="0" err="1">
                <a:solidFill>
                  <a:schemeClr val="bg1"/>
                </a:solidFill>
                <a:latin typeface="Courier New" panose="02070309020205020404" pitchFamily="49" charset="0"/>
                <a:cs typeface="Courier New" panose="02070309020205020404" pitchFamily="49" charset="0"/>
              </a:rPr>
              <a:t>b.division</a:t>
            </a:r>
            <a:r>
              <a:rPr lang="en-US" sz="1100" dirty="0">
                <a:solidFill>
                  <a:schemeClr val="bg1"/>
                </a:solidFill>
                <a:latin typeface="Courier New" panose="02070309020205020404" pitchFamily="49" charset="0"/>
                <a:cs typeface="Courier New" panose="02070309020205020404" pitchFamily="49" charset="0"/>
              </a:rPr>
              <a:t> AS division,</a:t>
            </a:r>
          </a:p>
          <a:p>
            <a:r>
              <a:rPr lang="en-IN" sz="1100" dirty="0">
                <a:latin typeface="Courier New" panose="02070309020205020404" pitchFamily="49" charset="0"/>
                <a:cs typeface="Courier New" panose="02070309020205020404" pitchFamily="49" charset="0"/>
              </a:rPr>
              <a:t>		   </a:t>
            </a:r>
            <a:r>
              <a:rPr lang="en-IN" sz="1100" dirty="0" err="1">
                <a:solidFill>
                  <a:schemeClr val="bg1"/>
                </a:solidFill>
                <a:latin typeface="Courier New" panose="02070309020205020404" pitchFamily="49" charset="0"/>
                <a:cs typeface="Courier New" panose="02070309020205020404" pitchFamily="49" charset="0"/>
              </a:rPr>
              <a:t>b.product_code</a:t>
            </a:r>
            <a:r>
              <a:rPr lang="en-IN" sz="1100" dirty="0">
                <a:solidFill>
                  <a:schemeClr val="bg1"/>
                </a:solidFill>
                <a:latin typeface="Courier New" panose="02070309020205020404" pitchFamily="49" charset="0"/>
                <a:cs typeface="Courier New" panose="02070309020205020404" pitchFamily="49" charset="0"/>
              </a:rPr>
              <a:t> AS </a:t>
            </a:r>
            <a:r>
              <a:rPr lang="en-IN" sz="1100" dirty="0" err="1">
                <a:solidFill>
                  <a:schemeClr val="bg1"/>
                </a:solidFill>
                <a:latin typeface="Courier New" panose="02070309020205020404" pitchFamily="49" charset="0"/>
                <a:cs typeface="Courier New" panose="02070309020205020404" pitchFamily="49" charset="0"/>
              </a:rPr>
              <a:t>product_code</a:t>
            </a:r>
            <a:r>
              <a:rPr lang="en-IN" sz="1100" dirty="0">
                <a:solidFill>
                  <a:schemeClr val="bg1"/>
                </a:solidFill>
                <a:latin typeface="Courier New" panose="02070309020205020404" pitchFamily="49" charset="0"/>
                <a:cs typeface="Courier New" panose="02070309020205020404" pitchFamily="49" charset="0"/>
              </a:rPr>
              <a:t>,</a:t>
            </a:r>
          </a:p>
          <a:p>
            <a:r>
              <a:rPr lang="en-IN" sz="1100" dirty="0">
                <a:solidFill>
                  <a:schemeClr val="bg1"/>
                </a:solidFill>
                <a:latin typeface="Courier New" panose="02070309020205020404" pitchFamily="49" charset="0"/>
                <a:cs typeface="Courier New" panose="02070309020205020404" pitchFamily="49" charset="0"/>
              </a:rPr>
              <a:t>		   </a:t>
            </a:r>
            <a:r>
              <a:rPr lang="en-IN" sz="1100" dirty="0" err="1">
                <a:solidFill>
                  <a:schemeClr val="bg1"/>
                </a:solidFill>
                <a:latin typeface="Courier New" panose="02070309020205020404" pitchFamily="49" charset="0"/>
                <a:cs typeface="Courier New" panose="02070309020205020404" pitchFamily="49" charset="0"/>
              </a:rPr>
              <a:t>b.product</a:t>
            </a:r>
            <a:r>
              <a:rPr lang="en-IN" sz="1100" dirty="0">
                <a:solidFill>
                  <a:schemeClr val="bg1"/>
                </a:solidFill>
                <a:latin typeface="Courier New" panose="02070309020205020404" pitchFamily="49" charset="0"/>
                <a:cs typeface="Courier New" panose="02070309020205020404" pitchFamily="49" charset="0"/>
              </a:rPr>
              <a:t> AS product,</a:t>
            </a:r>
          </a:p>
          <a:p>
            <a:r>
              <a:rPr lang="en-US" sz="1100" dirty="0">
                <a:solidFill>
                  <a:schemeClr val="bg1"/>
                </a:solidFill>
                <a:latin typeface="Courier New" panose="02070309020205020404" pitchFamily="49" charset="0"/>
                <a:cs typeface="Courier New" panose="02070309020205020404" pitchFamily="49" charset="0"/>
              </a:rPr>
              <a:t>		   SUM(</a:t>
            </a:r>
            <a:r>
              <a:rPr lang="en-US" sz="1100" dirty="0" err="1">
                <a:solidFill>
                  <a:schemeClr val="bg1"/>
                </a:solidFill>
                <a:latin typeface="Courier New" panose="02070309020205020404" pitchFamily="49" charset="0"/>
                <a:cs typeface="Courier New" panose="02070309020205020404" pitchFamily="49" charset="0"/>
              </a:rPr>
              <a:t>a.sold_quantity</a:t>
            </a:r>
            <a:r>
              <a:rPr lang="en-US" sz="1100" dirty="0">
                <a:solidFill>
                  <a:schemeClr val="bg1"/>
                </a:solidFill>
                <a:latin typeface="Courier New" panose="02070309020205020404" pitchFamily="49" charset="0"/>
                <a:cs typeface="Courier New" panose="02070309020205020404" pitchFamily="49" charset="0"/>
              </a:rPr>
              <a:t>) AS </a:t>
            </a:r>
            <a:r>
              <a:rPr lang="en-US" sz="1100" dirty="0" err="1">
                <a:solidFill>
                  <a:schemeClr val="bg1"/>
                </a:solidFill>
                <a:latin typeface="Courier New" panose="02070309020205020404" pitchFamily="49" charset="0"/>
                <a:cs typeface="Courier New" panose="02070309020205020404" pitchFamily="49" charset="0"/>
              </a:rPr>
              <a:t>total_sold_quantity</a:t>
            </a:r>
            <a:endParaRPr lang="en-US"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	FROM </a:t>
            </a:r>
            <a:r>
              <a:rPr lang="en-US" sz="1100" dirty="0" err="1">
                <a:solidFill>
                  <a:schemeClr val="bg1"/>
                </a:solidFill>
                <a:latin typeface="Courier New" panose="02070309020205020404" pitchFamily="49" charset="0"/>
                <a:cs typeface="Courier New" panose="02070309020205020404" pitchFamily="49" charset="0"/>
              </a:rPr>
              <a:t>fact_sales_monthly</a:t>
            </a:r>
            <a:r>
              <a:rPr lang="en-US" sz="1100" dirty="0">
                <a:solidFill>
                  <a:schemeClr val="bg1"/>
                </a:solidFill>
                <a:latin typeface="Courier New" panose="02070309020205020404" pitchFamily="49" charset="0"/>
                <a:cs typeface="Courier New" panose="02070309020205020404" pitchFamily="49" charset="0"/>
              </a:rPr>
              <a:t> AS a</a:t>
            </a:r>
          </a:p>
          <a:p>
            <a:r>
              <a:rPr lang="en-US" sz="1100" dirty="0">
                <a:solidFill>
                  <a:schemeClr val="bg1"/>
                </a:solidFill>
                <a:latin typeface="Courier New" panose="02070309020205020404" pitchFamily="49" charset="0"/>
                <a:cs typeface="Courier New" panose="02070309020205020404" pitchFamily="49" charset="0"/>
              </a:rPr>
              <a:t>	INNER JOIN </a:t>
            </a:r>
            <a:r>
              <a:rPr lang="en-US" sz="1100" dirty="0" err="1">
                <a:solidFill>
                  <a:schemeClr val="bg1"/>
                </a:solidFill>
                <a:latin typeface="Courier New" panose="02070309020205020404" pitchFamily="49" charset="0"/>
                <a:cs typeface="Courier New" panose="02070309020205020404" pitchFamily="49" charset="0"/>
              </a:rPr>
              <a:t>dim_product</a:t>
            </a:r>
            <a:r>
              <a:rPr lang="en-US" sz="1100" dirty="0">
                <a:solidFill>
                  <a:schemeClr val="bg1"/>
                </a:solidFill>
                <a:latin typeface="Courier New" panose="02070309020205020404" pitchFamily="49" charset="0"/>
                <a:cs typeface="Courier New" panose="02070309020205020404" pitchFamily="49" charset="0"/>
              </a:rPr>
              <a:t> AS b</a:t>
            </a:r>
          </a:p>
          <a:p>
            <a:r>
              <a:rPr lang="en-IN" sz="1100" dirty="0">
                <a:solidFill>
                  <a:schemeClr val="bg1"/>
                </a:solidFill>
                <a:latin typeface="Courier New" panose="02070309020205020404" pitchFamily="49" charset="0"/>
                <a:cs typeface="Courier New" panose="02070309020205020404" pitchFamily="49" charset="0"/>
              </a:rPr>
              <a:t>	ON </a:t>
            </a:r>
            <a:r>
              <a:rPr lang="en-IN" sz="1100" dirty="0" err="1">
                <a:solidFill>
                  <a:schemeClr val="bg1"/>
                </a:solidFill>
                <a:latin typeface="Courier New" panose="02070309020205020404" pitchFamily="49" charset="0"/>
                <a:cs typeface="Courier New" panose="02070309020205020404" pitchFamily="49" charset="0"/>
              </a:rPr>
              <a:t>a.product_code</a:t>
            </a:r>
            <a:r>
              <a:rPr lang="en-IN" sz="1100" dirty="0">
                <a:solidFill>
                  <a:schemeClr val="bg1"/>
                </a:solidFill>
                <a:latin typeface="Courier New" panose="02070309020205020404" pitchFamily="49" charset="0"/>
                <a:cs typeface="Courier New" panose="02070309020205020404" pitchFamily="49" charset="0"/>
              </a:rPr>
              <a:t> = </a:t>
            </a:r>
            <a:r>
              <a:rPr lang="en-IN" sz="1100" dirty="0" err="1">
                <a:solidFill>
                  <a:schemeClr val="bg1"/>
                </a:solidFill>
                <a:latin typeface="Courier New" panose="02070309020205020404" pitchFamily="49" charset="0"/>
                <a:cs typeface="Courier New" panose="02070309020205020404" pitchFamily="49" charset="0"/>
              </a:rPr>
              <a:t>b.product_code</a:t>
            </a:r>
            <a:endParaRPr lang="en-IN"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	WHERE </a:t>
            </a:r>
            <a:r>
              <a:rPr lang="en-US" sz="1100" dirty="0" err="1">
                <a:solidFill>
                  <a:schemeClr val="bg1"/>
                </a:solidFill>
                <a:latin typeface="Courier New" panose="02070309020205020404" pitchFamily="49" charset="0"/>
                <a:cs typeface="Courier New" panose="02070309020205020404" pitchFamily="49" charset="0"/>
              </a:rPr>
              <a:t>a.fiscal_year</a:t>
            </a:r>
            <a:r>
              <a:rPr lang="en-US" sz="1100" dirty="0">
                <a:solidFill>
                  <a:schemeClr val="bg1"/>
                </a:solidFill>
                <a:latin typeface="Courier New" panose="02070309020205020404" pitchFamily="49" charset="0"/>
                <a:cs typeface="Courier New" panose="02070309020205020404" pitchFamily="49" charset="0"/>
              </a:rPr>
              <a:t> = 2021</a:t>
            </a:r>
          </a:p>
          <a:p>
            <a:r>
              <a:rPr lang="en-US" sz="1100" dirty="0">
                <a:solidFill>
                  <a:schemeClr val="bg1"/>
                </a:solidFill>
                <a:latin typeface="Courier New" panose="02070309020205020404" pitchFamily="49" charset="0"/>
                <a:cs typeface="Courier New" panose="02070309020205020404" pitchFamily="49" charset="0"/>
              </a:rPr>
              <a:t>	GROUP BY  </a:t>
            </a:r>
            <a:r>
              <a:rPr lang="en-US" sz="1100" dirty="0" err="1">
                <a:solidFill>
                  <a:schemeClr val="bg1"/>
                </a:solidFill>
                <a:latin typeface="Courier New" panose="02070309020205020404" pitchFamily="49" charset="0"/>
                <a:cs typeface="Courier New" panose="02070309020205020404" pitchFamily="49" charset="0"/>
              </a:rPr>
              <a:t>b.division</a:t>
            </a:r>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b.product_code</a:t>
            </a:r>
            <a:r>
              <a:rPr lang="en-US" sz="1100" dirty="0">
                <a:solidFill>
                  <a:schemeClr val="bg1"/>
                </a:solidFill>
                <a:latin typeface="Courier New" panose="02070309020205020404" pitchFamily="49" charset="0"/>
                <a:cs typeface="Courier New" panose="02070309020205020404" pitchFamily="49" charset="0"/>
              </a:rPr>
              <a:t>, </a:t>
            </a:r>
            <a:r>
              <a:rPr lang="en-US" sz="1100" dirty="0" err="1">
                <a:solidFill>
                  <a:schemeClr val="bg1"/>
                </a:solidFill>
                <a:latin typeface="Courier New" panose="02070309020205020404" pitchFamily="49" charset="0"/>
                <a:cs typeface="Courier New" panose="02070309020205020404" pitchFamily="49" charset="0"/>
              </a:rPr>
              <a:t>b.product</a:t>
            </a:r>
            <a:r>
              <a:rPr lang="en-US" sz="1100" dirty="0">
                <a:solidFill>
                  <a:schemeClr val="bg1"/>
                </a:solidFill>
                <a:latin typeface="Courier New" panose="02070309020205020404" pitchFamily="49" charset="0"/>
                <a:cs typeface="Courier New" panose="02070309020205020404" pitchFamily="49" charset="0"/>
              </a:rPr>
              <a:t> /* to get total sold quantity we will need to group it as shown in this part of query */</a:t>
            </a:r>
          </a:p>
          <a:p>
            <a:r>
              <a:rPr lang="en-US" sz="1100" dirty="0">
                <a:solidFill>
                  <a:schemeClr val="bg1"/>
                </a:solidFill>
                <a:latin typeface="Courier New" panose="02070309020205020404" pitchFamily="49" charset="0"/>
                <a:cs typeface="Courier New" panose="02070309020205020404" pitchFamily="49" charset="0"/>
              </a:rPr>
              <a:t>	ORDER BY </a:t>
            </a:r>
            <a:r>
              <a:rPr lang="en-US" sz="1100" dirty="0" err="1">
                <a:solidFill>
                  <a:schemeClr val="bg1"/>
                </a:solidFill>
                <a:latin typeface="Courier New" panose="02070309020205020404" pitchFamily="49" charset="0"/>
                <a:cs typeface="Courier New" panose="02070309020205020404" pitchFamily="49" charset="0"/>
              </a:rPr>
              <a:t>total_sold_quantity</a:t>
            </a:r>
            <a:r>
              <a:rPr lang="en-US" sz="1100" dirty="0">
                <a:solidFill>
                  <a:schemeClr val="bg1"/>
                </a:solidFill>
                <a:latin typeface="Courier New" panose="02070309020205020404" pitchFamily="49" charset="0"/>
                <a:cs typeface="Courier New" panose="02070309020205020404" pitchFamily="49" charset="0"/>
              </a:rPr>
              <a:t> DESC</a:t>
            </a:r>
          </a:p>
          <a:p>
            <a:r>
              <a:rPr lang="en-IN" sz="1100" dirty="0">
                <a:solidFill>
                  <a:schemeClr val="bg1"/>
                </a:solidFill>
                <a:latin typeface="Courier New" panose="02070309020205020404" pitchFamily="49" charset="0"/>
                <a:cs typeface="Courier New" panose="02070309020205020404" pitchFamily="49" charset="0"/>
              </a:rPr>
              <a:t>),</a:t>
            </a:r>
          </a:p>
          <a:p>
            <a:r>
              <a:rPr lang="en-US" sz="1100" dirty="0" err="1">
                <a:solidFill>
                  <a:schemeClr val="bg1"/>
                </a:solidFill>
                <a:latin typeface="Courier New" panose="02070309020205020404" pitchFamily="49" charset="0"/>
                <a:cs typeface="Courier New" panose="02070309020205020404" pitchFamily="49" charset="0"/>
              </a:rPr>
              <a:t>top_sold_per_division</a:t>
            </a:r>
            <a:r>
              <a:rPr lang="en-US" sz="1100" dirty="0">
                <a:solidFill>
                  <a:schemeClr val="bg1"/>
                </a:solidFill>
                <a:latin typeface="Courier New" panose="02070309020205020404" pitchFamily="49" charset="0"/>
                <a:cs typeface="Courier New" panose="02070309020205020404" pitchFamily="49" charset="0"/>
              </a:rPr>
              <a:t> AS /*creating this CTE to get top 3 based on </a:t>
            </a:r>
            <a:r>
              <a:rPr lang="en-US" sz="1100" dirty="0" err="1">
                <a:solidFill>
                  <a:schemeClr val="bg1"/>
                </a:solidFill>
                <a:latin typeface="Courier New" panose="02070309020205020404" pitchFamily="49" charset="0"/>
                <a:cs typeface="Courier New" panose="02070309020205020404" pitchFamily="49" charset="0"/>
              </a:rPr>
              <a:t>total_sold</a:t>
            </a:r>
            <a:r>
              <a:rPr lang="en-US" sz="1100" dirty="0">
                <a:solidFill>
                  <a:schemeClr val="bg1"/>
                </a:solidFill>
                <a:latin typeface="Courier New" panose="02070309020205020404" pitchFamily="49" charset="0"/>
                <a:cs typeface="Courier New" panose="02070309020205020404" pitchFamily="49" charset="0"/>
              </a:rPr>
              <a:t> quantity per division*/</a:t>
            </a:r>
          </a:p>
          <a:p>
            <a:r>
              <a:rPr lang="en-IN" sz="1100" dirty="0">
                <a:solidFill>
                  <a:schemeClr val="bg1"/>
                </a:solidFill>
                <a:latin typeface="Courier New" panose="02070309020205020404" pitchFamily="49" charset="0"/>
                <a:cs typeface="Courier New" panose="02070309020205020404" pitchFamily="49" charset="0"/>
              </a:rPr>
              <a:t>(</a:t>
            </a:r>
          </a:p>
          <a:p>
            <a:r>
              <a:rPr lang="en-IN" sz="1100" dirty="0">
                <a:solidFill>
                  <a:schemeClr val="bg1"/>
                </a:solidFill>
                <a:latin typeface="Courier New" panose="02070309020205020404" pitchFamily="49" charset="0"/>
                <a:cs typeface="Courier New" panose="02070309020205020404" pitchFamily="49" charset="0"/>
              </a:rPr>
              <a:t> SELECT division,</a:t>
            </a:r>
          </a:p>
          <a:p>
            <a:r>
              <a:rPr lang="en-IN" sz="1100" dirty="0">
                <a:solidFill>
                  <a:schemeClr val="bg1"/>
                </a:solidFill>
                <a:latin typeface="Courier New" panose="02070309020205020404" pitchFamily="49" charset="0"/>
                <a:cs typeface="Courier New" panose="02070309020205020404" pitchFamily="49" charset="0"/>
              </a:rPr>
              <a:t>	    </a:t>
            </a:r>
            <a:r>
              <a:rPr lang="en-IN" sz="1100" dirty="0" err="1">
                <a:solidFill>
                  <a:schemeClr val="bg1"/>
                </a:solidFill>
                <a:latin typeface="Courier New" panose="02070309020205020404" pitchFamily="49" charset="0"/>
                <a:cs typeface="Courier New" panose="02070309020205020404" pitchFamily="49" charset="0"/>
              </a:rPr>
              <a:t>product_code</a:t>
            </a:r>
            <a:r>
              <a:rPr lang="en-IN" sz="1100" dirty="0">
                <a:solidFill>
                  <a:schemeClr val="bg1"/>
                </a:solidFill>
                <a:latin typeface="Courier New" panose="02070309020205020404" pitchFamily="49" charset="0"/>
                <a:cs typeface="Courier New" panose="02070309020205020404" pitchFamily="49" charset="0"/>
              </a:rPr>
              <a:t>,</a:t>
            </a:r>
          </a:p>
          <a:p>
            <a:r>
              <a:rPr lang="en-IN" sz="1100" dirty="0">
                <a:solidFill>
                  <a:schemeClr val="bg1"/>
                </a:solidFill>
                <a:latin typeface="Courier New" panose="02070309020205020404" pitchFamily="49" charset="0"/>
                <a:cs typeface="Courier New" panose="02070309020205020404" pitchFamily="49" charset="0"/>
              </a:rPr>
              <a:t>        product,</a:t>
            </a:r>
          </a:p>
          <a:p>
            <a:r>
              <a:rPr lang="en-IN" sz="1100" dirty="0">
                <a:solidFill>
                  <a:schemeClr val="bg1"/>
                </a:solidFill>
                <a:latin typeface="Courier New" panose="02070309020205020404" pitchFamily="49" charset="0"/>
                <a:cs typeface="Courier New" panose="02070309020205020404" pitchFamily="49" charset="0"/>
              </a:rPr>
              <a:t>        </a:t>
            </a:r>
            <a:r>
              <a:rPr lang="en-IN" sz="1100" dirty="0" err="1">
                <a:solidFill>
                  <a:schemeClr val="bg1"/>
                </a:solidFill>
                <a:latin typeface="Courier New" panose="02070309020205020404" pitchFamily="49" charset="0"/>
                <a:cs typeface="Courier New" panose="02070309020205020404" pitchFamily="49" charset="0"/>
              </a:rPr>
              <a:t>total_sold_quantity</a:t>
            </a:r>
            <a:r>
              <a:rPr lang="en-IN" sz="1100" dirty="0">
                <a:solidFill>
                  <a:schemeClr val="bg1"/>
                </a:solidFill>
                <a:latin typeface="Courier New" panose="02070309020205020404" pitchFamily="49" charset="0"/>
                <a:cs typeface="Courier New" panose="02070309020205020404" pitchFamily="49" charset="0"/>
              </a:rPr>
              <a:t>,</a:t>
            </a:r>
          </a:p>
          <a:p>
            <a:r>
              <a:rPr lang="en-US" sz="1100" dirty="0">
                <a:solidFill>
                  <a:schemeClr val="bg1"/>
                </a:solidFill>
                <a:latin typeface="Courier New" panose="02070309020205020404" pitchFamily="49" charset="0"/>
                <a:cs typeface="Courier New" panose="02070309020205020404" pitchFamily="49" charset="0"/>
              </a:rPr>
              <a:t>        DENSE_RANK() OVER(PARTITION BY division ORDER BY </a:t>
            </a:r>
            <a:r>
              <a:rPr lang="en-US" sz="1100" dirty="0" err="1">
                <a:solidFill>
                  <a:schemeClr val="bg1"/>
                </a:solidFill>
                <a:latin typeface="Courier New" panose="02070309020205020404" pitchFamily="49" charset="0"/>
                <a:cs typeface="Courier New" panose="02070309020205020404" pitchFamily="49" charset="0"/>
              </a:rPr>
              <a:t>total_sold_quantity</a:t>
            </a:r>
            <a:r>
              <a:rPr lang="en-US" sz="1100" dirty="0">
                <a:solidFill>
                  <a:schemeClr val="bg1"/>
                </a:solidFill>
                <a:latin typeface="Courier New" panose="02070309020205020404" pitchFamily="49" charset="0"/>
                <a:cs typeface="Courier New" panose="02070309020205020404" pitchFamily="49" charset="0"/>
              </a:rPr>
              <a:t> DESC) AS </a:t>
            </a:r>
            <a:r>
              <a:rPr lang="en-US" sz="1100" dirty="0" err="1">
                <a:solidFill>
                  <a:schemeClr val="bg1"/>
                </a:solidFill>
                <a:latin typeface="Courier New" panose="02070309020205020404" pitchFamily="49" charset="0"/>
                <a:cs typeface="Courier New" panose="02070309020205020404" pitchFamily="49" charset="0"/>
              </a:rPr>
              <a:t>rank_order</a:t>
            </a:r>
            <a:r>
              <a:rPr lang="en-US" sz="1100" dirty="0">
                <a:solidFill>
                  <a:schemeClr val="bg1"/>
                </a:solidFill>
                <a:latin typeface="Courier New" panose="02070309020205020404" pitchFamily="49" charset="0"/>
                <a:cs typeface="Courier New" panose="02070309020205020404" pitchFamily="49" charset="0"/>
              </a:rPr>
              <a:t> /* using dense rank so that we can handle ties and still grab top 3 products*/</a:t>
            </a:r>
          </a:p>
          <a:p>
            <a:r>
              <a:rPr lang="en-IN" sz="1100" dirty="0">
                <a:solidFill>
                  <a:schemeClr val="bg1"/>
                </a:solidFill>
                <a:latin typeface="Courier New" panose="02070309020205020404" pitchFamily="49" charset="0"/>
                <a:cs typeface="Courier New" panose="02070309020205020404" pitchFamily="49" charset="0"/>
              </a:rPr>
              <a:t> FROM </a:t>
            </a:r>
            <a:r>
              <a:rPr lang="en-IN" sz="1100" dirty="0" err="1">
                <a:solidFill>
                  <a:schemeClr val="bg1"/>
                </a:solidFill>
                <a:latin typeface="Courier New" panose="02070309020205020404" pitchFamily="49" charset="0"/>
                <a:cs typeface="Courier New" panose="02070309020205020404" pitchFamily="49" charset="0"/>
              </a:rPr>
              <a:t>top_sold_products</a:t>
            </a:r>
            <a:endParaRPr lang="en-IN" sz="1100" dirty="0">
              <a:solidFill>
                <a:schemeClr val="bg1"/>
              </a:solidFill>
              <a:latin typeface="Courier New" panose="02070309020205020404" pitchFamily="49" charset="0"/>
              <a:cs typeface="Courier New" panose="02070309020205020404" pitchFamily="49" charset="0"/>
            </a:endParaRPr>
          </a:p>
          <a:p>
            <a:r>
              <a:rPr lang="en-IN"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 SELECT * FROM </a:t>
            </a:r>
            <a:r>
              <a:rPr lang="en-US" sz="1100" dirty="0" err="1">
                <a:solidFill>
                  <a:schemeClr val="bg1"/>
                </a:solidFill>
                <a:latin typeface="Courier New" panose="02070309020205020404" pitchFamily="49" charset="0"/>
                <a:cs typeface="Courier New" panose="02070309020205020404" pitchFamily="49" charset="0"/>
              </a:rPr>
              <a:t>top_sold_per_division</a:t>
            </a:r>
            <a:endParaRPr lang="en-US" sz="1100" dirty="0">
              <a:solidFill>
                <a:schemeClr val="bg1"/>
              </a:solidFill>
              <a:latin typeface="Courier New" panose="02070309020205020404" pitchFamily="49" charset="0"/>
              <a:cs typeface="Courier New" panose="02070309020205020404" pitchFamily="49" charset="0"/>
            </a:endParaRPr>
          </a:p>
          <a:p>
            <a:r>
              <a:rPr lang="en-IN" sz="1100" dirty="0">
                <a:solidFill>
                  <a:schemeClr val="bg1"/>
                </a:solidFill>
                <a:latin typeface="Courier New" panose="02070309020205020404" pitchFamily="49" charset="0"/>
                <a:cs typeface="Courier New" panose="02070309020205020404" pitchFamily="49" charset="0"/>
              </a:rPr>
              <a:t> WHERE </a:t>
            </a:r>
            <a:r>
              <a:rPr lang="en-IN" sz="1100" dirty="0" err="1">
                <a:solidFill>
                  <a:schemeClr val="bg1"/>
                </a:solidFill>
                <a:latin typeface="Courier New" panose="02070309020205020404" pitchFamily="49" charset="0"/>
                <a:cs typeface="Courier New" panose="02070309020205020404" pitchFamily="49" charset="0"/>
              </a:rPr>
              <a:t>rank_order</a:t>
            </a:r>
            <a:r>
              <a:rPr lang="en-IN" sz="1100" dirty="0">
                <a:solidFill>
                  <a:schemeClr val="bg1"/>
                </a:solidFill>
                <a:latin typeface="Courier New" panose="02070309020205020404" pitchFamily="49" charset="0"/>
                <a:cs typeface="Courier New" panose="02070309020205020404" pitchFamily="49" charset="0"/>
              </a:rPr>
              <a:t> &lt;= 3;</a:t>
            </a:r>
          </a:p>
        </p:txBody>
      </p:sp>
      <p:pic>
        <p:nvPicPr>
          <p:cNvPr id="15" name="Picture 14">
            <a:extLst>
              <a:ext uri="{FF2B5EF4-FFF2-40B4-BE49-F238E27FC236}">
                <a16:creationId xmlns:a16="http://schemas.microsoft.com/office/drawing/2014/main" id="{29A4D71F-0CB0-4DB7-BBFD-08C9AE03FD9E}"/>
              </a:ext>
            </a:extLst>
          </p:cNvPr>
          <p:cNvPicPr>
            <a:picLocks noChangeAspect="1"/>
          </p:cNvPicPr>
          <p:nvPr/>
        </p:nvPicPr>
        <p:blipFill>
          <a:blip r:embed="rId4"/>
          <a:stretch>
            <a:fillRect/>
          </a:stretch>
        </p:blipFill>
        <p:spPr>
          <a:xfrm>
            <a:off x="8281851" y="2584315"/>
            <a:ext cx="3910149" cy="1428150"/>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8817001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C20A8-A731-18C9-EE60-85547BD7860F}"/>
              </a:ext>
            </a:extLst>
          </p:cNvPr>
          <p:cNvSpPr txBox="1"/>
          <p:nvPr/>
        </p:nvSpPr>
        <p:spPr>
          <a:xfrm>
            <a:off x="5023078" y="4640826"/>
            <a:ext cx="1515374" cy="369332"/>
          </a:xfrm>
          <a:prstGeom prst="rect">
            <a:avLst/>
          </a:prstGeom>
          <a:noFill/>
        </p:spPr>
        <p:txBody>
          <a:bodyPr wrap="square" rtlCol="0">
            <a:spAutoFit/>
          </a:bodyPr>
          <a:lstStyle/>
          <a:p>
            <a:pPr algn="ctr"/>
            <a:r>
              <a:rPr lang="en-IN"/>
              <a:t>Insights</a:t>
            </a:r>
          </a:p>
        </p:txBody>
      </p:sp>
      <p:sp>
        <p:nvSpPr>
          <p:cNvPr id="4" name="TextBox 3">
            <a:extLst>
              <a:ext uri="{FF2B5EF4-FFF2-40B4-BE49-F238E27FC236}">
                <a16:creationId xmlns:a16="http://schemas.microsoft.com/office/drawing/2014/main" id="{68685F25-B276-A887-8439-DEFE05EC6118}"/>
              </a:ext>
            </a:extLst>
          </p:cNvPr>
          <p:cNvSpPr txBox="1"/>
          <p:nvPr/>
        </p:nvSpPr>
        <p:spPr>
          <a:xfrm>
            <a:off x="1616121" y="4930169"/>
            <a:ext cx="8687692" cy="1815882"/>
          </a:xfrm>
          <a:prstGeom prst="rect">
            <a:avLst/>
          </a:prstGeom>
          <a:noFill/>
        </p:spPr>
        <p:txBody>
          <a:bodyPr wrap="square" rtlCol="0">
            <a:spAutoFit/>
          </a:bodyPr>
          <a:lstStyle/>
          <a:p>
            <a:pPr marL="285750" indent="-285750">
              <a:buFont typeface="Wingdings" panose="05000000000000000000" pitchFamily="2" charset="2"/>
              <a:buChar char="q"/>
            </a:pPr>
            <a:r>
              <a:rPr lang="en-IN" sz="1600"/>
              <a:t>For N&amp;S, the top selling product is AQ Pen Drive 2 IN 1 with a total of 7,01,373 quantities sold in FY 2021 followed by two variants of AQ Pen Drive DRC with 6,88,003 and 6,76,245 quantity sold respectively</a:t>
            </a:r>
          </a:p>
          <a:p>
            <a:pPr marL="285750" indent="-285750">
              <a:buFont typeface="Wingdings" panose="05000000000000000000" pitchFamily="2" charset="2"/>
              <a:buChar char="q"/>
            </a:pPr>
            <a:r>
              <a:rPr lang="en-IN" sz="1600"/>
              <a:t>For P&amp;A,  top selling product is AQ Gamers Ms with 4,28,498 quantities sold followed by two variants of AQ Maxima Ms</a:t>
            </a:r>
          </a:p>
          <a:p>
            <a:pPr marL="285750" indent="-285750">
              <a:buFont typeface="Wingdings" panose="05000000000000000000" pitchFamily="2" charset="2"/>
              <a:buChar char="q"/>
            </a:pPr>
            <a:r>
              <a:rPr lang="en-IN" sz="1600"/>
              <a:t>For PC, top selling product is AQ Digit PC with 17,434 quantities sold</a:t>
            </a:r>
          </a:p>
          <a:p>
            <a:pPr marL="285750" indent="-285750">
              <a:buFont typeface="Wingdings" panose="05000000000000000000" pitchFamily="2" charset="2"/>
              <a:buChar char="q"/>
            </a:pPr>
            <a:r>
              <a:rPr lang="en-IN" sz="1600"/>
              <a:t>The company can take some strategic decisions to improve sale in PC division</a:t>
            </a:r>
          </a:p>
        </p:txBody>
      </p:sp>
      <p:pic>
        <p:nvPicPr>
          <p:cNvPr id="5" name="Picture 4" descr="Logo, icon&#10;&#10;Description automatically generated">
            <a:extLst>
              <a:ext uri="{FF2B5EF4-FFF2-40B4-BE49-F238E27FC236}">
                <a16:creationId xmlns:a16="http://schemas.microsoft.com/office/drawing/2014/main" id="{98F7DD55-2A3C-AF28-2DC8-D64FDA75BD4C}"/>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AF02A421-7C00-4007-894D-41592D604423}"/>
              </a:ext>
            </a:extLst>
          </p:cNvPr>
          <p:cNvPicPr>
            <a:picLocks noChangeAspect="1"/>
          </p:cNvPicPr>
          <p:nvPr/>
        </p:nvPicPr>
        <p:blipFill>
          <a:blip r:embed="rId4"/>
          <a:stretch>
            <a:fillRect/>
          </a:stretch>
        </p:blipFill>
        <p:spPr>
          <a:xfrm>
            <a:off x="3968048" y="144672"/>
            <a:ext cx="3625434" cy="4496154"/>
          </a:xfrm>
          <a:prstGeom prst="rect">
            <a:avLst/>
          </a:prstGeom>
        </p:spPr>
      </p:pic>
    </p:spTree>
    <p:custDataLst>
      <p:tags r:id="rId1"/>
    </p:custDataLst>
    <p:extLst>
      <p:ext uri="{BB962C8B-B14F-4D97-AF65-F5344CB8AC3E}">
        <p14:creationId xmlns:p14="http://schemas.microsoft.com/office/powerpoint/2010/main" val="89879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E7AD2-8C58-B478-5B08-896C6F91E7E3}"/>
              </a:ext>
            </a:extLst>
          </p:cNvPr>
          <p:cNvSpPr txBox="1"/>
          <p:nvPr/>
        </p:nvSpPr>
        <p:spPr>
          <a:xfrm>
            <a:off x="1008889" y="1097280"/>
            <a:ext cx="6043875" cy="4626864"/>
          </a:xfrm>
          <a:prstGeom prst="rect">
            <a:avLst/>
          </a:prstGeom>
        </p:spPr>
        <p:txBody>
          <a:bodyPr vert="horz" lIns="91440" tIns="45720" rIns="91440" bIns="45720" rtlCol="0" anchor="ctr">
            <a:normAutofit/>
          </a:bodyPr>
          <a:lstStyle/>
          <a:p>
            <a:pPr algn="r" defTabSz="457200">
              <a:spcBef>
                <a:spcPct val="0"/>
              </a:spcBef>
              <a:spcAft>
                <a:spcPts val="600"/>
              </a:spcAft>
            </a:pPr>
            <a:r>
              <a:rPr lang="en-US" sz="54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rPr>
              <a:t>Thanks For Watching</a:t>
            </a:r>
          </a:p>
        </p:txBody>
      </p:sp>
      <p:cxnSp>
        <p:nvCxnSpPr>
          <p:cNvPr id="4" name="Straight Connector 3">
            <a:extLst>
              <a:ext uri="{FF2B5EF4-FFF2-40B4-BE49-F238E27FC236}">
                <a16:creationId xmlns:a16="http://schemas.microsoft.com/office/drawing/2014/main" id="{28B79ACA-2F34-670B-BC5B-6CB0C5A1A702}"/>
              </a:ext>
            </a:extLst>
          </p:cNvPr>
          <p:cNvCxnSpPr>
            <a:cxnSpLocks/>
          </p:cNvCxnSpPr>
          <p:nvPr/>
        </p:nvCxnSpPr>
        <p:spPr>
          <a:xfrm>
            <a:off x="7521677" y="1097280"/>
            <a:ext cx="0" cy="4359623"/>
          </a:xfrm>
          <a:prstGeom prst="lin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Logo, icon&#10;&#10;Description automatically generated">
            <a:extLst>
              <a:ext uri="{FF2B5EF4-FFF2-40B4-BE49-F238E27FC236}">
                <a16:creationId xmlns:a16="http://schemas.microsoft.com/office/drawing/2014/main" id="{19B01428-C742-7965-DF22-E9057585500B}"/>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37029741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841C6-0519-406D-B5D0-1840460CC394}"/>
              </a:ext>
            </a:extLst>
          </p:cNvPr>
          <p:cNvPicPr>
            <a:picLocks noChangeAspect="1"/>
          </p:cNvPicPr>
          <p:nvPr/>
        </p:nvPicPr>
        <p:blipFill>
          <a:blip r:embed="rId3">
            <a:alphaModFix amt="85000"/>
            <a:extLst>
              <a:ext uri="{837473B0-CC2E-450A-ABE3-18F120FF3D39}">
                <a1611:picAttrSrcUrl xmlns:a1611="http://schemas.microsoft.com/office/drawing/2016/11/main" r:id="rId4"/>
              </a:ext>
            </a:extLst>
          </a:blip>
          <a:stretch>
            <a:fillRect/>
          </a:stretch>
        </p:blipFill>
        <p:spPr>
          <a:xfrm>
            <a:off x="6362170" y="0"/>
            <a:ext cx="5829830" cy="6857999"/>
          </a:xfrm>
          <a:prstGeom prst="rect">
            <a:avLst/>
          </a:prstGeom>
        </p:spPr>
      </p:pic>
      <p:sp>
        <p:nvSpPr>
          <p:cNvPr id="22" name="Rectangle: Rounded Corners 21">
            <a:extLst>
              <a:ext uri="{FF2B5EF4-FFF2-40B4-BE49-F238E27FC236}">
                <a16:creationId xmlns:a16="http://schemas.microsoft.com/office/drawing/2014/main" id="{AF5B9562-97EF-4611-A09A-83E4FBFB1487}"/>
              </a:ext>
            </a:extLst>
          </p:cNvPr>
          <p:cNvSpPr/>
          <p:nvPr/>
        </p:nvSpPr>
        <p:spPr>
          <a:xfrm>
            <a:off x="0" y="867251"/>
            <a:ext cx="4211388" cy="742779"/>
          </a:xfrm>
          <a:prstGeom prst="roundRect">
            <a:avLst/>
          </a:prstGeom>
          <a:solidFill>
            <a:schemeClr val="accent1">
              <a:alpha val="50000"/>
            </a:schemeClr>
          </a:solidFill>
          <a:ln>
            <a:noFill/>
          </a:ln>
          <a:effectLst>
            <a:innerShdw blurRad="63500" dist="50800" dir="2700000">
              <a:prstClr val="black">
                <a:alpha val="50000"/>
              </a:prstClr>
            </a:innerShdw>
          </a:effectLst>
          <a:scene3d>
            <a:camera prst="perspectiveFront"/>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C6A79FEB-0B3C-409D-B83F-976170F1D180}"/>
              </a:ext>
            </a:extLst>
          </p:cNvPr>
          <p:cNvSpPr/>
          <p:nvPr/>
        </p:nvSpPr>
        <p:spPr>
          <a:xfrm>
            <a:off x="0" y="1705490"/>
            <a:ext cx="8203840" cy="477258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4" name="Picture 3" descr="A picture containing text, clipart&#10;&#10;Description automatically generated">
            <a:extLst>
              <a:ext uri="{FF2B5EF4-FFF2-40B4-BE49-F238E27FC236}">
                <a16:creationId xmlns:a16="http://schemas.microsoft.com/office/drawing/2014/main" id="{C6719835-2F32-F999-EA98-BA337F7FD182}"/>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0" y="6107113"/>
            <a:ext cx="725216" cy="712703"/>
          </a:xfrm>
          <a:prstGeom prst="rect">
            <a:avLst/>
          </a:prstGeom>
          <a:ln>
            <a:noFill/>
          </a:ln>
          <a:effectLst>
            <a:outerShdw blurRad="292100" dist="139700" dir="2700000" algn="tl" rotWithShape="0">
              <a:srgbClr val="333333">
                <a:alpha val="65000"/>
              </a:srgbClr>
            </a:outerShdw>
          </a:effectLst>
        </p:spPr>
      </p:pic>
      <p:pic>
        <p:nvPicPr>
          <p:cNvPr id="7" name="Picture 6" descr="Logo, icon&#10;&#10;Description automatically generated">
            <a:extLst>
              <a:ext uri="{FF2B5EF4-FFF2-40B4-BE49-F238E27FC236}">
                <a16:creationId xmlns:a16="http://schemas.microsoft.com/office/drawing/2014/main" id="{FDE63F3E-6375-85A9-D3C4-D5BB091CB011}"/>
              </a:ext>
            </a:extLst>
          </p:cNvPr>
          <p:cNvPicPr>
            <a:picLocks noChangeAspect="1"/>
          </p:cNvPicPr>
          <p:nvPr/>
        </p:nvPicPr>
        <p:blipFill>
          <a:blip r:embed="rId6"/>
          <a:stretch>
            <a:fillRect/>
          </a:stretch>
        </p:blipFill>
        <p:spPr>
          <a:xfrm>
            <a:off x="-3088" y="-25752"/>
            <a:ext cx="728304" cy="712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AB685E4D-0019-4EAB-BB66-724E849FA95D}"/>
              </a:ext>
            </a:extLst>
          </p:cNvPr>
          <p:cNvSpPr txBox="1"/>
          <p:nvPr/>
        </p:nvSpPr>
        <p:spPr>
          <a:xfrm>
            <a:off x="115910" y="2282614"/>
            <a:ext cx="6722772" cy="1351139"/>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FAE9C5"/>
              </a:buClr>
              <a:buSzPct val="70000"/>
              <a:buFont typeface="Wingdings 2" charset="2"/>
              <a:buChar char="q"/>
              <a:tabLst/>
              <a:defRPr/>
            </a:pPr>
            <a:r>
              <a:rPr kumimoji="0" lang="en-US" sz="2400" b="0" i="0" u="none" strike="noStrike" kern="1200" cap="none" spc="0" normalizeH="0" baseline="0" noProof="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uLnTx/>
                <a:uFillTx/>
                <a:latin typeface="Arial" panose="020B0604020202020204"/>
                <a:ea typeface="+mn-ea"/>
                <a:cs typeface="+mn-cs"/>
              </a:rPr>
              <a:t>Assist the management team to gain more insights about the business</a:t>
            </a:r>
          </a:p>
          <a:p>
            <a:pPr marL="285750" marR="0" lvl="0" indent="-285750" algn="l" defTabSz="457200" rtl="0" eaLnBrk="1" fontAlgn="auto" latinLnBrk="0" hangingPunct="1">
              <a:lnSpc>
                <a:spcPct val="100000"/>
              </a:lnSpc>
              <a:spcBef>
                <a:spcPct val="20000"/>
              </a:spcBef>
              <a:spcAft>
                <a:spcPts val="600"/>
              </a:spcAft>
              <a:buClr>
                <a:srgbClr val="FAE9C5"/>
              </a:buClr>
              <a:buSzPct val="70000"/>
              <a:buFont typeface="Wingdings 2" charset="2"/>
              <a:buChar char="q"/>
              <a:tabLst/>
              <a:defRPr/>
            </a:pPr>
            <a:r>
              <a:rPr kumimoji="0" lang="en-US" sz="2400" b="0" i="0" u="none" strike="noStrike" kern="1200" cap="none" spc="0" normalizeH="0" baseline="0" noProof="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uLnTx/>
                <a:uFillTx/>
                <a:latin typeface="Arial" panose="020B0604020202020204"/>
                <a:ea typeface="+mn-ea"/>
                <a:cs typeface="+mn-cs"/>
              </a:rPr>
              <a:t>Take data-driven decisions to scale business</a:t>
            </a:r>
          </a:p>
        </p:txBody>
      </p:sp>
      <p:cxnSp>
        <p:nvCxnSpPr>
          <p:cNvPr id="19" name="Straight Connector 18">
            <a:extLst>
              <a:ext uri="{FF2B5EF4-FFF2-40B4-BE49-F238E27FC236}">
                <a16:creationId xmlns:a16="http://schemas.microsoft.com/office/drawing/2014/main" id="{C2823624-1F71-4BD2-98C9-F1640C546F75}"/>
              </a:ext>
            </a:extLst>
          </p:cNvPr>
          <p:cNvCxnSpPr/>
          <p:nvPr/>
        </p:nvCxnSpPr>
        <p:spPr>
          <a:xfrm>
            <a:off x="-1236371" y="310274"/>
            <a:ext cx="0" cy="3261575"/>
          </a:xfrm>
          <a:prstGeom prst="line">
            <a:avLst/>
          </a:prstGeom>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74F2D3D-784D-4217-A1C8-38AF9C2D0D4E}"/>
              </a:ext>
            </a:extLst>
          </p:cNvPr>
          <p:cNvSpPr txBox="1"/>
          <p:nvPr/>
        </p:nvSpPr>
        <p:spPr>
          <a:xfrm>
            <a:off x="856674" y="869248"/>
            <a:ext cx="2794259" cy="707886"/>
          </a:xfrm>
          <a:prstGeom prst="rect">
            <a:avLst/>
          </a:prstGeom>
          <a:noFill/>
        </p:spPr>
        <p:txBody>
          <a:bodyPr wrap="square" rtlCol="0">
            <a:spAutoFit/>
          </a:bodyPr>
          <a:lstStyle/>
          <a:p>
            <a:r>
              <a:rPr lang="en-US" sz="4000" dirty="0">
                <a:effectLst>
                  <a:outerShdw blurRad="50800" dist="38100" dir="16200000" rotWithShape="0">
                    <a:prstClr val="black">
                      <a:alpha val="40000"/>
                    </a:prstClr>
                  </a:outerShdw>
                </a:effectLst>
              </a:rPr>
              <a:t>Objective</a:t>
            </a:r>
            <a:endParaRPr lang="en-IN" sz="4000" dirty="0">
              <a:effectLst>
                <a:outerShdw blurRad="50800" dist="38100" dir="16200000" rotWithShape="0">
                  <a:prstClr val="black">
                    <a:alpha val="40000"/>
                  </a:prstClr>
                </a:outerShdw>
              </a:effectLst>
            </a:endParaRPr>
          </a:p>
        </p:txBody>
      </p:sp>
    </p:spTree>
    <p:extLst>
      <p:ext uri="{BB962C8B-B14F-4D97-AF65-F5344CB8AC3E}">
        <p14:creationId xmlns:p14="http://schemas.microsoft.com/office/powerpoint/2010/main" val="31373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63A0B7-68AF-49C5-8056-03E57BB85BE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10637" y="251358"/>
            <a:ext cx="7581362" cy="6703233"/>
          </a:xfrm>
          <a:prstGeom prst="rect">
            <a:avLst/>
          </a:prstGeom>
        </p:spPr>
      </p:pic>
      <p:sp>
        <p:nvSpPr>
          <p:cNvPr id="22" name="Rectangle: Rounded Corners 21">
            <a:extLst>
              <a:ext uri="{FF2B5EF4-FFF2-40B4-BE49-F238E27FC236}">
                <a16:creationId xmlns:a16="http://schemas.microsoft.com/office/drawing/2014/main" id="{AF5B9562-97EF-4611-A09A-83E4FBFB1487}"/>
              </a:ext>
            </a:extLst>
          </p:cNvPr>
          <p:cNvSpPr/>
          <p:nvPr/>
        </p:nvSpPr>
        <p:spPr>
          <a:xfrm>
            <a:off x="0" y="867251"/>
            <a:ext cx="4211388" cy="742779"/>
          </a:xfrm>
          <a:prstGeom prst="roundRect">
            <a:avLst/>
          </a:prstGeom>
          <a:solidFill>
            <a:schemeClr val="accent1">
              <a:alpha val="50000"/>
            </a:schemeClr>
          </a:solidFill>
          <a:ln>
            <a:noFill/>
          </a:ln>
          <a:effectLst>
            <a:innerShdw blurRad="63500" dist="50800" dir="2700000">
              <a:prstClr val="black">
                <a:alpha val="50000"/>
              </a:prstClr>
            </a:innerShdw>
          </a:effectLst>
          <a:scene3d>
            <a:camera prst="perspectiveFront"/>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C6A79FEB-0B3C-409D-B83F-976170F1D180}"/>
              </a:ext>
            </a:extLst>
          </p:cNvPr>
          <p:cNvSpPr/>
          <p:nvPr/>
        </p:nvSpPr>
        <p:spPr>
          <a:xfrm>
            <a:off x="0" y="1705490"/>
            <a:ext cx="8203840" cy="477258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4" name="Picture 3" descr="A picture containing text, clipart&#10;&#10;Description automatically generated">
            <a:extLst>
              <a:ext uri="{FF2B5EF4-FFF2-40B4-BE49-F238E27FC236}">
                <a16:creationId xmlns:a16="http://schemas.microsoft.com/office/drawing/2014/main" id="{C6719835-2F32-F999-EA98-BA337F7FD182}"/>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0" y="6107113"/>
            <a:ext cx="725216" cy="712703"/>
          </a:xfrm>
          <a:prstGeom prst="rect">
            <a:avLst/>
          </a:prstGeom>
          <a:ln>
            <a:noFill/>
          </a:ln>
          <a:effectLst>
            <a:outerShdw blurRad="292100" dist="139700" dir="2700000" algn="tl" rotWithShape="0">
              <a:srgbClr val="333333">
                <a:alpha val="65000"/>
              </a:srgbClr>
            </a:outerShdw>
          </a:effectLst>
        </p:spPr>
      </p:pic>
      <p:pic>
        <p:nvPicPr>
          <p:cNvPr id="7" name="Picture 6" descr="Logo, icon&#10;&#10;Description automatically generated">
            <a:extLst>
              <a:ext uri="{FF2B5EF4-FFF2-40B4-BE49-F238E27FC236}">
                <a16:creationId xmlns:a16="http://schemas.microsoft.com/office/drawing/2014/main" id="{FDE63F3E-6375-85A9-D3C4-D5BB091CB011}"/>
              </a:ext>
            </a:extLst>
          </p:cNvPr>
          <p:cNvPicPr>
            <a:picLocks noChangeAspect="1"/>
          </p:cNvPicPr>
          <p:nvPr/>
        </p:nvPicPr>
        <p:blipFill>
          <a:blip r:embed="rId6"/>
          <a:stretch>
            <a:fillRect/>
          </a:stretch>
        </p:blipFill>
        <p:spPr>
          <a:xfrm>
            <a:off x="-3088" y="-25752"/>
            <a:ext cx="728304" cy="712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AB685E4D-0019-4EAB-BB66-724E849FA95D}"/>
              </a:ext>
            </a:extLst>
          </p:cNvPr>
          <p:cNvSpPr txBox="1"/>
          <p:nvPr/>
        </p:nvSpPr>
        <p:spPr>
          <a:xfrm>
            <a:off x="180532" y="2342070"/>
            <a:ext cx="7842776" cy="3868751"/>
          </a:xfrm>
          <a:prstGeom prst="rect">
            <a:avLst/>
          </a:prstGeom>
          <a:noFill/>
        </p:spPr>
        <p:txBody>
          <a:bodyPr wrap="square">
            <a:spAutoFit/>
          </a:bodyPr>
          <a:lstStyle/>
          <a:p>
            <a:pPr marL="285750" indent="-285750" defTabSz="457200">
              <a:spcBef>
                <a:spcPct val="20000"/>
              </a:spcBef>
              <a:spcAft>
                <a:spcPts val="600"/>
              </a:spcAft>
              <a:buClr>
                <a:schemeClr val="tx2"/>
              </a:buClr>
              <a:buSzPct val="70000"/>
              <a:buFont typeface="Wingdings 2" charset="2"/>
              <a:buChar char="q"/>
            </a:pPr>
            <a: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t>We have 4 fact tables i.e., sales monthly, manufacturing cost, pre invoice deductions, gross price which have measurable metrics and 2 dimension table </a:t>
            </a:r>
            <a:b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br>
            <a: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t>i.e., customer details and product details.</a:t>
            </a:r>
          </a:p>
          <a:p>
            <a:pPr marL="285750" indent="-285750" defTabSz="457200">
              <a:spcBef>
                <a:spcPct val="20000"/>
              </a:spcBef>
              <a:spcAft>
                <a:spcPts val="600"/>
              </a:spcAft>
              <a:buClr>
                <a:schemeClr val="tx2"/>
              </a:buClr>
              <a:buSzPct val="70000"/>
              <a:buFont typeface="Wingdings 2" charset="2"/>
              <a:buChar char="q"/>
            </a:pPr>
            <a: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t>Fiscal year for </a:t>
            </a:r>
            <a:r>
              <a:rPr lang="en-US" sz="2400" dirty="0" err="1">
                <a:ln>
                  <a:solidFill>
                    <a:schemeClr val="bg1">
                      <a:lumMod val="75000"/>
                      <a:lumOff val="25000"/>
                      <a:alpha val="10000"/>
                    </a:schemeClr>
                  </a:solidFill>
                </a:ln>
                <a:effectLst>
                  <a:outerShdw blurRad="9525" dist="25400" dir="14640000" algn="tl" rotWithShape="0">
                    <a:schemeClr val="bg1">
                      <a:alpha val="30000"/>
                    </a:schemeClr>
                  </a:outerShdw>
                </a:effectLst>
              </a:rPr>
              <a:t>Atliq</a:t>
            </a:r>
            <a: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t> Hardware starts from 1</a:t>
            </a:r>
            <a:r>
              <a:rPr lang="en-US" sz="2400" baseline="30000" dirty="0">
                <a:ln>
                  <a:solidFill>
                    <a:schemeClr val="bg1">
                      <a:lumMod val="75000"/>
                      <a:lumOff val="25000"/>
                      <a:alpha val="10000"/>
                    </a:schemeClr>
                  </a:solidFill>
                </a:ln>
                <a:effectLst>
                  <a:outerShdw blurRad="9525" dist="25400" dir="14640000" algn="tl" rotWithShape="0">
                    <a:schemeClr val="bg1">
                      <a:alpha val="30000"/>
                    </a:schemeClr>
                  </a:outerShdw>
                </a:effectLst>
              </a:rPr>
              <a:t>st</a:t>
            </a:r>
            <a: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t> September and ends on 31</a:t>
            </a:r>
            <a:r>
              <a:rPr lang="en-US" sz="2400" baseline="30000" dirty="0">
                <a:ln>
                  <a:solidFill>
                    <a:schemeClr val="bg1">
                      <a:lumMod val="75000"/>
                      <a:lumOff val="25000"/>
                      <a:alpha val="10000"/>
                    </a:schemeClr>
                  </a:solidFill>
                </a:ln>
                <a:effectLst>
                  <a:outerShdw blurRad="9525" dist="25400" dir="14640000" algn="tl" rotWithShape="0">
                    <a:schemeClr val="bg1">
                      <a:alpha val="30000"/>
                    </a:schemeClr>
                  </a:outerShdw>
                </a:effectLst>
              </a:rPr>
              <a:t>st</a:t>
            </a:r>
            <a: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t> August each year</a:t>
            </a:r>
          </a:p>
          <a:p>
            <a:pPr marL="285750" indent="-285750" defTabSz="457200">
              <a:spcBef>
                <a:spcPct val="20000"/>
              </a:spcBef>
              <a:spcAft>
                <a:spcPts val="600"/>
              </a:spcAft>
              <a:buClr>
                <a:schemeClr val="tx2"/>
              </a:buClr>
              <a:buSzPct val="70000"/>
              <a:buFont typeface="Wingdings 2" charset="2"/>
              <a:buChar char="q"/>
            </a:pPr>
            <a:r>
              <a:rPr lang="en-US" sz="2400" dirty="0">
                <a:ln>
                  <a:solidFill>
                    <a:schemeClr val="bg1">
                      <a:lumMod val="75000"/>
                      <a:lumOff val="25000"/>
                      <a:alpha val="10000"/>
                    </a:schemeClr>
                  </a:solidFill>
                </a:ln>
                <a:effectLst>
                  <a:outerShdw blurRad="9525" dist="25400" dir="14640000" algn="tl" rotWithShape="0">
                    <a:schemeClr val="bg1">
                      <a:alpha val="30000"/>
                    </a:schemeClr>
                  </a:outerShdw>
                </a:effectLst>
              </a:rPr>
              <a:t>Sales data is available for fiscal year 2020-2021</a:t>
            </a:r>
          </a:p>
          <a:p>
            <a:pPr marL="285750" marR="0" lvl="0" indent="-285750" algn="l" defTabSz="457200" rtl="0" eaLnBrk="1" fontAlgn="auto" latinLnBrk="0" hangingPunct="1">
              <a:lnSpc>
                <a:spcPct val="100000"/>
              </a:lnSpc>
              <a:spcBef>
                <a:spcPct val="20000"/>
              </a:spcBef>
              <a:spcAft>
                <a:spcPts val="600"/>
              </a:spcAft>
              <a:buClr>
                <a:srgbClr val="FAE9C5"/>
              </a:buClr>
              <a:buSzPct val="70000"/>
              <a:buFont typeface="Wingdings 2" charset="2"/>
              <a:buChar char="q"/>
              <a:tabLst/>
              <a:defRPr/>
            </a:pPr>
            <a:endParaRPr kumimoji="0" lang="en-US" sz="2400" b="0" i="0" u="none" strike="noStrike" kern="1200" cap="none" spc="0" normalizeH="0" baseline="0" noProof="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uLnTx/>
              <a:uFillTx/>
              <a:latin typeface="Arial" panose="020B0604020202020204"/>
              <a:ea typeface="+mn-ea"/>
              <a:cs typeface="+mn-cs"/>
            </a:endParaRPr>
          </a:p>
        </p:txBody>
      </p:sp>
      <p:cxnSp>
        <p:nvCxnSpPr>
          <p:cNvPr id="19" name="Straight Connector 18">
            <a:extLst>
              <a:ext uri="{FF2B5EF4-FFF2-40B4-BE49-F238E27FC236}">
                <a16:creationId xmlns:a16="http://schemas.microsoft.com/office/drawing/2014/main" id="{C2823624-1F71-4BD2-98C9-F1640C546F75}"/>
              </a:ext>
            </a:extLst>
          </p:cNvPr>
          <p:cNvCxnSpPr/>
          <p:nvPr/>
        </p:nvCxnSpPr>
        <p:spPr>
          <a:xfrm>
            <a:off x="-1236371" y="310274"/>
            <a:ext cx="0" cy="3261575"/>
          </a:xfrm>
          <a:prstGeom prst="line">
            <a:avLst/>
          </a:prstGeom>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74F2D3D-784D-4217-A1C8-38AF9C2D0D4E}"/>
              </a:ext>
            </a:extLst>
          </p:cNvPr>
          <p:cNvSpPr txBox="1"/>
          <p:nvPr/>
        </p:nvSpPr>
        <p:spPr>
          <a:xfrm>
            <a:off x="856674" y="869248"/>
            <a:ext cx="2794259" cy="707886"/>
          </a:xfrm>
          <a:prstGeom prst="rect">
            <a:avLst/>
          </a:prstGeom>
          <a:noFill/>
        </p:spPr>
        <p:txBody>
          <a:bodyPr wrap="square" rtlCol="0">
            <a:spAutoFit/>
          </a:bodyPr>
          <a:lstStyle/>
          <a:p>
            <a:r>
              <a:rPr lang="en-US" sz="4000" dirty="0">
                <a:effectLst>
                  <a:outerShdw blurRad="50800" dist="38100" dir="16200000" rotWithShape="0">
                    <a:prstClr val="black">
                      <a:alpha val="40000"/>
                    </a:prstClr>
                  </a:outerShdw>
                </a:effectLst>
              </a:rPr>
              <a:t>About Data</a:t>
            </a:r>
          </a:p>
        </p:txBody>
      </p:sp>
    </p:spTree>
    <p:extLst>
      <p:ext uri="{BB962C8B-B14F-4D97-AF65-F5344CB8AC3E}">
        <p14:creationId xmlns:p14="http://schemas.microsoft.com/office/powerpoint/2010/main" val="201281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AF5B9562-97EF-4611-A09A-83E4FBFB1487}"/>
              </a:ext>
            </a:extLst>
          </p:cNvPr>
          <p:cNvSpPr/>
          <p:nvPr/>
        </p:nvSpPr>
        <p:spPr>
          <a:xfrm>
            <a:off x="0" y="124118"/>
            <a:ext cx="10750731" cy="742779"/>
          </a:xfrm>
          <a:prstGeom prst="roundRect">
            <a:avLst/>
          </a:prstGeom>
          <a:solidFill>
            <a:schemeClr val="accent1">
              <a:alpha val="50000"/>
            </a:schemeClr>
          </a:solidFill>
          <a:ln>
            <a:noFill/>
          </a:ln>
          <a:effectLst>
            <a:innerShdw blurRad="63500" dist="50800" dir="2700000">
              <a:prstClr val="black">
                <a:alpha val="50000"/>
              </a:prstClr>
            </a:innerShdw>
          </a:effectLst>
          <a:scene3d>
            <a:camera prst="perspectiveFront"/>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7" name="Picture 6" descr="Logo, icon&#10;&#10;Description automatically generated">
            <a:extLst>
              <a:ext uri="{FF2B5EF4-FFF2-40B4-BE49-F238E27FC236}">
                <a16:creationId xmlns:a16="http://schemas.microsoft.com/office/drawing/2014/main" id="{FDE63F3E-6375-85A9-D3C4-D5BB091CB011}"/>
              </a:ext>
            </a:extLst>
          </p:cNvPr>
          <p:cNvPicPr>
            <a:picLocks noChangeAspect="1"/>
          </p:cNvPicPr>
          <p:nvPr/>
        </p:nvPicPr>
        <p:blipFill>
          <a:blip r:embed="rId3"/>
          <a:stretch>
            <a:fillRect/>
          </a:stretch>
        </p:blipFill>
        <p:spPr>
          <a:xfrm>
            <a:off x="11432963" y="13062"/>
            <a:ext cx="759038" cy="742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9" name="Straight Connector 18">
            <a:extLst>
              <a:ext uri="{FF2B5EF4-FFF2-40B4-BE49-F238E27FC236}">
                <a16:creationId xmlns:a16="http://schemas.microsoft.com/office/drawing/2014/main" id="{C2823624-1F71-4BD2-98C9-F1640C546F75}"/>
              </a:ext>
            </a:extLst>
          </p:cNvPr>
          <p:cNvCxnSpPr/>
          <p:nvPr/>
        </p:nvCxnSpPr>
        <p:spPr>
          <a:xfrm>
            <a:off x="-1236371" y="310274"/>
            <a:ext cx="0" cy="3261575"/>
          </a:xfrm>
          <a:prstGeom prst="line">
            <a:avLst/>
          </a:prstGeom>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74F2D3D-784D-4217-A1C8-38AF9C2D0D4E}"/>
              </a:ext>
            </a:extLst>
          </p:cNvPr>
          <p:cNvSpPr txBox="1"/>
          <p:nvPr/>
        </p:nvSpPr>
        <p:spPr>
          <a:xfrm>
            <a:off x="0" y="112381"/>
            <a:ext cx="11508375" cy="1754326"/>
          </a:xfrm>
          <a:prstGeom prst="rect">
            <a:avLst/>
          </a:prstGeom>
          <a:noFill/>
        </p:spPr>
        <p:txBody>
          <a:bodyPr wrap="square" rtlCol="0">
            <a:spAutoFit/>
          </a:bodyPr>
          <a:lstStyle/>
          <a:p>
            <a:r>
              <a:rPr lang="en-US" sz="4000" dirty="0">
                <a:effectLst>
                  <a:outerShdw blurRad="50800" dist="38100" dir="16200000" rotWithShape="0">
                    <a:prstClr val="black">
                      <a:alpha val="40000"/>
                    </a:prstClr>
                  </a:outerShdw>
                </a:effectLst>
              </a:rPr>
              <a:t>Let’s see requests , query results and insights</a:t>
            </a:r>
            <a:endParaRPr lang="en-IN" sz="4000" dirty="0">
              <a:effectLst>
                <a:outerShdw blurRad="50800" dist="38100" dir="16200000" rotWithShape="0">
                  <a:prstClr val="black">
                    <a:alpha val="40000"/>
                  </a:prstClr>
                </a:outerShdw>
              </a:effectLst>
            </a:endParaRPr>
          </a:p>
          <a:p>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endParaRPr>
          </a:p>
          <a:p>
            <a:endParaRPr lang="en-US" sz="4000" dirty="0">
              <a:effectLst>
                <a:outerShdw blurRad="50800" dist="38100" dir="16200000" rotWithShape="0">
                  <a:prstClr val="black">
                    <a:alpha val="40000"/>
                  </a:prstClr>
                </a:outerShdw>
              </a:effectLst>
            </a:endParaRPr>
          </a:p>
        </p:txBody>
      </p:sp>
      <p:sp>
        <p:nvSpPr>
          <p:cNvPr id="20" name="Rectangle 19">
            <a:extLst>
              <a:ext uri="{FF2B5EF4-FFF2-40B4-BE49-F238E27FC236}">
                <a16:creationId xmlns:a16="http://schemas.microsoft.com/office/drawing/2014/main" id="{C6A79FEB-0B3C-409D-B83F-976170F1D180}"/>
              </a:ext>
            </a:extLst>
          </p:cNvPr>
          <p:cNvSpPr/>
          <p:nvPr/>
        </p:nvSpPr>
        <p:spPr>
          <a:xfrm>
            <a:off x="0" y="1137688"/>
            <a:ext cx="11834947" cy="543293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12C81122-6D3B-4E80-9BE0-B9D1A5D08476}"/>
              </a:ext>
            </a:extLst>
          </p:cNvPr>
          <p:cNvSpPr txBox="1"/>
          <p:nvPr/>
        </p:nvSpPr>
        <p:spPr>
          <a:xfrm>
            <a:off x="1" y="1137688"/>
            <a:ext cx="11834946" cy="7355860"/>
          </a:xfrm>
          <a:prstGeom prst="rect">
            <a:avLst/>
          </a:prstGeom>
          <a:noFill/>
        </p:spPr>
        <p:txBody>
          <a:bodyPr wrap="square" rtlCol="0">
            <a:spAutoFit/>
          </a:bodyPr>
          <a:lstStyle/>
          <a:p>
            <a:r>
              <a:rPr lang="en-US" sz="1200" b="1" dirty="0">
                <a:solidFill>
                  <a:schemeClr val="bg1"/>
                </a:solidFill>
              </a:rPr>
              <a:t>1.Request: </a:t>
            </a:r>
            <a:r>
              <a:rPr lang="en-US" sz="1200" dirty="0"/>
              <a:t>Provide the list of markets in which customer "</a:t>
            </a:r>
            <a:r>
              <a:rPr lang="en-US" sz="1200" dirty="0" err="1"/>
              <a:t>Atliq</a:t>
            </a:r>
            <a:r>
              <a:rPr lang="en-US" sz="1200" dirty="0"/>
              <a:t> Exclusive" operates its business in the APAC region.</a:t>
            </a:r>
          </a:p>
          <a:p>
            <a:br>
              <a:rPr lang="en-US" sz="1200" b="1" dirty="0">
                <a:solidFill>
                  <a:schemeClr val="bg1"/>
                </a:solidFill>
              </a:rPr>
            </a:br>
            <a:r>
              <a:rPr lang="en-US" sz="1200" b="1" dirty="0">
                <a:solidFill>
                  <a:schemeClr val="bg1"/>
                </a:solidFill>
              </a:rPr>
              <a:t>2.Request: </a:t>
            </a:r>
            <a:r>
              <a:rPr lang="en-US" sz="1200" dirty="0"/>
              <a:t>What is the percentage of unique product increase in 2021 vs. 2020? The final output contains these fields:</a:t>
            </a:r>
            <a:br>
              <a:rPr lang="en-US" sz="1200" dirty="0"/>
            </a:br>
            <a:r>
              <a:rPr lang="en-US" sz="1200" dirty="0"/>
              <a:t>unique_products_2020, unique_products_2021, </a:t>
            </a:r>
            <a:r>
              <a:rPr lang="en-US" sz="1200" dirty="0" err="1"/>
              <a:t>percentage_chg</a:t>
            </a:r>
            <a:r>
              <a:rPr lang="en-US" sz="1200" dirty="0"/>
              <a:t>.</a:t>
            </a:r>
          </a:p>
          <a:p>
            <a:br>
              <a:rPr lang="en-US" sz="1200" b="1" dirty="0">
                <a:solidFill>
                  <a:schemeClr val="bg1"/>
                </a:solidFill>
              </a:rPr>
            </a:br>
            <a:r>
              <a:rPr lang="en-US" sz="1200" b="1" dirty="0">
                <a:solidFill>
                  <a:schemeClr val="bg1"/>
                </a:solidFill>
              </a:rPr>
              <a:t>3.Request: </a:t>
            </a:r>
            <a:r>
              <a:rPr lang="en-US" sz="1200" dirty="0"/>
              <a:t>Provide a report with all the unique product counts for each segment and sort them in descending order of product counts. The final output contains 2 fields:  </a:t>
            </a:r>
          </a:p>
          <a:p>
            <a:r>
              <a:rPr lang="en-US" sz="1200" dirty="0"/>
              <a:t> segment, </a:t>
            </a:r>
            <a:r>
              <a:rPr lang="en-US" sz="1200" dirty="0" err="1"/>
              <a:t>product_count</a:t>
            </a:r>
            <a:r>
              <a:rPr lang="en-US" sz="1200" dirty="0"/>
              <a:t> .</a:t>
            </a:r>
          </a:p>
          <a:p>
            <a:br>
              <a:rPr lang="en-US" sz="1200" b="1" dirty="0">
                <a:solidFill>
                  <a:schemeClr val="bg1"/>
                </a:solidFill>
              </a:rPr>
            </a:br>
            <a:r>
              <a:rPr lang="en-US" sz="1200" b="1" dirty="0">
                <a:solidFill>
                  <a:schemeClr val="bg1"/>
                </a:solidFill>
              </a:rPr>
              <a:t>4.Request: </a:t>
            </a:r>
            <a:r>
              <a:rPr lang="en-US" sz="1200" dirty="0"/>
              <a:t>Follow-up: Which segment had the most increase in unique products in 2021 vs 2020? The final output contains these fields:</a:t>
            </a:r>
          </a:p>
          <a:p>
            <a:r>
              <a:rPr lang="en-US" sz="1200" dirty="0"/>
              <a:t>segment, product_count_2020, product_count_2021, difference.</a:t>
            </a:r>
          </a:p>
          <a:p>
            <a:br>
              <a:rPr lang="en-US" sz="1200" b="1" dirty="0">
                <a:solidFill>
                  <a:schemeClr val="bg1"/>
                </a:solidFill>
              </a:rPr>
            </a:br>
            <a:r>
              <a:rPr lang="en-US" sz="1200" b="1" dirty="0">
                <a:solidFill>
                  <a:schemeClr val="bg1"/>
                </a:solidFill>
              </a:rPr>
              <a:t>5.Request: </a:t>
            </a:r>
            <a:r>
              <a:rPr lang="en-US" sz="1200" dirty="0"/>
              <a:t>Get the products that have the highest and lowest manufacturing costs. The final output should contain these fields:</a:t>
            </a:r>
          </a:p>
          <a:p>
            <a:r>
              <a:rPr lang="en-US" sz="1200" dirty="0" err="1"/>
              <a:t>product_code</a:t>
            </a:r>
            <a:r>
              <a:rPr lang="en-US" sz="1200" dirty="0"/>
              <a:t>, product, </a:t>
            </a:r>
            <a:r>
              <a:rPr lang="en-US" sz="1200" dirty="0" err="1"/>
              <a:t>manufacturing_cost</a:t>
            </a:r>
            <a:r>
              <a:rPr lang="en-US" sz="1200" dirty="0"/>
              <a:t> .</a:t>
            </a:r>
          </a:p>
          <a:p>
            <a:br>
              <a:rPr lang="en-US" sz="1200" b="1" dirty="0">
                <a:solidFill>
                  <a:schemeClr val="bg1"/>
                </a:solidFill>
              </a:rPr>
            </a:br>
            <a:r>
              <a:rPr lang="en-US" sz="1200" b="1" dirty="0">
                <a:solidFill>
                  <a:schemeClr val="bg1"/>
                </a:solidFill>
              </a:rPr>
              <a:t>6.Request: </a:t>
            </a:r>
            <a:r>
              <a:rPr lang="en-US" sz="1200" dirty="0"/>
              <a:t>Generate a report which contains the top 5 customers who received an average high </a:t>
            </a:r>
            <a:r>
              <a:rPr lang="en-US" sz="1200" dirty="0" err="1"/>
              <a:t>pre_invoice_discount_pct</a:t>
            </a:r>
            <a:r>
              <a:rPr lang="en-US" sz="1200" dirty="0"/>
              <a:t> for the fiscal year 2021 and in the Indian market. The final output contains these fields:</a:t>
            </a:r>
          </a:p>
          <a:p>
            <a:r>
              <a:rPr lang="en-US" sz="1200" dirty="0" err="1"/>
              <a:t>customer_code</a:t>
            </a:r>
            <a:r>
              <a:rPr lang="en-US" sz="1200" dirty="0"/>
              <a:t>, customer, </a:t>
            </a:r>
            <a:r>
              <a:rPr lang="en-US" sz="1200" dirty="0" err="1"/>
              <a:t>average_discount_percentage</a:t>
            </a:r>
            <a:r>
              <a:rPr lang="en-US" sz="1200" dirty="0"/>
              <a:t>.</a:t>
            </a:r>
            <a:br>
              <a:rPr lang="en-US" sz="1200" dirty="0"/>
            </a:br>
            <a:br>
              <a:rPr lang="en-US" sz="1200" dirty="0"/>
            </a:br>
            <a:r>
              <a:rPr lang="en-US" sz="1200" b="1" dirty="0">
                <a:solidFill>
                  <a:schemeClr val="bg1"/>
                </a:solidFill>
              </a:rPr>
              <a:t>7.Request: </a:t>
            </a:r>
            <a:r>
              <a:rPr lang="en-US" sz="1200" dirty="0"/>
              <a:t>Get the complete report of the Gross sales amount for the customer “</a:t>
            </a:r>
            <a:r>
              <a:rPr lang="en-US" sz="1200" dirty="0" err="1"/>
              <a:t>Atliq</a:t>
            </a:r>
            <a:r>
              <a:rPr lang="en-US" sz="1200" dirty="0"/>
              <a:t> Exclusive” for each month. This analysis helps to get an idea of low and high-performing months and take strategic decisions. The final report contains these columns: Month, Year, Gross sales Amount.</a:t>
            </a:r>
          </a:p>
          <a:p>
            <a:br>
              <a:rPr lang="en-US" sz="1200" b="1" dirty="0">
                <a:solidFill>
                  <a:schemeClr val="bg1"/>
                </a:solidFill>
              </a:rPr>
            </a:br>
            <a:r>
              <a:rPr lang="en-US" sz="1200" b="1" dirty="0">
                <a:solidFill>
                  <a:schemeClr val="bg1"/>
                </a:solidFill>
              </a:rPr>
              <a:t>8.Request: </a:t>
            </a:r>
            <a:r>
              <a:rPr lang="en-US" sz="1200" dirty="0"/>
              <a:t>In which quarter of 2020, got the maximum </a:t>
            </a:r>
            <a:r>
              <a:rPr lang="en-US" sz="1200" dirty="0" err="1"/>
              <a:t>total_quantity_sold</a:t>
            </a:r>
            <a:r>
              <a:rPr lang="en-US" sz="1200" dirty="0"/>
              <a:t>? The final output contains these fields sorted by the </a:t>
            </a:r>
            <a:r>
              <a:rPr lang="en-US" sz="1200" dirty="0" err="1"/>
              <a:t>total_quantity_sold</a:t>
            </a:r>
            <a:r>
              <a:rPr lang="en-US" sz="1200" dirty="0"/>
              <a:t>:</a:t>
            </a:r>
          </a:p>
          <a:p>
            <a:r>
              <a:rPr lang="en-US" sz="1200" dirty="0"/>
              <a:t> Quarter, </a:t>
            </a:r>
            <a:r>
              <a:rPr lang="en-US" sz="1200" dirty="0" err="1"/>
              <a:t>total_quantity_sold</a:t>
            </a:r>
            <a:r>
              <a:rPr lang="en-US" sz="1200" dirty="0"/>
              <a:t>.</a:t>
            </a:r>
          </a:p>
          <a:p>
            <a:br>
              <a:rPr lang="en-US" sz="1200" b="1" dirty="0">
                <a:solidFill>
                  <a:schemeClr val="bg1"/>
                </a:solidFill>
              </a:rPr>
            </a:br>
            <a:r>
              <a:rPr lang="en-US" sz="1200" b="1" dirty="0">
                <a:solidFill>
                  <a:schemeClr val="bg1"/>
                </a:solidFill>
              </a:rPr>
              <a:t>9.Request: </a:t>
            </a:r>
            <a:r>
              <a:rPr lang="en-US" sz="1200" dirty="0"/>
              <a:t>Which channel helped to bring more gross sales in the fiscal year 2021 and the percentage of contribution? The final output contains these </a:t>
            </a:r>
            <a:r>
              <a:rPr lang="en-US" sz="1200" dirty="0" err="1"/>
              <a:t>fields:channel</a:t>
            </a:r>
            <a:r>
              <a:rPr lang="en-US" sz="1200" dirty="0"/>
              <a:t>, </a:t>
            </a:r>
            <a:r>
              <a:rPr lang="en-US" sz="1200" dirty="0" err="1"/>
              <a:t>gross_sales_mln</a:t>
            </a:r>
            <a:r>
              <a:rPr lang="en-US" sz="1200" dirty="0"/>
              <a:t>, percentage.</a:t>
            </a:r>
          </a:p>
          <a:p>
            <a:br>
              <a:rPr lang="en-IN" sz="1200" b="1" dirty="0">
                <a:solidFill>
                  <a:schemeClr val="bg1"/>
                </a:solidFill>
              </a:rPr>
            </a:br>
            <a:r>
              <a:rPr lang="en-IN" sz="1200" b="1" dirty="0">
                <a:solidFill>
                  <a:schemeClr val="bg1"/>
                </a:solidFill>
              </a:rPr>
              <a:t>10.Request: </a:t>
            </a:r>
            <a:r>
              <a:rPr lang="en-US" sz="1200" dirty="0"/>
              <a:t>Get the Top 3 products in each division that have a high </a:t>
            </a:r>
            <a:r>
              <a:rPr lang="en-US" sz="1200" dirty="0" err="1"/>
              <a:t>total_sold_quantity</a:t>
            </a:r>
            <a:r>
              <a:rPr lang="en-US" sz="1200" dirty="0"/>
              <a:t> in the </a:t>
            </a:r>
            <a:r>
              <a:rPr lang="en-US" sz="1200" dirty="0" err="1"/>
              <a:t>fiscal_year</a:t>
            </a:r>
            <a:r>
              <a:rPr lang="en-US" sz="1200" dirty="0"/>
              <a:t> 2021? The final output contains these fields: division, </a:t>
            </a:r>
            <a:r>
              <a:rPr lang="en-US" sz="1200" dirty="0" err="1"/>
              <a:t>product_code</a:t>
            </a:r>
            <a:r>
              <a:rPr lang="en-US" sz="1200" dirty="0"/>
              <a:t>, product, </a:t>
            </a:r>
            <a:r>
              <a:rPr lang="en-US" sz="1200" dirty="0" err="1"/>
              <a:t>total_sold_quantity</a:t>
            </a:r>
            <a:r>
              <a:rPr lang="en-US" sz="1200" dirty="0"/>
              <a:t>, </a:t>
            </a:r>
            <a:r>
              <a:rPr lang="en-US" sz="1200" dirty="0" err="1"/>
              <a:t>rank_order</a:t>
            </a:r>
            <a:r>
              <a:rPr lang="en-US" sz="1200" dirty="0"/>
              <a:t>.</a:t>
            </a:r>
            <a:endParaRPr lang="en-IN" sz="1200" b="1" dirty="0">
              <a:solidFill>
                <a:schemeClr val="bg1"/>
              </a:solidFill>
            </a:endParaRPr>
          </a:p>
          <a:p>
            <a:endParaRPr lang="en-IN" sz="1400" b="1" dirty="0">
              <a:solidFill>
                <a:schemeClr val="bg1"/>
              </a:solidFill>
            </a:endParaRPr>
          </a:p>
          <a:p>
            <a:endParaRPr lang="en-IN" sz="1400" b="1" dirty="0">
              <a:solidFill>
                <a:schemeClr val="bg1"/>
              </a:solidFill>
            </a:endParaRPr>
          </a:p>
          <a:p>
            <a:endParaRPr lang="en-IN" sz="1400" b="1" dirty="0">
              <a:solidFill>
                <a:schemeClr val="bg1"/>
              </a:solidFill>
            </a:endParaRPr>
          </a:p>
          <a:p>
            <a:br>
              <a:rPr lang="en-US" sz="1400" dirty="0"/>
            </a:br>
            <a:endParaRPr lang="en-IN" sz="1400" dirty="0"/>
          </a:p>
          <a:p>
            <a:endParaRPr lang="en-IN" sz="1400" b="1" dirty="0">
              <a:solidFill>
                <a:schemeClr val="bg1"/>
              </a:solidFill>
            </a:endParaRPr>
          </a:p>
          <a:p>
            <a:br>
              <a:rPr lang="en-US" sz="1400" dirty="0"/>
            </a:br>
            <a:endParaRPr lang="en-IN" sz="1400" dirty="0"/>
          </a:p>
        </p:txBody>
      </p:sp>
    </p:spTree>
    <p:extLst>
      <p:ext uri="{BB962C8B-B14F-4D97-AF65-F5344CB8AC3E}">
        <p14:creationId xmlns:p14="http://schemas.microsoft.com/office/powerpoint/2010/main" val="1989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88424" y="2319517"/>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88424" y="258374"/>
            <a:ext cx="11450433" cy="940522"/>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78507E3-5D52-D70D-4966-4B5C66891032}"/>
              </a:ext>
            </a:extLst>
          </p:cNvPr>
          <p:cNvSpPr txBox="1"/>
          <p:nvPr/>
        </p:nvSpPr>
        <p:spPr>
          <a:xfrm>
            <a:off x="215332" y="311149"/>
            <a:ext cx="11538856" cy="830997"/>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1:</a:t>
            </a:r>
            <a:r>
              <a:rPr lang="en-US" sz="2400" dirty="0">
                <a:effectLst>
                  <a:outerShdw blurRad="50800" dist="38100" dir="16200000" rotWithShape="0">
                    <a:prstClr val="black">
                      <a:alpha val="40000"/>
                    </a:prstClr>
                  </a:outerShdw>
                </a:effectLst>
              </a:rPr>
              <a:t>Provide the list of markets in which customer "</a:t>
            </a:r>
            <a:r>
              <a:rPr lang="en-US" sz="2400" dirty="0" err="1">
                <a:effectLst>
                  <a:outerShdw blurRad="50800" dist="38100" dir="16200000" rotWithShape="0">
                    <a:prstClr val="black">
                      <a:alpha val="40000"/>
                    </a:prstClr>
                  </a:outerShdw>
                </a:effectLst>
              </a:rPr>
              <a:t>Atliq</a:t>
            </a:r>
            <a:r>
              <a:rPr lang="en-US" sz="2400" dirty="0">
                <a:effectLst>
                  <a:outerShdw blurRad="50800" dist="38100" dir="16200000" rotWithShape="0">
                    <a:prstClr val="black">
                      <a:alpha val="40000"/>
                    </a:prstClr>
                  </a:outerShdw>
                </a:effectLst>
              </a:rPr>
              <a:t> Exclusive" operates its business in the APAC region.</a:t>
            </a:r>
            <a:endParaRPr lang="en-IN" sz="2400" dirty="0">
              <a:effectLst>
                <a:outerShdw blurRad="50800" dist="38100" dir="16200000" rotWithShape="0">
                  <a:prstClr val="black">
                    <a:alpha val="40000"/>
                  </a:prstClr>
                </a:outerShdw>
              </a:effectLst>
            </a:endParaRPr>
          </a:p>
        </p:txBody>
      </p:sp>
      <p:pic>
        <p:nvPicPr>
          <p:cNvPr id="16" name="Picture 15">
            <a:extLst>
              <a:ext uri="{FF2B5EF4-FFF2-40B4-BE49-F238E27FC236}">
                <a16:creationId xmlns:a16="http://schemas.microsoft.com/office/drawing/2014/main" id="{DA271913-0AF2-AEC4-78BB-526AE2F25600}"/>
              </a:ext>
            </a:extLst>
          </p:cNvPr>
          <p:cNvPicPr>
            <a:picLocks noChangeAspect="1"/>
          </p:cNvPicPr>
          <p:nvPr/>
        </p:nvPicPr>
        <p:blipFill>
          <a:blip r:embed="rId4"/>
          <a:stretch>
            <a:fillRect/>
          </a:stretch>
        </p:blipFill>
        <p:spPr>
          <a:xfrm>
            <a:off x="8806402" y="2599508"/>
            <a:ext cx="3286146" cy="3783615"/>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5"/>
          <a:stretch>
            <a:fillRect/>
          </a:stretch>
        </p:blipFill>
        <p:spPr>
          <a:xfrm>
            <a:off x="88424" y="6003702"/>
            <a:ext cx="802456" cy="78526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3" name="TextBox 2">
            <a:extLst>
              <a:ext uri="{FF2B5EF4-FFF2-40B4-BE49-F238E27FC236}">
                <a16:creationId xmlns:a16="http://schemas.microsoft.com/office/drawing/2014/main" id="{1642270B-37CA-7E2A-AF0B-CB84A7BA9701}"/>
              </a:ext>
            </a:extLst>
          </p:cNvPr>
          <p:cNvSpPr txBox="1"/>
          <p:nvPr/>
        </p:nvSpPr>
        <p:spPr>
          <a:xfrm>
            <a:off x="88424" y="3420981"/>
            <a:ext cx="7814605" cy="1815882"/>
          </a:xfrm>
          <a:prstGeom prst="rect">
            <a:avLst/>
          </a:prstGeom>
          <a:noFill/>
          <a:ln>
            <a:noFill/>
          </a:ln>
          <a:effectLst>
            <a:outerShdw blurRad="50800" dist="38100" dir="5400000" algn="t" rotWithShape="0">
              <a:prstClr val="black">
                <a:alpha val="40000"/>
              </a:prstClr>
            </a:outerShdw>
          </a:effectLst>
        </p:spPr>
        <p:txBody>
          <a:bodyPr wrap="square" rtlCol="0">
            <a:spAutoFit/>
          </a:bodyPr>
          <a:lstStyle/>
          <a:p>
            <a:r>
              <a:rPr lang="en-US" sz="2800" dirty="0">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SELECT DISTINCT(market) FROM </a:t>
            </a:r>
            <a:r>
              <a:rPr lang="en-US" sz="2800" dirty="0" err="1">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dim_customer</a:t>
            </a:r>
            <a:endParaRPr lang="en-US" sz="2800" dirty="0">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a:p>
            <a:r>
              <a:rPr lang="en-IN" sz="2800" dirty="0">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WHERE customer = '</a:t>
            </a:r>
            <a:r>
              <a:rPr lang="en-IN" sz="2800" dirty="0" err="1">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Atliq</a:t>
            </a:r>
            <a:r>
              <a:rPr lang="en-IN" sz="2800" dirty="0">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 Exclusive'</a:t>
            </a:r>
          </a:p>
          <a:p>
            <a:r>
              <a:rPr lang="en-IN" sz="2800" dirty="0">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AND region = 'APAC';</a:t>
            </a:r>
          </a:p>
        </p:txBody>
      </p:sp>
      <p:sp>
        <p:nvSpPr>
          <p:cNvPr id="4" name="TextBox 3">
            <a:extLst>
              <a:ext uri="{FF2B5EF4-FFF2-40B4-BE49-F238E27FC236}">
                <a16:creationId xmlns:a16="http://schemas.microsoft.com/office/drawing/2014/main" id="{949696B3-C327-4563-54FE-A17F00F348D9}"/>
              </a:ext>
            </a:extLst>
          </p:cNvPr>
          <p:cNvSpPr txBox="1"/>
          <p:nvPr/>
        </p:nvSpPr>
        <p:spPr>
          <a:xfrm>
            <a:off x="-858635" y="2423884"/>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1</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9455189" y="1440640"/>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1</a:t>
            </a:r>
            <a:endParaRPr lang="en-IN" sz="1600" dirty="0">
              <a:solidFill>
                <a:schemeClr val="bg1"/>
              </a:solidFill>
            </a:endParaRPr>
          </a:p>
        </p:txBody>
      </p:sp>
    </p:spTree>
    <p:custDataLst>
      <p:tags r:id="rId1"/>
    </p:custDataLst>
    <p:extLst>
      <p:ext uri="{BB962C8B-B14F-4D97-AF65-F5344CB8AC3E}">
        <p14:creationId xmlns:p14="http://schemas.microsoft.com/office/powerpoint/2010/main" val="32650774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758CBD8-4057-4591-814F-45724007BF28}"/>
              </a:ext>
            </a:extLst>
          </p:cNvPr>
          <p:cNvSpPr/>
          <p:nvPr/>
        </p:nvSpPr>
        <p:spPr>
          <a:xfrm>
            <a:off x="4802131" y="5365217"/>
            <a:ext cx="2338252" cy="313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197997"/>
            <a:ext cx="603907" cy="590970"/>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9" name="Picture 8">
            <a:extLst>
              <a:ext uri="{FF2B5EF4-FFF2-40B4-BE49-F238E27FC236}">
                <a16:creationId xmlns:a16="http://schemas.microsoft.com/office/drawing/2014/main" id="{94B0E520-2FD3-408C-86A6-9BACC3C3E9DD}"/>
              </a:ext>
            </a:extLst>
          </p:cNvPr>
          <p:cNvPicPr>
            <a:picLocks noChangeAspect="1"/>
          </p:cNvPicPr>
          <p:nvPr/>
        </p:nvPicPr>
        <p:blipFill>
          <a:blip r:embed="rId5"/>
          <a:stretch>
            <a:fillRect/>
          </a:stretch>
        </p:blipFill>
        <p:spPr>
          <a:xfrm>
            <a:off x="1254833" y="0"/>
            <a:ext cx="9432849" cy="5226069"/>
          </a:xfrm>
          <a:prstGeom prst="rect">
            <a:avLst/>
          </a:prstGeom>
        </p:spPr>
      </p:pic>
      <p:sp>
        <p:nvSpPr>
          <p:cNvPr id="12" name="TextBox 11">
            <a:extLst>
              <a:ext uri="{FF2B5EF4-FFF2-40B4-BE49-F238E27FC236}">
                <a16:creationId xmlns:a16="http://schemas.microsoft.com/office/drawing/2014/main" id="{5A47969F-C287-4F2C-B0F6-19327B4A81F4}"/>
              </a:ext>
            </a:extLst>
          </p:cNvPr>
          <p:cNvSpPr txBox="1"/>
          <p:nvPr/>
        </p:nvSpPr>
        <p:spPr>
          <a:xfrm>
            <a:off x="1588025" y="5865637"/>
            <a:ext cx="8766464" cy="923330"/>
          </a:xfrm>
          <a:prstGeom prst="rect">
            <a:avLst/>
          </a:prstGeom>
          <a:noFill/>
        </p:spPr>
        <p:txBody>
          <a:bodyPr wrap="square" rtlCol="0">
            <a:spAutoFit/>
          </a:bodyPr>
          <a:lstStyle/>
          <a:p>
            <a:pPr marL="285750" indent="-285750">
              <a:buFont typeface="Wingdings" panose="05000000000000000000" pitchFamily="2" charset="2"/>
              <a:buChar char="q"/>
            </a:pPr>
            <a:r>
              <a:rPr lang="en-IN" dirty="0" err="1"/>
              <a:t>Atliq</a:t>
            </a:r>
            <a:r>
              <a:rPr lang="en-IN" dirty="0"/>
              <a:t> Exclusive operates its business in 8 major markets of Asia Pacific region</a:t>
            </a:r>
          </a:p>
          <a:p>
            <a:pPr marL="285750" indent="-285750">
              <a:buFont typeface="Wingdings" panose="05000000000000000000" pitchFamily="2" charset="2"/>
              <a:buChar char="q"/>
            </a:pPr>
            <a:r>
              <a:rPr lang="en-IN" dirty="0" err="1"/>
              <a:t>Atliq</a:t>
            </a:r>
            <a:r>
              <a:rPr lang="en-IN" dirty="0"/>
              <a:t> Exclusive has the most stores in APAC region followed by EU(6) and NA(2)</a:t>
            </a:r>
          </a:p>
          <a:p>
            <a:pPr marL="285750" indent="-285750">
              <a:buFont typeface="Wingdings" panose="05000000000000000000" pitchFamily="2" charset="2"/>
              <a:buChar char="q"/>
            </a:pPr>
            <a:endParaRPr lang="en-IN" dirty="0"/>
          </a:p>
        </p:txBody>
      </p:sp>
      <p:sp>
        <p:nvSpPr>
          <p:cNvPr id="13" name="TextBox 12">
            <a:extLst>
              <a:ext uri="{FF2B5EF4-FFF2-40B4-BE49-F238E27FC236}">
                <a16:creationId xmlns:a16="http://schemas.microsoft.com/office/drawing/2014/main" id="{508C160A-6B45-4159-89BA-1D70CDB621AE}"/>
              </a:ext>
            </a:extLst>
          </p:cNvPr>
          <p:cNvSpPr txBox="1"/>
          <p:nvPr/>
        </p:nvSpPr>
        <p:spPr>
          <a:xfrm>
            <a:off x="5041293" y="5337512"/>
            <a:ext cx="1859927" cy="369332"/>
          </a:xfrm>
          <a:prstGeom prst="rect">
            <a:avLst/>
          </a:prstGeom>
          <a:noFill/>
        </p:spPr>
        <p:txBody>
          <a:bodyPr wrap="square" rtlCol="0">
            <a:spAutoFit/>
          </a:bodyPr>
          <a:lstStyle/>
          <a:p>
            <a:pPr algn="ctr"/>
            <a:r>
              <a:rPr lang="en-IN" dirty="0"/>
              <a:t>Insights</a:t>
            </a:r>
          </a:p>
        </p:txBody>
      </p:sp>
    </p:spTree>
    <p:custDataLst>
      <p:tags r:id="rId1"/>
    </p:custDataLst>
    <p:extLst>
      <p:ext uri="{BB962C8B-B14F-4D97-AF65-F5344CB8AC3E}">
        <p14:creationId xmlns:p14="http://schemas.microsoft.com/office/powerpoint/2010/main" val="4059602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chemeClr val="accent6">
                <a:lumMod val="96000"/>
                <a:lumOff val="4000"/>
                <a:alpha val="89000"/>
              </a:schemeClr>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48BEF73-DBA3-486D-91E3-C09D00E3A4E3}"/>
              </a:ext>
            </a:extLst>
          </p:cNvPr>
          <p:cNvSpPr/>
          <p:nvPr/>
        </p:nvSpPr>
        <p:spPr>
          <a:xfrm>
            <a:off x="215332" y="1957017"/>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C836728-C75F-4BA3-8BD3-2584F40AB030}"/>
              </a:ext>
            </a:extLst>
          </p:cNvPr>
          <p:cNvSpPr/>
          <p:nvPr/>
        </p:nvSpPr>
        <p:spPr>
          <a:xfrm>
            <a:off x="93938" y="193060"/>
            <a:ext cx="12004124" cy="1294304"/>
          </a:xfrm>
          <a:prstGeom prst="roundRect">
            <a:avLst/>
          </a:prstGeom>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78507E3-5D52-D70D-4966-4B5C66891032}"/>
              </a:ext>
            </a:extLst>
          </p:cNvPr>
          <p:cNvSpPr txBox="1"/>
          <p:nvPr/>
        </p:nvSpPr>
        <p:spPr>
          <a:xfrm>
            <a:off x="284366" y="240048"/>
            <a:ext cx="11976668" cy="1200329"/>
          </a:xfrm>
          <a:prstGeom prst="rect">
            <a:avLst/>
          </a:prstGeom>
          <a:noFill/>
        </p:spPr>
        <p:txBody>
          <a:bodyPr wrap="square" rtlCol="0">
            <a:spAutoFit/>
          </a:bodyPr>
          <a:lstStyle/>
          <a:p>
            <a:r>
              <a:rPr lang="en-US" sz="2400" dirty="0">
                <a:solidFill>
                  <a:schemeClr val="bg1"/>
                </a:solidFill>
                <a:effectLst>
                  <a:outerShdw blurRad="50800" dist="38100" dir="16200000" rotWithShape="0">
                    <a:prstClr val="black">
                      <a:alpha val="40000"/>
                    </a:prstClr>
                  </a:outerShdw>
                </a:effectLst>
              </a:rPr>
              <a:t>Request 2:</a:t>
            </a:r>
            <a:r>
              <a:rPr lang="en-US" sz="2400" dirty="0"/>
              <a:t> What is the percentage of unique product increase in 2021 vs. 2020? The final output contains these fields:</a:t>
            </a:r>
            <a:br>
              <a:rPr lang="en-US" sz="2400" dirty="0"/>
            </a:br>
            <a:r>
              <a:rPr lang="en-US" sz="2400" dirty="0"/>
              <a:t>unique_products_2020, unique_products_2021, </a:t>
            </a:r>
            <a:r>
              <a:rPr lang="en-US" sz="2400" dirty="0" err="1"/>
              <a:t>percentage_chg</a:t>
            </a:r>
            <a:endParaRPr lang="en-IN" sz="2400" dirty="0">
              <a:effectLst>
                <a:outerShdw blurRad="50800" dist="38100" dir="16200000" rotWithShape="0">
                  <a:prstClr val="black">
                    <a:alpha val="40000"/>
                  </a:prstClr>
                </a:outerShdw>
              </a:effectLst>
            </a:endParaRP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4"/>
          <a:stretch>
            <a:fillRect/>
          </a:stretch>
        </p:blipFill>
        <p:spPr>
          <a:xfrm>
            <a:off x="88424" y="6003702"/>
            <a:ext cx="802456" cy="78526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3" name="TextBox 2">
            <a:extLst>
              <a:ext uri="{FF2B5EF4-FFF2-40B4-BE49-F238E27FC236}">
                <a16:creationId xmlns:a16="http://schemas.microsoft.com/office/drawing/2014/main" id="{1642270B-37CA-7E2A-AF0B-CB84A7BA9701}"/>
              </a:ext>
            </a:extLst>
          </p:cNvPr>
          <p:cNvSpPr txBox="1"/>
          <p:nvPr/>
        </p:nvSpPr>
        <p:spPr>
          <a:xfrm>
            <a:off x="30418" y="2978096"/>
            <a:ext cx="11877216" cy="2893100"/>
          </a:xfrm>
          <a:prstGeom prst="rect">
            <a:avLst/>
          </a:prstGeom>
          <a:noFill/>
          <a:ln>
            <a:noFill/>
          </a:ln>
          <a:effectLst>
            <a:outerShdw blurRad="50800" dist="38100" dir="5400000" algn="t" rotWithShape="0">
              <a:prstClr val="black">
                <a:alpha val="40000"/>
              </a:prstClr>
            </a:outerShdw>
          </a:effectLst>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WITH </a:t>
            </a:r>
            <a:r>
              <a:rPr lang="en-US" sz="1400" dirty="0" err="1">
                <a:solidFill>
                  <a:schemeClr val="bg1"/>
                </a:solidFill>
                <a:latin typeface="Courier New" panose="02070309020205020404" pitchFamily="49" charset="0"/>
                <a:cs typeface="Courier New" panose="02070309020205020404" pitchFamily="49" charset="0"/>
              </a:rPr>
              <a:t>unique_product_count</a:t>
            </a:r>
            <a:r>
              <a:rPr lang="en-US" sz="1400" dirty="0">
                <a:solidFill>
                  <a:schemeClr val="bg1"/>
                </a:solidFill>
                <a:latin typeface="Courier New" panose="02070309020205020404" pitchFamily="49" charset="0"/>
                <a:cs typeface="Courier New" panose="02070309020205020404" pitchFamily="49" charset="0"/>
              </a:rPr>
              <a:t> AS</a:t>
            </a:r>
          </a:p>
          <a:p>
            <a:r>
              <a:rPr lang="en-IN"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SELECT COUNT(DISTINCT CASE WHEN </a:t>
            </a:r>
            <a:r>
              <a:rPr lang="en-US" sz="1400" dirty="0" err="1">
                <a:solidFill>
                  <a:schemeClr val="bg1"/>
                </a:solidFill>
                <a:latin typeface="Courier New" panose="02070309020205020404" pitchFamily="49" charset="0"/>
                <a:cs typeface="Courier New" panose="02070309020205020404" pitchFamily="49" charset="0"/>
              </a:rPr>
              <a:t>fiscal_year</a:t>
            </a:r>
            <a:r>
              <a:rPr lang="en-US" sz="1400" dirty="0">
                <a:solidFill>
                  <a:schemeClr val="bg1"/>
                </a:solidFill>
                <a:latin typeface="Courier New" panose="02070309020205020404" pitchFamily="49" charset="0"/>
                <a:cs typeface="Courier New" panose="02070309020205020404" pitchFamily="49" charset="0"/>
              </a:rPr>
              <a:t> = 2020 THEN </a:t>
            </a:r>
            <a:r>
              <a:rPr lang="en-US" sz="1400" dirty="0" err="1">
                <a:solidFill>
                  <a:schemeClr val="bg1"/>
                </a:solidFill>
                <a:latin typeface="Courier New" panose="02070309020205020404" pitchFamily="49" charset="0"/>
                <a:cs typeface="Courier New" panose="02070309020205020404" pitchFamily="49" charset="0"/>
              </a:rPr>
              <a:t>product_code</a:t>
            </a:r>
            <a:r>
              <a:rPr lang="en-US" sz="1400" dirty="0">
                <a:solidFill>
                  <a:schemeClr val="bg1"/>
                </a:solidFill>
                <a:latin typeface="Courier New" panose="02070309020205020404" pitchFamily="49" charset="0"/>
                <a:cs typeface="Courier New" panose="02070309020205020404" pitchFamily="49" charset="0"/>
              </a:rPr>
              <a:t> END) AS unique_products_2020,/* count of distinct/unique products sold in 2020 */</a:t>
            </a:r>
          </a:p>
          <a:p>
            <a:r>
              <a:rPr lang="en-US" sz="1400" dirty="0">
                <a:solidFill>
                  <a:schemeClr val="bg1"/>
                </a:solidFill>
                <a:latin typeface="Courier New" panose="02070309020205020404" pitchFamily="49" charset="0"/>
                <a:cs typeface="Courier New" panose="02070309020205020404" pitchFamily="49" charset="0"/>
              </a:rPr>
              <a:t>		   COUNT(DISTINCT CASE WHEN </a:t>
            </a:r>
            <a:r>
              <a:rPr lang="en-US" sz="1400" dirty="0" err="1">
                <a:solidFill>
                  <a:schemeClr val="bg1"/>
                </a:solidFill>
                <a:latin typeface="Courier New" panose="02070309020205020404" pitchFamily="49" charset="0"/>
                <a:cs typeface="Courier New" panose="02070309020205020404" pitchFamily="49" charset="0"/>
              </a:rPr>
              <a:t>fiscal_year</a:t>
            </a:r>
            <a:r>
              <a:rPr lang="en-US" sz="1400" dirty="0">
                <a:solidFill>
                  <a:schemeClr val="bg1"/>
                </a:solidFill>
                <a:latin typeface="Courier New" panose="02070309020205020404" pitchFamily="49" charset="0"/>
                <a:cs typeface="Courier New" panose="02070309020205020404" pitchFamily="49" charset="0"/>
              </a:rPr>
              <a:t> = 2021 THEN </a:t>
            </a:r>
            <a:r>
              <a:rPr lang="en-US" sz="1400" dirty="0" err="1">
                <a:solidFill>
                  <a:schemeClr val="bg1"/>
                </a:solidFill>
                <a:latin typeface="Courier New" panose="02070309020205020404" pitchFamily="49" charset="0"/>
                <a:cs typeface="Courier New" panose="02070309020205020404" pitchFamily="49" charset="0"/>
              </a:rPr>
              <a:t>product_code</a:t>
            </a:r>
            <a:r>
              <a:rPr lang="en-US" sz="1400" dirty="0">
                <a:solidFill>
                  <a:schemeClr val="bg1"/>
                </a:solidFill>
                <a:latin typeface="Courier New" panose="02070309020205020404" pitchFamily="49" charset="0"/>
                <a:cs typeface="Courier New" panose="02070309020205020404" pitchFamily="49" charset="0"/>
              </a:rPr>
              <a:t> END) AS unique_products_2021 /* count of distinct/unique products sold in 2021 */</a:t>
            </a:r>
          </a:p>
          <a:p>
            <a:r>
              <a:rPr lang="en-IN" sz="1400" dirty="0">
                <a:solidFill>
                  <a:schemeClr val="bg1"/>
                </a:solidFill>
                <a:latin typeface="Courier New" panose="02070309020205020404" pitchFamily="49" charset="0"/>
                <a:cs typeface="Courier New" panose="02070309020205020404" pitchFamily="49" charset="0"/>
              </a:rPr>
              <a:t>		   FROM </a:t>
            </a:r>
            <a:r>
              <a:rPr lang="en-IN" sz="1400" dirty="0" err="1">
                <a:solidFill>
                  <a:schemeClr val="bg1"/>
                </a:solidFill>
                <a:latin typeface="Courier New" panose="02070309020205020404" pitchFamily="49" charset="0"/>
                <a:cs typeface="Courier New" panose="02070309020205020404" pitchFamily="49" charset="0"/>
              </a:rPr>
              <a:t>fact_sales_monthly</a:t>
            </a:r>
            <a:r>
              <a:rPr lang="en-IN" sz="1400" dirty="0">
                <a:solidFill>
                  <a:schemeClr val="bg1"/>
                </a:solidFill>
                <a:latin typeface="Courier New" panose="02070309020205020404" pitchFamily="49" charset="0"/>
                <a:cs typeface="Courier New" panose="02070309020205020404" pitchFamily="49" charset="0"/>
              </a:rPr>
              <a:t> </a:t>
            </a:r>
          </a:p>
          <a:p>
            <a:r>
              <a:rPr lang="en-IN" sz="1400" dirty="0">
                <a:solidFill>
                  <a:schemeClr val="bg1"/>
                </a:solidFill>
                <a:latin typeface="Courier New" panose="02070309020205020404" pitchFamily="49" charset="0"/>
                <a:cs typeface="Courier New" panose="02070309020205020404" pitchFamily="49" charset="0"/>
              </a:rPr>
              <a:t>)</a:t>
            </a:r>
          </a:p>
          <a:p>
            <a:r>
              <a:rPr lang="en-IN" sz="1400" dirty="0">
                <a:solidFill>
                  <a:schemeClr val="bg1"/>
                </a:solidFill>
                <a:latin typeface="Courier New" panose="02070309020205020404" pitchFamily="49" charset="0"/>
                <a:cs typeface="Courier New" panose="02070309020205020404" pitchFamily="49" charset="0"/>
              </a:rPr>
              <a:t>SELECT unique_products_2020,</a:t>
            </a:r>
          </a:p>
          <a:p>
            <a:r>
              <a:rPr lang="en-IN" sz="1400" dirty="0">
                <a:solidFill>
                  <a:schemeClr val="bg1"/>
                </a:solidFill>
                <a:latin typeface="Courier New" panose="02070309020205020404" pitchFamily="49" charset="0"/>
                <a:cs typeface="Courier New" panose="02070309020205020404" pitchFamily="49" charset="0"/>
              </a:rPr>
              <a:t>	   unique_products_2020,</a:t>
            </a:r>
          </a:p>
          <a:p>
            <a:r>
              <a:rPr lang="en-IN" sz="1400" dirty="0">
                <a:solidFill>
                  <a:schemeClr val="bg1"/>
                </a:solidFill>
                <a:latin typeface="Courier New" panose="02070309020205020404" pitchFamily="49" charset="0"/>
                <a:cs typeface="Courier New" panose="02070309020205020404" pitchFamily="49" charset="0"/>
              </a:rPr>
              <a:t>	   CONCAT(ROUND(((unique_products_2021-unique_products_2020)*1.0/unique_products_2020)*100,2),'%') AS </a:t>
            </a:r>
            <a:r>
              <a:rPr lang="en-IN" sz="1400" dirty="0" err="1">
                <a:solidFill>
                  <a:schemeClr val="bg1"/>
                </a:solidFill>
                <a:latin typeface="Courier New" panose="02070309020205020404" pitchFamily="49" charset="0"/>
                <a:cs typeface="Courier New" panose="02070309020205020404" pitchFamily="49" charset="0"/>
              </a:rPr>
              <a:t>percentage_chg</a:t>
            </a:r>
            <a:endParaRPr lang="en-IN" sz="1400" dirty="0">
              <a:solidFill>
                <a:schemeClr val="bg1"/>
              </a:solidFill>
              <a:latin typeface="Courier New" panose="02070309020205020404" pitchFamily="49" charset="0"/>
              <a:cs typeface="Courier New" panose="02070309020205020404" pitchFamily="49" charset="0"/>
            </a:endParaRPr>
          </a:p>
          <a:p>
            <a:r>
              <a:rPr lang="en-IN" sz="1400" dirty="0">
                <a:solidFill>
                  <a:schemeClr val="bg1"/>
                </a:solidFill>
                <a:latin typeface="Courier New" panose="02070309020205020404" pitchFamily="49" charset="0"/>
                <a:cs typeface="Courier New" panose="02070309020205020404" pitchFamily="49" charset="0"/>
              </a:rPr>
              <a:t>FROM </a:t>
            </a:r>
            <a:r>
              <a:rPr lang="en-IN" sz="1400" dirty="0" err="1">
                <a:solidFill>
                  <a:schemeClr val="bg1"/>
                </a:solidFill>
                <a:latin typeface="Courier New" panose="02070309020205020404" pitchFamily="49" charset="0"/>
                <a:cs typeface="Courier New" panose="02070309020205020404" pitchFamily="49" charset="0"/>
              </a:rPr>
              <a:t>unique_product_count</a:t>
            </a:r>
            <a:r>
              <a:rPr lang="en-IN" sz="1400" dirty="0">
                <a:solidFill>
                  <a:schemeClr val="bg1"/>
                </a:solidFill>
                <a:latin typeface="Courier New" panose="02070309020205020404" pitchFamily="49" charset="0"/>
                <a:cs typeface="Courier New" panose="02070309020205020404" pitchFamily="49" charset="0"/>
              </a:rPr>
              <a:t>;</a:t>
            </a:r>
            <a:endParaRPr lang="en-IN" sz="1400" dirty="0">
              <a:ln w="0"/>
              <a:solidFill>
                <a:schemeClr val="bg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49696B3-C327-4563-54FE-A17F00F348D9}"/>
              </a:ext>
            </a:extLst>
          </p:cNvPr>
          <p:cNvSpPr txBox="1"/>
          <p:nvPr/>
        </p:nvSpPr>
        <p:spPr>
          <a:xfrm>
            <a:off x="-731727" y="2053316"/>
            <a:ext cx="3621432" cy="400110"/>
          </a:xfrm>
          <a:prstGeom prst="rect">
            <a:avLst/>
          </a:prstGeom>
          <a:noFill/>
        </p:spPr>
        <p:txBody>
          <a:bodyPr wrap="square" rtlCol="0">
            <a:spAutoFit/>
          </a:bodyPr>
          <a:lstStyle/>
          <a:p>
            <a:pPr algn="ctr"/>
            <a:r>
              <a:rPr lang="en-IN" sz="2000" dirty="0">
                <a:effectLst>
                  <a:outerShdw blurRad="50800" dist="38100" dir="16200000" rotWithShape="0">
                    <a:prstClr val="black">
                      <a:alpha val="40000"/>
                    </a:prstClr>
                  </a:outerShdw>
                </a:effectLst>
              </a:rPr>
              <a:t>Query</a:t>
            </a:r>
            <a:r>
              <a:rPr lang="en-IN" sz="2000" dirty="0"/>
              <a:t>: 2</a:t>
            </a:r>
            <a:endParaRPr lang="en-IN" sz="2000" dirty="0">
              <a:solidFill>
                <a:schemeClr val="bg1"/>
              </a:solidFill>
            </a:endParaRPr>
          </a:p>
        </p:txBody>
      </p:sp>
      <p:sp>
        <p:nvSpPr>
          <p:cNvPr id="10" name="Oval 9">
            <a:extLst>
              <a:ext uri="{FF2B5EF4-FFF2-40B4-BE49-F238E27FC236}">
                <a16:creationId xmlns:a16="http://schemas.microsoft.com/office/drawing/2014/main" id="{8EA48AC7-07E8-4321-BC47-C9641B7D6269}"/>
              </a:ext>
            </a:extLst>
          </p:cNvPr>
          <p:cNvSpPr/>
          <p:nvPr/>
        </p:nvSpPr>
        <p:spPr>
          <a:xfrm>
            <a:off x="8971863" y="1678029"/>
            <a:ext cx="1727314" cy="608845"/>
          </a:xfrm>
          <a:prstGeom prst="ellipse">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outerShdw blurRad="50800" dist="38100" dir="16200000" rotWithShape="0">
                    <a:prstClr val="black">
                      <a:alpha val="40000"/>
                    </a:prstClr>
                  </a:outerShdw>
                </a:effectLst>
              </a:rPr>
              <a:t>Output</a:t>
            </a:r>
            <a:r>
              <a:rPr lang="en-IN" sz="1600" dirty="0"/>
              <a:t>: 2</a:t>
            </a:r>
            <a:endParaRPr lang="en-IN" sz="1600" dirty="0">
              <a:solidFill>
                <a:schemeClr val="bg1"/>
              </a:solidFill>
            </a:endParaRPr>
          </a:p>
        </p:txBody>
      </p:sp>
      <p:pic>
        <p:nvPicPr>
          <p:cNvPr id="9" name="Picture 8">
            <a:extLst>
              <a:ext uri="{FF2B5EF4-FFF2-40B4-BE49-F238E27FC236}">
                <a16:creationId xmlns:a16="http://schemas.microsoft.com/office/drawing/2014/main" id="{551FBD4A-12F6-4469-91AB-4A7281FC6135}"/>
              </a:ext>
            </a:extLst>
          </p:cNvPr>
          <p:cNvPicPr>
            <a:picLocks noChangeAspect="1"/>
          </p:cNvPicPr>
          <p:nvPr/>
        </p:nvPicPr>
        <p:blipFill>
          <a:blip r:embed="rId5"/>
          <a:stretch>
            <a:fillRect/>
          </a:stretch>
        </p:blipFill>
        <p:spPr>
          <a:xfrm>
            <a:off x="7324889" y="2453426"/>
            <a:ext cx="4836693" cy="690956"/>
          </a:xfrm>
          <a:prstGeom prst="rect">
            <a:avLst/>
          </a:prstGeom>
        </p:spPr>
      </p:pic>
    </p:spTree>
    <p:custDataLst>
      <p:tags r:id="rId1"/>
    </p:custDataLst>
    <p:extLst>
      <p:ext uri="{BB962C8B-B14F-4D97-AF65-F5344CB8AC3E}">
        <p14:creationId xmlns:p14="http://schemas.microsoft.com/office/powerpoint/2010/main" val="39120380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8957FDFF-141B-4D10-B4BC-F199BCBC9081}"/>
              </a:ext>
            </a:extLst>
          </p:cNvPr>
          <p:cNvSpPr/>
          <p:nvPr/>
        </p:nvSpPr>
        <p:spPr>
          <a:xfrm>
            <a:off x="4314562" y="5249114"/>
            <a:ext cx="2338252" cy="313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Logo, icon&#10;&#10;Description automatically generated">
            <a:extLst>
              <a:ext uri="{FF2B5EF4-FFF2-40B4-BE49-F238E27FC236}">
                <a16:creationId xmlns:a16="http://schemas.microsoft.com/office/drawing/2014/main" id="{5B3B061D-17DC-3E5A-8824-520A75594B7F}"/>
              </a:ext>
            </a:extLst>
          </p:cNvPr>
          <p:cNvPicPr>
            <a:picLocks noChangeAspect="1"/>
          </p:cNvPicPr>
          <p:nvPr/>
        </p:nvPicPr>
        <p:blipFill>
          <a:blip r:embed="rId4"/>
          <a:stretch>
            <a:fillRect/>
          </a:stretch>
        </p:blipFill>
        <p:spPr>
          <a:xfrm>
            <a:off x="11469189" y="6150673"/>
            <a:ext cx="722811" cy="707327"/>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5" name="Picture 4">
            <a:extLst>
              <a:ext uri="{FF2B5EF4-FFF2-40B4-BE49-F238E27FC236}">
                <a16:creationId xmlns:a16="http://schemas.microsoft.com/office/drawing/2014/main" id="{8622841A-2FAF-4AF8-994E-F362C8248E8A}"/>
              </a:ext>
            </a:extLst>
          </p:cNvPr>
          <p:cNvPicPr>
            <a:picLocks noChangeAspect="1"/>
          </p:cNvPicPr>
          <p:nvPr/>
        </p:nvPicPr>
        <p:blipFill>
          <a:blip r:embed="rId5"/>
          <a:stretch>
            <a:fillRect/>
          </a:stretch>
        </p:blipFill>
        <p:spPr>
          <a:xfrm>
            <a:off x="1629808" y="176984"/>
            <a:ext cx="8592749" cy="4877481"/>
          </a:xfrm>
          <a:prstGeom prst="rect">
            <a:avLst/>
          </a:prstGeom>
        </p:spPr>
      </p:pic>
      <p:sp>
        <p:nvSpPr>
          <p:cNvPr id="10" name="TextBox 9">
            <a:extLst>
              <a:ext uri="{FF2B5EF4-FFF2-40B4-BE49-F238E27FC236}">
                <a16:creationId xmlns:a16="http://schemas.microsoft.com/office/drawing/2014/main" id="{75310748-AC13-4F0C-8729-2D7088AAD252}"/>
              </a:ext>
            </a:extLst>
          </p:cNvPr>
          <p:cNvSpPr txBox="1"/>
          <p:nvPr/>
        </p:nvSpPr>
        <p:spPr>
          <a:xfrm>
            <a:off x="1367121" y="5757686"/>
            <a:ext cx="9118122" cy="923330"/>
          </a:xfrm>
          <a:prstGeom prst="rect">
            <a:avLst/>
          </a:prstGeom>
          <a:noFill/>
        </p:spPr>
        <p:txBody>
          <a:bodyPr wrap="square" rtlCol="0">
            <a:spAutoFit/>
          </a:bodyPr>
          <a:lstStyle/>
          <a:p>
            <a:pPr marL="285750" indent="-285750">
              <a:buFont typeface="Wingdings" panose="05000000000000000000" pitchFamily="2" charset="2"/>
              <a:buChar char="q"/>
            </a:pPr>
            <a:r>
              <a:rPr lang="en-IN" dirty="0"/>
              <a:t>With a 36.33% increase in new products, </a:t>
            </a:r>
            <a:r>
              <a:rPr lang="en-IN" dirty="0" err="1"/>
              <a:t>Altiq</a:t>
            </a:r>
            <a:r>
              <a:rPr lang="en-IN" dirty="0"/>
              <a:t> hardware is building a strong and dynamic reputation by meeting with the changing needs of the customer</a:t>
            </a:r>
          </a:p>
          <a:p>
            <a:pPr marL="285750" indent="-285750">
              <a:buFont typeface="Wingdings" panose="05000000000000000000" pitchFamily="2" charset="2"/>
              <a:buChar char="q"/>
            </a:pPr>
            <a:endParaRPr lang="en-IN" dirty="0"/>
          </a:p>
        </p:txBody>
      </p:sp>
      <p:sp>
        <p:nvSpPr>
          <p:cNvPr id="11" name="TextBox 10">
            <a:extLst>
              <a:ext uri="{FF2B5EF4-FFF2-40B4-BE49-F238E27FC236}">
                <a16:creationId xmlns:a16="http://schemas.microsoft.com/office/drawing/2014/main" id="{58B0CCA0-1AC2-4A53-B9C8-6A54D31ABF19}"/>
              </a:ext>
            </a:extLst>
          </p:cNvPr>
          <p:cNvSpPr txBox="1"/>
          <p:nvPr/>
        </p:nvSpPr>
        <p:spPr>
          <a:xfrm>
            <a:off x="4120715" y="5221409"/>
            <a:ext cx="2725947" cy="369332"/>
          </a:xfrm>
          <a:prstGeom prst="rect">
            <a:avLst/>
          </a:prstGeom>
          <a:noFill/>
        </p:spPr>
        <p:txBody>
          <a:bodyPr wrap="square" rtlCol="0">
            <a:spAutoFit/>
          </a:bodyPr>
          <a:lstStyle/>
          <a:p>
            <a:pPr algn="ctr"/>
            <a:r>
              <a:rPr lang="en-IN"/>
              <a:t>Insights</a:t>
            </a:r>
          </a:p>
        </p:txBody>
      </p:sp>
    </p:spTree>
    <p:custDataLst>
      <p:tags r:id="rId1"/>
    </p:custDataLst>
    <p:extLst>
      <p:ext uri="{BB962C8B-B14F-4D97-AF65-F5344CB8AC3E}">
        <p14:creationId xmlns:p14="http://schemas.microsoft.com/office/powerpoint/2010/main" val="316540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
</p:tagLst>
</file>

<file path=ppt/tags/tag10.xml><?xml version="1.0" encoding="utf-8"?>
<p:tagLst xmlns:a="http://schemas.openxmlformats.org/drawingml/2006/main" xmlns:r="http://schemas.openxmlformats.org/officeDocument/2006/relationships" xmlns:p="http://schemas.openxmlformats.org/presentationml/2006/main">
  <p:tag name="TIMING" val="|9"/>
</p:tagLst>
</file>

<file path=ppt/tags/tag11.xml><?xml version="1.0" encoding="utf-8"?>
<p:tagLst xmlns:a="http://schemas.openxmlformats.org/drawingml/2006/main" xmlns:r="http://schemas.openxmlformats.org/officeDocument/2006/relationships" xmlns:p="http://schemas.openxmlformats.org/presentationml/2006/main">
  <p:tag name="TIMING" val="|9"/>
</p:tagLst>
</file>

<file path=ppt/tags/tag12.xml><?xml version="1.0" encoding="utf-8"?>
<p:tagLst xmlns:a="http://schemas.openxmlformats.org/drawingml/2006/main" xmlns:r="http://schemas.openxmlformats.org/officeDocument/2006/relationships" xmlns:p="http://schemas.openxmlformats.org/presentationml/2006/main">
  <p:tag name="TIMING" val="|3.5|7.5|5.5"/>
</p:tagLst>
</file>

<file path=ppt/tags/tag13.xml><?xml version="1.0" encoding="utf-8"?>
<p:tagLst xmlns:a="http://schemas.openxmlformats.org/drawingml/2006/main" xmlns:r="http://schemas.openxmlformats.org/officeDocument/2006/relationships" xmlns:p="http://schemas.openxmlformats.org/presentationml/2006/main">
  <p:tag name="TIMING" val="|9"/>
</p:tagLst>
</file>

<file path=ppt/tags/tag14.xml><?xml version="1.0" encoding="utf-8"?>
<p:tagLst xmlns:a="http://schemas.openxmlformats.org/drawingml/2006/main" xmlns:r="http://schemas.openxmlformats.org/officeDocument/2006/relationships" xmlns:p="http://schemas.openxmlformats.org/presentationml/2006/main">
  <p:tag name="TIMING" val="|1.9|12.7|6.6"/>
</p:tagLst>
</file>

<file path=ppt/tags/tag15.xml><?xml version="1.0" encoding="utf-8"?>
<p:tagLst xmlns:a="http://schemas.openxmlformats.org/drawingml/2006/main" xmlns:r="http://schemas.openxmlformats.org/officeDocument/2006/relationships" xmlns:p="http://schemas.openxmlformats.org/presentationml/2006/main">
  <p:tag name="TIMING" val="|9"/>
</p:tagLst>
</file>

<file path=ppt/tags/tag16.xml><?xml version="1.0" encoding="utf-8"?>
<p:tagLst xmlns:a="http://schemas.openxmlformats.org/drawingml/2006/main" xmlns:r="http://schemas.openxmlformats.org/officeDocument/2006/relationships" xmlns:p="http://schemas.openxmlformats.org/presentationml/2006/main">
  <p:tag name="TIMING" val="|3.2|8.7|6.2"/>
</p:tagLst>
</file>

<file path=ppt/tags/tag17.xml><?xml version="1.0" encoding="utf-8"?>
<p:tagLst xmlns:a="http://schemas.openxmlformats.org/drawingml/2006/main" xmlns:r="http://schemas.openxmlformats.org/officeDocument/2006/relationships" xmlns:p="http://schemas.openxmlformats.org/presentationml/2006/main">
  <p:tag name="TIMING" val="|9"/>
</p:tagLst>
</file>

<file path=ppt/tags/tag18.xml><?xml version="1.0" encoding="utf-8"?>
<p:tagLst xmlns:a="http://schemas.openxmlformats.org/drawingml/2006/main" xmlns:r="http://schemas.openxmlformats.org/officeDocument/2006/relationships" xmlns:p="http://schemas.openxmlformats.org/presentationml/2006/main">
  <p:tag name="TIMING" val="|3.3"/>
</p:tagLst>
</file>

<file path=ppt/tags/tag19.xml><?xml version="1.0" encoding="utf-8"?>
<p:tagLst xmlns:a="http://schemas.openxmlformats.org/drawingml/2006/main" xmlns:r="http://schemas.openxmlformats.org/officeDocument/2006/relationships" xmlns:p="http://schemas.openxmlformats.org/presentationml/2006/main">
  <p:tag name="TIMING" val="|9"/>
</p:tagLst>
</file>

<file path=ppt/tags/tag2.xml><?xml version="1.0" encoding="utf-8"?>
<p:tagLst xmlns:a="http://schemas.openxmlformats.org/drawingml/2006/main" xmlns:r="http://schemas.openxmlformats.org/officeDocument/2006/relationships" xmlns:p="http://schemas.openxmlformats.org/presentationml/2006/main">
  <p:tag name="TIMING" val="|9"/>
</p:tagLst>
</file>

<file path=ppt/tags/tag20.xml><?xml version="1.0" encoding="utf-8"?>
<p:tagLst xmlns:a="http://schemas.openxmlformats.org/drawingml/2006/main" xmlns:r="http://schemas.openxmlformats.org/officeDocument/2006/relationships" xmlns:p="http://schemas.openxmlformats.org/presentationml/2006/main">
  <p:tag name="TIMING" val="|3.6|23.2|11.9|8.6"/>
</p:tagLst>
</file>

<file path=ppt/tags/tag3.xml><?xml version="1.0" encoding="utf-8"?>
<p:tagLst xmlns:a="http://schemas.openxmlformats.org/drawingml/2006/main" xmlns:r="http://schemas.openxmlformats.org/officeDocument/2006/relationships" xmlns:p="http://schemas.openxmlformats.org/presentationml/2006/main">
  <p:tag name="TIMING" val="|9"/>
</p:tagLst>
</file>

<file path=ppt/tags/tag4.xml><?xml version="1.0" encoding="utf-8"?>
<p:tagLst xmlns:a="http://schemas.openxmlformats.org/drawingml/2006/main" xmlns:r="http://schemas.openxmlformats.org/officeDocument/2006/relationships" xmlns:p="http://schemas.openxmlformats.org/presentationml/2006/main">
  <p:tag name="TIMING" val="|0.9|5.8"/>
</p:tagLst>
</file>

<file path=ppt/tags/tag5.xml><?xml version="1.0" encoding="utf-8"?>
<p:tagLst xmlns:a="http://schemas.openxmlformats.org/drawingml/2006/main" xmlns:r="http://schemas.openxmlformats.org/officeDocument/2006/relationships" xmlns:p="http://schemas.openxmlformats.org/presentationml/2006/main">
  <p:tag name="TIMING" val="|9"/>
</p:tagLst>
</file>

<file path=ppt/tags/tag6.xml><?xml version="1.0" encoding="utf-8"?>
<p:tagLst xmlns:a="http://schemas.openxmlformats.org/drawingml/2006/main" xmlns:r="http://schemas.openxmlformats.org/officeDocument/2006/relationships" xmlns:p="http://schemas.openxmlformats.org/presentationml/2006/main">
  <p:tag name="TIMING" val="|3.5|14.6|6.9"/>
</p:tagLst>
</file>

<file path=ppt/tags/tag7.xml><?xml version="1.0" encoding="utf-8"?>
<p:tagLst xmlns:a="http://schemas.openxmlformats.org/drawingml/2006/main" xmlns:r="http://schemas.openxmlformats.org/officeDocument/2006/relationships" xmlns:p="http://schemas.openxmlformats.org/presentationml/2006/main">
  <p:tag name="TIMING" val="|9"/>
</p:tagLst>
</file>

<file path=ppt/tags/tag8.xml><?xml version="1.0" encoding="utf-8"?>
<p:tagLst xmlns:a="http://schemas.openxmlformats.org/drawingml/2006/main" xmlns:r="http://schemas.openxmlformats.org/officeDocument/2006/relationships" xmlns:p="http://schemas.openxmlformats.org/presentationml/2006/main">
  <p:tag name="TIMING" val="|3.3"/>
</p:tagLst>
</file>

<file path=ppt/tags/tag9.xml><?xml version="1.0" encoding="utf-8"?>
<p:tagLst xmlns:a="http://schemas.openxmlformats.org/drawingml/2006/main" xmlns:r="http://schemas.openxmlformats.org/officeDocument/2006/relationships" xmlns:p="http://schemas.openxmlformats.org/presentationml/2006/main">
  <p:tag name="TIMING" val="|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D70D51D-DE12-4F71-B9BE-24CA18E64599}">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16c05727-aa75-4e4a-9b5f-8a80a1165891"/>
    <ds:schemaRef ds:uri="71af3243-3dd4-4a8d-8c0d-dd76da1f02a5"/>
    <ds:schemaRef ds:uri="http://schemas.openxmlformats.org/package/2006/metadata/core-properties"/>
    <ds:schemaRef ds:uri="http://schemas.microsoft.com/office/2006/documentManagement/types"/>
    <ds:schemaRef ds:uri="http://www.w3.org/XML/1998/namespace"/>
    <ds:schemaRef ds:uri="http://purl.org/dc/terms/"/>
    <ds:schemaRef ds:uri="http://schemas.microsoft.com/office/2006/metadata/properties"/>
    <ds:schemaRef ds:uri="http://purl.org/dc/dcmityp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TM16401375[[fn=Madison]]</Template>
  <TotalTime>10237</TotalTime>
  <Words>3326</Words>
  <Application>Microsoft Office PowerPoint</Application>
  <PresentationFormat>Widescreen</PresentationFormat>
  <Paragraphs>270</Paragraphs>
  <Slides>26</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MS Shell Dlg 2</vt:lpstr>
      <vt:lpstr>Segoe UI</vt:lpstr>
      <vt:lpstr>Wingdings</vt:lpstr>
      <vt:lpstr>Wingdings 2</vt:lpstr>
      <vt:lpstr>Wingdings 3</vt:lpstr>
      <vt:lpstr>Madison</vt:lpstr>
      <vt:lpstr>Consumer Goods Ad hoc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 hoc Insights</dc:title>
  <dc:creator>Gurjeet Singh Sodhi</dc:creator>
  <cp:lastModifiedBy>Vasu Bishnoi</cp:lastModifiedBy>
  <cp:revision>119</cp:revision>
  <dcterms:created xsi:type="dcterms:W3CDTF">2023-01-19T17:14:39Z</dcterms:created>
  <dcterms:modified xsi:type="dcterms:W3CDTF">2024-11-13T04:13:48Z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