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4" autoAdjust="0"/>
    <p:restoredTop sz="94660"/>
  </p:normalViewPr>
  <p:slideViewPr>
    <p:cSldViewPr>
      <p:cViewPr>
        <p:scale>
          <a:sx n="92" d="100"/>
          <a:sy n="92" d="100"/>
        </p:scale>
        <p:origin x="-1258" y="-12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333375"/>
            <a:ext cx="6048375" cy="1109663"/>
          </a:xfrm>
        </p:spPr>
        <p:txBody>
          <a:bodyPr/>
          <a:lstStyle>
            <a:lvl1pPr algn="l">
              <a:defRPr sz="2800" b="1">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95288" y="1220788"/>
            <a:ext cx="6048375" cy="696912"/>
          </a:xfrm>
        </p:spPr>
        <p:txBody>
          <a:bodyPr/>
          <a:lstStyle>
            <a:lvl1pPr marL="0" indent="0">
              <a:buFontTx/>
              <a:buNone/>
              <a:defRPr sz="20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1192213"/>
            <a:ext cx="1800225" cy="54800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617663" y="1192213"/>
            <a:ext cx="5249862" cy="5480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61925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844675"/>
            <a:ext cx="3524250" cy="4827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7663" y="1192213"/>
            <a:ext cx="720248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619250" y="1844675"/>
            <a:ext cx="7200900" cy="4827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rtl="0" eaLnBrk="1" fontAlgn="base" hangingPunct="1">
        <a:spcBef>
          <a:spcPct val="0"/>
        </a:spcBef>
        <a:spcAft>
          <a:spcPct val="0"/>
        </a:spcAft>
        <a:defRPr sz="3600">
          <a:solidFill>
            <a:schemeClr val="bg2"/>
          </a:solidFill>
          <a:latin typeface="+mj-lt"/>
          <a:ea typeface="+mj-ea"/>
          <a:cs typeface="+mj-cs"/>
        </a:defRPr>
      </a:lvl1pPr>
      <a:lvl2pPr algn="r" rtl="0" eaLnBrk="1" fontAlgn="base" hangingPunct="1">
        <a:spcBef>
          <a:spcPct val="0"/>
        </a:spcBef>
        <a:spcAft>
          <a:spcPct val="0"/>
        </a:spcAft>
        <a:defRPr sz="3600">
          <a:solidFill>
            <a:schemeClr val="bg2"/>
          </a:solidFill>
          <a:latin typeface="Arial" charset="0"/>
        </a:defRPr>
      </a:lvl2pPr>
      <a:lvl3pPr algn="r" rtl="0" eaLnBrk="1" fontAlgn="base" hangingPunct="1">
        <a:spcBef>
          <a:spcPct val="0"/>
        </a:spcBef>
        <a:spcAft>
          <a:spcPct val="0"/>
        </a:spcAft>
        <a:defRPr sz="3600">
          <a:solidFill>
            <a:schemeClr val="bg2"/>
          </a:solidFill>
          <a:latin typeface="Arial" charset="0"/>
        </a:defRPr>
      </a:lvl3pPr>
      <a:lvl4pPr algn="r" rtl="0" eaLnBrk="1" fontAlgn="base" hangingPunct="1">
        <a:spcBef>
          <a:spcPct val="0"/>
        </a:spcBef>
        <a:spcAft>
          <a:spcPct val="0"/>
        </a:spcAft>
        <a:defRPr sz="3600">
          <a:solidFill>
            <a:schemeClr val="bg2"/>
          </a:solidFill>
          <a:latin typeface="Arial" charset="0"/>
        </a:defRPr>
      </a:lvl4pPr>
      <a:lvl5pPr algn="r" rtl="0" eaLnBrk="1" fontAlgn="base" hangingPunct="1">
        <a:spcBef>
          <a:spcPct val="0"/>
        </a:spcBef>
        <a:spcAft>
          <a:spcPct val="0"/>
        </a:spcAft>
        <a:defRPr sz="3600">
          <a:solidFill>
            <a:schemeClr val="bg2"/>
          </a:solidFill>
          <a:latin typeface="Arial" charset="0"/>
        </a:defRPr>
      </a:lvl5pPr>
      <a:lvl6pPr marL="457200" algn="r" rtl="0" eaLnBrk="1" fontAlgn="base" hangingPunct="1">
        <a:spcBef>
          <a:spcPct val="0"/>
        </a:spcBef>
        <a:spcAft>
          <a:spcPct val="0"/>
        </a:spcAft>
        <a:defRPr sz="3600">
          <a:solidFill>
            <a:schemeClr val="bg2"/>
          </a:solidFill>
          <a:latin typeface="Arial" charset="0"/>
        </a:defRPr>
      </a:lvl6pPr>
      <a:lvl7pPr marL="914400" algn="r" rtl="0" eaLnBrk="1" fontAlgn="base" hangingPunct="1">
        <a:spcBef>
          <a:spcPct val="0"/>
        </a:spcBef>
        <a:spcAft>
          <a:spcPct val="0"/>
        </a:spcAft>
        <a:defRPr sz="3600">
          <a:solidFill>
            <a:schemeClr val="bg2"/>
          </a:solidFill>
          <a:latin typeface="Arial" charset="0"/>
        </a:defRPr>
      </a:lvl7pPr>
      <a:lvl8pPr marL="1371600" algn="r" rtl="0" eaLnBrk="1" fontAlgn="base" hangingPunct="1">
        <a:spcBef>
          <a:spcPct val="0"/>
        </a:spcBef>
        <a:spcAft>
          <a:spcPct val="0"/>
        </a:spcAft>
        <a:defRPr sz="3600">
          <a:solidFill>
            <a:schemeClr val="bg2"/>
          </a:solidFill>
          <a:latin typeface="Arial" charset="0"/>
        </a:defRPr>
      </a:lvl8pPr>
      <a:lvl9pPr marL="1828800" algn="r" rtl="0" eaLnBrk="1" fontAlgn="base" hangingPunct="1">
        <a:spcBef>
          <a:spcPct val="0"/>
        </a:spcBef>
        <a:spcAft>
          <a:spcPct val="0"/>
        </a:spcAft>
        <a:defRPr sz="3600">
          <a:solidFill>
            <a:schemeClr val="bg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tn.data.gov.in/"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7158" y="857232"/>
            <a:ext cx="7704856" cy="1368152"/>
          </a:xfrm>
          <a:noFill/>
        </p:spPr>
        <p:txBody>
          <a:bodyPr/>
          <a:lstStyle/>
          <a:p>
            <a:pPr eaLnBrk="1" hangingPunct="1"/>
            <a:r>
              <a:rPr lang="en-US" sz="3200" dirty="0"/>
              <a:t>Air Quality prediction and analysis in </a:t>
            </a:r>
            <a:r>
              <a:rPr lang="en-US" sz="3200" dirty="0" err="1"/>
              <a:t>TamilNadu</a:t>
            </a:r>
            <a:r>
              <a:rPr lang="en-US" sz="3200" dirty="0"/>
              <a:t> </a:t>
            </a:r>
            <a:br>
              <a:rPr lang="en-US" sz="3200" dirty="0"/>
            </a:br>
            <a:br>
              <a:rPr lang="en-US" sz="3200" dirty="0"/>
            </a:br>
            <a:r>
              <a:rPr lang="en-US" sz="3200" dirty="0"/>
              <a:t>proj_216159_Team1</a:t>
            </a:r>
            <a:endParaRPr lang="uk-UA" sz="3200" dirty="0"/>
          </a:p>
        </p:txBody>
      </p:sp>
      <p:sp>
        <p:nvSpPr>
          <p:cNvPr id="3" name="Subtitle 2">
            <a:extLst>
              <a:ext uri="{FF2B5EF4-FFF2-40B4-BE49-F238E27FC236}">
                <a16:creationId xmlns:a16="http://schemas.microsoft.com/office/drawing/2014/main" id="{8F3909C0-B070-096C-D191-D61FCCCABF2D}"/>
              </a:ext>
            </a:extLst>
          </p:cNvPr>
          <p:cNvSpPr>
            <a:spLocks noGrp="1"/>
          </p:cNvSpPr>
          <p:nvPr>
            <p:ph type="subTitle" idx="1"/>
          </p:nvPr>
        </p:nvSpPr>
        <p:spPr>
          <a:xfrm>
            <a:off x="5129781" y="6279526"/>
            <a:ext cx="4392488" cy="308719"/>
          </a:xfrm>
        </p:spPr>
        <p:txBody>
          <a:bodyPr/>
          <a:lstStyle/>
          <a:p>
            <a:r>
              <a:rPr lang="en-GB" dirty="0" err="1">
                <a:solidFill>
                  <a:schemeClr val="accent5">
                    <a:lumMod val="10000"/>
                  </a:schemeClr>
                </a:solidFill>
              </a:rPr>
              <a:t>Vasudevan.V.P</a:t>
            </a:r>
            <a:r>
              <a:rPr lang="en-GB" dirty="0">
                <a:solidFill>
                  <a:schemeClr val="accent5">
                    <a:lumMod val="10000"/>
                  </a:schemeClr>
                </a:solidFill>
              </a:rPr>
              <a:t>(Team member)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a:solidFill>
                  <a:srgbClr val="000000"/>
                </a:solidFill>
              </a:rPr>
              <a:t>Rest of explanation </a:t>
            </a:r>
          </a:p>
        </p:txBody>
      </p:sp>
      <p:sp>
        <p:nvSpPr>
          <p:cNvPr id="5123" name="Rectangle 3"/>
          <p:cNvSpPr>
            <a:spLocks noGrp="1" noChangeArrowheads="1"/>
          </p:cNvSpPr>
          <p:nvPr>
            <p:ph type="body" idx="1"/>
          </p:nvPr>
        </p:nvSpPr>
        <p:spPr>
          <a:xfrm>
            <a:off x="1857356" y="857232"/>
            <a:ext cx="6911975" cy="6310334"/>
          </a:xfrm>
        </p:spPr>
        <p:txBody>
          <a:bodyPr/>
          <a:lstStyle/>
          <a:p>
            <a:pPr>
              <a:buNone/>
            </a:pPr>
            <a:r>
              <a:rPr lang="en-US" sz="1600" b="1" dirty="0"/>
              <a:t>Model Selection:</a:t>
            </a:r>
            <a:endParaRPr lang="en-US" sz="1600" dirty="0"/>
          </a:p>
          <a:p>
            <a:pPr lvl="1"/>
            <a:r>
              <a:rPr lang="en-US" sz="1600" b="0" dirty="0"/>
              <a:t>Choose the appropriate predictive modeling techniques. Time series forecasting methods, regression models, and machine learning algorithms are commonly used for air quality prediction. You may also consider advanced techniques like neural networks.</a:t>
            </a:r>
          </a:p>
          <a:p>
            <a:pPr lvl="1"/>
            <a:endParaRPr lang="en-US" sz="1600" dirty="0"/>
          </a:p>
          <a:p>
            <a:pPr>
              <a:buNone/>
            </a:pPr>
            <a:r>
              <a:rPr lang="en-US" sz="1600" b="1" dirty="0"/>
              <a:t>Data Split:</a:t>
            </a:r>
            <a:endParaRPr lang="en-US" sz="1600" dirty="0"/>
          </a:p>
          <a:p>
            <a:pPr lvl="1">
              <a:buNone/>
            </a:pPr>
            <a:r>
              <a:rPr lang="en-US" sz="1600" b="0" dirty="0"/>
              <a:t>     Split your preprocessed data into a training set and a testing set. The training set should cover a majority of 2014, and the testing set can be a portion of the year or the beginning of 2015 to evaluate model performance.</a:t>
            </a:r>
          </a:p>
          <a:p>
            <a:pPr lvl="1">
              <a:buNone/>
            </a:pPr>
            <a:endParaRPr lang="en-US" sz="1600" b="0" dirty="0"/>
          </a:p>
          <a:p>
            <a:pPr>
              <a:buNone/>
            </a:pPr>
            <a:r>
              <a:rPr lang="en-US" sz="1600" b="1" dirty="0"/>
              <a:t>Model Training:</a:t>
            </a:r>
            <a:endParaRPr lang="en-US" sz="1600" dirty="0"/>
          </a:p>
          <a:p>
            <a:pPr lvl="1"/>
            <a:r>
              <a:rPr lang="en-US" sz="1600" b="0" dirty="0"/>
              <a:t>Train your chosen models on the training data. Ensure you account for time series aspects, such as seasonality and autocorrelation</a:t>
            </a:r>
          </a:p>
          <a:p>
            <a:pPr lvl="1"/>
            <a:r>
              <a:rPr lang="en-US" sz="1600" b="0" dirty="0"/>
              <a:t>.</a:t>
            </a:r>
          </a:p>
          <a:p>
            <a:pPr>
              <a:buNone/>
            </a:pPr>
            <a:r>
              <a:rPr lang="en-US" sz="1600" b="1" dirty="0"/>
              <a:t>Model Evaluation:</a:t>
            </a:r>
            <a:endParaRPr lang="en-US" sz="1600" dirty="0"/>
          </a:p>
          <a:p>
            <a:pPr lvl="1"/>
            <a:r>
              <a:rPr lang="en-US" sz="1600" b="0" dirty="0"/>
              <a:t>Evaluate model performance on the testing set using appropriate metrics. Common evaluation metrics for air quality prediction include mean absolute error (MAE), root mean square error (RMSE), and R-squared</a:t>
            </a:r>
          </a:p>
          <a:p>
            <a:pPr>
              <a:buFont typeface="Wingdings" pitchFamily="2" charset="2"/>
              <a:buChar char="v"/>
            </a:pPr>
            <a:endParaRPr lang="en-US" sz="1600" dirty="0">
              <a:solidFill>
                <a:schemeClr val="accent5">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err="1">
                <a:solidFill>
                  <a:srgbClr val="000000"/>
                </a:solidFill>
              </a:rPr>
              <a:t>Metrices</a:t>
            </a:r>
            <a:r>
              <a:rPr lang="en-US" b="1" dirty="0">
                <a:solidFill>
                  <a:srgbClr val="000000"/>
                </a:solidFill>
              </a:rPr>
              <a:t> for accuracy check</a:t>
            </a:r>
          </a:p>
        </p:txBody>
      </p:sp>
      <p:sp>
        <p:nvSpPr>
          <p:cNvPr id="5123" name="Rectangle 3"/>
          <p:cNvSpPr>
            <a:spLocks noGrp="1" noChangeArrowheads="1"/>
          </p:cNvSpPr>
          <p:nvPr>
            <p:ph type="body" idx="1"/>
          </p:nvPr>
        </p:nvSpPr>
        <p:spPr>
          <a:xfrm>
            <a:off x="1857356" y="857232"/>
            <a:ext cx="6911975" cy="6310334"/>
          </a:xfrm>
        </p:spPr>
        <p:txBody>
          <a:bodyPr/>
          <a:lstStyle/>
          <a:p>
            <a:pPr>
              <a:buFont typeface="Wingdings" pitchFamily="2" charset="2"/>
              <a:buChar char="v"/>
            </a:pPr>
            <a:r>
              <a:rPr lang="en-US" sz="1600" dirty="0"/>
              <a:t>When checking the accuracy of a predictive model, various metrics can be used to assess its performance. The choice of the most appropriate metric depends on the type of problem you are solving (classification, regression, clustering, etc.) and the specific goals of your analysis.</a:t>
            </a:r>
          </a:p>
          <a:p>
            <a:pPr>
              <a:buFont typeface="Wingdings" pitchFamily="2" charset="2"/>
              <a:buChar char="v"/>
            </a:pPr>
            <a:endParaRPr lang="en-US" sz="1600" dirty="0">
              <a:solidFill>
                <a:schemeClr val="accent5">
                  <a:lumMod val="10000"/>
                </a:schemeClr>
              </a:solidFill>
            </a:endParaRPr>
          </a:p>
          <a:p>
            <a:r>
              <a:rPr lang="en-US" sz="1600" b="1" dirty="0">
                <a:solidFill>
                  <a:schemeClr val="bg2">
                    <a:lumMod val="60000"/>
                    <a:lumOff val="40000"/>
                  </a:schemeClr>
                </a:solidFill>
              </a:rPr>
              <a:t>Mean Absolute Error (MAE</a:t>
            </a:r>
            <a:r>
              <a:rPr lang="en-US" sz="1600" b="1" dirty="0"/>
              <a:t>):</a:t>
            </a:r>
            <a:r>
              <a:rPr lang="en-US" sz="1600" dirty="0"/>
              <a:t> It calculates the average absolute difference between the predicted and actual values. MAE is easy to interpret and less sensitive to outliers.</a:t>
            </a:r>
          </a:p>
          <a:p>
            <a:r>
              <a:rPr lang="en-US" sz="1600" b="1" dirty="0">
                <a:solidFill>
                  <a:schemeClr val="bg2">
                    <a:lumMod val="60000"/>
                    <a:lumOff val="40000"/>
                  </a:schemeClr>
                </a:solidFill>
              </a:rPr>
              <a:t>Mean Squared Error (MSE</a:t>
            </a:r>
            <a:r>
              <a:rPr lang="en-US" sz="1600" b="1" dirty="0"/>
              <a:t>):</a:t>
            </a:r>
            <a:r>
              <a:rPr lang="en-US" sz="1600" dirty="0"/>
              <a:t> MSE measures the average squared difference between predicted and actual values. It penalizes large errors more than MAE.</a:t>
            </a:r>
          </a:p>
          <a:p>
            <a:r>
              <a:rPr lang="en-US" sz="1600" b="1" dirty="0">
                <a:solidFill>
                  <a:schemeClr val="bg2">
                    <a:lumMod val="60000"/>
                    <a:lumOff val="40000"/>
                  </a:schemeClr>
                </a:solidFill>
              </a:rPr>
              <a:t>Root Mean Squared Error (RMSE):</a:t>
            </a:r>
            <a:r>
              <a:rPr lang="en-US" sz="1600" dirty="0">
                <a:solidFill>
                  <a:schemeClr val="bg2">
                    <a:lumMod val="60000"/>
                    <a:lumOff val="40000"/>
                  </a:schemeClr>
                </a:solidFill>
              </a:rPr>
              <a:t> </a:t>
            </a:r>
            <a:r>
              <a:rPr lang="en-US" sz="1600" dirty="0"/>
              <a:t>RMSE is the square root of the MSE and is in the same units as the target variable, which makes it more interpretable.</a:t>
            </a:r>
          </a:p>
          <a:p>
            <a:r>
              <a:rPr lang="en-US" sz="1600" b="1" dirty="0">
                <a:solidFill>
                  <a:schemeClr val="bg2">
                    <a:lumMod val="60000"/>
                    <a:lumOff val="40000"/>
                  </a:schemeClr>
                </a:solidFill>
              </a:rPr>
              <a:t>R-squared (R²):</a:t>
            </a:r>
            <a:r>
              <a:rPr lang="en-US" sz="1600" dirty="0">
                <a:solidFill>
                  <a:schemeClr val="bg2">
                    <a:lumMod val="60000"/>
                    <a:lumOff val="40000"/>
                  </a:schemeClr>
                </a:solidFill>
              </a:rPr>
              <a:t> </a:t>
            </a:r>
            <a:r>
              <a:rPr lang="en-US" sz="1600" dirty="0"/>
              <a:t>R-squared measures the proportion of the variance in the target variable explained by the model. A higher R² indicates a better fit.</a:t>
            </a:r>
          </a:p>
          <a:p>
            <a:pPr>
              <a:buFont typeface="Wingdings" pitchFamily="2" charset="2"/>
              <a:buChar char="v"/>
            </a:pPr>
            <a:endParaRPr lang="en-US" sz="1600" dirty="0">
              <a:solidFill>
                <a:schemeClr val="accent5">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143116"/>
            <a:ext cx="7704856" cy="2214578"/>
          </a:xfrm>
          <a:noFill/>
        </p:spPr>
        <p:txBody>
          <a:bodyPr/>
          <a:lstStyle/>
          <a:p>
            <a:pPr eaLnBrk="1" hangingPunct="1"/>
            <a:r>
              <a:rPr lang="en-US" sz="4800" dirty="0"/>
              <a:t>              </a:t>
            </a:r>
            <a:r>
              <a:rPr lang="en-US" sz="4800" dirty="0">
                <a:solidFill>
                  <a:schemeClr val="accent5">
                    <a:lumMod val="10000"/>
                  </a:schemeClr>
                </a:solidFill>
              </a:rPr>
              <a:t>Thank you</a:t>
            </a:r>
            <a:endParaRPr lang="uk-UA" sz="4800" dirty="0">
              <a:solidFill>
                <a:schemeClr val="accent5">
                  <a:lumMod val="10000"/>
                </a:schemeClr>
              </a:solidFill>
            </a:endParaRPr>
          </a:p>
        </p:txBody>
      </p:sp>
      <p:sp>
        <p:nvSpPr>
          <p:cNvPr id="3" name="Subtitle 2">
            <a:extLst>
              <a:ext uri="{FF2B5EF4-FFF2-40B4-BE49-F238E27FC236}">
                <a16:creationId xmlns:a16="http://schemas.microsoft.com/office/drawing/2014/main" id="{8F3909C0-B070-096C-D191-D61FCCCABF2D}"/>
              </a:ext>
            </a:extLst>
          </p:cNvPr>
          <p:cNvSpPr>
            <a:spLocks noGrp="1"/>
          </p:cNvSpPr>
          <p:nvPr>
            <p:ph type="subTitle" idx="1"/>
          </p:nvPr>
        </p:nvSpPr>
        <p:spPr>
          <a:xfrm>
            <a:off x="5076056" y="5805264"/>
            <a:ext cx="3888432" cy="576064"/>
          </a:xfrm>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071538" y="1643050"/>
            <a:ext cx="6769100" cy="4321175"/>
          </a:xfrm>
        </p:spPr>
        <p:txBody>
          <a:bodyPr/>
          <a:lstStyle/>
          <a:p>
            <a:pPr eaLnBrk="1" hangingPunct="1">
              <a:lnSpc>
                <a:spcPct val="80000"/>
              </a:lnSpc>
            </a:pPr>
            <a:endParaRPr lang="en-US" sz="1600" b="0" i="0" dirty="0">
              <a:solidFill>
                <a:schemeClr val="accent4">
                  <a:lumMod val="50000"/>
                </a:schemeClr>
              </a:solidFill>
              <a:effectLst/>
              <a:latin typeface="Söhne"/>
            </a:endParaRPr>
          </a:p>
          <a:p>
            <a:pPr eaLnBrk="1" hangingPunct="1">
              <a:lnSpc>
                <a:spcPct val="80000"/>
              </a:lnSpc>
            </a:pPr>
            <a:endParaRPr lang="en-US" sz="1600" dirty="0">
              <a:solidFill>
                <a:schemeClr val="accent4">
                  <a:lumMod val="50000"/>
                </a:schemeClr>
              </a:solidFill>
              <a:latin typeface="Söhne"/>
            </a:endParaRPr>
          </a:p>
          <a:p>
            <a:pPr eaLnBrk="1" hangingPunct="1">
              <a:lnSpc>
                <a:spcPct val="80000"/>
              </a:lnSpc>
            </a:pPr>
            <a:r>
              <a:rPr lang="en-US" sz="1600" b="0" i="0" dirty="0">
                <a:solidFill>
                  <a:schemeClr val="accent4">
                    <a:lumMod val="50000"/>
                  </a:schemeClr>
                </a:solidFill>
                <a:effectLst/>
                <a:latin typeface="Söhne"/>
              </a:rPr>
              <a:t>Predicting air quality in a specific region like Tamil Nadu in 2014 involves using historical data and various environmental factors to estimate air quality parameters such as pollutant concentrations, air quality index, or particulate matter levels for that particular year. Here's a short explanation of air quality prediction in Tamil Nadu in 2014:</a:t>
            </a:r>
          </a:p>
          <a:p>
            <a:pPr eaLnBrk="1" hangingPunct="1">
              <a:lnSpc>
                <a:spcPct val="80000"/>
              </a:lnSpc>
            </a:pPr>
            <a:endParaRPr lang="en-US" sz="1600" dirty="0">
              <a:solidFill>
                <a:schemeClr val="accent4">
                  <a:lumMod val="50000"/>
                </a:schemeClr>
              </a:solidFill>
              <a:latin typeface="Söhne"/>
            </a:endParaRPr>
          </a:p>
          <a:p>
            <a:pPr eaLnBrk="1" hangingPunct="1">
              <a:lnSpc>
                <a:spcPct val="80000"/>
              </a:lnSpc>
            </a:pPr>
            <a:r>
              <a:rPr lang="en-US" sz="1600" b="1" i="0" dirty="0">
                <a:solidFill>
                  <a:schemeClr val="bg2"/>
                </a:solidFill>
                <a:effectLst/>
                <a:latin typeface="Söhne"/>
              </a:rPr>
              <a:t>Data Collection</a:t>
            </a:r>
            <a:r>
              <a:rPr lang="en-US" sz="1600" b="0" i="0" dirty="0">
                <a:solidFill>
                  <a:schemeClr val="accent5">
                    <a:lumMod val="10000"/>
                  </a:schemeClr>
                </a:solidFill>
                <a:effectLst/>
                <a:latin typeface="Söhne"/>
              </a:rPr>
              <a:t>: Historical air quality data for Tamil Nadu in 2014, including information on pollutants like PM2.5, PM10, NO2, SO2, CO, and O3, as well as meteorological data (temperature, humidity, wind speed, etc.) are collected from monitoring stations across the state</a:t>
            </a:r>
            <a:r>
              <a:rPr lang="en-US" sz="1600" b="0" i="0" dirty="0">
                <a:solidFill>
                  <a:srgbClr val="D1D5DB"/>
                </a:solidFill>
                <a:effectLst/>
                <a:latin typeface="Söhne"/>
              </a:rPr>
              <a:t>.</a:t>
            </a:r>
          </a:p>
          <a:p>
            <a:pPr eaLnBrk="1" hangingPunct="1">
              <a:lnSpc>
                <a:spcPct val="80000"/>
              </a:lnSpc>
            </a:pPr>
            <a:endParaRPr lang="en-US" sz="1600" dirty="0">
              <a:solidFill>
                <a:srgbClr val="D1D5DB"/>
              </a:solidFill>
              <a:latin typeface="Söhne"/>
            </a:endParaRPr>
          </a:p>
          <a:p>
            <a:pPr eaLnBrk="1" hangingPunct="1">
              <a:lnSpc>
                <a:spcPct val="80000"/>
              </a:lnSpc>
            </a:pPr>
            <a:r>
              <a:rPr lang="en-US" sz="1600" b="1" i="0" dirty="0">
                <a:solidFill>
                  <a:schemeClr val="accent1">
                    <a:lumMod val="50000"/>
                  </a:schemeClr>
                </a:solidFill>
                <a:effectLst/>
                <a:latin typeface="Söhne"/>
              </a:rPr>
              <a:t>Data Preprocessing</a:t>
            </a:r>
            <a:r>
              <a:rPr lang="en-US" sz="1600" b="0" i="0" dirty="0">
                <a:solidFill>
                  <a:srgbClr val="D1D5DB"/>
                </a:solidFill>
                <a:effectLst/>
                <a:latin typeface="Söhne"/>
              </a:rPr>
              <a:t>: </a:t>
            </a:r>
            <a:r>
              <a:rPr lang="en-US" sz="1600" b="0" i="0" dirty="0">
                <a:solidFill>
                  <a:schemeClr val="accent5">
                    <a:lumMod val="10000"/>
                  </a:schemeClr>
                </a:solidFill>
                <a:effectLst/>
                <a:latin typeface="Söhne"/>
              </a:rPr>
              <a:t>The collected data is cleaned and processed to handle missing values, outliers, and inconsistencies. Data from different monitoring stations may be integrated and normalized for consistency.</a:t>
            </a:r>
            <a:endParaRPr lang="uk-UA" sz="2000" dirty="0">
              <a:solidFill>
                <a:schemeClr val="accent5">
                  <a:lumMod val="10000"/>
                </a:schemeClr>
              </a:solidFill>
            </a:endParaRP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a:off x="705933" y="1120775"/>
            <a:ext cx="7202487" cy="508000"/>
          </a:xfrm>
        </p:spPr>
        <p:txBody>
          <a:bodyPr/>
          <a:lstStyle/>
          <a:p>
            <a:pPr algn="ctr"/>
            <a:r>
              <a:rPr lang="en-IN" dirty="0"/>
              <a:t>Short Explanation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187450" y="908720"/>
            <a:ext cx="6769100" cy="5040560"/>
          </a:xfrm>
        </p:spPr>
        <p:txBody>
          <a:bodyPr/>
          <a:lstStyle/>
          <a:p>
            <a:pPr algn="l">
              <a:buFont typeface="Wingdings" panose="05000000000000000000" pitchFamily="2" charset="2"/>
              <a:buChar char="v"/>
            </a:pPr>
            <a:r>
              <a:rPr lang="en-US" sz="1600" b="1" i="0" dirty="0">
                <a:solidFill>
                  <a:schemeClr val="accent1">
                    <a:lumMod val="50000"/>
                  </a:schemeClr>
                </a:solidFill>
                <a:effectLst/>
                <a:latin typeface="Söhne"/>
              </a:rPr>
              <a:t>Feature Selection</a:t>
            </a:r>
            <a:r>
              <a:rPr lang="en-US" sz="1600" b="0" i="0" dirty="0">
                <a:solidFill>
                  <a:schemeClr val="accent5">
                    <a:lumMod val="10000"/>
                  </a:schemeClr>
                </a:solidFill>
                <a:effectLst/>
                <a:latin typeface="Söhne"/>
              </a:rPr>
              <a:t>: Relevant features, such as pollutant concentrations, meteorological variables, and geographical location, are chosen for building the prediction model.</a:t>
            </a:r>
          </a:p>
          <a:p>
            <a:pPr marL="0" indent="0" algn="l">
              <a:buNone/>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Selection</a:t>
            </a:r>
            <a:r>
              <a:rPr lang="en-US" sz="1600" b="0" i="0" dirty="0">
                <a:solidFill>
                  <a:schemeClr val="accent5">
                    <a:lumMod val="10000"/>
                  </a:schemeClr>
                </a:solidFill>
                <a:effectLst/>
                <a:latin typeface="Söhne"/>
              </a:rPr>
              <a:t>: Machine learning models like regression models (e.g., Linear Regression, Random Forest), time series models, or neural networks are considered for predicting air quality parameters based on historical data.</a:t>
            </a:r>
          </a:p>
          <a:p>
            <a:pPr marL="0" indent="0" algn="l">
              <a:buNone/>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Training</a:t>
            </a:r>
            <a:r>
              <a:rPr lang="en-US" sz="1600" b="0" i="0" dirty="0">
                <a:solidFill>
                  <a:schemeClr val="accent5">
                    <a:lumMod val="10000"/>
                  </a:schemeClr>
                </a:solidFill>
                <a:effectLst/>
                <a:latin typeface="Söhne"/>
              </a:rPr>
              <a:t>: The selected model is trained using the preprocessed historical data. The model learns the relationships between various features and air quality parameters to make predictions.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Model Evaluation</a:t>
            </a:r>
            <a:r>
              <a:rPr lang="en-US" sz="1600" b="0" i="0" dirty="0">
                <a:solidFill>
                  <a:schemeClr val="accent5">
                    <a:lumMod val="10000"/>
                  </a:schemeClr>
                </a:solidFill>
                <a:effectLst/>
                <a:latin typeface="Söhne"/>
              </a:rPr>
              <a:t>: The model's performance is assessed using evaluation metrics such as Mean Absolute Error (MAE), Mean Squared Error (MSE), or the coefficient of determination (R-squared). This helps determine how accurately the model predicts air quality for 2014.</a:t>
            </a: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flipH="1">
            <a:off x="107504" y="1120775"/>
            <a:ext cx="598429" cy="147985"/>
          </a:xfrm>
        </p:spPr>
        <p:txBody>
          <a:bodyPr/>
          <a:lstStyle/>
          <a:p>
            <a:pPr algn="ctr"/>
            <a:endParaRPr lang="en-IN" dirty="0"/>
          </a:p>
        </p:txBody>
      </p:sp>
    </p:spTree>
    <p:extLst>
      <p:ext uri="{BB962C8B-B14F-4D97-AF65-F5344CB8AC3E}">
        <p14:creationId xmlns:p14="http://schemas.microsoft.com/office/powerpoint/2010/main" val="343686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259632" y="1484784"/>
            <a:ext cx="6769100" cy="5905351"/>
          </a:xfrm>
        </p:spPr>
        <p:txBody>
          <a:bodyPr/>
          <a:lstStyle/>
          <a:p>
            <a:pPr algn="l">
              <a:buFont typeface="Wingdings" panose="05000000000000000000" pitchFamily="2" charset="2"/>
              <a:buChar char="v"/>
            </a:pPr>
            <a:r>
              <a:rPr lang="en-US" sz="1600" b="1" i="0" dirty="0">
                <a:solidFill>
                  <a:schemeClr val="accent1">
                    <a:lumMod val="50000"/>
                  </a:schemeClr>
                </a:solidFill>
                <a:effectLst/>
                <a:latin typeface="Söhne"/>
              </a:rPr>
              <a:t>Prediction</a:t>
            </a:r>
            <a:r>
              <a:rPr lang="en-US" sz="1600" b="0" i="0" dirty="0">
                <a:solidFill>
                  <a:schemeClr val="accent1">
                    <a:lumMod val="50000"/>
                  </a:schemeClr>
                </a:solidFill>
                <a:effectLst/>
                <a:latin typeface="Söhne"/>
              </a:rPr>
              <a:t>:</a:t>
            </a:r>
            <a:r>
              <a:rPr lang="en-US" sz="1600" b="0" i="0" dirty="0">
                <a:solidFill>
                  <a:schemeClr val="accent5">
                    <a:lumMod val="10000"/>
                  </a:schemeClr>
                </a:solidFill>
                <a:effectLst/>
                <a:latin typeface="Söhne"/>
              </a:rPr>
              <a:t> Once the model is trained and evaluated, it is used to make predictions for air quality parameters in Tamil Nadu for the year 2014. These predictions are made for different locations and time intervals.</a:t>
            </a:r>
          </a:p>
          <a:p>
            <a:pPr algn="l">
              <a:buFont typeface="+mj-lt"/>
              <a:buAutoNum type="arabicPeriod"/>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Visualization and Interpretation</a:t>
            </a:r>
            <a:r>
              <a:rPr lang="en-US" sz="1600" b="0" i="0" dirty="0">
                <a:solidFill>
                  <a:schemeClr val="accent5">
                    <a:lumMod val="10000"/>
                  </a:schemeClr>
                </a:solidFill>
                <a:effectLst/>
                <a:latin typeface="Söhne"/>
              </a:rPr>
              <a:t>: The predicted air quality data can be visualized through graphs, maps, and charts to provide a clear understanding of the air quality trends in Tamil Nadu for 2014. This information can be used to identify pollution hotspots and trends over time.</a:t>
            </a:r>
          </a:p>
          <a:p>
            <a:pPr algn="l">
              <a:buFont typeface="+mj-lt"/>
              <a:buAutoNum type="arabicPeriod"/>
            </a:pPr>
            <a:endParaRPr lang="en-US" sz="1600" b="0" i="0" dirty="0">
              <a:solidFill>
                <a:schemeClr val="accent5">
                  <a:lumMod val="10000"/>
                </a:schemeClr>
              </a:solidFill>
              <a:effectLst/>
              <a:latin typeface="Söhne"/>
            </a:endParaRPr>
          </a:p>
          <a:p>
            <a:pPr eaLnBrk="1" hangingPunct="1">
              <a:lnSpc>
                <a:spcPct val="80000"/>
              </a:lnSpc>
              <a:buFont typeface="Wingdings" panose="05000000000000000000" pitchFamily="2" charset="2"/>
              <a:buChar char="v"/>
            </a:pPr>
            <a:r>
              <a:rPr lang="en-US" sz="1600" b="1" i="0" dirty="0">
                <a:solidFill>
                  <a:schemeClr val="accent1">
                    <a:lumMod val="50000"/>
                  </a:schemeClr>
                </a:solidFill>
                <a:effectLst/>
                <a:latin typeface="Söhne"/>
              </a:rPr>
              <a:t>Policy Implications</a:t>
            </a:r>
            <a:r>
              <a:rPr lang="en-US" sz="1600" b="0" i="0" dirty="0">
                <a:solidFill>
                  <a:schemeClr val="accent5">
                    <a:lumMod val="10000"/>
                  </a:schemeClr>
                </a:solidFill>
                <a:effectLst/>
                <a:latin typeface="Söhne"/>
              </a:rPr>
              <a:t>: The predictions and analysis may have implications for environmental policies, public health, and urban planning. Decision-makers can use this information to formulate strategies for improving air quality and reducing the impact of air pollution on the region's residents.</a:t>
            </a:r>
            <a:endParaRPr lang="uk-UA" sz="1600" dirty="0">
              <a:solidFill>
                <a:schemeClr val="accent5">
                  <a:lumMod val="10000"/>
                </a:schemeClr>
              </a:solidFill>
            </a:endParaRP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flipH="1">
            <a:off x="251520" y="1120775"/>
            <a:ext cx="454413" cy="147985"/>
          </a:xfrm>
        </p:spPr>
        <p:txBody>
          <a:bodyPr/>
          <a:lstStyle/>
          <a:p>
            <a:pPr algn="ctr"/>
            <a:endParaRPr lang="en-IN" dirty="0"/>
          </a:p>
        </p:txBody>
      </p:sp>
    </p:spTree>
    <p:extLst>
      <p:ext uri="{BB962C8B-B14F-4D97-AF65-F5344CB8AC3E}">
        <p14:creationId xmlns:p14="http://schemas.microsoft.com/office/powerpoint/2010/main" val="16989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115616" y="1340768"/>
            <a:ext cx="6769100" cy="5905351"/>
          </a:xfrm>
        </p:spPr>
        <p:txBody>
          <a:bodyPr/>
          <a:lstStyle/>
          <a:p>
            <a:pPr algn="l">
              <a:buFont typeface="Wingdings" panose="05000000000000000000" pitchFamily="2" charset="2"/>
              <a:buChar char="v"/>
            </a:pPr>
            <a:r>
              <a:rPr lang="en-US" sz="1600" b="1" i="0" dirty="0">
                <a:solidFill>
                  <a:srgbClr val="C00000"/>
                </a:solidFill>
                <a:effectLst/>
                <a:latin typeface="Söhne"/>
              </a:rPr>
              <a:t> "</a:t>
            </a:r>
            <a:r>
              <a:rPr lang="en-US" sz="1600" b="1" i="0" u="none" strike="noStrike" dirty="0">
                <a:solidFill>
                  <a:srgbClr val="C00000"/>
                </a:solidFill>
                <a:effectLst/>
                <a:latin typeface="Söhne"/>
                <a:hlinkClick r:id="rId2">
                  <a:extLst>
                    <a:ext uri="{A12FA001-AC4F-418D-AE19-62706E023703}">
                      <ahyp:hlinkClr xmlns:ahyp="http://schemas.microsoft.com/office/drawing/2018/hyperlinkcolor" val="tx"/>
                    </a:ext>
                  </a:extLst>
                </a:hlinkClick>
              </a:rPr>
              <a:t>https://tn.data.gov.in</a:t>
            </a:r>
            <a:r>
              <a:rPr lang="en-US" sz="1600" b="1" i="0" dirty="0">
                <a:solidFill>
                  <a:srgbClr val="C00000"/>
                </a:solidFill>
                <a:effectLst/>
                <a:latin typeface="Söhne"/>
              </a:rPr>
              <a:t>" </a:t>
            </a:r>
            <a:r>
              <a:rPr lang="en-US" sz="1600" b="0" i="0" dirty="0">
                <a:solidFill>
                  <a:schemeClr val="accent5">
                    <a:lumMod val="10000"/>
                  </a:schemeClr>
                </a:solidFill>
                <a:effectLst/>
                <a:latin typeface="Söhne"/>
              </a:rPr>
              <a:t>is the Tamil Nadu Open Government Data Portal. It serves the following purposes: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Open Data Access</a:t>
            </a:r>
            <a:r>
              <a:rPr lang="en-US" sz="1600" b="0" i="0" dirty="0">
                <a:solidFill>
                  <a:schemeClr val="accent5">
                    <a:lumMod val="10000"/>
                  </a:schemeClr>
                </a:solidFill>
                <a:effectLst/>
                <a:latin typeface="Söhne"/>
              </a:rPr>
              <a:t>: The portal provides open access to a wide range of datasets and information related to the state of Tamil Nadu in India. These datasets cover various domains and topics, making government data available to the public.</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Transparency</a:t>
            </a:r>
            <a:r>
              <a:rPr lang="en-US" sz="1600" b="0" i="0" dirty="0">
                <a:solidFill>
                  <a:schemeClr val="accent5">
                    <a:lumMod val="10000"/>
                  </a:schemeClr>
                </a:solidFill>
                <a:effectLst/>
                <a:latin typeface="Söhne"/>
              </a:rPr>
              <a:t>: One of the primary purposes of open data portals like this is to promote transparency in government operations. By making government data freely accessible, citizens can better understand government activities and decisions.</a:t>
            </a:r>
          </a:p>
          <a:p>
            <a:pPr algn="l">
              <a:buFont typeface="Wingdings" panose="05000000000000000000" pitchFamily="2" charset="2"/>
              <a:buChar char="v"/>
            </a:pPr>
            <a:endParaRPr lang="en-US" sz="1600" b="0" i="0" dirty="0">
              <a:solidFill>
                <a:schemeClr val="accent5">
                  <a:lumMod val="10000"/>
                </a:schemeClr>
              </a:solidFill>
              <a:effectLst/>
              <a:latin typeface="Söhne"/>
            </a:endParaRPr>
          </a:p>
          <a:p>
            <a:pPr algn="l">
              <a:buFont typeface="Wingdings" panose="05000000000000000000" pitchFamily="2" charset="2"/>
              <a:buChar char="v"/>
            </a:pPr>
            <a:r>
              <a:rPr lang="en-US" sz="1600" b="1" i="0" dirty="0">
                <a:solidFill>
                  <a:schemeClr val="accent1">
                    <a:lumMod val="50000"/>
                  </a:schemeClr>
                </a:solidFill>
                <a:effectLst/>
                <a:latin typeface="Söhne"/>
              </a:rPr>
              <a:t>Research and Analysis</a:t>
            </a:r>
            <a:r>
              <a:rPr lang="en-US" sz="1600" b="0" i="0" dirty="0">
                <a:solidFill>
                  <a:schemeClr val="accent5">
                    <a:lumMod val="10000"/>
                  </a:schemeClr>
                </a:solidFill>
                <a:effectLst/>
                <a:latin typeface="Söhne"/>
              </a:rPr>
              <a:t>: Researchers, academics, and data analysts can use the data provided on the portal for research and analysis. These datasets can be valuable for conducting studies and gaining insights into various aspects of Tamil Nadu.</a:t>
            </a:r>
          </a:p>
        </p:txBody>
      </p:sp>
      <p:sp>
        <p:nvSpPr>
          <p:cNvPr id="3" name="Title 2">
            <a:extLst>
              <a:ext uri="{FF2B5EF4-FFF2-40B4-BE49-F238E27FC236}">
                <a16:creationId xmlns:a16="http://schemas.microsoft.com/office/drawing/2014/main" id="{A8A20E46-13A3-A7E2-597A-3DF6EC869B70}"/>
              </a:ext>
            </a:extLst>
          </p:cNvPr>
          <p:cNvSpPr>
            <a:spLocks noGrp="1"/>
          </p:cNvSpPr>
          <p:nvPr>
            <p:ph type="title"/>
          </p:nvPr>
        </p:nvSpPr>
        <p:spPr>
          <a:xfrm rot="10800000" flipH="1" flipV="1">
            <a:off x="1403648" y="548680"/>
            <a:ext cx="5760641" cy="356071"/>
          </a:xfrm>
        </p:spPr>
        <p:txBody>
          <a:bodyPr/>
          <a:lstStyle/>
          <a:p>
            <a:pPr algn="ctr"/>
            <a:r>
              <a:rPr lang="en-IN" dirty="0"/>
              <a:t>Dataset and its details</a:t>
            </a:r>
          </a:p>
        </p:txBody>
      </p:sp>
    </p:spTree>
    <p:extLst>
      <p:ext uri="{BB962C8B-B14F-4D97-AF65-F5344CB8AC3E}">
        <p14:creationId xmlns:p14="http://schemas.microsoft.com/office/powerpoint/2010/main" val="27906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6911975" cy="719138"/>
          </a:xfrm>
        </p:spPr>
        <p:txBody>
          <a:bodyPr/>
          <a:lstStyle/>
          <a:p>
            <a:pPr algn="l" eaLnBrk="1" hangingPunct="1"/>
            <a:r>
              <a:rPr lang="en-US" b="1" dirty="0">
                <a:solidFill>
                  <a:srgbClr val="000000"/>
                </a:solidFill>
              </a:rPr>
              <a:t>       Columns of dataset </a:t>
            </a:r>
          </a:p>
        </p:txBody>
      </p:sp>
      <p:sp>
        <p:nvSpPr>
          <p:cNvPr id="5123" name="Rectangle 3"/>
          <p:cNvSpPr>
            <a:spLocks noGrp="1" noChangeArrowheads="1"/>
          </p:cNvSpPr>
          <p:nvPr>
            <p:ph type="body" idx="1"/>
          </p:nvPr>
        </p:nvSpPr>
        <p:spPr>
          <a:xfrm>
            <a:off x="1908175" y="981075"/>
            <a:ext cx="6911975" cy="5686425"/>
          </a:xfrm>
        </p:spPr>
        <p:txBody>
          <a:bodyPr/>
          <a:lstStyle/>
          <a:p>
            <a:pPr>
              <a:buFont typeface="Wingdings" pitchFamily="2" charset="2"/>
              <a:buChar char="v"/>
            </a:pPr>
            <a:r>
              <a:rPr lang="en-US" sz="2000" dirty="0"/>
              <a:t>    Air quality analysis typically involves the measurement and assessment of various parameters and pollutants in the air to determine its quality and potential health or environmental impacts. The specific columns or variables used in air quality analysis can vary depending on the goals of the analysis</a:t>
            </a:r>
            <a:r>
              <a:rPr lang="en-US" sz="2000" dirty="0">
                <a:solidFill>
                  <a:srgbClr val="000000"/>
                </a:solidFill>
              </a:rPr>
              <a:t> </a:t>
            </a:r>
          </a:p>
          <a:p>
            <a:endParaRPr lang="en-US" sz="2000" dirty="0">
              <a:solidFill>
                <a:srgbClr val="000000"/>
              </a:solidFill>
            </a:endParaRPr>
          </a:p>
          <a:p>
            <a:pPr>
              <a:buFont typeface="Wingdings" pitchFamily="2" charset="2"/>
              <a:buChar char="v"/>
            </a:pPr>
            <a:r>
              <a:rPr lang="en-US" sz="2000" dirty="0">
                <a:solidFill>
                  <a:srgbClr val="000000"/>
                </a:solidFill>
              </a:rPr>
              <a:t>The columns used in a “Air quality prediction and analysis ”are follows </a:t>
            </a:r>
          </a:p>
          <a:p>
            <a:pPr>
              <a:buFont typeface="Wingdings" pitchFamily="2" charset="2"/>
              <a:buChar char="v"/>
            </a:pPr>
            <a:r>
              <a:rPr lang="en-US" sz="2000" dirty="0">
                <a:solidFill>
                  <a:srgbClr val="000000"/>
                </a:solidFill>
              </a:rPr>
              <a:t>Town </a:t>
            </a:r>
          </a:p>
          <a:p>
            <a:pPr>
              <a:buFont typeface="Wingdings" pitchFamily="2" charset="2"/>
              <a:buChar char="v"/>
            </a:pPr>
            <a:r>
              <a:rPr lang="en-US" sz="2000" dirty="0">
                <a:solidFill>
                  <a:srgbClr val="000000"/>
                </a:solidFill>
              </a:rPr>
              <a:t>Location </a:t>
            </a:r>
          </a:p>
          <a:p>
            <a:pPr>
              <a:buFont typeface="Wingdings" pitchFamily="2" charset="2"/>
              <a:buChar char="v"/>
            </a:pPr>
            <a:r>
              <a:rPr lang="en-US" sz="2000" dirty="0">
                <a:solidFill>
                  <a:srgbClr val="000000"/>
                </a:solidFill>
              </a:rPr>
              <a:t>No2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6911975" cy="719138"/>
          </a:xfrm>
        </p:spPr>
        <p:txBody>
          <a:bodyPr/>
          <a:lstStyle/>
          <a:p>
            <a:pPr algn="l" eaLnBrk="1" hangingPunct="1"/>
            <a:r>
              <a:rPr lang="en-US" b="1" dirty="0">
                <a:solidFill>
                  <a:srgbClr val="000000"/>
                </a:solidFill>
              </a:rPr>
              <a:t>    Libraries used </a:t>
            </a:r>
          </a:p>
        </p:txBody>
      </p:sp>
      <p:sp>
        <p:nvSpPr>
          <p:cNvPr id="5123" name="Rectangle 3"/>
          <p:cNvSpPr>
            <a:spLocks noGrp="1" noChangeArrowheads="1"/>
          </p:cNvSpPr>
          <p:nvPr>
            <p:ph type="body" idx="1"/>
          </p:nvPr>
        </p:nvSpPr>
        <p:spPr>
          <a:xfrm>
            <a:off x="1908175" y="981075"/>
            <a:ext cx="6911975" cy="5686425"/>
          </a:xfrm>
        </p:spPr>
        <p:txBody>
          <a:bodyPr/>
          <a:lstStyle/>
          <a:p>
            <a:pPr>
              <a:buFont typeface="Wingdings" pitchFamily="2" charset="2"/>
              <a:buChar char="v"/>
            </a:pPr>
            <a:r>
              <a:rPr lang="en-US" sz="2000" dirty="0">
                <a:solidFill>
                  <a:srgbClr val="000000"/>
                </a:solidFill>
              </a:rPr>
              <a:t>The libraries used for this purpose include:</a:t>
            </a:r>
          </a:p>
          <a:p>
            <a:pPr>
              <a:buFont typeface="Wingdings" pitchFamily="2" charset="2"/>
              <a:buChar char="v"/>
            </a:pPr>
            <a:r>
              <a:rPr lang="en-US" sz="2000" dirty="0">
                <a:solidFill>
                  <a:srgbClr val="000000"/>
                </a:solidFill>
              </a:rPr>
              <a:t>Pandas :it is used to manipulate and analyze the data </a:t>
            </a:r>
          </a:p>
          <a:p>
            <a:pPr>
              <a:buNone/>
            </a:pPr>
            <a:r>
              <a:rPr lang="en-US" sz="2000" dirty="0">
                <a:solidFill>
                  <a:srgbClr val="000000"/>
                </a:solidFill>
              </a:rPr>
              <a:t>                   </a:t>
            </a:r>
            <a:r>
              <a:rPr lang="en-US" sz="2000" dirty="0">
                <a:solidFill>
                  <a:schemeClr val="accent2">
                    <a:lumMod val="50000"/>
                  </a:schemeClr>
                </a:solidFill>
              </a:rPr>
              <a:t>“import pandas as pd </a:t>
            </a:r>
            <a:r>
              <a:rPr lang="en-US" sz="2000" dirty="0">
                <a:solidFill>
                  <a:srgbClr val="000000"/>
                </a:solidFill>
              </a:rPr>
              <a:t>“                                </a:t>
            </a:r>
          </a:p>
          <a:p>
            <a:pPr>
              <a:buFont typeface="Wingdings" pitchFamily="2" charset="2"/>
              <a:buChar char="v"/>
            </a:pPr>
            <a:r>
              <a:rPr lang="en-US" sz="2000" dirty="0" err="1">
                <a:solidFill>
                  <a:srgbClr val="000000"/>
                </a:solidFill>
              </a:rPr>
              <a:t>Scikit</a:t>
            </a:r>
            <a:r>
              <a:rPr lang="en-US" sz="2000" dirty="0">
                <a:solidFill>
                  <a:srgbClr val="000000"/>
                </a:solidFill>
              </a:rPr>
              <a:t>-learn is a powerful machine </a:t>
            </a:r>
            <a:r>
              <a:rPr lang="en-US" sz="2000" dirty="0" err="1">
                <a:solidFill>
                  <a:srgbClr val="000000"/>
                </a:solidFill>
              </a:rPr>
              <a:t>libarary</a:t>
            </a:r>
            <a:r>
              <a:rPr lang="en-US" sz="2000" dirty="0">
                <a:solidFill>
                  <a:srgbClr val="000000"/>
                </a:solidFill>
              </a:rPr>
              <a:t> </a:t>
            </a:r>
          </a:p>
          <a:p>
            <a:pPr>
              <a:buFont typeface="Wingdings" pitchFamily="2" charset="2"/>
              <a:buChar char="v"/>
            </a:pPr>
            <a:r>
              <a:rPr lang="en-US" sz="2000" dirty="0" err="1">
                <a:solidFill>
                  <a:srgbClr val="000000"/>
                </a:solidFill>
              </a:rPr>
              <a:t>Matplotlib</a:t>
            </a:r>
            <a:r>
              <a:rPr lang="en-US" sz="2000" dirty="0">
                <a:solidFill>
                  <a:srgbClr val="000000"/>
                </a:solidFill>
              </a:rPr>
              <a:t>: </a:t>
            </a:r>
            <a:r>
              <a:rPr lang="en-US" sz="2000" dirty="0" err="1"/>
              <a:t>Matplotlib</a:t>
            </a:r>
            <a:r>
              <a:rPr lang="en-US" sz="2000" dirty="0"/>
              <a:t> is a popular Python library for creating static, animated, or interactive visualizations in a wide range of applications. It is a powerful tool for data visualization</a:t>
            </a:r>
          </a:p>
          <a:p>
            <a:pPr>
              <a:buNone/>
            </a:pPr>
            <a:r>
              <a:rPr lang="en-US" sz="2000" dirty="0">
                <a:solidFill>
                  <a:schemeClr val="accent2">
                    <a:lumMod val="50000"/>
                  </a:schemeClr>
                </a:solidFill>
              </a:rPr>
              <a:t>                    “import matplotlib.plt”     </a:t>
            </a:r>
          </a:p>
          <a:p>
            <a:pPr>
              <a:buFont typeface="Wingdings" pitchFamily="2" charset="2"/>
              <a:buChar char="v"/>
            </a:pPr>
            <a:r>
              <a:rPr lang="en-US" sz="2000" dirty="0" err="1"/>
              <a:t>Seaborn</a:t>
            </a:r>
            <a:r>
              <a:rPr lang="en-US" sz="2000" dirty="0"/>
              <a:t> is a data visualization library built on top of </a:t>
            </a:r>
            <a:r>
              <a:rPr lang="en-US" sz="2000" dirty="0" err="1"/>
              <a:t>Matplotlib</a:t>
            </a:r>
            <a:r>
              <a:rPr lang="en-US" sz="2000" dirty="0"/>
              <a:t>, another popular Python data visualization library. </a:t>
            </a:r>
            <a:r>
              <a:rPr lang="en-US" sz="2000" dirty="0" err="1"/>
              <a:t>Seaborn</a:t>
            </a:r>
            <a:r>
              <a:rPr lang="en-US" sz="2000" dirty="0"/>
              <a:t> is specifically designed to simplify and improve the creation of informative and attractive statistical graphics</a:t>
            </a:r>
          </a:p>
          <a:p>
            <a:pPr>
              <a:buNone/>
            </a:pPr>
            <a:r>
              <a:rPr lang="en-US" sz="2000" dirty="0">
                <a:solidFill>
                  <a:schemeClr val="accent2">
                    <a:lumMod val="50000"/>
                  </a:schemeClr>
                </a:solidFill>
              </a:rPr>
              <a:t>                  “import </a:t>
            </a:r>
            <a:r>
              <a:rPr lang="en-US" sz="2000" dirty="0" err="1">
                <a:solidFill>
                  <a:schemeClr val="accent2">
                    <a:lumMod val="50000"/>
                  </a:schemeClr>
                </a:solidFill>
              </a:rPr>
              <a:t>seaborn</a:t>
            </a:r>
            <a:r>
              <a:rPr lang="en-US" sz="2000" dirty="0">
                <a:solidFill>
                  <a:schemeClr val="accent2">
                    <a:lumMod val="50000"/>
                  </a:schemeClr>
                </a:solidFill>
              </a:rPr>
              <a:t> as </a:t>
            </a:r>
            <a:r>
              <a:rPr lang="en-US" sz="2000" dirty="0" err="1">
                <a:solidFill>
                  <a:schemeClr val="accent2">
                    <a:lumMod val="50000"/>
                  </a:schemeClr>
                </a:solidFill>
              </a:rPr>
              <a:t>sns</a:t>
            </a:r>
            <a:r>
              <a:rPr lang="en-US" sz="2000" dirty="0">
                <a:solidFill>
                  <a:schemeClr val="accent2">
                    <a:lumMod val="50000"/>
                  </a:schemeClr>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r>
              <a:rPr lang="en-US" b="1" dirty="0">
                <a:solidFill>
                  <a:srgbClr val="000000"/>
                </a:solidFill>
              </a:rPr>
              <a:t>           Train and test</a:t>
            </a:r>
          </a:p>
        </p:txBody>
      </p:sp>
      <p:sp>
        <p:nvSpPr>
          <p:cNvPr id="5123" name="Rectangle 3"/>
          <p:cNvSpPr>
            <a:spLocks noGrp="1" noChangeArrowheads="1"/>
          </p:cNvSpPr>
          <p:nvPr>
            <p:ph type="body" idx="1"/>
          </p:nvPr>
        </p:nvSpPr>
        <p:spPr>
          <a:xfrm>
            <a:off x="1928794" y="1000108"/>
            <a:ext cx="6911975" cy="6310334"/>
          </a:xfrm>
        </p:spPr>
        <p:txBody>
          <a:bodyPr/>
          <a:lstStyle/>
          <a:p>
            <a:pPr>
              <a:buFont typeface="Wingdings" pitchFamily="2" charset="2"/>
              <a:buChar char="v"/>
            </a:pPr>
            <a:r>
              <a:rPr lang="en-US" sz="2000" dirty="0"/>
              <a:t> In data analysis, training and testing data is a crucial step, especially when you're working with machine learning models. The process involves splitting your dataset into two subsets: one for training your model and one for testing its performance. This helps you assess how well your model generalizes to new, unseen data. Here's how to train and test data in data analysis:</a:t>
            </a:r>
          </a:p>
          <a:p>
            <a:pPr>
              <a:buFont typeface="Wingdings" pitchFamily="2" charset="2"/>
              <a:buChar char="v"/>
            </a:pPr>
            <a:endParaRPr lang="en-US" sz="2000" dirty="0"/>
          </a:p>
          <a:p>
            <a:pPr>
              <a:buFont typeface="Wingdings" pitchFamily="2" charset="2"/>
              <a:buChar char="v"/>
            </a:pPr>
            <a:r>
              <a:rPr lang="en-US" sz="2000" b="1" dirty="0"/>
              <a:t>Data Preparation</a:t>
            </a:r>
          </a:p>
          <a:p>
            <a:pPr>
              <a:buFont typeface="Wingdings" pitchFamily="2" charset="2"/>
              <a:buChar char="v"/>
            </a:pPr>
            <a:r>
              <a:rPr lang="en-US" sz="2000" b="1" dirty="0"/>
              <a:t>Splitting the Data</a:t>
            </a:r>
          </a:p>
          <a:p>
            <a:pPr>
              <a:buFont typeface="Wingdings" pitchFamily="2" charset="2"/>
              <a:buChar char="v"/>
            </a:pPr>
            <a:r>
              <a:rPr lang="en-US" sz="2000" b="1" dirty="0"/>
              <a:t>Model Training</a:t>
            </a:r>
          </a:p>
          <a:p>
            <a:pPr>
              <a:buFont typeface="Wingdings" pitchFamily="2" charset="2"/>
              <a:buChar char="v"/>
            </a:pPr>
            <a:r>
              <a:rPr lang="en-US" sz="2000" b="1" dirty="0"/>
              <a:t>Model Evaluation</a:t>
            </a:r>
          </a:p>
          <a:p>
            <a:pPr>
              <a:buFont typeface="Wingdings" pitchFamily="2" charset="2"/>
              <a:buChar char="v"/>
            </a:pPr>
            <a:r>
              <a:rPr lang="en-US" sz="2000" b="1" dirty="0"/>
              <a:t>Iterate and Fine-Tune</a:t>
            </a:r>
          </a:p>
          <a:p>
            <a:pPr>
              <a:buFont typeface="Wingdings" pitchFamily="2" charset="2"/>
              <a:buChar char="v"/>
            </a:pPr>
            <a:r>
              <a:rPr lang="en-US" sz="2000" b="1" dirty="0"/>
              <a:t>Cross-Validation</a:t>
            </a:r>
            <a:endParaRPr lang="en-US" sz="2000" b="1" dirty="0">
              <a:solidFill>
                <a:schemeClr val="accent5">
                  <a:lumMod val="10000"/>
                </a:schemeClr>
              </a:solidFill>
            </a:endParaRPr>
          </a:p>
          <a:p>
            <a:pPr>
              <a:buFont typeface="Wingdings" pitchFamily="2" charset="2"/>
              <a:buChar char="v"/>
            </a:pPr>
            <a:r>
              <a:rPr lang="en-US" sz="2000" b="1" dirty="0"/>
              <a:t>Final Model Deployment </a:t>
            </a:r>
            <a:endParaRPr lang="en-US" sz="2000" dirty="0">
              <a:solidFill>
                <a:schemeClr val="accent5">
                  <a:lumMod val="1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flipH="1">
            <a:off x="2214546" y="214290"/>
            <a:ext cx="6572296" cy="454005"/>
          </a:xfrm>
        </p:spPr>
        <p:txBody>
          <a:bodyPr/>
          <a:lstStyle/>
          <a:p>
            <a:pPr algn="l" eaLnBrk="1" hangingPunct="1"/>
            <a:endParaRPr lang="en-US" b="1" dirty="0">
              <a:solidFill>
                <a:srgbClr val="000000"/>
              </a:solidFill>
            </a:endParaRPr>
          </a:p>
        </p:txBody>
      </p:sp>
      <p:sp>
        <p:nvSpPr>
          <p:cNvPr id="5123" name="Rectangle 3"/>
          <p:cNvSpPr>
            <a:spLocks noGrp="1" noChangeArrowheads="1"/>
          </p:cNvSpPr>
          <p:nvPr>
            <p:ph type="body" idx="1"/>
          </p:nvPr>
        </p:nvSpPr>
        <p:spPr>
          <a:xfrm>
            <a:off x="1928794" y="1000108"/>
            <a:ext cx="6911975" cy="6310334"/>
          </a:xfrm>
        </p:spPr>
        <p:txBody>
          <a:bodyPr/>
          <a:lstStyle/>
          <a:p>
            <a:pPr>
              <a:buFont typeface="Wingdings" pitchFamily="2" charset="2"/>
              <a:buChar char="v"/>
            </a:pPr>
            <a:r>
              <a:rPr lang="en-US" sz="2000" dirty="0"/>
              <a:t>In Python, you can use libraries like </a:t>
            </a:r>
            <a:r>
              <a:rPr lang="en-US" sz="2000" dirty="0" err="1"/>
              <a:t>Scikit</a:t>
            </a:r>
            <a:r>
              <a:rPr lang="en-US" sz="2000" dirty="0"/>
              <a:t>-Learn to perform the data split. Here's an example:</a:t>
            </a:r>
          </a:p>
          <a:p>
            <a:pPr>
              <a:buNone/>
            </a:pPr>
            <a:endParaRPr lang="en-US" sz="2000" dirty="0"/>
          </a:p>
          <a:p>
            <a:pPr>
              <a:buNone/>
            </a:pPr>
            <a:r>
              <a:rPr lang="en-US" sz="1600" dirty="0">
                <a:solidFill>
                  <a:srgbClr val="7030A0"/>
                </a:solidFill>
              </a:rPr>
              <a:t>      from </a:t>
            </a:r>
            <a:r>
              <a:rPr lang="en-US" sz="1600" dirty="0" err="1">
                <a:solidFill>
                  <a:srgbClr val="7030A0"/>
                </a:solidFill>
              </a:rPr>
              <a:t>sklearn.model_selection</a:t>
            </a:r>
            <a:r>
              <a:rPr lang="en-US" sz="1600" dirty="0">
                <a:solidFill>
                  <a:srgbClr val="7030A0"/>
                </a:solidFill>
              </a:rPr>
              <a:t> import </a:t>
            </a:r>
            <a:r>
              <a:rPr lang="en-US" sz="1600" dirty="0" err="1">
                <a:solidFill>
                  <a:srgbClr val="7030A0"/>
                </a:solidFill>
              </a:rPr>
              <a:t>train_test_split</a:t>
            </a:r>
            <a:endParaRPr lang="en-US" sz="1600" dirty="0">
              <a:solidFill>
                <a:srgbClr val="7030A0"/>
              </a:solidFill>
            </a:endParaRPr>
          </a:p>
          <a:p>
            <a:pPr>
              <a:buNone/>
            </a:pPr>
            <a:r>
              <a:rPr lang="en-US" sz="1600" dirty="0">
                <a:solidFill>
                  <a:srgbClr val="7030A0"/>
                </a:solidFill>
              </a:rPr>
              <a:t>      </a:t>
            </a:r>
            <a:r>
              <a:rPr lang="en-US" sz="1600" dirty="0" err="1">
                <a:solidFill>
                  <a:srgbClr val="7030A0"/>
                </a:solidFill>
              </a:rPr>
              <a:t>X_train</a:t>
            </a:r>
            <a:r>
              <a:rPr lang="en-US" sz="1600" dirty="0">
                <a:solidFill>
                  <a:srgbClr val="7030A0"/>
                </a:solidFill>
              </a:rPr>
              <a:t>, </a:t>
            </a:r>
            <a:r>
              <a:rPr lang="en-US" sz="1600" dirty="0" err="1">
                <a:solidFill>
                  <a:srgbClr val="7030A0"/>
                </a:solidFill>
              </a:rPr>
              <a:t>X_test</a:t>
            </a:r>
            <a:r>
              <a:rPr lang="en-US" sz="1600" dirty="0">
                <a:solidFill>
                  <a:srgbClr val="7030A0"/>
                </a:solidFill>
              </a:rPr>
              <a:t>, </a:t>
            </a:r>
            <a:r>
              <a:rPr lang="en-US" sz="1600" dirty="0" err="1">
                <a:solidFill>
                  <a:srgbClr val="7030A0"/>
                </a:solidFill>
              </a:rPr>
              <a:t>y_train</a:t>
            </a:r>
            <a:r>
              <a:rPr lang="en-US" sz="1600" dirty="0">
                <a:solidFill>
                  <a:srgbClr val="7030A0"/>
                </a:solidFill>
              </a:rPr>
              <a:t>, </a:t>
            </a:r>
            <a:r>
              <a:rPr lang="en-US" sz="1600" dirty="0" err="1">
                <a:solidFill>
                  <a:srgbClr val="7030A0"/>
                </a:solidFill>
              </a:rPr>
              <a:t>y_test</a:t>
            </a:r>
            <a:r>
              <a:rPr lang="en-US" sz="1600" dirty="0">
                <a:solidFill>
                  <a:srgbClr val="7030A0"/>
                </a:solidFill>
              </a:rPr>
              <a:t> = </a:t>
            </a:r>
            <a:r>
              <a:rPr lang="en-US" sz="1600" dirty="0" err="1">
                <a:solidFill>
                  <a:srgbClr val="7030A0"/>
                </a:solidFill>
              </a:rPr>
              <a:t>train_test_split</a:t>
            </a:r>
            <a:r>
              <a:rPr lang="en-US" sz="1600" dirty="0">
                <a:solidFill>
                  <a:srgbClr val="7030A0"/>
                </a:solidFill>
              </a:rPr>
              <a:t>(X, y, </a:t>
            </a:r>
            <a:r>
              <a:rPr lang="en-US" sz="1600" dirty="0" err="1">
                <a:solidFill>
                  <a:srgbClr val="7030A0"/>
                </a:solidFill>
              </a:rPr>
              <a:t>test_size</a:t>
            </a:r>
            <a:r>
              <a:rPr lang="en-US" sz="1600" dirty="0">
                <a:solidFill>
                  <a:srgbClr val="7030A0"/>
                </a:solidFill>
              </a:rPr>
              <a:t>=0.3,          </a:t>
            </a:r>
            <a:r>
              <a:rPr lang="en-US" sz="1600" dirty="0" err="1">
                <a:solidFill>
                  <a:srgbClr val="7030A0"/>
                </a:solidFill>
              </a:rPr>
              <a:t>random_state</a:t>
            </a:r>
            <a:r>
              <a:rPr lang="en-US" sz="1600" dirty="0">
                <a:solidFill>
                  <a:srgbClr val="7030A0"/>
                </a:solidFill>
              </a:rPr>
              <a:t>=42)</a:t>
            </a:r>
          </a:p>
          <a:p>
            <a:pPr>
              <a:buFont typeface="Wingdings" pitchFamily="2" charset="2"/>
              <a:buChar char="v"/>
            </a:pPr>
            <a:endParaRPr lang="en-US" sz="2000" dirty="0">
              <a:solidFill>
                <a:schemeClr val="accent5">
                  <a:lumMod val="10000"/>
                </a:schemeClr>
              </a:solidFill>
            </a:endParaRPr>
          </a:p>
          <a:p>
            <a:r>
              <a:rPr lang="en-US" sz="2000" dirty="0"/>
              <a:t>Apply the trained model to the testing set and compare its predictions to the actual labels. Common evaluation metrics include accuracy, precision, recall, F1-score, and mean squared error, depending on the type of problem you're working on.</a:t>
            </a:r>
          </a:p>
          <a:p>
            <a:r>
              <a:rPr lang="en-US" sz="2000" dirty="0"/>
              <a:t>Here's an example of model evaluation in Python:</a:t>
            </a:r>
          </a:p>
          <a:p>
            <a:endParaRPr lang="en-US" sz="2000" dirty="0"/>
          </a:p>
          <a:p>
            <a:pPr>
              <a:buNone/>
            </a:pPr>
            <a:r>
              <a:rPr lang="en-US" sz="1600" dirty="0">
                <a:solidFill>
                  <a:srgbClr val="7030A0"/>
                </a:solidFill>
              </a:rPr>
              <a:t>       from </a:t>
            </a:r>
            <a:r>
              <a:rPr lang="en-US" sz="1600" dirty="0" err="1">
                <a:solidFill>
                  <a:srgbClr val="7030A0"/>
                </a:solidFill>
              </a:rPr>
              <a:t>sklearn.metrics</a:t>
            </a:r>
            <a:r>
              <a:rPr lang="en-US" sz="1600" dirty="0">
                <a:solidFill>
                  <a:srgbClr val="7030A0"/>
                </a:solidFill>
              </a:rPr>
              <a:t> import </a:t>
            </a:r>
            <a:r>
              <a:rPr lang="en-US" sz="1600" dirty="0" err="1">
                <a:solidFill>
                  <a:srgbClr val="7030A0"/>
                </a:solidFill>
              </a:rPr>
              <a:t>accuracy_score</a:t>
            </a:r>
            <a:endParaRPr lang="en-US" sz="1600" dirty="0">
              <a:solidFill>
                <a:srgbClr val="7030A0"/>
              </a:solidFill>
            </a:endParaRPr>
          </a:p>
          <a:p>
            <a:pPr>
              <a:buNone/>
            </a:pPr>
            <a:r>
              <a:rPr lang="en-US" sz="1600" dirty="0">
                <a:solidFill>
                  <a:srgbClr val="7030A0"/>
                </a:solidFill>
              </a:rPr>
              <a:t>       </a:t>
            </a:r>
            <a:r>
              <a:rPr lang="en-US" sz="1600" dirty="0" err="1">
                <a:solidFill>
                  <a:srgbClr val="7030A0"/>
                </a:solidFill>
              </a:rPr>
              <a:t>y_pred</a:t>
            </a:r>
            <a:r>
              <a:rPr lang="en-US" sz="1600" dirty="0">
                <a:solidFill>
                  <a:srgbClr val="7030A0"/>
                </a:solidFill>
              </a:rPr>
              <a:t> = </a:t>
            </a:r>
            <a:r>
              <a:rPr lang="en-US" sz="1600" dirty="0" err="1">
                <a:solidFill>
                  <a:srgbClr val="7030A0"/>
                </a:solidFill>
              </a:rPr>
              <a:t>model.predict</a:t>
            </a:r>
            <a:r>
              <a:rPr lang="en-US" sz="1600" dirty="0">
                <a:solidFill>
                  <a:srgbClr val="7030A0"/>
                </a:solidFill>
              </a:rPr>
              <a:t>(</a:t>
            </a:r>
            <a:r>
              <a:rPr lang="en-US" sz="1600" dirty="0" err="1">
                <a:solidFill>
                  <a:srgbClr val="7030A0"/>
                </a:solidFill>
              </a:rPr>
              <a:t>X_test</a:t>
            </a:r>
            <a:r>
              <a:rPr lang="en-US" sz="1600" dirty="0">
                <a:solidFill>
                  <a:srgbClr val="7030A0"/>
                </a:solidFill>
              </a:rPr>
              <a:t>)</a:t>
            </a:r>
          </a:p>
          <a:p>
            <a:pPr>
              <a:buNone/>
            </a:pPr>
            <a:r>
              <a:rPr lang="en-US" sz="1600" dirty="0">
                <a:solidFill>
                  <a:srgbClr val="7030A0"/>
                </a:solidFill>
              </a:rPr>
              <a:t>       accuracy = </a:t>
            </a:r>
            <a:r>
              <a:rPr lang="en-US" sz="1600" dirty="0" err="1">
                <a:solidFill>
                  <a:srgbClr val="7030A0"/>
                </a:solidFill>
              </a:rPr>
              <a:t>accuracy_score</a:t>
            </a:r>
            <a:r>
              <a:rPr lang="en-US" sz="1600" dirty="0">
                <a:solidFill>
                  <a:srgbClr val="7030A0"/>
                </a:solidFill>
              </a:rPr>
              <a:t>(</a:t>
            </a:r>
            <a:r>
              <a:rPr lang="en-US" sz="1600" dirty="0" err="1">
                <a:solidFill>
                  <a:srgbClr val="7030A0"/>
                </a:solidFill>
              </a:rPr>
              <a:t>y_test</a:t>
            </a:r>
            <a:r>
              <a:rPr lang="en-US" sz="1600" dirty="0">
                <a:solidFill>
                  <a:srgbClr val="7030A0"/>
                </a:solidFill>
              </a:rPr>
              <a:t>, </a:t>
            </a:r>
            <a:r>
              <a:rPr lang="en-US" sz="1600" dirty="0" err="1">
                <a:solidFill>
                  <a:srgbClr val="7030A0"/>
                </a:solidFill>
              </a:rPr>
              <a:t>y_pred</a:t>
            </a:r>
            <a:r>
              <a:rPr lang="en-US" sz="1600" dirty="0">
                <a:solidFill>
                  <a:srgbClr val="7030A0"/>
                </a:solidFill>
              </a:rPr>
              <a:t>)</a:t>
            </a:r>
          </a:p>
          <a:p>
            <a:pPr>
              <a:buFont typeface="Wingdings" pitchFamily="2" charset="2"/>
              <a:buChar char="v"/>
            </a:pPr>
            <a:endParaRPr lang="en-US" sz="2000" dirty="0">
              <a:solidFill>
                <a:schemeClr val="accent5">
                  <a:lumMod val="10000"/>
                </a:schemeClr>
              </a:solidFill>
            </a:endParaRPr>
          </a:p>
        </p:txBody>
      </p:sp>
    </p:spTree>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33"/>
        </a:accent2>
        <a:accent3>
          <a:srgbClr val="FFFFFF"/>
        </a:accent3>
        <a:accent4>
          <a:srgbClr val="404040"/>
        </a:accent4>
        <a:accent5>
          <a:srgbClr val="B8CAFF"/>
        </a:accent5>
        <a:accent6>
          <a:srgbClr val="2D8A2D"/>
        </a:accent6>
        <a:hlink>
          <a:srgbClr val="FF9933"/>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6699FF"/>
        </a:accent1>
        <a:accent2>
          <a:srgbClr val="66CCFF"/>
        </a:accent2>
        <a:accent3>
          <a:srgbClr val="FFFFFF"/>
        </a:accent3>
        <a:accent4>
          <a:srgbClr val="404040"/>
        </a:accent4>
        <a:accent5>
          <a:srgbClr val="B8CAFF"/>
        </a:accent5>
        <a:accent6>
          <a:srgbClr val="5CB9E7"/>
        </a:accent6>
        <a:hlink>
          <a:srgbClr val="FF9933"/>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95</TotalTime>
  <Words>1290</Words>
  <Application>Microsoft Office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template</vt:lpstr>
      <vt:lpstr>Air Quality prediction and analysis in TamilNadu   proj_216159_Team1</vt:lpstr>
      <vt:lpstr>Short Explanation</vt:lpstr>
      <vt:lpstr>PowerPoint Presentation</vt:lpstr>
      <vt:lpstr>PowerPoint Presentation</vt:lpstr>
      <vt:lpstr>Dataset and its details</vt:lpstr>
      <vt:lpstr>       Columns of dataset </vt:lpstr>
      <vt:lpstr>    Libraries used </vt:lpstr>
      <vt:lpstr>           Train and test</vt:lpstr>
      <vt:lpstr>PowerPoint Presentation</vt:lpstr>
      <vt:lpstr>Rest of explanation </vt:lpstr>
      <vt:lpstr>Metrices for accuracy check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 and analysis in TamilNadu</dc:title>
  <dc:creator>Veera G</dc:creator>
  <cp:lastModifiedBy>918056700740</cp:lastModifiedBy>
  <cp:revision>9</cp:revision>
  <dcterms:created xsi:type="dcterms:W3CDTF">2023-10-11T09:43:20Z</dcterms:created>
  <dcterms:modified xsi:type="dcterms:W3CDTF">2023-10-11T17:32:01Z</dcterms:modified>
</cp:coreProperties>
</file>