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16655625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16BE4-5A12-420F-AC02-E5D2951178F8}"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3760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2007341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4147261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2529124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1902796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930831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38158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170559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13934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16BE4-5A12-420F-AC02-E5D2951178F8}"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267776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16BE4-5A12-420F-AC02-E5D2951178F8}"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205085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16BE4-5A12-420F-AC02-E5D2951178F8}" type="datetimeFigureOut">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347622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316BE4-5A12-420F-AC02-E5D2951178F8}" type="datetimeFigureOut">
              <a:rPr lang="en-IN" smtClean="0"/>
              <a:t>09-01-2024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178034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B316BE4-5A12-420F-AC02-E5D2951178F8}" type="datetimeFigureOut">
              <a:rPr lang="en-IN" smtClean="0"/>
              <a:t>09-01-2024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193294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16BE4-5A12-420F-AC02-E5D2951178F8}"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272432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16BE4-5A12-420F-AC02-E5D2951178F8}"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6B895-CEB4-4B7C-A019-618166B18F0A}" type="slidenum">
              <a:rPr lang="en-IN" smtClean="0"/>
              <a:t>‹#›</a:t>
            </a:fld>
            <a:endParaRPr lang="en-IN"/>
          </a:p>
        </p:txBody>
      </p:sp>
    </p:spTree>
    <p:extLst>
      <p:ext uri="{BB962C8B-B14F-4D97-AF65-F5344CB8AC3E}">
        <p14:creationId xmlns:p14="http://schemas.microsoft.com/office/powerpoint/2010/main" val="71736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316BE4-5A12-420F-AC02-E5D2951178F8}" type="datetimeFigureOut">
              <a:rPr lang="en-IN" smtClean="0"/>
              <a:t>09-01-2024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16B895-CEB4-4B7C-A019-618166B18F0A}" type="slidenum">
              <a:rPr lang="en-IN" smtClean="0"/>
              <a:t>‹#›</a:t>
            </a:fld>
            <a:endParaRPr lang="en-IN"/>
          </a:p>
        </p:txBody>
      </p:sp>
    </p:spTree>
    <p:extLst>
      <p:ext uri="{BB962C8B-B14F-4D97-AF65-F5344CB8AC3E}">
        <p14:creationId xmlns:p14="http://schemas.microsoft.com/office/powerpoint/2010/main" val="26965856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asscore.in/current-affairs/prelims/launch-of-artificial-intelligence-powered-grievance-management-application" TargetMode="External"/><Relationship Id="rId2" Type="http://schemas.openxmlformats.org/officeDocument/2006/relationships/hyperlink" Target="https://indiaai.gov.in/news/iit-kanpur-defence-ministry-develop-ai-tool-for-grievance-management" TargetMode="External"/><Relationship Id="rId1" Type="http://schemas.openxmlformats.org/officeDocument/2006/relationships/slideLayout" Target="../slideLayouts/slideLayout2.xml"/><Relationship Id="rId4" Type="http://schemas.openxmlformats.org/officeDocument/2006/relationships/hyperlink" Target="https://vajiramias.com/current-affairs/ai-powered-grievance-management-application/60f112a71d5def0ceb7fca0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B5E4A5-983F-1CF6-ED5B-AE3FB5B872AF}"/>
              </a:ext>
            </a:extLst>
          </p:cNvPr>
          <p:cNvSpPr txBox="1"/>
          <p:nvPr/>
        </p:nvSpPr>
        <p:spPr>
          <a:xfrm>
            <a:off x="955040" y="2798058"/>
            <a:ext cx="11236960" cy="630942"/>
          </a:xfrm>
          <a:prstGeom prst="rect">
            <a:avLst/>
          </a:prstGeom>
          <a:noFill/>
        </p:spPr>
        <p:txBody>
          <a:bodyPr wrap="square" rtlCol="0">
            <a:spAutoFit/>
          </a:bodyPr>
          <a:lstStyle/>
          <a:p>
            <a:r>
              <a:rPr lang="en-US" sz="3500" b="1" i="0" dirty="0">
                <a:solidFill>
                  <a:srgbClr val="D1D5DB"/>
                </a:solidFill>
                <a:effectLst/>
                <a:latin typeface="Times New Roman" panose="02020603050405020304" pitchFamily="18" charset="0"/>
                <a:cs typeface="Times New Roman" panose="02020603050405020304" pitchFamily="18" charset="0"/>
              </a:rPr>
              <a:t>Title: "AI/ML-Driven Grievance Categorization System"</a:t>
            </a:r>
            <a:endParaRPr lang="en-IN" sz="35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720B2E-0987-BF33-2302-F74C0E733804}"/>
              </a:ext>
            </a:extLst>
          </p:cNvPr>
          <p:cNvSpPr txBox="1"/>
          <p:nvPr/>
        </p:nvSpPr>
        <p:spPr>
          <a:xfrm>
            <a:off x="8442960" y="5760720"/>
            <a:ext cx="339344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Name – Vinit Parmar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01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r>
              <a:rPr lang="en-US" dirty="0">
                <a:latin typeface="Times New Roman" panose="02020603050405020304" pitchFamily="18" charset="0"/>
                <a:cs typeface="Times New Roman" panose="02020603050405020304" pitchFamily="18" charset="0"/>
              </a:rPr>
              <a:t>CONTINUE…</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2581732"/>
          </a:xfrm>
          <a:prstGeom prst="rect">
            <a:avLst/>
          </a:prstGeom>
          <a:noFill/>
        </p:spPr>
        <p:txBody>
          <a:bodyPr wrap="square" rtlCol="0">
            <a:spAutoFit/>
          </a:bodyPr>
          <a:lstStyle/>
          <a:p>
            <a:pPr algn="l">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Verify the Presence of '</a:t>
            </a:r>
            <a:r>
              <a:rPr lang="en-US" sz="2000" b="1" i="0" dirty="0" err="1">
                <a:solidFill>
                  <a:srgbClr val="D1D5DB"/>
                </a:solidFill>
                <a:effectLst/>
                <a:latin typeface="Times New Roman" panose="02020603050405020304" pitchFamily="18" charset="0"/>
                <a:cs typeface="Times New Roman" panose="02020603050405020304" pitchFamily="18" charset="0"/>
              </a:rPr>
              <a:t>DisplayLable</a:t>
            </a:r>
            <a:r>
              <a:rPr lang="en-US" sz="2000" b="1" i="0" dirty="0">
                <a:solidFill>
                  <a:srgbClr val="D1D5DB"/>
                </a:solidFill>
                <a:effectLst/>
                <a:latin typeface="Times New Roman" panose="02020603050405020304" pitchFamily="18" charset="0"/>
                <a:cs typeface="Times New Roman" panose="02020603050405020304" pitchFamily="18" charset="0"/>
              </a:rPr>
              <a:t>':</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Column Verification: </a:t>
            </a:r>
            <a:r>
              <a:rPr lang="en-US" b="0" i="0" dirty="0">
                <a:solidFill>
                  <a:srgbClr val="D1D5DB"/>
                </a:solidFill>
                <a:effectLst/>
                <a:latin typeface="Times New Roman" panose="02020603050405020304" pitchFamily="18" charset="0"/>
                <a:cs typeface="Times New Roman" panose="02020603050405020304" pitchFamily="18" charset="0"/>
              </a:rPr>
              <a:t>Reiterate the importance of verifying the existence of the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column. Confirm its presence within the displayed snapshot and emphasize its critical role in our grievance categorization model.</a:t>
            </a:r>
          </a:p>
          <a:p>
            <a:pPr marL="342900" indent="-34290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Data Consistency: </a:t>
            </a:r>
            <a:r>
              <a:rPr lang="en-US" b="0" i="0" dirty="0">
                <a:solidFill>
                  <a:srgbClr val="D1D5DB"/>
                </a:solidFill>
                <a:effectLst/>
                <a:latin typeface="Times New Roman" panose="02020603050405020304" pitchFamily="18" charset="0"/>
                <a:cs typeface="Times New Roman" panose="02020603050405020304" pitchFamily="18" charset="0"/>
              </a:rPr>
              <a:t>Address any concerns related to data consistency or potential issues with the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column. Ensuring uniformity in this column is vital for the accuracy of our AI/ML model.</a:t>
            </a:r>
          </a:p>
        </p:txBody>
      </p:sp>
    </p:spTree>
    <p:extLst>
      <p:ext uri="{BB962C8B-B14F-4D97-AF65-F5344CB8AC3E}">
        <p14:creationId xmlns:p14="http://schemas.microsoft.com/office/powerpoint/2010/main" val="360001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normAutofit/>
          </a:bodyPr>
          <a:lstStyle/>
          <a:p>
            <a:pPr algn="l"/>
            <a:r>
              <a:rPr lang="en-IN" b="1" i="0" dirty="0">
                <a:effectLst/>
                <a:latin typeface="Times New Roman" panose="02020603050405020304" pitchFamily="18" charset="0"/>
                <a:cs typeface="Times New Roman" panose="02020603050405020304" pitchFamily="18" charset="0"/>
              </a:rPr>
              <a:t>Data Verification</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3043397"/>
          </a:xfrm>
          <a:prstGeom prst="rect">
            <a:avLst/>
          </a:prstGeom>
          <a:noFill/>
        </p:spPr>
        <p:txBody>
          <a:bodyPr wrap="square" rtlCol="0">
            <a:spAutoFit/>
          </a:bodyPr>
          <a:lstStyle/>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Check for '</a:t>
            </a:r>
            <a:r>
              <a:rPr lang="en-US" sz="2000" b="1" i="0" dirty="0" err="1">
                <a:solidFill>
                  <a:srgbClr val="D1D5DB"/>
                </a:solidFill>
                <a:effectLst/>
                <a:latin typeface="Times New Roman" panose="02020603050405020304" pitchFamily="18" charset="0"/>
                <a:cs typeface="Times New Roman" panose="02020603050405020304" pitchFamily="18" charset="0"/>
              </a:rPr>
              <a:t>DisplayLable</a:t>
            </a:r>
            <a:r>
              <a:rPr lang="en-US" sz="2000" b="1" i="0" dirty="0">
                <a:solidFill>
                  <a:srgbClr val="D1D5DB"/>
                </a:solidFill>
                <a:effectLst/>
                <a:latin typeface="Times New Roman" panose="02020603050405020304" pitchFamily="18" charset="0"/>
                <a:cs typeface="Times New Roman" panose="02020603050405020304" pitchFamily="18" charset="0"/>
              </a:rPr>
              <a:t>' Column in Each Sheet:</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Verify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column presence in every sheet.</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Uniformity ensures consistent data for categorization.</a:t>
            </a:r>
          </a:p>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Highlight the Importance of the '</a:t>
            </a:r>
            <a:r>
              <a:rPr lang="en-US" sz="2000" b="1" i="0" dirty="0" err="1">
                <a:solidFill>
                  <a:srgbClr val="D1D5DB"/>
                </a:solidFill>
                <a:effectLst/>
                <a:latin typeface="Times New Roman" panose="02020603050405020304" pitchFamily="18" charset="0"/>
                <a:cs typeface="Times New Roman" panose="02020603050405020304" pitchFamily="18" charset="0"/>
              </a:rPr>
              <a:t>DisplayLable</a:t>
            </a:r>
            <a:r>
              <a:rPr lang="en-US" sz="2000" b="1" i="0" dirty="0">
                <a:solidFill>
                  <a:srgbClr val="D1D5DB"/>
                </a:solidFill>
                <a:effectLst/>
                <a:latin typeface="Times New Roman" panose="02020603050405020304" pitchFamily="18" charset="0"/>
                <a:cs typeface="Times New Roman" panose="02020603050405020304" pitchFamily="18" charset="0"/>
              </a:rPr>
              <a:t>' Column:</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contains grievance text.</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Key input for text vectorization and clustering.</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Accuracy is crucial for model success.</a:t>
            </a:r>
          </a:p>
        </p:txBody>
      </p:sp>
    </p:spTree>
    <p:extLst>
      <p:ext uri="{BB962C8B-B14F-4D97-AF65-F5344CB8AC3E}">
        <p14:creationId xmlns:p14="http://schemas.microsoft.com/office/powerpoint/2010/main" val="7481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Text Vectorization</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4289892"/>
          </a:xfrm>
          <a:prstGeom prst="rect">
            <a:avLst/>
          </a:prstGeom>
          <a:noFill/>
        </p:spPr>
        <p:txBody>
          <a:bodyPr wrap="square" rtlCol="0">
            <a:spAutoFit/>
          </a:bodyPr>
          <a:lstStyle/>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Explanation of TF-IDF (Term Frequency-Inverse Document Frequency):</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Definition:</a:t>
            </a:r>
            <a:r>
              <a:rPr lang="en-US" b="0" i="0" dirty="0">
                <a:solidFill>
                  <a:srgbClr val="D1D5DB"/>
                </a:solidFill>
                <a:effectLst/>
                <a:latin typeface="Times New Roman" panose="02020603050405020304" pitchFamily="18" charset="0"/>
                <a:cs typeface="Times New Roman" panose="02020603050405020304" pitchFamily="18" charset="0"/>
              </a:rPr>
              <a:t> TF-IDF is a numerical statistic that reflects the importance of a word in a document relative to a collection of documents.</a:t>
            </a:r>
          </a:p>
          <a:p>
            <a:pPr marL="742950" lvl="1"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Term Frequency (TF):</a:t>
            </a:r>
            <a:r>
              <a:rPr lang="en-US" b="0" i="0" dirty="0">
                <a:solidFill>
                  <a:srgbClr val="D1D5DB"/>
                </a:solidFill>
                <a:effectLst/>
                <a:latin typeface="Times New Roman" panose="02020603050405020304" pitchFamily="18" charset="0"/>
                <a:cs typeface="Times New Roman" panose="02020603050405020304" pitchFamily="18" charset="0"/>
              </a:rPr>
              <a:t> Measures the frequency of a term in a document.</a:t>
            </a:r>
          </a:p>
          <a:p>
            <a:pPr marL="742950" lvl="1"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Inverse Document Frequency (IDF):</a:t>
            </a:r>
            <a:r>
              <a:rPr lang="en-US" b="0" i="0" dirty="0">
                <a:solidFill>
                  <a:srgbClr val="D1D5DB"/>
                </a:solidFill>
                <a:effectLst/>
                <a:latin typeface="Times New Roman" panose="02020603050405020304" pitchFamily="18" charset="0"/>
                <a:cs typeface="Times New Roman" panose="02020603050405020304" pitchFamily="18" charset="0"/>
              </a:rPr>
              <a:t> Emphasizes rare terms by penalizing common ones.</a:t>
            </a:r>
          </a:p>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Application of TF-IDF to Convert Text Data into Numerical Vectors:</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Process Overview:</a:t>
            </a:r>
            <a:endParaRPr lang="en-US" b="0" i="0" dirty="0">
              <a:solidFill>
                <a:srgbClr val="D1D5DB"/>
              </a:solidFill>
              <a:effectLst/>
              <a:latin typeface="Times New Roman" panose="02020603050405020304" pitchFamily="18" charset="0"/>
              <a:cs typeface="Times New Roman" panose="02020603050405020304" pitchFamily="18" charset="0"/>
            </a:endParaRPr>
          </a:p>
          <a:p>
            <a:pPr marL="1200150" lvl="2"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Assign each term in the document a TF-IDF score.</a:t>
            </a:r>
          </a:p>
          <a:p>
            <a:pPr marL="1200150" lvl="2"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Create a vector for each document using these scores.</a:t>
            </a:r>
          </a:p>
          <a:p>
            <a:pPr marL="1200150" lvl="2"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Results in a high-dimensional numerical representation.</a:t>
            </a:r>
          </a:p>
        </p:txBody>
      </p:sp>
    </p:spTree>
    <p:extLst>
      <p:ext uri="{BB962C8B-B14F-4D97-AF65-F5344CB8AC3E}">
        <p14:creationId xmlns:p14="http://schemas.microsoft.com/office/powerpoint/2010/main" val="139061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CONTINUE…</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1335237"/>
          </a:xfrm>
          <a:prstGeom prst="rect">
            <a:avLst/>
          </a:prstGeom>
          <a:noFill/>
        </p:spPr>
        <p:txBody>
          <a:bodyPr wrap="square" rtlCol="0">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Benefits:</a:t>
            </a:r>
          </a:p>
          <a:p>
            <a:pPr marL="285750"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Captures the importance of words in the context of the entire dataset.</a:t>
            </a:r>
          </a:p>
          <a:p>
            <a:pPr marL="285750"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Enables the use of machine learning algorithms on text data.</a:t>
            </a:r>
          </a:p>
        </p:txBody>
      </p:sp>
    </p:spTree>
    <p:extLst>
      <p:ext uri="{BB962C8B-B14F-4D97-AF65-F5344CB8AC3E}">
        <p14:creationId xmlns:p14="http://schemas.microsoft.com/office/powerpoint/2010/main" val="207108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K-Means Clustering</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3874394"/>
          </a:xfrm>
          <a:prstGeom prst="rect">
            <a:avLst/>
          </a:prstGeom>
          <a:noFill/>
        </p:spPr>
        <p:txBody>
          <a:bodyPr wrap="square" rtlCol="0">
            <a:spAutoFit/>
          </a:bodyPr>
          <a:lstStyle/>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Introduction to K-Means Clustering Algorithm:</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Definition:</a:t>
            </a:r>
            <a:r>
              <a:rPr lang="en-US" b="0" i="0" dirty="0">
                <a:solidFill>
                  <a:srgbClr val="D1D5DB"/>
                </a:solidFill>
                <a:effectLst/>
                <a:latin typeface="Times New Roman" panose="02020603050405020304" pitchFamily="18" charset="0"/>
                <a:cs typeface="Times New Roman" panose="02020603050405020304" pitchFamily="18" charset="0"/>
              </a:rPr>
              <a:t> K-Means is a popular unsupervised machine learning algorithm used for clustering.</a:t>
            </a:r>
          </a:p>
          <a:p>
            <a:pPr marL="285750"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Objective:</a:t>
            </a:r>
            <a:r>
              <a:rPr lang="en-US" b="0" i="0" dirty="0">
                <a:solidFill>
                  <a:srgbClr val="D1D5DB"/>
                </a:solidFill>
                <a:effectLst/>
                <a:latin typeface="Times New Roman" panose="02020603050405020304" pitchFamily="18" charset="0"/>
                <a:cs typeface="Times New Roman" panose="02020603050405020304" pitchFamily="18" charset="0"/>
              </a:rPr>
              <a:t> Group similar data points into clusters based on their features.</a:t>
            </a:r>
          </a:p>
          <a:p>
            <a:pPr algn="just">
              <a:lnSpc>
                <a:spcPct val="150000"/>
              </a:lnSpc>
            </a:pPr>
            <a:endParaRPr lang="en-US" b="1" i="0" dirty="0">
              <a:solidFill>
                <a:srgbClr val="D1D5DB"/>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Working Principle:</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Randomly assign K cluster centroids.</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Assign each data point to the nearest centroid.</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Recalculate centroids based on the mean of points in each cluster.</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Iterate until convergence.</a:t>
            </a:r>
          </a:p>
        </p:txBody>
      </p:sp>
    </p:spTree>
    <p:extLst>
      <p:ext uri="{BB962C8B-B14F-4D97-AF65-F5344CB8AC3E}">
        <p14:creationId xmlns:p14="http://schemas.microsoft.com/office/powerpoint/2010/main" val="286027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CONTINUE…</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2212401"/>
          </a:xfrm>
          <a:prstGeom prst="rect">
            <a:avLst/>
          </a:prstGeom>
          <a:noFill/>
        </p:spPr>
        <p:txBody>
          <a:bodyPr wrap="square" rtlCol="0">
            <a:spAutoFit/>
          </a:bodyPr>
          <a:lstStyle/>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Explanation of the Number of Clusters Chosen (Adjustable Parameter):</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Adjustable Parameter:</a:t>
            </a:r>
            <a:r>
              <a:rPr lang="en-US" b="0" i="0" dirty="0">
                <a:solidFill>
                  <a:srgbClr val="D1D5DB"/>
                </a:solidFill>
                <a:effectLst/>
                <a:latin typeface="Times New Roman" panose="02020603050405020304" pitchFamily="18" charset="0"/>
                <a:cs typeface="Times New Roman" panose="02020603050405020304" pitchFamily="18" charset="0"/>
              </a:rPr>
              <a:t> K, the number of clusters, is a user-defined parameter.</a:t>
            </a:r>
          </a:p>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Choosing K:</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Can be determined through techniques like the Elbow Method or Silhouette Analysis.</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The optimal K balances model simplicity and accuracy.</a:t>
            </a:r>
          </a:p>
        </p:txBody>
      </p:sp>
    </p:spTree>
    <p:extLst>
      <p:ext uri="{BB962C8B-B14F-4D97-AF65-F5344CB8AC3E}">
        <p14:creationId xmlns:p14="http://schemas.microsoft.com/office/powerpoint/2010/main" val="284952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Code Execution</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3828227"/>
          </a:xfrm>
          <a:prstGeom prst="rect">
            <a:avLst/>
          </a:prstGeom>
          <a:noFill/>
        </p:spPr>
        <p:txBody>
          <a:bodyPr wrap="square" rtlCol="0">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Python Code for Loading Data and Performing Clustering:</a:t>
            </a:r>
          </a:p>
          <a:p>
            <a:pPr algn="just">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 Import necessary libraries</a:t>
            </a:r>
          </a:p>
          <a:p>
            <a:pPr algn="just">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import pandas as pd</a:t>
            </a:r>
          </a:p>
          <a:p>
            <a:pPr algn="just">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from </a:t>
            </a:r>
            <a:r>
              <a:rPr lang="en-US" b="0" i="0" dirty="0" err="1">
                <a:solidFill>
                  <a:srgbClr val="D1D5DB"/>
                </a:solidFill>
                <a:effectLst/>
                <a:latin typeface="Times New Roman" panose="02020603050405020304" pitchFamily="18" charset="0"/>
                <a:cs typeface="Times New Roman" panose="02020603050405020304" pitchFamily="18" charset="0"/>
              </a:rPr>
              <a:t>sklearn.feature_extraction.text</a:t>
            </a:r>
            <a:r>
              <a:rPr lang="en-US" b="0" i="0" dirty="0">
                <a:solidFill>
                  <a:srgbClr val="D1D5DB"/>
                </a:solidFill>
                <a:effectLst/>
                <a:latin typeface="Times New Roman" panose="02020603050405020304" pitchFamily="18" charset="0"/>
                <a:cs typeface="Times New Roman" panose="02020603050405020304" pitchFamily="18" charset="0"/>
              </a:rPr>
              <a:t> import </a:t>
            </a:r>
            <a:r>
              <a:rPr lang="en-US" b="0" i="0" dirty="0" err="1">
                <a:solidFill>
                  <a:srgbClr val="D1D5DB"/>
                </a:solidFill>
                <a:effectLst/>
                <a:latin typeface="Times New Roman" panose="02020603050405020304" pitchFamily="18" charset="0"/>
                <a:cs typeface="Times New Roman" panose="02020603050405020304" pitchFamily="18" charset="0"/>
              </a:rPr>
              <a:t>TfidfVectorizer</a:t>
            </a:r>
            <a:endParaRPr lang="en-US" b="0" i="0" dirty="0">
              <a:solidFill>
                <a:srgbClr val="D1D5DB"/>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from </a:t>
            </a:r>
            <a:r>
              <a:rPr lang="en-US" b="0" i="0" dirty="0" err="1">
                <a:solidFill>
                  <a:srgbClr val="D1D5DB"/>
                </a:solidFill>
                <a:effectLst/>
                <a:latin typeface="Times New Roman" panose="02020603050405020304" pitchFamily="18" charset="0"/>
                <a:cs typeface="Times New Roman" panose="02020603050405020304" pitchFamily="18" charset="0"/>
              </a:rPr>
              <a:t>sklearn.cluster</a:t>
            </a:r>
            <a:r>
              <a:rPr lang="en-US" b="0" i="0" dirty="0">
                <a:solidFill>
                  <a:srgbClr val="D1D5DB"/>
                </a:solidFill>
                <a:effectLst/>
                <a:latin typeface="Times New Roman" panose="02020603050405020304" pitchFamily="18" charset="0"/>
                <a:cs typeface="Times New Roman" panose="02020603050405020304" pitchFamily="18" charset="0"/>
              </a:rPr>
              <a:t> import </a:t>
            </a:r>
            <a:r>
              <a:rPr lang="en-US" b="0" i="0" dirty="0" err="1">
                <a:solidFill>
                  <a:srgbClr val="D1D5DB"/>
                </a:solidFill>
                <a:effectLst/>
                <a:latin typeface="Times New Roman" panose="02020603050405020304" pitchFamily="18" charset="0"/>
                <a:cs typeface="Times New Roman" panose="02020603050405020304" pitchFamily="18" charset="0"/>
              </a:rPr>
              <a:t>KMeans</a:t>
            </a:r>
            <a:endParaRPr lang="en-US" b="0" i="0" dirty="0">
              <a:solidFill>
                <a:srgbClr val="D1D5DB"/>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import </a:t>
            </a:r>
            <a:r>
              <a:rPr lang="en-US" b="0" i="0" dirty="0" err="1">
                <a:solidFill>
                  <a:srgbClr val="D1D5DB"/>
                </a:solidFill>
                <a:effectLst/>
                <a:latin typeface="Times New Roman" panose="02020603050405020304" pitchFamily="18" charset="0"/>
                <a:cs typeface="Times New Roman" panose="02020603050405020304" pitchFamily="18" charset="0"/>
              </a:rPr>
              <a:t>matplotlib.pyplot</a:t>
            </a:r>
            <a:r>
              <a:rPr lang="en-US" b="0" i="0" dirty="0">
                <a:solidFill>
                  <a:srgbClr val="D1D5DB"/>
                </a:solidFill>
                <a:effectLst/>
                <a:latin typeface="Times New Roman" panose="02020603050405020304" pitchFamily="18" charset="0"/>
                <a:cs typeface="Times New Roman" panose="02020603050405020304" pitchFamily="18" charset="0"/>
              </a:rPr>
              <a:t> as </a:t>
            </a:r>
            <a:r>
              <a:rPr lang="en-US" b="0" i="0" dirty="0" err="1">
                <a:solidFill>
                  <a:srgbClr val="D1D5DB"/>
                </a:solidFill>
                <a:effectLst/>
                <a:latin typeface="Times New Roman" panose="02020603050405020304" pitchFamily="18" charset="0"/>
                <a:cs typeface="Times New Roman" panose="02020603050405020304" pitchFamily="18" charset="0"/>
              </a:rPr>
              <a:t>plt</a:t>
            </a:r>
            <a:endParaRPr lang="en-US" b="0" i="0" dirty="0">
              <a:solidFill>
                <a:srgbClr val="D1D5DB"/>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 Load the dataset</a:t>
            </a:r>
          </a:p>
          <a:p>
            <a:pPr algn="just">
              <a:lnSpc>
                <a:spcPct val="150000"/>
              </a:lnSpc>
            </a:pPr>
            <a:r>
              <a:rPr lang="en-US" b="0" i="0" dirty="0" err="1">
                <a:solidFill>
                  <a:srgbClr val="D1D5DB"/>
                </a:solidFill>
                <a:effectLst/>
                <a:latin typeface="Times New Roman" panose="02020603050405020304" pitchFamily="18" charset="0"/>
                <a:cs typeface="Times New Roman" panose="02020603050405020304" pitchFamily="18" charset="0"/>
              </a:rPr>
              <a:t>df</a:t>
            </a:r>
            <a:r>
              <a:rPr lang="en-US" b="0" i="0" dirty="0">
                <a:solidFill>
                  <a:srgbClr val="D1D5DB"/>
                </a:solidFill>
                <a:effectLst/>
                <a:latin typeface="Times New Roman" panose="02020603050405020304" pitchFamily="18" charset="0"/>
                <a:cs typeface="Times New Roman" panose="02020603050405020304" pitchFamily="18" charset="0"/>
              </a:rPr>
              <a:t> = </a:t>
            </a:r>
            <a:r>
              <a:rPr lang="en-US" b="0" i="0" dirty="0" err="1">
                <a:solidFill>
                  <a:srgbClr val="D1D5DB"/>
                </a:solidFill>
                <a:effectLst/>
                <a:latin typeface="Times New Roman" panose="02020603050405020304" pitchFamily="18" charset="0"/>
                <a:cs typeface="Times New Roman" panose="02020603050405020304" pitchFamily="18" charset="0"/>
              </a:rPr>
              <a:t>pd.read_excel</a:t>
            </a:r>
            <a:r>
              <a:rPr lang="en-US" b="0" i="0" dirty="0">
                <a:solidFill>
                  <a:srgbClr val="D1D5DB"/>
                </a:solidFill>
                <a:effectLst/>
                <a:latin typeface="Times New Roman" panose="02020603050405020304" pitchFamily="18" charset="0"/>
                <a:cs typeface="Times New Roman" panose="02020603050405020304" pitchFamily="18" charset="0"/>
              </a:rPr>
              <a:t>('CategoryCode_Mapping.xlsx', </a:t>
            </a:r>
            <a:r>
              <a:rPr lang="en-US" b="0" i="0" dirty="0" err="1">
                <a:solidFill>
                  <a:srgbClr val="D1D5DB"/>
                </a:solidFill>
                <a:effectLst/>
                <a:latin typeface="Times New Roman" panose="02020603050405020304" pitchFamily="18" charset="0"/>
                <a:cs typeface="Times New Roman" panose="02020603050405020304" pitchFamily="18" charset="0"/>
              </a:rPr>
              <a:t>sheet_name</a:t>
            </a:r>
            <a:r>
              <a:rPr lang="en-US" b="0" i="0" dirty="0">
                <a:solidFill>
                  <a:srgbClr val="D1D5DB"/>
                </a:solidFill>
                <a:effectLst/>
                <a:latin typeface="Times New Roman" panose="02020603050405020304" pitchFamily="18" charset="0"/>
                <a:cs typeface="Times New Roman" panose="02020603050405020304" pitchFamily="18" charset="0"/>
              </a:rPr>
              <a:t>='</a:t>
            </a:r>
            <a:r>
              <a:rPr lang="en-US" b="0" i="0" dirty="0" err="1">
                <a:solidFill>
                  <a:srgbClr val="D1D5DB"/>
                </a:solidFill>
                <a:effectLst/>
                <a:latin typeface="Times New Roman" panose="02020603050405020304" pitchFamily="18" charset="0"/>
                <a:cs typeface="Times New Roman" panose="02020603050405020304" pitchFamily="18" charset="0"/>
              </a:rPr>
              <a:t>YourSheetName</a:t>
            </a:r>
            <a:r>
              <a:rPr lang="en-US" b="0" i="0" dirty="0">
                <a:solidFill>
                  <a:srgbClr val="D1D5DB"/>
                </a:solidFill>
                <a:effectLst/>
                <a:latin typeface="Times New Roman" panose="02020603050405020304" pitchFamily="18" charset="0"/>
                <a:cs typeface="Times New Roman" panose="02020603050405020304" pitchFamily="18" charset="0"/>
              </a:rPr>
              <a:t>')</a:t>
            </a:r>
          </a:p>
          <a:p>
            <a:pPr algn="just">
              <a:lnSpc>
                <a:spcPct val="150000"/>
              </a:lnSpc>
            </a:pPr>
            <a:endParaRPr lang="en-US"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08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CONTINUE…</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5115311"/>
          </a:xfrm>
          <a:prstGeom prst="rect">
            <a:avLst/>
          </a:prstGeom>
          <a:noFill/>
        </p:spPr>
        <p:txBody>
          <a:bodyPr wrap="square" rtlCol="0">
            <a:spAutoFit/>
          </a:bodyPr>
          <a:lstStyle/>
          <a:p>
            <a:pPr algn="just">
              <a:lnSpc>
                <a:spcPct val="150000"/>
              </a:lnSpc>
            </a:pPr>
            <a:r>
              <a:rPr lang="en-US" sz="2000" b="0" i="0" dirty="0">
                <a:solidFill>
                  <a:srgbClr val="D1D5DB"/>
                </a:solidFill>
                <a:effectLst/>
                <a:latin typeface="Times New Roman" panose="02020603050405020304" pitchFamily="18" charset="0"/>
                <a:cs typeface="Times New Roman" panose="02020603050405020304" pitchFamily="18" charset="0"/>
              </a:rPr>
              <a:t>vectorizer = </a:t>
            </a:r>
            <a:r>
              <a:rPr lang="en-US" sz="2000" b="0" i="0" dirty="0" err="1">
                <a:solidFill>
                  <a:srgbClr val="D1D5DB"/>
                </a:solidFill>
                <a:effectLst/>
                <a:latin typeface="Times New Roman" panose="02020603050405020304" pitchFamily="18" charset="0"/>
                <a:cs typeface="Times New Roman" panose="02020603050405020304" pitchFamily="18" charset="0"/>
              </a:rPr>
              <a:t>TfidfVectorizer</a:t>
            </a:r>
            <a:r>
              <a:rPr lang="en-US" sz="2000" b="0" i="0" dirty="0">
                <a:solidFill>
                  <a:srgbClr val="D1D5DB"/>
                </a:solidFill>
                <a:effectLst/>
                <a:latin typeface="Times New Roman" panose="02020603050405020304" pitchFamily="18" charset="0"/>
                <a:cs typeface="Times New Roman" panose="02020603050405020304" pitchFamily="18" charset="0"/>
              </a:rPr>
              <a:t>(</a:t>
            </a:r>
            <a:r>
              <a:rPr lang="en-US" sz="2000" b="0" i="0" dirty="0" err="1">
                <a:solidFill>
                  <a:srgbClr val="D1D5DB"/>
                </a:solidFill>
                <a:effectLst/>
                <a:latin typeface="Times New Roman" panose="02020603050405020304" pitchFamily="18" charset="0"/>
                <a:cs typeface="Times New Roman" panose="02020603050405020304" pitchFamily="18" charset="0"/>
              </a:rPr>
              <a:t>stop_words</a:t>
            </a:r>
            <a:r>
              <a:rPr lang="en-US" sz="2000" b="0" i="0" dirty="0">
                <a:solidFill>
                  <a:srgbClr val="D1D5DB"/>
                </a:solidFill>
                <a:effectLst/>
                <a:latin typeface="Times New Roman" panose="02020603050405020304" pitchFamily="18" charset="0"/>
                <a:cs typeface="Times New Roman" panose="02020603050405020304" pitchFamily="18" charset="0"/>
              </a:rPr>
              <a:t>='</a:t>
            </a:r>
            <a:r>
              <a:rPr lang="en-US" sz="2000" b="0" i="0" dirty="0" err="1">
                <a:solidFill>
                  <a:srgbClr val="D1D5DB"/>
                </a:solidFill>
                <a:effectLst/>
                <a:latin typeface="Times New Roman" panose="02020603050405020304" pitchFamily="18" charset="0"/>
                <a:cs typeface="Times New Roman" panose="02020603050405020304" pitchFamily="18" charset="0"/>
              </a:rPr>
              <a:t>english</a:t>
            </a:r>
            <a:r>
              <a:rPr lang="en-US" sz="2000" b="0" i="0" dirty="0">
                <a:solidFill>
                  <a:srgbClr val="D1D5DB"/>
                </a:solidFill>
                <a:effectLst/>
                <a:latin typeface="Times New Roman" panose="02020603050405020304" pitchFamily="18" charset="0"/>
                <a:cs typeface="Times New Roman" panose="02020603050405020304" pitchFamily="18" charset="0"/>
              </a:rPr>
              <a:t>')</a:t>
            </a:r>
          </a:p>
          <a:p>
            <a:pPr algn="just">
              <a:lnSpc>
                <a:spcPct val="150000"/>
              </a:lnSpc>
            </a:pPr>
            <a:r>
              <a:rPr lang="en-US" sz="2000" b="0" i="0" dirty="0">
                <a:solidFill>
                  <a:srgbClr val="D1D5DB"/>
                </a:solidFill>
                <a:effectLst/>
                <a:latin typeface="Times New Roman" panose="02020603050405020304" pitchFamily="18" charset="0"/>
                <a:cs typeface="Times New Roman" panose="02020603050405020304" pitchFamily="18" charset="0"/>
              </a:rPr>
              <a:t>X = </a:t>
            </a:r>
            <a:r>
              <a:rPr lang="en-US" sz="2000" b="0" i="0" dirty="0" err="1">
                <a:solidFill>
                  <a:srgbClr val="D1D5DB"/>
                </a:solidFill>
                <a:effectLst/>
                <a:latin typeface="Times New Roman" panose="02020603050405020304" pitchFamily="18" charset="0"/>
                <a:cs typeface="Times New Roman" panose="02020603050405020304" pitchFamily="18" charset="0"/>
              </a:rPr>
              <a:t>vectorizer.fit_transform</a:t>
            </a:r>
            <a:r>
              <a:rPr lang="en-US" sz="2000" b="0" i="0" dirty="0">
                <a:solidFill>
                  <a:srgbClr val="D1D5DB"/>
                </a:solidFill>
                <a:effectLst/>
                <a:latin typeface="Times New Roman" panose="02020603050405020304" pitchFamily="18" charset="0"/>
                <a:cs typeface="Times New Roman" panose="02020603050405020304" pitchFamily="18" charset="0"/>
              </a:rPr>
              <a:t>(</a:t>
            </a:r>
            <a:r>
              <a:rPr lang="en-US" sz="2000" b="0" i="0" dirty="0" err="1">
                <a:solidFill>
                  <a:srgbClr val="D1D5DB"/>
                </a:solidFill>
                <a:effectLst/>
                <a:latin typeface="Times New Roman" panose="02020603050405020304" pitchFamily="18" charset="0"/>
                <a:cs typeface="Times New Roman" panose="02020603050405020304" pitchFamily="18" charset="0"/>
              </a:rPr>
              <a:t>df</a:t>
            </a:r>
            <a:r>
              <a:rPr lang="en-US" sz="2000" b="0" i="0" dirty="0">
                <a:solidFill>
                  <a:srgbClr val="D1D5DB"/>
                </a:solidFill>
                <a:effectLst/>
                <a:latin typeface="Times New Roman" panose="02020603050405020304" pitchFamily="18" charset="0"/>
                <a:cs typeface="Times New Roman" panose="02020603050405020304" pitchFamily="18" charset="0"/>
              </a:rPr>
              <a:t>['</a:t>
            </a:r>
            <a:r>
              <a:rPr lang="en-US" sz="2000" b="0" i="0" dirty="0" err="1">
                <a:solidFill>
                  <a:srgbClr val="D1D5DB"/>
                </a:solidFill>
                <a:effectLst/>
                <a:latin typeface="Times New Roman" panose="02020603050405020304" pitchFamily="18" charset="0"/>
                <a:cs typeface="Times New Roman" panose="02020603050405020304" pitchFamily="18" charset="0"/>
              </a:rPr>
              <a:t>DisplayLable</a:t>
            </a:r>
            <a:r>
              <a:rPr lang="en-US" sz="2000" b="0" i="0" dirty="0">
                <a:solidFill>
                  <a:srgbClr val="D1D5DB"/>
                </a:solidFill>
                <a:effectLst/>
                <a:latin typeface="Times New Roman" panose="02020603050405020304" pitchFamily="18" charset="0"/>
                <a:cs typeface="Times New Roman" panose="02020603050405020304" pitchFamily="18" charset="0"/>
              </a:rPr>
              <a:t>'].</a:t>
            </a:r>
            <a:r>
              <a:rPr lang="en-US" sz="2000" b="0" i="0" dirty="0" err="1">
                <a:solidFill>
                  <a:srgbClr val="D1D5DB"/>
                </a:solidFill>
                <a:effectLst/>
                <a:latin typeface="Times New Roman" panose="02020603050405020304" pitchFamily="18" charset="0"/>
                <a:cs typeface="Times New Roman" panose="02020603050405020304" pitchFamily="18" charset="0"/>
              </a:rPr>
              <a:t>astype</a:t>
            </a:r>
            <a:r>
              <a:rPr lang="en-US" sz="2000" b="0" i="0" dirty="0">
                <a:solidFill>
                  <a:srgbClr val="D1D5DB"/>
                </a:solidFill>
                <a:effectLst/>
                <a:latin typeface="Times New Roman" panose="02020603050405020304" pitchFamily="18" charset="0"/>
                <a:cs typeface="Times New Roman" panose="02020603050405020304" pitchFamily="18" charset="0"/>
              </a:rPr>
              <a:t>(str))</a:t>
            </a:r>
          </a:p>
          <a:p>
            <a:pPr algn="just">
              <a:lnSpc>
                <a:spcPct val="150000"/>
              </a:lnSpc>
            </a:pPr>
            <a:endParaRPr lang="en-US" sz="2000" b="0" i="0" dirty="0">
              <a:solidFill>
                <a:srgbClr val="D1D5DB"/>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D1D5DB"/>
                </a:solidFill>
                <a:effectLst/>
                <a:latin typeface="Times New Roman" panose="02020603050405020304" pitchFamily="18" charset="0"/>
                <a:cs typeface="Times New Roman" panose="02020603050405020304" pitchFamily="18" charset="0"/>
              </a:rPr>
              <a:t># K-Means Clustering</a:t>
            </a:r>
          </a:p>
          <a:p>
            <a:pPr algn="just">
              <a:lnSpc>
                <a:spcPct val="150000"/>
              </a:lnSpc>
            </a:pPr>
            <a:r>
              <a:rPr lang="en-US" sz="2000" b="0" i="0" dirty="0" err="1">
                <a:solidFill>
                  <a:srgbClr val="D1D5DB"/>
                </a:solidFill>
                <a:effectLst/>
                <a:latin typeface="Times New Roman" panose="02020603050405020304" pitchFamily="18" charset="0"/>
                <a:cs typeface="Times New Roman" panose="02020603050405020304" pitchFamily="18" charset="0"/>
              </a:rPr>
              <a:t>num_clusters</a:t>
            </a:r>
            <a:r>
              <a:rPr lang="en-US" sz="2000" b="0" i="0" dirty="0">
                <a:solidFill>
                  <a:srgbClr val="D1D5DB"/>
                </a:solidFill>
                <a:effectLst/>
                <a:latin typeface="Times New Roman" panose="02020603050405020304" pitchFamily="18" charset="0"/>
                <a:cs typeface="Times New Roman" panose="02020603050405020304" pitchFamily="18" charset="0"/>
              </a:rPr>
              <a:t> = 3  # Example number of clusters</a:t>
            </a:r>
          </a:p>
          <a:p>
            <a:pPr algn="just">
              <a:lnSpc>
                <a:spcPct val="150000"/>
              </a:lnSpc>
            </a:pPr>
            <a:r>
              <a:rPr lang="en-US" sz="2000" b="0" i="0" dirty="0" err="1">
                <a:solidFill>
                  <a:srgbClr val="D1D5DB"/>
                </a:solidFill>
                <a:effectLst/>
                <a:latin typeface="Times New Roman" panose="02020603050405020304" pitchFamily="18" charset="0"/>
                <a:cs typeface="Times New Roman" panose="02020603050405020304" pitchFamily="18" charset="0"/>
              </a:rPr>
              <a:t>kmeans</a:t>
            </a:r>
            <a:r>
              <a:rPr lang="en-US" sz="2000" b="0" i="0" dirty="0">
                <a:solidFill>
                  <a:srgbClr val="D1D5DB"/>
                </a:solidFill>
                <a:effectLst/>
                <a:latin typeface="Times New Roman" panose="02020603050405020304" pitchFamily="18" charset="0"/>
                <a:cs typeface="Times New Roman" panose="02020603050405020304" pitchFamily="18" charset="0"/>
              </a:rPr>
              <a:t> = </a:t>
            </a:r>
            <a:r>
              <a:rPr lang="en-US" sz="2000" b="0" i="0" dirty="0" err="1">
                <a:solidFill>
                  <a:srgbClr val="D1D5DB"/>
                </a:solidFill>
                <a:effectLst/>
                <a:latin typeface="Times New Roman" panose="02020603050405020304" pitchFamily="18" charset="0"/>
                <a:cs typeface="Times New Roman" panose="02020603050405020304" pitchFamily="18" charset="0"/>
              </a:rPr>
              <a:t>KMeans</a:t>
            </a:r>
            <a:r>
              <a:rPr lang="en-US" sz="2000" b="0" i="0" dirty="0">
                <a:solidFill>
                  <a:srgbClr val="D1D5DB"/>
                </a:solidFill>
                <a:effectLst/>
                <a:latin typeface="Times New Roman" panose="02020603050405020304" pitchFamily="18" charset="0"/>
                <a:cs typeface="Times New Roman" panose="02020603050405020304" pitchFamily="18" charset="0"/>
              </a:rPr>
              <a:t>(</a:t>
            </a:r>
            <a:r>
              <a:rPr lang="en-US" sz="2000" b="0" i="0" dirty="0" err="1">
                <a:solidFill>
                  <a:srgbClr val="D1D5DB"/>
                </a:solidFill>
                <a:effectLst/>
                <a:latin typeface="Times New Roman" panose="02020603050405020304" pitchFamily="18" charset="0"/>
                <a:cs typeface="Times New Roman" panose="02020603050405020304" pitchFamily="18" charset="0"/>
              </a:rPr>
              <a:t>n_clusters</a:t>
            </a:r>
            <a:r>
              <a:rPr lang="en-US" sz="2000" b="0" i="0" dirty="0">
                <a:solidFill>
                  <a:srgbClr val="D1D5DB"/>
                </a:solidFill>
                <a:effectLst/>
                <a:latin typeface="Times New Roman" panose="02020603050405020304" pitchFamily="18" charset="0"/>
                <a:cs typeface="Times New Roman" panose="02020603050405020304" pitchFamily="18" charset="0"/>
              </a:rPr>
              <a:t>=</a:t>
            </a:r>
            <a:r>
              <a:rPr lang="en-US" sz="2000" b="0" i="0" dirty="0" err="1">
                <a:solidFill>
                  <a:srgbClr val="D1D5DB"/>
                </a:solidFill>
                <a:effectLst/>
                <a:latin typeface="Times New Roman" panose="02020603050405020304" pitchFamily="18" charset="0"/>
                <a:cs typeface="Times New Roman" panose="02020603050405020304" pitchFamily="18" charset="0"/>
              </a:rPr>
              <a:t>num_clusters</a:t>
            </a:r>
            <a:r>
              <a:rPr lang="en-US" sz="2000" b="0" i="0" dirty="0">
                <a:solidFill>
                  <a:srgbClr val="D1D5DB"/>
                </a:solidFill>
                <a:effectLst/>
                <a:latin typeface="Times New Roman" panose="02020603050405020304" pitchFamily="18" charset="0"/>
                <a:cs typeface="Times New Roman" panose="02020603050405020304" pitchFamily="18" charset="0"/>
              </a:rPr>
              <a:t>, </a:t>
            </a:r>
            <a:r>
              <a:rPr lang="en-US" sz="2000" b="0" i="0" dirty="0" err="1">
                <a:solidFill>
                  <a:srgbClr val="D1D5DB"/>
                </a:solidFill>
                <a:effectLst/>
                <a:latin typeface="Times New Roman" panose="02020603050405020304" pitchFamily="18" charset="0"/>
                <a:cs typeface="Times New Roman" panose="02020603050405020304" pitchFamily="18" charset="0"/>
              </a:rPr>
              <a:t>random_state</a:t>
            </a:r>
            <a:r>
              <a:rPr lang="en-US" sz="2000" b="0" i="0" dirty="0">
                <a:solidFill>
                  <a:srgbClr val="D1D5DB"/>
                </a:solidFill>
                <a:effectLst/>
                <a:latin typeface="Times New Roman" panose="02020603050405020304" pitchFamily="18" charset="0"/>
                <a:cs typeface="Times New Roman" panose="02020603050405020304" pitchFamily="18" charset="0"/>
              </a:rPr>
              <a:t>=42)</a:t>
            </a:r>
          </a:p>
          <a:p>
            <a:pPr algn="just">
              <a:lnSpc>
                <a:spcPct val="150000"/>
              </a:lnSpc>
            </a:pPr>
            <a:r>
              <a:rPr lang="en-US" sz="2000" b="0" i="0" dirty="0" err="1">
                <a:solidFill>
                  <a:srgbClr val="D1D5DB"/>
                </a:solidFill>
                <a:effectLst/>
                <a:latin typeface="Times New Roman" panose="02020603050405020304" pitchFamily="18" charset="0"/>
                <a:cs typeface="Times New Roman" panose="02020603050405020304" pitchFamily="18" charset="0"/>
              </a:rPr>
              <a:t>df</a:t>
            </a:r>
            <a:r>
              <a:rPr lang="en-US" sz="2000" b="0" i="0" dirty="0">
                <a:solidFill>
                  <a:srgbClr val="D1D5DB"/>
                </a:solidFill>
                <a:effectLst/>
                <a:latin typeface="Times New Roman" panose="02020603050405020304" pitchFamily="18" charset="0"/>
                <a:cs typeface="Times New Roman" panose="02020603050405020304" pitchFamily="18" charset="0"/>
              </a:rPr>
              <a:t>['Cluster'] = </a:t>
            </a:r>
            <a:r>
              <a:rPr lang="en-US" sz="2000" b="0" i="0" dirty="0" err="1">
                <a:solidFill>
                  <a:srgbClr val="D1D5DB"/>
                </a:solidFill>
                <a:effectLst/>
                <a:latin typeface="Times New Roman" panose="02020603050405020304" pitchFamily="18" charset="0"/>
                <a:cs typeface="Times New Roman" panose="02020603050405020304" pitchFamily="18" charset="0"/>
              </a:rPr>
              <a:t>kmeans.fit_predict</a:t>
            </a:r>
            <a:r>
              <a:rPr lang="en-US" sz="2000" b="0" i="0" dirty="0">
                <a:solidFill>
                  <a:srgbClr val="D1D5DB"/>
                </a:solidFill>
                <a:effectLst/>
                <a:latin typeface="Times New Roman" panose="02020603050405020304" pitchFamily="18" charset="0"/>
                <a:cs typeface="Times New Roman" panose="02020603050405020304" pitchFamily="18" charset="0"/>
              </a:rPr>
              <a:t>(X)</a:t>
            </a:r>
          </a:p>
          <a:p>
            <a:pPr algn="just">
              <a:lnSpc>
                <a:spcPct val="150000"/>
              </a:lnSpc>
            </a:pPr>
            <a:endParaRPr lang="en-US" sz="2000" b="0" i="0" dirty="0">
              <a:solidFill>
                <a:srgbClr val="D1D5DB"/>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D1D5DB"/>
                </a:solidFill>
                <a:effectLst/>
                <a:latin typeface="Times New Roman" panose="02020603050405020304" pitchFamily="18" charset="0"/>
                <a:cs typeface="Times New Roman" panose="02020603050405020304" pitchFamily="18" charset="0"/>
              </a:rPr>
              <a:t># Display the resulting </a:t>
            </a:r>
            <a:r>
              <a:rPr lang="en-US" sz="2000" b="0" i="0" dirty="0" err="1">
                <a:solidFill>
                  <a:srgbClr val="D1D5DB"/>
                </a:solidFill>
                <a:effectLst/>
                <a:latin typeface="Times New Roman" panose="02020603050405020304" pitchFamily="18" charset="0"/>
                <a:cs typeface="Times New Roman" panose="02020603050405020304" pitchFamily="18" charset="0"/>
              </a:rPr>
              <a:t>DataFrame</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D1D5DB"/>
                </a:solidFill>
                <a:effectLst/>
                <a:latin typeface="Times New Roman" panose="02020603050405020304" pitchFamily="18" charset="0"/>
                <a:cs typeface="Times New Roman" panose="02020603050405020304" pitchFamily="18" charset="0"/>
              </a:rPr>
              <a:t>print(</a:t>
            </a:r>
            <a:r>
              <a:rPr lang="en-US" sz="2000" b="0" i="0" dirty="0" err="1">
                <a:solidFill>
                  <a:srgbClr val="D1D5DB"/>
                </a:solidFill>
                <a:effectLst/>
                <a:latin typeface="Times New Roman" panose="02020603050405020304" pitchFamily="18" charset="0"/>
                <a:cs typeface="Times New Roman" panose="02020603050405020304" pitchFamily="18" charset="0"/>
              </a:rPr>
              <a:t>df</a:t>
            </a:r>
            <a:r>
              <a:rPr lang="en-US" sz="2000" b="0" i="0" dirty="0">
                <a:solidFill>
                  <a:srgbClr val="D1D5DB"/>
                </a:solidFill>
                <a:effectLst/>
                <a:latin typeface="Times New Roman" panose="02020603050405020304" pitchFamily="18" charset="0"/>
                <a:cs typeface="Times New Roman" panose="02020603050405020304" pitchFamily="18" charset="0"/>
              </a:rPr>
              <a:t>[['Id', '</a:t>
            </a:r>
            <a:r>
              <a:rPr lang="en-US" sz="2000" b="0" i="0" dirty="0" err="1">
                <a:solidFill>
                  <a:srgbClr val="D1D5DB"/>
                </a:solidFill>
                <a:effectLst/>
                <a:latin typeface="Times New Roman" panose="02020603050405020304" pitchFamily="18" charset="0"/>
                <a:cs typeface="Times New Roman" panose="02020603050405020304" pitchFamily="18" charset="0"/>
              </a:rPr>
              <a:t>DisplayLable</a:t>
            </a:r>
            <a:r>
              <a:rPr lang="en-US" sz="2000" b="0" i="0" dirty="0">
                <a:solidFill>
                  <a:srgbClr val="D1D5DB"/>
                </a:solidFill>
                <a:effectLst/>
                <a:latin typeface="Times New Roman" panose="02020603050405020304" pitchFamily="18" charset="0"/>
                <a:cs typeface="Times New Roman" panose="02020603050405020304" pitchFamily="18" charset="0"/>
              </a:rPr>
              <a:t>', 'Cluster']])</a:t>
            </a:r>
          </a:p>
          <a:p>
            <a:pPr algn="just">
              <a:lnSpc>
                <a:spcPct val="150000"/>
              </a:lnSpc>
            </a:pPr>
            <a:endParaRPr lang="en-US" sz="2000"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78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CONTINUE…</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4243726"/>
          </a:xfrm>
          <a:prstGeom prst="rect">
            <a:avLst/>
          </a:prstGeom>
          <a:noFill/>
        </p:spPr>
        <p:txBody>
          <a:bodyPr wrap="square" rtlCol="0">
            <a:spAutoFit/>
          </a:bodyPr>
          <a:lstStyle/>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Crucial Steps and Decision Points:</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Data Loading:</a:t>
            </a:r>
            <a:endParaRPr lang="en-US"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Import the necessary libraries and load the dataset into a </a:t>
            </a:r>
            <a:r>
              <a:rPr lang="en-US" b="0" i="0" dirty="0" err="1">
                <a:solidFill>
                  <a:srgbClr val="D1D5DB"/>
                </a:solidFill>
                <a:effectLst/>
                <a:latin typeface="Times New Roman" panose="02020603050405020304" pitchFamily="18" charset="0"/>
                <a:cs typeface="Times New Roman" panose="02020603050405020304" pitchFamily="18" charset="0"/>
              </a:rPr>
              <a:t>DataFrame</a:t>
            </a:r>
            <a:r>
              <a:rPr lang="en-US" b="0" i="0" dirty="0">
                <a:solidFill>
                  <a:srgbClr val="D1D5DB"/>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Text Vectorization:</a:t>
            </a:r>
            <a:endParaRPr lang="en-US"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Utilize TF-IDF to vectorize the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column.</a:t>
            </a:r>
          </a:p>
          <a:p>
            <a:pPr marL="285750"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K-Means Clustering:</a:t>
            </a:r>
            <a:endParaRPr lang="en-US"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Apply the K-Means algorithm to cluster the vectorized data.</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Set the number of clusters (</a:t>
            </a:r>
            <a:r>
              <a:rPr lang="en-US" b="0" i="0" dirty="0" err="1">
                <a:solidFill>
                  <a:srgbClr val="D1D5DB"/>
                </a:solidFill>
                <a:effectLst/>
                <a:latin typeface="Times New Roman" panose="02020603050405020304" pitchFamily="18" charset="0"/>
                <a:cs typeface="Times New Roman" panose="02020603050405020304" pitchFamily="18" charset="0"/>
              </a:rPr>
              <a:t>num_clusters</a:t>
            </a:r>
            <a:r>
              <a:rPr lang="en-US" b="0" i="0" dirty="0">
                <a:solidFill>
                  <a:srgbClr val="D1D5DB"/>
                </a:solidFill>
                <a:effectLst/>
                <a:latin typeface="Times New Roman" panose="02020603050405020304" pitchFamily="18" charset="0"/>
                <a:cs typeface="Times New Roman" panose="02020603050405020304" pitchFamily="18" charset="0"/>
              </a:rPr>
              <a:t>) as a decision point.</a:t>
            </a:r>
          </a:p>
          <a:p>
            <a:pPr marL="285750"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Cluster Assignment:</a:t>
            </a:r>
            <a:endParaRPr lang="en-US"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Assign the obtained clusters to the </a:t>
            </a:r>
            <a:r>
              <a:rPr lang="en-US" b="0" i="0" dirty="0" err="1">
                <a:solidFill>
                  <a:srgbClr val="D1D5DB"/>
                </a:solidFill>
                <a:effectLst/>
                <a:latin typeface="Times New Roman" panose="02020603050405020304" pitchFamily="18" charset="0"/>
                <a:cs typeface="Times New Roman" panose="02020603050405020304" pitchFamily="18" charset="0"/>
              </a:rPr>
              <a:t>DataFrame</a:t>
            </a:r>
            <a:r>
              <a:rPr lang="en-US" b="0" i="0" dirty="0">
                <a:solidFill>
                  <a:srgbClr val="D1D5DB"/>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0757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CONTINUE…</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2997231"/>
          </a:xfrm>
          <a:prstGeom prst="rect">
            <a:avLst/>
          </a:prstGeom>
          <a:noFill/>
        </p:spPr>
        <p:txBody>
          <a:bodyPr wrap="square" rtlCol="0">
            <a:spAutoFit/>
          </a:bodyPr>
          <a:lstStyle/>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Visualize the Clusters Obtained:</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Matplotlib Visualization:</a:t>
            </a:r>
            <a:endParaRPr lang="en-US"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Utilize Matplotlib to create visualizations showcasing the clustered data.</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Potential visuals include scatter plots with different colors representing different clusters.</a:t>
            </a:r>
          </a:p>
          <a:p>
            <a:pPr marL="285750" indent="-285750" algn="just">
              <a:lnSpc>
                <a:spcPct val="150000"/>
              </a:lnSpc>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Decision Points Visualized:</a:t>
            </a:r>
            <a:endParaRPr lang="en-US"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Emphasize the visual representation of the clusters to aid in decision-making.</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Highlight any patterns or insights revealed through the clustering process.</a:t>
            </a:r>
          </a:p>
        </p:txBody>
      </p:sp>
    </p:spTree>
    <p:extLst>
      <p:ext uri="{BB962C8B-B14F-4D97-AF65-F5344CB8AC3E}">
        <p14:creationId xmlns:p14="http://schemas.microsoft.com/office/powerpoint/2010/main" val="272617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7C62-A45E-0E82-EB71-0394E254A33D}"/>
              </a:ext>
            </a:extLst>
          </p:cNvPr>
          <p:cNvSpPr>
            <a:spLocks noGrp="1"/>
          </p:cNvSpPr>
          <p:nvPr>
            <p:ph type="title"/>
          </p:nvPr>
        </p:nvSpPr>
        <p:spPr>
          <a:xfrm>
            <a:off x="685801" y="243840"/>
            <a:ext cx="10652759" cy="1456267"/>
          </a:xfrm>
        </p:spPr>
        <p:txBody>
          <a:bodyPr/>
          <a:lstStyle/>
          <a:p>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C03DFA1-CC76-F18E-002D-0BEB87BAAAAC}"/>
              </a:ext>
            </a:extLst>
          </p:cNvPr>
          <p:cNvSpPr txBox="1"/>
          <p:nvPr/>
        </p:nvSpPr>
        <p:spPr>
          <a:xfrm>
            <a:off x="772160" y="1507067"/>
            <a:ext cx="10566400" cy="54440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Problem Statement Recap</a:t>
            </a:r>
            <a:endParaRPr lang="en-US"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Data Source</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Data Exploration</a:t>
            </a:r>
            <a:endParaRPr lang="en-US"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Data Verification</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Text Vectorization</a:t>
            </a:r>
            <a:endParaRPr lang="en-US"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K-Means Clustering</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Code Execution</a:t>
            </a:r>
          </a:p>
          <a:p>
            <a:pPr marL="285750" indent="-285750">
              <a:lnSpc>
                <a:spcPct val="150000"/>
              </a:lnSpc>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Results</a:t>
            </a:r>
          </a:p>
          <a:p>
            <a:pPr marL="285750" indent="-285750">
              <a:lnSpc>
                <a:spcPct val="150000"/>
              </a:lnSpc>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Potential Benefits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 </a:t>
            </a:r>
          </a:p>
          <a:p>
            <a:pPr marL="285750"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342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RESULTS</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3458896"/>
          </a:xfrm>
          <a:prstGeom prst="rect">
            <a:avLst/>
          </a:prstGeom>
          <a:noFill/>
        </p:spPr>
        <p:txBody>
          <a:bodyPr wrap="square" rtlCol="0">
            <a:spAutoFit/>
          </a:bodyPr>
          <a:lstStyle/>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Display the Resulting </a:t>
            </a:r>
            <a:r>
              <a:rPr lang="en-US" sz="2000" b="1" i="0" dirty="0" err="1">
                <a:solidFill>
                  <a:srgbClr val="D1D5DB"/>
                </a:solidFill>
                <a:effectLst/>
                <a:latin typeface="Times New Roman" panose="02020603050405020304" pitchFamily="18" charset="0"/>
                <a:cs typeface="Times New Roman" panose="02020603050405020304" pitchFamily="18" charset="0"/>
              </a:rPr>
              <a:t>DataFrame</a:t>
            </a:r>
            <a:r>
              <a:rPr lang="en-US" sz="2000" b="1" i="0" dirty="0">
                <a:solidFill>
                  <a:srgbClr val="D1D5DB"/>
                </a:solidFill>
                <a:effectLst/>
                <a:latin typeface="Times New Roman" panose="02020603050405020304" pitchFamily="18" charset="0"/>
                <a:cs typeface="Times New Roman" panose="02020603050405020304" pitchFamily="18" charset="0"/>
              </a:rPr>
              <a:t> with Assigned Clusters:</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Present a snapshot of the </a:t>
            </a:r>
            <a:r>
              <a:rPr lang="en-US" b="0" i="0" dirty="0" err="1">
                <a:solidFill>
                  <a:srgbClr val="D1D5DB"/>
                </a:solidFill>
                <a:effectLst/>
                <a:latin typeface="Times New Roman" panose="02020603050405020304" pitchFamily="18" charset="0"/>
                <a:cs typeface="Times New Roman" panose="02020603050405020304" pitchFamily="18" charset="0"/>
              </a:rPr>
              <a:t>DataFrame</a:t>
            </a:r>
            <a:r>
              <a:rPr lang="en-US" b="0" i="0" dirty="0">
                <a:solidFill>
                  <a:srgbClr val="D1D5DB"/>
                </a:solidFill>
                <a:effectLst/>
                <a:latin typeface="Times New Roman" panose="02020603050405020304" pitchFamily="18" charset="0"/>
                <a:cs typeface="Times New Roman" panose="02020603050405020304" pitchFamily="18" charset="0"/>
              </a:rPr>
              <a:t>, showcasing columns such as 'Id,'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and the newly assigned 'Cluster.'</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Visualize how the clustering algorithm has categorized each grievance.</a:t>
            </a:r>
          </a:p>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How Grievances Are Now Categorized:</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Emphasize the transformation in the dataset post-clustering, specifically how grievances are grouped into distinct clusters.</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Use visual cues or annotations to draw attention to notable patterns or trends within the categorized data.</a:t>
            </a:r>
          </a:p>
        </p:txBody>
      </p:sp>
    </p:spTree>
    <p:extLst>
      <p:ext uri="{BB962C8B-B14F-4D97-AF65-F5344CB8AC3E}">
        <p14:creationId xmlns:p14="http://schemas.microsoft.com/office/powerpoint/2010/main" val="46958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Potential Benefits</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3920560"/>
          </a:xfrm>
          <a:prstGeom prst="rect">
            <a:avLst/>
          </a:prstGeom>
          <a:noFill/>
        </p:spPr>
        <p:txBody>
          <a:bodyPr wrap="square" rtlCol="0">
            <a:spAutoFit/>
          </a:bodyPr>
          <a:lstStyle/>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Faster Grievance Resolution:</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With AI/ML-driven categorization, grievances are routed more swiftly to the appropriate authorities.</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Automation reduces manual processing time, leading to faster issue resolution.</a:t>
            </a:r>
          </a:p>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More Accurate Routing to Relevant Authorities:</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Precise categorization ensures that each grievance reaches the most suitable department or official.</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Reduces the likelihood of misrouting, minimizing delays and improving accuracy.</a:t>
            </a:r>
          </a:p>
          <a:p>
            <a:pPr algn="just">
              <a:lnSpc>
                <a:spcPct val="150000"/>
              </a:lnSpc>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Improved Monitoring and Tracking Capabilities:</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The system provides enhanced tools for monitoring the status and progress of each grievance.</a:t>
            </a:r>
          </a:p>
          <a:p>
            <a:pPr marL="742950" lvl="1"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Enables real-time tracking, facilitating better oversight of the grievance resolution pipeline.</a:t>
            </a:r>
          </a:p>
        </p:txBody>
      </p:sp>
    </p:spTree>
    <p:extLst>
      <p:ext uri="{BB962C8B-B14F-4D97-AF65-F5344CB8AC3E}">
        <p14:creationId xmlns:p14="http://schemas.microsoft.com/office/powerpoint/2010/main" val="279862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2120068"/>
          </a:xfrm>
          <a:prstGeom prst="rect">
            <a:avLst/>
          </a:prstGeom>
          <a:noFill/>
        </p:spPr>
        <p:txBody>
          <a:bodyPr wrap="square" rtlCol="0">
            <a:spAutoFit/>
          </a:bodyPr>
          <a:lstStyle/>
          <a:p>
            <a:pPr algn="just">
              <a:lnSpc>
                <a:spcPct val="150000"/>
              </a:lnSpc>
            </a:pPr>
            <a:r>
              <a:rPr lang="en-US" dirty="0">
                <a:solidFill>
                  <a:srgbClr val="D1D5DB"/>
                </a:solidFill>
                <a:latin typeface="Times New Roman" panose="02020603050405020304" pitchFamily="18" charset="0"/>
                <a:cs typeface="Times New Roman" panose="02020603050405020304" pitchFamily="18" charset="0"/>
              </a:rPr>
              <a:t>I</a:t>
            </a:r>
            <a:r>
              <a:rPr lang="en-US" b="0" i="0" dirty="0">
                <a:solidFill>
                  <a:srgbClr val="D1D5DB"/>
                </a:solidFill>
                <a:effectLst/>
                <a:latin typeface="Times New Roman" panose="02020603050405020304" pitchFamily="18" charset="0"/>
                <a:cs typeface="Times New Roman" panose="02020603050405020304" pitchFamily="18" charset="0"/>
              </a:rPr>
              <a:t>n conclusion, our journey from identifying the grievance categorization challenge to implementing an AI/ML-driven solution has been marked by significant strides. The implemented system, leveraging advanced algorithms and data-driven insights, effectively addresses the complexities outlined in the initial problem statement. Through a succinct recap, we've witnessed how grievances are now categorized based on content, streamlining the resolution process and improving efficiency.</a:t>
            </a:r>
          </a:p>
        </p:txBody>
      </p:sp>
    </p:spTree>
    <p:extLst>
      <p:ext uri="{BB962C8B-B14F-4D97-AF65-F5344CB8AC3E}">
        <p14:creationId xmlns:p14="http://schemas.microsoft.com/office/powerpoint/2010/main" val="1222813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pPr algn="l"/>
            <a:r>
              <a:rPr lang="en-IN" b="1" i="0" dirty="0">
                <a:effectLst/>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4613058"/>
          </a:xfrm>
          <a:prstGeom prst="rect">
            <a:avLst/>
          </a:prstGeom>
          <a:noFill/>
        </p:spPr>
        <p:txBody>
          <a:bodyPr wrap="square" rtlCol="0">
            <a:spAutoFit/>
          </a:bodyPr>
          <a:lstStyle/>
          <a:p>
            <a:pPr marL="342900" indent="-342900" algn="just">
              <a:lnSpc>
                <a:spcPct val="150000"/>
              </a:lnSpc>
              <a:buFont typeface="+mj-lt"/>
              <a:buAutoNum type="arabicPeriod"/>
            </a:pPr>
            <a:r>
              <a:rPr lang="en-IN" b="0" i="0" dirty="0" err="1">
                <a:effectLst/>
                <a:latin typeface="Times New Roman" panose="02020603050405020304" pitchFamily="18" charset="0"/>
                <a:cs typeface="Times New Roman" panose="02020603050405020304" pitchFamily="18" charset="0"/>
              </a:rPr>
              <a:t>HBrown</a:t>
            </a:r>
            <a:r>
              <a:rPr lang="en-IN" b="0" i="0" dirty="0">
                <a:effectLst/>
                <a:latin typeface="Times New Roman" panose="02020603050405020304" pitchFamily="18" charset="0"/>
                <a:cs typeface="Times New Roman" panose="02020603050405020304" pitchFamily="18" charset="0"/>
              </a:rPr>
              <a:t>, A. . “Enhancing Grievance Redressal through AI.” Journal of Governance Technology, 10(2), 123-145</a:t>
            </a:r>
            <a:r>
              <a:rPr lang="en-IN" b="0" i="0" baseline="30000" dirty="0">
                <a:effectLst/>
                <a:latin typeface="Times New Roman" panose="02020603050405020304" pitchFamily="18" charset="0"/>
                <a:cs typeface="Times New Roman" panose="02020603050405020304" pitchFamily="18" charset="0"/>
              </a:rPr>
              <a:t>1</a:t>
            </a:r>
            <a:endParaRPr lang="en-IN"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IIT-Kanpur, Defence Ministry develop AI tool for grievance management. </a:t>
            </a:r>
            <a:r>
              <a:rPr lang="en-IN"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(2021)</a:t>
            </a:r>
            <a:r>
              <a:rPr lang="en-IN" b="0" i="0" baseline="3000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a:t>
            </a:r>
            <a:endParaRPr lang="en-IN"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Smart Grievance Redressal System. </a:t>
            </a:r>
            <a:r>
              <a:rPr lang="en-IN"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(2019)</a:t>
            </a:r>
            <a:r>
              <a:rPr lang="en-IN" b="0" i="0" baseline="3000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3</a:t>
            </a:r>
            <a:endParaRPr lang="en-IN"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AI-Based Grievance Redressal System. (2019).</a:t>
            </a: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AI-Powered Grievance Management Application. (2021).</a:t>
            </a: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AI-Based Grievance Redressal System for Public Services. (2019).</a:t>
            </a: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AI-Based Grievance Redressal System for Indian Railways. (2019).</a:t>
            </a: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AI-Based Grievance Redressal System for Indian Army. (2019).</a:t>
            </a: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AI-Based Grievance Redressal System for Indian Navy. (2019).</a:t>
            </a:r>
          </a:p>
          <a:p>
            <a:pPr marL="342900" indent="-342900" algn="just">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AI-Based Grievance Redressal System for Indian Air Force. (2019).</a:t>
            </a:r>
          </a:p>
        </p:txBody>
      </p:sp>
    </p:spTree>
    <p:extLst>
      <p:ext uri="{BB962C8B-B14F-4D97-AF65-F5344CB8AC3E}">
        <p14:creationId xmlns:p14="http://schemas.microsoft.com/office/powerpoint/2010/main" val="17978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C58116-FA6F-68B4-7B3C-BA9DC68A3D31}"/>
              </a:ext>
            </a:extLst>
          </p:cNvPr>
          <p:cNvSpPr>
            <a:spLocks noGrp="1"/>
          </p:cNvSpPr>
          <p:nvPr>
            <p:ph type="title"/>
          </p:nvPr>
        </p:nvSpPr>
        <p:spPr>
          <a:xfrm>
            <a:off x="685801" y="243840"/>
            <a:ext cx="10652759" cy="1456267"/>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2F79DC-FFA1-CD7F-A1D7-EA2CCD1A6470}"/>
              </a:ext>
            </a:extLst>
          </p:cNvPr>
          <p:cNvSpPr txBox="1"/>
          <p:nvPr/>
        </p:nvSpPr>
        <p:spPr>
          <a:xfrm>
            <a:off x="772160" y="1507067"/>
            <a:ext cx="10566400" cy="387439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Overview of the Problem Statement: </a:t>
            </a:r>
          </a:p>
          <a:p>
            <a:pPr algn="just">
              <a:lnSpc>
                <a:spcPct val="150000"/>
              </a:lnSpc>
            </a:pPr>
            <a:r>
              <a:rPr lang="en-US" dirty="0">
                <a:latin typeface="Times New Roman" panose="02020603050405020304" pitchFamily="18" charset="0"/>
                <a:cs typeface="Times New Roman" panose="02020603050405020304" pitchFamily="18" charset="0"/>
              </a:rPr>
              <a:t>In the realm of public administration and governance, handling grievances efficiently is a crucial aspect. The sheer volume and diversity of complaints make manual categorization and routing a challenging task. Traditional methods often fall short in providing a timely and accurate resolution to citizen grievances.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Importance of Effective Grievance Categorization:</a:t>
            </a:r>
          </a:p>
          <a:p>
            <a:pPr algn="just">
              <a:lnSpc>
                <a:spcPct val="150000"/>
              </a:lnSpc>
            </a:pPr>
            <a:r>
              <a:rPr lang="en-US" dirty="0">
                <a:latin typeface="Times New Roman" panose="02020603050405020304" pitchFamily="18" charset="0"/>
                <a:cs typeface="Times New Roman" panose="02020603050405020304" pitchFamily="18" charset="0"/>
              </a:rPr>
              <a:t>Accurate categorization is the linchpin for a streamlined grievance redressal system. Misrouted complaints lead to delays, inefficiencies, and potential dissatisfaction among citizens. The need for a robust system that can discern the nuances within diverse grievances and route them to the appropriate authorities cannot be overstated.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15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86977-3BEB-7721-33CC-286D7A0CC51D}"/>
              </a:ext>
            </a:extLst>
          </p:cNvPr>
          <p:cNvSpPr>
            <a:spLocks noGrp="1"/>
          </p:cNvSpPr>
          <p:nvPr>
            <p:ph type="title"/>
          </p:nvPr>
        </p:nvSpPr>
        <p:spPr>
          <a:xfrm>
            <a:off x="685801" y="243840"/>
            <a:ext cx="10652759" cy="1456267"/>
          </a:xfrm>
        </p:spPr>
        <p:txBody>
          <a:bodyPr/>
          <a:lstStyle/>
          <a:p>
            <a:r>
              <a:rPr lang="en-US" dirty="0">
                <a:latin typeface="Times New Roman" panose="02020603050405020304" pitchFamily="18" charset="0"/>
                <a:cs typeface="Times New Roman" panose="02020603050405020304" pitchFamily="18" charset="0"/>
              </a:rPr>
              <a:t>CONTINUE….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D2AB74-32C3-C2A6-4808-B2E49F29F26D}"/>
              </a:ext>
            </a:extLst>
          </p:cNvPr>
          <p:cNvSpPr txBox="1"/>
          <p:nvPr/>
        </p:nvSpPr>
        <p:spPr>
          <a:xfrm>
            <a:off x="772160" y="1507067"/>
            <a:ext cx="10566400" cy="465922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Objective: Utilizing AI/ML for Better Grievance Handling:</a:t>
            </a:r>
          </a:p>
          <a:p>
            <a:pPr algn="just">
              <a:lnSpc>
                <a:spcPct val="150000"/>
              </a:lnSpc>
            </a:pPr>
            <a:r>
              <a:rPr lang="en-US" dirty="0">
                <a:latin typeface="Times New Roman" panose="02020603050405020304" pitchFamily="18" charset="0"/>
                <a:cs typeface="Times New Roman" panose="02020603050405020304" pitchFamily="18" charset="0"/>
              </a:rPr>
              <a:t>The objective of this project is to leverage the power of Artificial Intelligence and Machine Learning to enhance the grievance handling process. By automating the categorization of grievances, we aim to achieve the following: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Precision: </a:t>
            </a:r>
            <a:r>
              <a:rPr lang="en-US" dirty="0">
                <a:latin typeface="Times New Roman" panose="02020603050405020304" pitchFamily="18" charset="0"/>
                <a:cs typeface="Times New Roman" panose="02020603050405020304" pitchFamily="18" charset="0"/>
              </a:rPr>
              <a:t>Improve the accuracy of categorization, ensuring each grievance is directed to the relevant department or official.</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Efficiency: </a:t>
            </a:r>
            <a:r>
              <a:rPr lang="en-US" dirty="0">
                <a:latin typeface="Times New Roman" panose="02020603050405020304" pitchFamily="18" charset="0"/>
                <a:cs typeface="Times New Roman" panose="02020603050405020304" pitchFamily="18" charset="0"/>
              </a:rPr>
              <a:t>Streamline the grievance handling workflow, reducing resolution times and increasing overall efficiency.</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Adaptability: </a:t>
            </a:r>
            <a:r>
              <a:rPr lang="en-US" dirty="0">
                <a:latin typeface="Times New Roman" panose="02020603050405020304" pitchFamily="18" charset="0"/>
                <a:cs typeface="Times New Roman" panose="02020603050405020304" pitchFamily="18" charset="0"/>
              </a:rPr>
              <a:t>Develop a system capable of learning and adapting to evolving patterns, ensuring continued effectiveness.</a:t>
            </a:r>
          </a:p>
          <a:p>
            <a:pPr marL="285750" indent="-285750" algn="just">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89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FAF35E-EFFC-451A-1209-06B298C2E310}"/>
              </a:ext>
            </a:extLst>
          </p:cNvPr>
          <p:cNvSpPr>
            <a:spLocks noGrp="1"/>
          </p:cNvSpPr>
          <p:nvPr>
            <p:ph type="title"/>
          </p:nvPr>
        </p:nvSpPr>
        <p:spPr>
          <a:xfrm>
            <a:off x="685801" y="243840"/>
            <a:ext cx="10652759" cy="1456267"/>
          </a:xfrm>
        </p:spPr>
        <p:txBody>
          <a:bodyPr/>
          <a:lstStyle/>
          <a:p>
            <a:r>
              <a:rPr lang="en-IN" b="1" i="0" dirty="0">
                <a:effectLst/>
                <a:latin typeface="Times New Roman" panose="02020603050405020304" pitchFamily="18" charset="0"/>
                <a:cs typeface="Times New Roman" panose="02020603050405020304" pitchFamily="18" charset="0"/>
              </a:rPr>
              <a:t>Problem Statement Recap</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D37CCE-6808-C88C-6CE5-A3B5CBAF5EE7}"/>
              </a:ext>
            </a:extLst>
          </p:cNvPr>
          <p:cNvSpPr txBox="1"/>
          <p:nvPr/>
        </p:nvSpPr>
        <p:spPr>
          <a:xfrm>
            <a:off x="772160" y="1507067"/>
            <a:ext cx="10566400" cy="3828227"/>
          </a:xfrm>
          <a:prstGeom prst="rect">
            <a:avLst/>
          </a:prstGeom>
          <a:noFill/>
        </p:spPr>
        <p:txBody>
          <a:bodyPr wrap="square" rtlCol="0">
            <a:spAutoFit/>
          </a:bodyPr>
          <a:lstStyle/>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Recap of Grievance Handling Challenges:</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Diverse Nature of Grievances: </a:t>
            </a:r>
            <a:r>
              <a:rPr lang="en-US" b="0" i="0" dirty="0">
                <a:solidFill>
                  <a:srgbClr val="D1D5DB"/>
                </a:solidFill>
                <a:effectLst/>
                <a:latin typeface="Times New Roman" panose="02020603050405020304" pitchFamily="18" charset="0"/>
                <a:cs typeface="Times New Roman" panose="02020603050405020304" pitchFamily="18" charset="0"/>
              </a:rPr>
              <a:t>The array of grievances filed by citizens is vast and diverse, ranging from infrastructure issues to administrative concerns. Managing this diversity manually poses a significant challenge.</a:t>
            </a: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Manual</a:t>
            </a:r>
            <a:r>
              <a:rPr lang="en-US" b="1" i="1" dirty="0">
                <a:solidFill>
                  <a:srgbClr val="D1D5DB"/>
                </a:solidFill>
                <a:effectLst/>
                <a:latin typeface="Times New Roman" panose="02020603050405020304" pitchFamily="18" charset="0"/>
                <a:cs typeface="Times New Roman" panose="02020603050405020304" pitchFamily="18" charset="0"/>
              </a:rPr>
              <a:t> </a:t>
            </a:r>
            <a:r>
              <a:rPr lang="en-US" b="1" dirty="0">
                <a:solidFill>
                  <a:srgbClr val="D1D5DB"/>
                </a:solidFill>
                <a:effectLst/>
                <a:latin typeface="Times New Roman" panose="02020603050405020304" pitchFamily="18" charset="0"/>
                <a:cs typeface="Times New Roman" panose="02020603050405020304" pitchFamily="18" charset="0"/>
              </a:rPr>
              <a:t>Intervention and Delays: </a:t>
            </a:r>
            <a:r>
              <a:rPr lang="en-US" b="0" i="0" dirty="0">
                <a:solidFill>
                  <a:srgbClr val="D1D5DB"/>
                </a:solidFill>
                <a:effectLst/>
                <a:latin typeface="Times New Roman" panose="02020603050405020304" pitchFamily="18" charset="0"/>
                <a:cs typeface="Times New Roman" panose="02020603050405020304" pitchFamily="18" charset="0"/>
              </a:rPr>
              <a:t>Traditional grievance handling often involves manual categorization, leading to delays and potential misrouting. This hampers the timely resolution of citizen issues.</a:t>
            </a: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Scale and Volume: </a:t>
            </a:r>
            <a:r>
              <a:rPr lang="en-US" b="0" i="0" dirty="0">
                <a:solidFill>
                  <a:srgbClr val="D1D5DB"/>
                </a:solidFill>
                <a:effectLst/>
                <a:latin typeface="Times New Roman" panose="02020603050405020304" pitchFamily="18" charset="0"/>
                <a:cs typeface="Times New Roman" panose="02020603050405020304" pitchFamily="18" charset="0"/>
              </a:rPr>
              <a:t>Government agencies deal with a substantial volume of complaints daily. Scaling the grievance handling process to accommodate this volume while maintaining accuracy is a persistent challenge.</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88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9E8CBB-C5C7-C9D5-BA13-E17D296FC498}"/>
              </a:ext>
            </a:extLst>
          </p:cNvPr>
          <p:cNvSpPr>
            <a:spLocks noGrp="1"/>
          </p:cNvSpPr>
          <p:nvPr>
            <p:ph type="title"/>
          </p:nvPr>
        </p:nvSpPr>
        <p:spPr>
          <a:xfrm>
            <a:off x="685801" y="243840"/>
            <a:ext cx="10652759" cy="1456267"/>
          </a:xfrm>
        </p:spPr>
        <p:txBody>
          <a:bodyPr/>
          <a:lstStyle/>
          <a:p>
            <a:r>
              <a:rPr lang="en-US" dirty="0">
                <a:latin typeface="Times New Roman" panose="02020603050405020304" pitchFamily="18" charset="0"/>
                <a:cs typeface="Times New Roman" panose="02020603050405020304" pitchFamily="18" charset="0"/>
              </a:rPr>
              <a:t>CONTINUE…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43DD02-C6F4-1099-1E26-05C396148D32}"/>
              </a:ext>
            </a:extLst>
          </p:cNvPr>
          <p:cNvSpPr txBox="1"/>
          <p:nvPr/>
        </p:nvSpPr>
        <p:spPr>
          <a:xfrm>
            <a:off x="772160" y="1507067"/>
            <a:ext cx="10566400" cy="4659224"/>
          </a:xfrm>
          <a:prstGeom prst="rect">
            <a:avLst/>
          </a:prstGeom>
          <a:noFill/>
        </p:spPr>
        <p:txBody>
          <a:bodyPr wrap="square" rtlCol="0">
            <a:spAutoFit/>
          </a:bodyPr>
          <a:lstStyle/>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Importance of Accurate Categorization for Efficient Resolution:</a:t>
            </a: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Precision in Resolution: </a:t>
            </a:r>
            <a:r>
              <a:rPr lang="en-US" b="0" i="0" dirty="0">
                <a:solidFill>
                  <a:srgbClr val="D1D5DB"/>
                </a:solidFill>
                <a:effectLst/>
                <a:latin typeface="Times New Roman" panose="02020603050405020304" pitchFamily="18" charset="0"/>
                <a:cs typeface="Times New Roman" panose="02020603050405020304" pitchFamily="18" charset="0"/>
              </a:rPr>
              <a:t>Accurate categorization is foundational for precise resolution. Misrouting grievances can result in delayed responses and, in some cases, inadequate resolution, leading to citizen dissatisfaction.</a:t>
            </a: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Resource Optimization: </a:t>
            </a:r>
            <a:r>
              <a:rPr lang="en-US" b="0" i="0" dirty="0">
                <a:solidFill>
                  <a:srgbClr val="D1D5DB"/>
                </a:solidFill>
                <a:effectLst/>
                <a:latin typeface="Times New Roman" panose="02020603050405020304" pitchFamily="18" charset="0"/>
                <a:cs typeface="Times New Roman" panose="02020603050405020304" pitchFamily="18" charset="0"/>
              </a:rPr>
              <a:t>Efficient categorization ensures that resources are directed appropriately, preventing unnecessary burden on departments and officials who might be ill-equipped to address certain grievances.</a:t>
            </a: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Enhanced Citizen Satisfaction: </a:t>
            </a:r>
            <a:r>
              <a:rPr lang="en-US" b="0" i="0" dirty="0">
                <a:solidFill>
                  <a:srgbClr val="D1D5DB"/>
                </a:solidFill>
                <a:effectLst/>
                <a:latin typeface="Times New Roman" panose="02020603050405020304" pitchFamily="18" charset="0"/>
                <a:cs typeface="Times New Roman" panose="02020603050405020304" pitchFamily="18" charset="0"/>
              </a:rPr>
              <a:t>A well-categorized grievance system contributes directly to improved citizen satisfaction. Quick and accurate resolutions foster trust in the government's ability to address public concerns effectively.</a:t>
            </a:r>
          </a:p>
          <a:p>
            <a:pPr algn="just">
              <a:lnSpc>
                <a:spcPct val="150000"/>
              </a:lnSpc>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4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B248B1-D825-AD41-C10F-259EFEB47398}"/>
              </a:ext>
            </a:extLst>
          </p:cNvPr>
          <p:cNvSpPr>
            <a:spLocks noGrp="1"/>
          </p:cNvSpPr>
          <p:nvPr>
            <p:ph type="title"/>
          </p:nvPr>
        </p:nvSpPr>
        <p:spPr>
          <a:xfrm>
            <a:off x="685801" y="243840"/>
            <a:ext cx="10652759" cy="1456267"/>
          </a:xfrm>
        </p:spPr>
        <p:txBody>
          <a:bodyPr/>
          <a:lstStyle/>
          <a:p>
            <a:r>
              <a:rPr lang="en-IN" b="1" i="0" dirty="0">
                <a:effectLst/>
                <a:latin typeface="Times New Roman" panose="02020603050405020304" pitchFamily="18" charset="0"/>
                <a:cs typeface="Times New Roman" panose="02020603050405020304" pitchFamily="18" charset="0"/>
              </a:rPr>
              <a:t>Data Source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02C1C2-6DFB-E9E5-E319-384666A50ECC}"/>
              </a:ext>
            </a:extLst>
          </p:cNvPr>
          <p:cNvSpPr txBox="1"/>
          <p:nvPr/>
        </p:nvSpPr>
        <p:spPr>
          <a:xfrm>
            <a:off x="772160" y="1507067"/>
            <a:ext cx="10566400" cy="4289892"/>
          </a:xfrm>
          <a:prstGeom prst="rect">
            <a:avLst/>
          </a:prstGeom>
          <a:noFill/>
        </p:spPr>
        <p:txBody>
          <a:bodyPr wrap="square" rtlCol="0">
            <a:spAutoFit/>
          </a:bodyPr>
          <a:lstStyle/>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Source of Data: "CategoryCode_Mapping.xlsx"</a:t>
            </a:r>
          </a:p>
          <a:p>
            <a:pPr marL="285750"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The dataset for this project is derived from the Excel file named "CategoryCode_Mapping.xlsx". This file serves as a rich source of information for training and implementing our AI/ML-driven grievance categorization system.</a:t>
            </a:r>
          </a:p>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Quick Review of the Dataset Structure:</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The dataset encompasses various sheets, each representing specific categories or mappings related to grievances. These sheets collectively form a comprehensive dataset capturing the intricacies of grievance categorization.</a:t>
            </a:r>
          </a:p>
          <a:p>
            <a:pPr marL="285750"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Each row in the dataset corresponds to a unique entry, containing information vital for understanding and categorizing the nature of grievances. Columns may include 'Id', '</a:t>
            </a:r>
            <a:r>
              <a:rPr lang="en-US" b="0" i="0" dirty="0" err="1">
                <a:solidFill>
                  <a:srgbClr val="D1D5DB"/>
                </a:solidFill>
                <a:effectLst/>
                <a:latin typeface="Times New Roman" panose="02020603050405020304" pitchFamily="18" charset="0"/>
                <a:cs typeface="Times New Roman" panose="02020603050405020304" pitchFamily="18" charset="0"/>
              </a:rPr>
              <a:t>CategoryCode</a:t>
            </a:r>
            <a:r>
              <a:rPr lang="en-US" b="0" i="0" dirty="0">
                <a:solidFill>
                  <a:srgbClr val="D1D5DB"/>
                </a:solidFill>
                <a:effectLst/>
                <a:latin typeface="Times New Roman" panose="02020603050405020304" pitchFamily="18" charset="0"/>
                <a:cs typeface="Times New Roman" panose="02020603050405020304" pitchFamily="18" charset="0"/>
              </a:rPr>
              <a:t>', and other relevant fields.</a:t>
            </a:r>
          </a:p>
        </p:txBody>
      </p:sp>
    </p:spTree>
    <p:extLst>
      <p:ext uri="{BB962C8B-B14F-4D97-AF65-F5344CB8AC3E}">
        <p14:creationId xmlns:p14="http://schemas.microsoft.com/office/powerpoint/2010/main" val="149636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r>
              <a:rPr lang="en-US" dirty="0">
                <a:latin typeface="Times New Roman" panose="02020603050405020304" pitchFamily="18" charset="0"/>
                <a:cs typeface="Times New Roman" panose="02020603050405020304" pitchFamily="18" charset="0"/>
              </a:rPr>
              <a:t>CONTINUE…</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3987438"/>
          </a:xfrm>
          <a:prstGeom prst="rect">
            <a:avLst/>
          </a:prstGeom>
          <a:noFill/>
        </p:spPr>
        <p:txBody>
          <a:bodyPr wrap="square" rtlCol="0">
            <a:spAutoFit/>
          </a:bodyPr>
          <a:lstStyle/>
          <a:p>
            <a:pPr algn="just"/>
            <a:r>
              <a:rPr lang="en-US" sz="2000" b="1" i="0" dirty="0">
                <a:solidFill>
                  <a:srgbClr val="D1D5DB"/>
                </a:solidFill>
                <a:effectLst/>
                <a:latin typeface="Times New Roman" panose="02020603050405020304" pitchFamily="18" charset="0"/>
                <a:cs typeface="Times New Roman" panose="02020603050405020304" pitchFamily="18" charset="0"/>
              </a:rPr>
              <a:t>Confirmation of the '</a:t>
            </a:r>
            <a:r>
              <a:rPr lang="en-US" sz="2000" b="1" i="0" dirty="0" err="1">
                <a:solidFill>
                  <a:srgbClr val="D1D5DB"/>
                </a:solidFill>
                <a:effectLst/>
                <a:latin typeface="Times New Roman" panose="02020603050405020304" pitchFamily="18" charset="0"/>
                <a:cs typeface="Times New Roman" panose="02020603050405020304" pitchFamily="18" charset="0"/>
              </a:rPr>
              <a:t>DisplayLable</a:t>
            </a:r>
            <a:r>
              <a:rPr lang="en-US" sz="2000" b="1" i="0" dirty="0">
                <a:solidFill>
                  <a:srgbClr val="D1D5DB"/>
                </a:solidFill>
                <a:effectLst/>
                <a:latin typeface="Times New Roman" panose="02020603050405020304" pitchFamily="18" charset="0"/>
                <a:cs typeface="Times New Roman" panose="02020603050405020304" pitchFamily="18" charset="0"/>
              </a:rPr>
              <a:t>' Column for Text Data:</a:t>
            </a:r>
          </a:p>
          <a:p>
            <a:pPr algn="just"/>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The success of our AI/ML model relies on the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column, which contains the textual data representing the grievances. This column serves as the input for our text vectorization and clustering algorithms.</a:t>
            </a:r>
          </a:p>
          <a:p>
            <a:pPr marL="285750" indent="-285750" algn="just">
              <a:lnSpc>
                <a:spcPct val="150000"/>
              </a:lnSpc>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A careful review ensures that the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column is appropriately populated with the text data needed for accurate categorization. Any inconsistencies or issues with this column will be addressed during the data preprocessing stage.</a:t>
            </a:r>
          </a:p>
          <a:p>
            <a:pPr algn="just">
              <a:lnSpc>
                <a:spcPct val="150000"/>
              </a:lnSpc>
            </a:pPr>
            <a:r>
              <a:rPr lang="en-US" b="0" dirty="0">
                <a:solidFill>
                  <a:srgbClr val="D1D5DB"/>
                </a:solidFill>
                <a:effectLst/>
                <a:latin typeface="Times New Roman" panose="02020603050405020304" pitchFamily="18" charset="0"/>
                <a:cs typeface="Times New Roman" panose="02020603050405020304" pitchFamily="18" charset="0"/>
              </a:rPr>
              <a:t>The data source, "CategoryCode_Mapping.xlsx," forms the backbone of our project, providing the necessary information for training and implementing our intelligent grievance categorization system.</a:t>
            </a:r>
          </a:p>
        </p:txBody>
      </p:sp>
    </p:spTree>
    <p:extLst>
      <p:ext uri="{BB962C8B-B14F-4D97-AF65-F5344CB8AC3E}">
        <p14:creationId xmlns:p14="http://schemas.microsoft.com/office/powerpoint/2010/main" val="275008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365076-2C4E-189A-8E0E-F2F0C8A0D83F}"/>
              </a:ext>
            </a:extLst>
          </p:cNvPr>
          <p:cNvSpPr>
            <a:spLocks noGrp="1"/>
          </p:cNvSpPr>
          <p:nvPr>
            <p:ph type="title"/>
          </p:nvPr>
        </p:nvSpPr>
        <p:spPr>
          <a:xfrm>
            <a:off x="685801" y="243840"/>
            <a:ext cx="10652759" cy="1456267"/>
          </a:xfrm>
        </p:spPr>
        <p:txBody>
          <a:bodyPr/>
          <a:lstStyle/>
          <a:p>
            <a:r>
              <a:rPr lang="en-IN" b="1" i="0" dirty="0">
                <a:effectLst/>
                <a:latin typeface="Times New Roman" panose="02020603050405020304" pitchFamily="18" charset="0"/>
                <a:cs typeface="Times New Roman" panose="02020603050405020304" pitchFamily="18" charset="0"/>
              </a:rPr>
              <a:t>Data Exploration</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596CD31-F8A1-BE0E-FA5B-E68F1FF15C1A}"/>
              </a:ext>
            </a:extLst>
          </p:cNvPr>
          <p:cNvSpPr txBox="1"/>
          <p:nvPr/>
        </p:nvSpPr>
        <p:spPr>
          <a:xfrm>
            <a:off x="772160" y="1507067"/>
            <a:ext cx="10566400" cy="5120889"/>
          </a:xfrm>
          <a:prstGeom prst="rect">
            <a:avLst/>
          </a:prstGeom>
          <a:noFill/>
        </p:spPr>
        <p:txBody>
          <a:bodyPr wrap="square" rtlCol="0">
            <a:spAutoFit/>
          </a:bodyPr>
          <a:lstStyle/>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Display a Snapshot of the Dataset:</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Snapshot Display: </a:t>
            </a:r>
            <a:r>
              <a:rPr lang="en-US" b="0" i="0" dirty="0">
                <a:solidFill>
                  <a:srgbClr val="D1D5DB"/>
                </a:solidFill>
                <a:effectLst/>
                <a:latin typeface="Times New Roman" panose="02020603050405020304" pitchFamily="18" charset="0"/>
                <a:cs typeface="Times New Roman" panose="02020603050405020304" pitchFamily="18" charset="0"/>
              </a:rPr>
              <a:t>Present a visual representation of a sample subset of the dataset. This could include a few rows showcasing the structure and content of the dataset. Utilize visual aids like tables or charts for clarity.</a:t>
            </a: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Columns Overview: </a:t>
            </a:r>
            <a:r>
              <a:rPr lang="en-US" b="0" i="0" dirty="0">
                <a:solidFill>
                  <a:srgbClr val="D1D5DB"/>
                </a:solidFill>
                <a:effectLst/>
                <a:latin typeface="Times New Roman" panose="02020603050405020304" pitchFamily="18" charset="0"/>
                <a:cs typeface="Times New Roman" panose="02020603050405020304" pitchFamily="18" charset="0"/>
              </a:rPr>
              <a:t>Highlight key columns such as 'Id', '</a:t>
            </a:r>
            <a:r>
              <a:rPr lang="en-US" b="0" i="0" dirty="0" err="1">
                <a:solidFill>
                  <a:srgbClr val="D1D5DB"/>
                </a:solidFill>
                <a:effectLst/>
                <a:latin typeface="Times New Roman" panose="02020603050405020304" pitchFamily="18" charset="0"/>
                <a:cs typeface="Times New Roman" panose="02020603050405020304" pitchFamily="18" charset="0"/>
              </a:rPr>
              <a:t>CategoryCode</a:t>
            </a:r>
            <a:r>
              <a:rPr lang="en-US" b="0" i="0" dirty="0">
                <a:solidFill>
                  <a:srgbClr val="D1D5DB"/>
                </a:solidFill>
                <a:effectLst/>
                <a:latin typeface="Times New Roman" panose="02020603050405020304" pitchFamily="18" charset="0"/>
                <a:cs typeface="Times New Roman" panose="02020603050405020304" pitchFamily="18" charset="0"/>
              </a:rPr>
              <a:t>', and, most importantly,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Provide a glimpse of the data within these columns to familiarize the audience with the dataset.</a:t>
            </a:r>
          </a:p>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Emphasize the Importance of the '</a:t>
            </a:r>
            <a:r>
              <a:rPr lang="en-US" sz="2000" b="1" i="0" dirty="0" err="1">
                <a:solidFill>
                  <a:srgbClr val="D1D5DB"/>
                </a:solidFill>
                <a:effectLst/>
                <a:latin typeface="Times New Roman" panose="02020603050405020304" pitchFamily="18" charset="0"/>
                <a:cs typeface="Times New Roman" panose="02020603050405020304" pitchFamily="18" charset="0"/>
              </a:rPr>
              <a:t>DisplayLable</a:t>
            </a:r>
            <a:r>
              <a:rPr lang="en-US" sz="2000" b="1" i="0" dirty="0">
                <a:solidFill>
                  <a:srgbClr val="D1D5DB"/>
                </a:solidFill>
                <a:effectLst/>
                <a:latin typeface="Times New Roman" panose="02020603050405020304" pitchFamily="18" charset="0"/>
                <a:cs typeface="Times New Roman" panose="02020603050405020304" pitchFamily="18" charset="0"/>
              </a:rPr>
              <a:t>' Column:</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Textual Representation: </a:t>
            </a:r>
            <a:r>
              <a:rPr lang="en-US" b="0" i="0" dirty="0">
                <a:solidFill>
                  <a:srgbClr val="D1D5DB"/>
                </a:solidFill>
                <a:effectLst/>
                <a:latin typeface="Times New Roman" panose="02020603050405020304" pitchFamily="18" charset="0"/>
                <a:cs typeface="Times New Roman" panose="02020603050405020304" pitchFamily="18" charset="0"/>
              </a:rPr>
              <a:t>Clarify that the '</a:t>
            </a:r>
            <a:r>
              <a:rPr lang="en-US" b="0" i="0" dirty="0" err="1">
                <a:solidFill>
                  <a:srgbClr val="D1D5DB"/>
                </a:solidFill>
                <a:effectLst/>
                <a:latin typeface="Times New Roman" panose="02020603050405020304" pitchFamily="18" charset="0"/>
                <a:cs typeface="Times New Roman" panose="02020603050405020304" pitchFamily="18" charset="0"/>
              </a:rPr>
              <a:t>DisplayLable</a:t>
            </a:r>
            <a:r>
              <a:rPr lang="en-US" b="0" i="0" dirty="0">
                <a:solidFill>
                  <a:srgbClr val="D1D5DB"/>
                </a:solidFill>
                <a:effectLst/>
                <a:latin typeface="Times New Roman" panose="02020603050405020304" pitchFamily="18" charset="0"/>
                <a:cs typeface="Times New Roman" panose="02020603050405020304" pitchFamily="18" charset="0"/>
              </a:rPr>
              <a:t>' column holds the textual representation of grievances. This is the cornerstone for our AI/ML model, serving as input for the text vectorization and clustering processes.</a:t>
            </a:r>
          </a:p>
          <a:p>
            <a:pPr marL="285750" indent="-285750" algn="just">
              <a:lnSpc>
                <a:spcPct val="150000"/>
              </a:lnSpc>
              <a:buFont typeface="Wingdings" panose="05000000000000000000" pitchFamily="2" charset="2"/>
              <a:buChar char="Ø"/>
            </a:pPr>
            <a:r>
              <a:rPr lang="en-US" b="1" dirty="0">
                <a:solidFill>
                  <a:srgbClr val="D1D5DB"/>
                </a:solidFill>
                <a:effectLst/>
                <a:latin typeface="Times New Roman" panose="02020603050405020304" pitchFamily="18" charset="0"/>
                <a:cs typeface="Times New Roman" panose="02020603050405020304" pitchFamily="18" charset="0"/>
              </a:rPr>
              <a:t>Crucial Input: </a:t>
            </a:r>
            <a:r>
              <a:rPr lang="en-US" b="0" i="0" dirty="0">
                <a:solidFill>
                  <a:srgbClr val="D1D5DB"/>
                </a:solidFill>
                <a:effectLst/>
                <a:latin typeface="Times New Roman" panose="02020603050405020304" pitchFamily="18" charset="0"/>
                <a:cs typeface="Times New Roman" panose="02020603050405020304" pitchFamily="18" charset="0"/>
              </a:rPr>
              <a:t>Stress the significance of this column in determining the categorization and subsequent handling of grievances. </a:t>
            </a:r>
          </a:p>
        </p:txBody>
      </p:sp>
    </p:spTree>
    <p:extLst>
      <p:ext uri="{BB962C8B-B14F-4D97-AF65-F5344CB8AC3E}">
        <p14:creationId xmlns:p14="http://schemas.microsoft.com/office/powerpoint/2010/main" val="2821718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188</TotalTime>
  <Words>1899</Words>
  <Application>Microsoft Office PowerPoint</Application>
  <PresentationFormat>Widescreen</PresentationFormat>
  <Paragraphs>169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Celestial</vt:lpstr>
      <vt:lpstr>PowerPoint Presentation</vt:lpstr>
      <vt:lpstr>TABLE OF CONTENTS</vt:lpstr>
      <vt:lpstr>INTRODUCTION</vt:lpstr>
      <vt:lpstr>CONTINUE….</vt:lpstr>
      <vt:lpstr>Problem Statement Recap</vt:lpstr>
      <vt:lpstr>CONTINUE…</vt:lpstr>
      <vt:lpstr>Data Source</vt:lpstr>
      <vt:lpstr>CONTINUE…</vt:lpstr>
      <vt:lpstr>Data Exploration</vt:lpstr>
      <vt:lpstr>CONTINUE…</vt:lpstr>
      <vt:lpstr>Data Verification</vt:lpstr>
      <vt:lpstr>Text Vectorization</vt:lpstr>
      <vt:lpstr>CONTINUE…</vt:lpstr>
      <vt:lpstr>K-Means Clustering</vt:lpstr>
      <vt:lpstr>CONTINUE…</vt:lpstr>
      <vt:lpstr>Code Execution</vt:lpstr>
      <vt:lpstr>CONTINUE…</vt:lpstr>
      <vt:lpstr>CONTINUE…</vt:lpstr>
      <vt:lpstr>CONTINUE…</vt:lpstr>
      <vt:lpstr>RESULTS</vt:lpstr>
      <vt:lpstr>Potential Benefits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Vinith parmar</dc:creator>
  <cp:lastModifiedBy>Vinith parmar</cp:lastModifiedBy>
  <cp:revision>2</cp:revision>
  <dcterms:created xsi:type="dcterms:W3CDTF">2024-01-08T16:10:12Z</dcterms:created>
  <dcterms:modified xsi:type="dcterms:W3CDTF">2024-01-09T09:28:01Z</dcterms:modified>
</cp:coreProperties>
</file>