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6" r:id="rId1"/>
    <p:sldMasterId id="2147483775" r:id="rId2"/>
    <p:sldMasterId id="2147483793" r:id="rId3"/>
  </p:sldMasterIdLst>
  <p:notesMasterIdLst>
    <p:notesMasterId r:id="rId41"/>
  </p:notesMasterIdLst>
  <p:sldIdLst>
    <p:sldId id="270" r:id="rId4"/>
    <p:sldId id="263" r:id="rId5"/>
    <p:sldId id="424" r:id="rId6"/>
    <p:sldId id="258" r:id="rId7"/>
    <p:sldId id="268" r:id="rId8"/>
    <p:sldId id="428" r:id="rId9"/>
    <p:sldId id="431" r:id="rId10"/>
    <p:sldId id="435" r:id="rId11"/>
    <p:sldId id="430" r:id="rId12"/>
    <p:sldId id="434" r:id="rId13"/>
    <p:sldId id="429" r:id="rId14"/>
    <p:sldId id="446" r:id="rId15"/>
    <p:sldId id="269" r:id="rId16"/>
    <p:sldId id="436" r:id="rId17"/>
    <p:sldId id="437" r:id="rId18"/>
    <p:sldId id="438" r:id="rId19"/>
    <p:sldId id="439" r:id="rId20"/>
    <p:sldId id="440" r:id="rId21"/>
    <p:sldId id="441" r:id="rId22"/>
    <p:sldId id="442" r:id="rId23"/>
    <p:sldId id="443" r:id="rId24"/>
    <p:sldId id="444" r:id="rId25"/>
    <p:sldId id="445" r:id="rId26"/>
    <p:sldId id="452" r:id="rId27"/>
    <p:sldId id="457" r:id="rId28"/>
    <p:sldId id="463" r:id="rId29"/>
    <p:sldId id="459" r:id="rId30"/>
    <p:sldId id="447" r:id="rId31"/>
    <p:sldId id="448" r:id="rId32"/>
    <p:sldId id="449" r:id="rId33"/>
    <p:sldId id="453" r:id="rId34"/>
    <p:sldId id="454" r:id="rId35"/>
    <p:sldId id="455" r:id="rId36"/>
    <p:sldId id="456" r:id="rId37"/>
    <p:sldId id="464" r:id="rId38"/>
    <p:sldId id="427" r:id="rId39"/>
    <p:sldId id="27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0114"/>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5652" autoAdjust="0"/>
  </p:normalViewPr>
  <p:slideViewPr>
    <p:cSldViewPr snapToGrid="0">
      <p:cViewPr varScale="1">
        <p:scale>
          <a:sx n="90" d="100"/>
          <a:sy n="90" d="100"/>
        </p:scale>
        <p:origin x="259"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D5116B-576E-4DFF-A6DA-1C880995D7E2}" type="datetimeFigureOut">
              <a:rPr lang="en-IN" smtClean="0"/>
              <a:t>10-06-2022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21090-680A-4950-9EF4-28C5963FB2F1}" type="slidenum">
              <a:rPr lang="en-IN" smtClean="0"/>
              <a:t>‹#›</a:t>
            </a:fld>
            <a:endParaRPr lang="en-IN"/>
          </a:p>
        </p:txBody>
      </p:sp>
    </p:spTree>
    <p:extLst>
      <p:ext uri="{BB962C8B-B14F-4D97-AF65-F5344CB8AC3E}">
        <p14:creationId xmlns:p14="http://schemas.microsoft.com/office/powerpoint/2010/main" val="4037016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A521090-680A-4950-9EF4-28C5963FB2F1}" type="slidenum">
              <a:rPr lang="en-IN" smtClean="0"/>
              <a:t>1</a:t>
            </a:fld>
            <a:endParaRPr lang="en-IN"/>
          </a:p>
        </p:txBody>
      </p:sp>
    </p:spTree>
    <p:extLst>
      <p:ext uri="{BB962C8B-B14F-4D97-AF65-F5344CB8AC3E}">
        <p14:creationId xmlns:p14="http://schemas.microsoft.com/office/powerpoint/2010/main" val="658775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521090-680A-4950-9EF4-28C5963FB2F1}" type="slidenum">
              <a:rPr lang="en-IN" smtClean="0"/>
              <a:t>6</a:t>
            </a:fld>
            <a:endParaRPr lang="en-IN"/>
          </a:p>
        </p:txBody>
      </p:sp>
    </p:spTree>
    <p:extLst>
      <p:ext uri="{BB962C8B-B14F-4D97-AF65-F5344CB8AC3E}">
        <p14:creationId xmlns:p14="http://schemas.microsoft.com/office/powerpoint/2010/main" val="543068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A521090-680A-4950-9EF4-28C5963FB2F1}" type="slidenum">
              <a:rPr lang="en-IN" smtClean="0"/>
              <a:t>11</a:t>
            </a:fld>
            <a:endParaRPr lang="en-IN"/>
          </a:p>
        </p:txBody>
      </p:sp>
    </p:spTree>
    <p:extLst>
      <p:ext uri="{BB962C8B-B14F-4D97-AF65-F5344CB8AC3E}">
        <p14:creationId xmlns:p14="http://schemas.microsoft.com/office/powerpoint/2010/main" val="3875422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521090-680A-4950-9EF4-28C5963FB2F1}" type="slidenum">
              <a:rPr lang="en-IN" smtClean="0"/>
              <a:t>31</a:t>
            </a:fld>
            <a:endParaRPr lang="en-IN"/>
          </a:p>
        </p:txBody>
      </p:sp>
    </p:spTree>
    <p:extLst>
      <p:ext uri="{BB962C8B-B14F-4D97-AF65-F5344CB8AC3E}">
        <p14:creationId xmlns:p14="http://schemas.microsoft.com/office/powerpoint/2010/main" val="914124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A521090-680A-4950-9EF4-28C5963FB2F1}" type="slidenum">
              <a:rPr lang="en-IN" smtClean="0"/>
              <a:t>37</a:t>
            </a:fld>
            <a:endParaRPr lang="en-IN"/>
          </a:p>
        </p:txBody>
      </p:sp>
    </p:spTree>
    <p:extLst>
      <p:ext uri="{BB962C8B-B14F-4D97-AF65-F5344CB8AC3E}">
        <p14:creationId xmlns:p14="http://schemas.microsoft.com/office/powerpoint/2010/main" val="1306138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9C61AD-F48D-4DE8-877B-054A007145A9}" type="datetime1">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2019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306F4-FF1B-4BA2-82AF-50EA9E68F300}" type="datetime1">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5511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DF3F12-F46F-4CF4-97FD-55B96EF1743A}" type="datetime1">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27406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E696F-9788-4795-AFE7-E3A1008FC8DB}" type="datetime1">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846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454920-15B9-4734-AA9F-C7BA39144B26}" type="datetime1">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36094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434703-274C-4864-BFC7-37F8FC659278}" type="datetime1">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9795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4031F3-F971-4C01-ACBB-95FFE7B7338F}" type="datetime1">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377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8248C5-35E7-45ED-AA48-1C09DC88752E}" type="datetime1">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6499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A873D60-01E9-4C29-A174-681855189F78}" type="datetime1">
              <a:rPr lang="en-US" smtClean="0"/>
              <a:t>6/10/2022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7375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81F6D4-7D2A-4C54-BF58-46F26B2DF048}" type="datetime1">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76106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8BCE37-7FBE-437E-8CE8-B50DBB6DED8E}" type="datetime1">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888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C55D9E-FC47-4EFC-9706-DFE65BC05AC8}" type="datetime1">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3748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B4F058-2F72-4558-B5D8-B13A78887804}" type="datetime1">
              <a:rPr lang="en-US" smtClean="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76113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270B40-6BE6-4F96-928E-7A40298429B3}" type="datetime1">
              <a:rPr lang="en-US" smtClean="0"/>
              <a:t>6/10/2022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5718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88B870-3F25-4A4D-A8AC-27DA59E4D3C3}" type="datetime1">
              <a:rPr lang="en-US" smtClean="0"/>
              <a:t>6/10/2022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88406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8C824B-5843-422C-943E-BEF11E9415DF}" type="datetime1">
              <a:rPr lang="en-US" smtClean="0"/>
              <a:t>6/10/2022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14475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B968F8-4707-4DE8-8350-31FB24CA054D}" type="datetime1">
              <a:rPr lang="en-US" smtClean="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05493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76E26A-ECE4-4FD8-A96E-FA33336D55C8}" type="datetime1">
              <a:rPr lang="en-US" smtClean="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27136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249AE7-D23E-4475-80AA-5388A764E8AD}" type="datetime1">
              <a:rPr lang="en-US" smtClean="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33309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AC372-B4E0-4384-8BE0-EC2106E03750}" type="datetime1">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96903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AB336-9E14-47EC-97BF-174376475604}" type="datetime1">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64504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DEE88-0422-42B4-94B4-D63F07D84ABF}" type="datetime1">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1153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75A135-AE7A-4DFF-AAAF-24C91E04CA0B}" type="datetime1">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70612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FC920B-0E75-411F-BE2E-2F2AD29378FE}" type="datetime1">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20094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39AE4-23E3-449E-B2F4-32444693DED8}" type="datetime1">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72925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4C8EC-E98C-4E35-BB06-942EA30D53DD}" type="datetime1">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93601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C24C1E-67F4-4203-ACA4-A82AA639A22B}" type="datetime1">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28769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D2A14-2843-4147-B933-2C0A501A75AA}" type="datetime1">
              <a:rPr lang="en-US" smtClean="0"/>
              <a:t>6/10/2022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98223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55451-F293-4C1E-91C4-144493C65842}" type="datetime1">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74629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772FEE-9235-4032-AC7E-687966C465F4}" type="datetime1">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18840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AF0D0D-869F-4F05-9E0F-323E20D52B01}" type="datetime1">
              <a:rPr lang="en-US" smtClean="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54373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46A63E-532C-4937-A854-F6BBA74B3E70}" type="datetime1">
              <a:rPr lang="en-US" smtClean="0"/>
              <a:t>6/10/2022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75984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0F6F72-1732-4F94-B325-1FAB0E239DED}" type="datetime1">
              <a:rPr lang="en-US" smtClean="0"/>
              <a:t>6/10/2022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9370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CE1871-DF3E-423D-8E5E-2AC987D2C14D}" type="datetime1">
              <a:rPr lang="en-US" smtClean="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44817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E65A72-CD8D-4796-B498-C18A679A2B66}" type="datetime1">
              <a:rPr lang="en-US" smtClean="0"/>
              <a:t>6/10/2022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23083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4CE9F6-2433-4C3D-8BA1-BBC50DC75682}" type="datetime1">
              <a:rPr lang="en-US" smtClean="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45862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F95BC5-8723-4CA9-B824-93093438757C}" type="datetime1">
              <a:rPr lang="en-US" smtClean="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44658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AE45F7-102A-4CD9-860C-0B9BEBCCB837}" type="datetime1">
              <a:rPr lang="en-US" smtClean="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53891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761B66-BD5D-4BCF-924A-32BDA0FDF3AC}" type="datetime1">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58533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38C638-491A-4F63-9561-7CEACA1BDE64}" type="datetime1">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60774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235A97-5B74-4284-BACC-BD86C8588C4B}" type="datetime1">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18813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BB4F9E-7B9E-4A20-A562-99C21D83FF1D}" type="datetime1">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80456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6E7690-F4E6-4CA3-A433-C69B8C15E369}" type="datetime1">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306561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D40F7-76B8-47E2-A8F9-9809EDE5F143}" type="datetime1">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9655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7A58E4-7F96-4426-80A2-36443F28BC9C}" type="datetime1">
              <a:rPr lang="en-US" smtClean="0"/>
              <a:t>6/10/2022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23737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FDDA28-4519-4335-AB6A-42F15DA7A781}" type="datetime1">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6113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86507D-1028-4922-8D00-50F7B790AF96}" type="datetime1">
              <a:rPr lang="en-US" smtClean="0"/>
              <a:t>6/10/2022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260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43BF4-DD9B-4E1D-A123-E9EA1CFBE4CB}" type="datetime1">
              <a:rPr lang="en-US" smtClean="0"/>
              <a:t>6/10/2022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2778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BB48DE-35A3-4163-B6B8-E1C734A040EA}" type="datetime1">
              <a:rPr lang="en-US" smtClean="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772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73E822-C307-405C-8194-9BCA870B2563}" type="datetime1">
              <a:rPr lang="en-US" smtClean="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0165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image" Target="../media/image4.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3.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3.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CE739FF-9C84-4937-9593-F83FD26ED85E}" type="datetime1">
              <a:rPr lang="en-US" smtClean="0"/>
              <a:t>6/10/2022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065288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472D1C7-1ED9-4DC5-90E3-C22B1E33DB59}" type="datetime1">
              <a:rPr lang="en-US" smtClean="0"/>
              <a:t>6/10/2022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664236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CDE22D1-56A4-4843-AC08-7926976C664E}" type="datetime1">
              <a:rPr lang="en-US" smtClean="0"/>
              <a:t>6/10/2022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395782"/>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7.png"/><Relationship Id="rId1" Type="http://schemas.openxmlformats.org/officeDocument/2006/relationships/slideLayout" Target="../slideLayouts/slideLayout35.xml"/><Relationship Id="rId5" Type="http://schemas.openxmlformats.org/officeDocument/2006/relationships/image" Target="../media/image19.jpg"/><Relationship Id="rId4" Type="http://schemas.openxmlformats.org/officeDocument/2006/relationships/image" Target="../media/image18.jpg"/></Relationships>
</file>

<file path=ppt/slides/_rels/slide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xml"/><Relationship Id="rId1" Type="http://schemas.openxmlformats.org/officeDocument/2006/relationships/slideLayout" Target="../slideLayouts/slideLayout40.xml"/><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4322" y="3814146"/>
            <a:ext cx="8899889" cy="1170231"/>
          </a:xfrm>
        </p:spPr>
        <p:txBody>
          <a:bodyPr/>
          <a:lstStyle/>
          <a:p>
            <a:pPr algn="ctr"/>
            <a:r>
              <a:rPr lang="en-US" sz="7200" b="1" i="1" dirty="0">
                <a:latin typeface="Algerian" panose="04020705040A02060702" pitchFamily="82" charset="0"/>
                <a:cs typeface="Aldhabi" panose="020B0604020202020204" pitchFamily="2" charset="-78"/>
              </a:rPr>
              <a:t>WELCOME</a:t>
            </a:r>
            <a:endParaRPr lang="en-IN" sz="7200" b="1" i="1" dirty="0">
              <a:latin typeface="Algerian" panose="04020705040A02060702" pitchFamily="82" charset="0"/>
              <a:cs typeface="Aldhabi" panose="020B0604020202020204" pitchFamily="2" charset="-78"/>
            </a:endParaRPr>
          </a:p>
        </p:txBody>
      </p:sp>
      <p:sp>
        <p:nvSpPr>
          <p:cNvPr id="5" name="Rectangle 4"/>
          <p:cNvSpPr/>
          <p:nvPr/>
        </p:nvSpPr>
        <p:spPr>
          <a:xfrm>
            <a:off x="8095793" y="6469304"/>
            <a:ext cx="4332515" cy="368755"/>
          </a:xfrm>
          <a:prstGeom prst="rect">
            <a:avLst/>
          </a:prstGeom>
        </p:spPr>
        <p:txBody>
          <a:bodyPr wrap="square">
            <a:spAutoFit/>
          </a:bodyPr>
          <a:lstStyle/>
          <a:p>
            <a:pPr>
              <a:lnSpc>
                <a:spcPct val="107000"/>
              </a:lnSpc>
              <a:spcAft>
                <a:spcPts val="800"/>
              </a:spcAft>
              <a:tabLst>
                <a:tab pos="2865755" algn="ctr"/>
                <a:tab pos="5731510" algn="r"/>
              </a:tabLst>
            </a:pPr>
            <a:r>
              <a:rPr lang="en-IN" i="1" dirty="0">
                <a:solidFill>
                  <a:srgbClr val="002060"/>
                </a:solidFill>
                <a:latin typeface="Times New Roman" panose="02020603050405020304" pitchFamily="18" charset="0"/>
                <a:ea typeface="Calibri" panose="020F0502020204030204" pitchFamily="34" charset="0"/>
              </a:rPr>
              <a:t>Dept. of ECE, Aditya Engineering College</a:t>
            </a:r>
            <a:endParaRPr lang="en-IN" dirty="0">
              <a:solidFill>
                <a:srgbClr val="002060"/>
              </a:solidFill>
              <a:effectLst/>
              <a:latin typeface="Times New Roman" panose="02020603050405020304" pitchFamily="18" charset="0"/>
              <a:ea typeface="Calibri" panose="020F0502020204030204" pitchFamily="34" charset="0"/>
            </a:endParaRPr>
          </a:p>
        </p:txBody>
      </p:sp>
      <p:pic>
        <p:nvPicPr>
          <p:cNvPr id="1026" name="Picture 2" descr="Aditya Engineering College - Excellent Placement Record">
            <a:extLst>
              <a:ext uri="{FF2B5EF4-FFF2-40B4-BE49-F238E27FC236}">
                <a16:creationId xmlns="" xmlns:a16="http://schemas.microsoft.com/office/drawing/2014/main" id="{7498CBDA-914C-4EE2-89A0-A19C7EDB1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75" y="1847290"/>
            <a:ext cx="2762250" cy="16573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920642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92347" y="117693"/>
            <a:ext cx="10371053" cy="6740307"/>
          </a:xfrm>
          <a:prstGeom prst="rect">
            <a:avLst/>
          </a:prstGeom>
        </p:spPr>
        <p:txBody>
          <a:bodyPr wrap="square">
            <a:spAutoFit/>
          </a:bodyPr>
          <a:lstStyle/>
          <a:p>
            <a:pPr marL="342900" indent="-342900">
              <a:buFont typeface="Wingdings" panose="05000000000000000000" pitchFamily="2" charset="2"/>
              <a:buChar char="v"/>
            </a:pP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blue </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travels the </a:t>
            </a:r>
            <a:r>
              <a:rPr lang="en-US" sz="2400" b="1" dirty="0">
                <a:latin typeface="Times New Roman" panose="02020603050405020304" pitchFamily="18" charset="0"/>
                <a:cs typeface="Times New Roman" panose="02020603050405020304" pitchFamily="18" charset="0"/>
              </a:rPr>
              <a:t>longest</a:t>
            </a:r>
            <a:r>
              <a:rPr lang="en-US" sz="2400" dirty="0">
                <a:latin typeface="Times New Roman" panose="02020603050405020304" pitchFamily="18" charset="0"/>
                <a:cs typeface="Times New Roman" panose="02020603050405020304" pitchFamily="18" charset="0"/>
              </a:rPr>
              <a:t> in the water due to its </a:t>
            </a:r>
            <a:r>
              <a:rPr lang="en-US" sz="2400" b="1" dirty="0">
                <a:latin typeface="Times New Roman" panose="02020603050405020304" pitchFamily="18" charset="0"/>
                <a:cs typeface="Times New Roman" panose="02020603050405020304" pitchFamily="18" charset="0"/>
              </a:rPr>
              <a:t>shortest wavelength</a:t>
            </a:r>
            <a:r>
              <a:rPr lang="en-US" sz="2400" dirty="0">
                <a:latin typeface="Times New Roman" panose="02020603050405020304" pitchFamily="18" charset="0"/>
                <a:cs typeface="Times New Roman" panose="02020603050405020304" pitchFamily="18" charset="0"/>
              </a:rPr>
              <a:t>, making the underwater images to be dominated essentially </a:t>
            </a:r>
            <a:r>
              <a:rPr lang="en-IN" sz="2400" dirty="0">
                <a:latin typeface="Times New Roman" panose="02020603050405020304" pitchFamily="18" charset="0"/>
                <a:cs typeface="Times New Roman" panose="02020603050405020304" pitchFamily="18" charset="0"/>
              </a:rPr>
              <a:t>by </a:t>
            </a:r>
            <a:r>
              <a:rPr lang="en-IN" sz="2400" b="1" dirty="0">
                <a:latin typeface="Times New Roman" panose="02020603050405020304" pitchFamily="18" charset="0"/>
                <a:cs typeface="Times New Roman" panose="02020603050405020304" pitchFamily="18" charset="0"/>
              </a:rPr>
              <a:t>blue </a:t>
            </a:r>
            <a:r>
              <a:rPr lang="en-IN" sz="2400" b="1" dirty="0" err="1">
                <a:latin typeface="Times New Roman" panose="02020603050405020304" pitchFamily="18" charset="0"/>
                <a:cs typeface="Times New Roman" panose="02020603050405020304" pitchFamily="18" charset="0"/>
              </a:rPr>
              <a:t>color</a:t>
            </a:r>
            <a:r>
              <a:rPr lang="en-IN"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Image </a:t>
            </a:r>
            <a:r>
              <a:rPr lang="en-US" sz="2400" dirty="0">
                <a:latin typeface="Times New Roman" panose="02020603050405020304" pitchFamily="18" charset="0"/>
                <a:cs typeface="Times New Roman" panose="02020603050405020304" pitchFamily="18" charset="0"/>
              </a:rPr>
              <a:t>enhancement techniques are used to intensify the image</a:t>
            </a:r>
          </a:p>
          <a:p>
            <a:pPr marL="800100" lvl="1"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White Balanced Approach: </a:t>
            </a:r>
          </a:p>
          <a:p>
            <a:pPr marL="1257300" lvl="2"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This method is also known as </a:t>
            </a:r>
            <a:r>
              <a:rPr lang="en-US" sz="2400" b="1" dirty="0">
                <a:latin typeface="Times New Roman" panose="02020603050405020304" pitchFamily="18" charset="0"/>
                <a:cs typeface="Times New Roman" panose="02020603050405020304" pitchFamily="18" charset="0"/>
              </a:rPr>
              <a:t>Gray World </a:t>
            </a:r>
            <a:r>
              <a:rPr lang="en-US" sz="2400" dirty="0">
                <a:latin typeface="Times New Roman" panose="02020603050405020304" pitchFamily="18" charset="0"/>
                <a:cs typeface="Times New Roman" panose="02020603050405020304" pitchFamily="18" charset="0"/>
              </a:rPr>
              <a:t>Approach. </a:t>
            </a:r>
          </a:p>
          <a:p>
            <a:pPr marL="1257300" lvl="2"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White-balancing removes the </a:t>
            </a:r>
            <a:r>
              <a:rPr lang="en-US" sz="2400" b="1" dirty="0">
                <a:latin typeface="Times New Roman" panose="02020603050405020304" pitchFamily="18" charset="0"/>
                <a:cs typeface="Times New Roman" panose="02020603050405020304" pitchFamily="18" charset="0"/>
              </a:rPr>
              <a:t>undesired color </a:t>
            </a:r>
            <a:r>
              <a:rPr lang="en-US" sz="2400" dirty="0">
                <a:latin typeface="Times New Roman" panose="02020603050405020304" pitchFamily="18" charset="0"/>
                <a:cs typeface="Times New Roman" panose="02020603050405020304" pitchFamily="18" charset="0"/>
              </a:rPr>
              <a:t>castings due to various</a:t>
            </a:r>
          </a:p>
          <a:p>
            <a:pPr lvl="2"/>
            <a:r>
              <a:rPr lang="en-US" sz="2400" dirty="0">
                <a:latin typeface="Times New Roman" panose="02020603050405020304" pitchFamily="18" charset="0"/>
                <a:cs typeface="Times New Roman" panose="02020603050405020304" pitchFamily="18" charset="0"/>
              </a:rPr>
              <a:t>      illumination or medium attenuation properties</a:t>
            </a:r>
            <a:r>
              <a:rPr lang="en-US" sz="2400" dirty="0" smtClean="0">
                <a:latin typeface="Times New Roman" panose="02020603050405020304" pitchFamily="18" charset="0"/>
                <a:cs typeface="Times New Roman" panose="02020603050405020304" pitchFamily="18" charset="0"/>
              </a:rPr>
              <a:t>.</a:t>
            </a:r>
          </a:p>
          <a:p>
            <a:pPr lvl="2"/>
            <a:endParaRPr lang="en-US" sz="24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GAMMA CORRECTION :</a:t>
            </a:r>
          </a:p>
          <a:p>
            <a:pPr marL="1371600" lvl="2" indent="-4572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Controls the overall </a:t>
            </a:r>
            <a:r>
              <a:rPr lang="en-US" sz="2400" b="1" dirty="0">
                <a:latin typeface="Times New Roman" panose="02020603050405020304" pitchFamily="18" charset="0"/>
                <a:cs typeface="Times New Roman" panose="02020603050405020304" pitchFamily="18" charset="0"/>
              </a:rPr>
              <a:t>brightness</a:t>
            </a:r>
            <a:r>
              <a:rPr lang="en-US" sz="2400" dirty="0">
                <a:latin typeface="Times New Roman" panose="02020603050405020304" pitchFamily="18" charset="0"/>
                <a:cs typeface="Times New Roman" panose="02020603050405020304" pitchFamily="18" charset="0"/>
              </a:rPr>
              <a:t> of an image</a:t>
            </a:r>
            <a:r>
              <a:rPr lang="en-US" sz="2400" dirty="0" smtClean="0">
                <a:latin typeface="Times New Roman" panose="02020603050405020304" pitchFamily="18" charset="0"/>
                <a:cs typeface="Times New Roman" panose="02020603050405020304" pitchFamily="18" charset="0"/>
              </a:rPr>
              <a:t>.</a:t>
            </a:r>
          </a:p>
          <a:p>
            <a:pPr lvl="2"/>
            <a:endParaRPr lang="en-US" sz="2400"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SHARPENING :</a:t>
            </a:r>
          </a:p>
          <a:p>
            <a:pPr marL="1257300" lvl="2"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Highlights </a:t>
            </a:r>
            <a:r>
              <a:rPr lang="en-US" sz="2400" b="1" dirty="0">
                <a:latin typeface="Times New Roman" panose="02020603050405020304" pitchFamily="18" charset="0"/>
                <a:cs typeface="Times New Roman" panose="02020603050405020304" pitchFamily="18" charset="0"/>
              </a:rPr>
              <a:t>edges and fine </a:t>
            </a:r>
            <a:r>
              <a:rPr lang="en-US" sz="2400" dirty="0">
                <a:latin typeface="Times New Roman" panose="02020603050405020304" pitchFamily="18" charset="0"/>
                <a:cs typeface="Times New Roman" panose="02020603050405020304" pitchFamily="18" charset="0"/>
              </a:rPr>
              <a:t>details in an </a:t>
            </a:r>
            <a:r>
              <a:rPr lang="en-US" sz="2400" dirty="0" smtClean="0">
                <a:latin typeface="Times New Roman" panose="02020603050405020304" pitchFamily="18" charset="0"/>
                <a:cs typeface="Times New Roman" panose="02020603050405020304" pitchFamily="18" charset="0"/>
              </a:rPr>
              <a:t>image</a:t>
            </a:r>
          </a:p>
          <a:p>
            <a:pPr lvl="2"/>
            <a:endParaRPr lang="en-US" sz="24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WAVELET FUSION :</a:t>
            </a:r>
          </a:p>
          <a:p>
            <a:pPr marL="1257300" lvl="2"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Process of combining </a:t>
            </a:r>
            <a:r>
              <a:rPr lang="en-US" sz="2400" b="1" dirty="0">
                <a:latin typeface="Times New Roman" panose="02020603050405020304" pitchFamily="18" charset="0"/>
                <a:cs typeface="Times New Roman" panose="02020603050405020304" pitchFamily="18" charset="0"/>
              </a:rPr>
              <a:t>two or more</a:t>
            </a:r>
            <a:r>
              <a:rPr lang="en-US" sz="2400" dirty="0">
                <a:latin typeface="Times New Roman" panose="02020603050405020304" pitchFamily="18" charset="0"/>
                <a:cs typeface="Times New Roman" panose="02020603050405020304" pitchFamily="18" charset="0"/>
              </a:rPr>
              <a:t> images into a single image by retaining important features from each</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2954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63434" y="530679"/>
            <a:ext cx="9315451"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Contrast Limited adaptive histogram equalization: </a:t>
            </a:r>
            <a:endParaRPr lang="en-IN" sz="3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796141" y="1338943"/>
            <a:ext cx="10001251" cy="4893647"/>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Ordinary AHE tends to </a:t>
            </a:r>
            <a:r>
              <a:rPr lang="en-US" sz="2400" b="1" dirty="0" smtClean="0">
                <a:latin typeface="Times New Roman" panose="02020603050405020304" pitchFamily="18" charset="0"/>
                <a:cs typeface="Times New Roman" panose="02020603050405020304" pitchFamily="18" charset="0"/>
              </a:rPr>
              <a:t>over amplify</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contrast in near constant regions of the </a:t>
            </a:r>
            <a:r>
              <a:rPr lang="en-US" sz="2400" dirty="0" smtClean="0">
                <a:latin typeface="Times New Roman" panose="02020603050405020304" pitchFamily="18" charset="0"/>
                <a:cs typeface="Times New Roman" panose="02020603050405020304" pitchFamily="18" charset="0"/>
              </a:rPr>
              <a:t>image.</a:t>
            </a:r>
          </a:p>
          <a:p>
            <a:pPr marL="342900" indent="-34290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CLAHE is a variant of adaptive histogram </a:t>
            </a:r>
            <a:r>
              <a:rPr lang="en-US" sz="2400" dirty="0" err="1">
                <a:latin typeface="Times New Roman" panose="02020603050405020304" pitchFamily="18" charset="0"/>
                <a:cs typeface="Times New Roman" panose="02020603050405020304" pitchFamily="18" charset="0"/>
              </a:rPr>
              <a:t>equalisation</a:t>
            </a:r>
            <a:r>
              <a:rPr lang="en-US" sz="2400" dirty="0">
                <a:latin typeface="Times New Roman" panose="02020603050405020304" pitchFamily="18" charset="0"/>
                <a:cs typeface="Times New Roman" panose="02020603050405020304" pitchFamily="18" charset="0"/>
              </a:rPr>
              <a:t> in which </a:t>
            </a:r>
            <a:r>
              <a:rPr lang="en-US" sz="2400" b="1" dirty="0">
                <a:latin typeface="Times New Roman" panose="02020603050405020304" pitchFamily="18" charset="0"/>
                <a:cs typeface="Times New Roman" panose="02020603050405020304" pitchFamily="18" charset="0"/>
              </a:rPr>
              <a:t>contrast amplification</a:t>
            </a:r>
            <a:r>
              <a:rPr lang="en-US" sz="2400" dirty="0">
                <a:latin typeface="Times New Roman" panose="02020603050405020304" pitchFamily="18" charset="0"/>
                <a:cs typeface="Times New Roman" panose="02020603050405020304" pitchFamily="18" charset="0"/>
              </a:rPr>
              <a:t> is limited</a:t>
            </a:r>
            <a:r>
              <a:rPr lang="en-US" sz="2400" dirty="0" smtClean="0">
                <a:latin typeface="Times New Roman" panose="02020603050405020304" pitchFamily="18" charset="0"/>
                <a:cs typeface="Times New Roman" panose="02020603050405020304" pitchFamily="18" charset="0"/>
              </a:rPr>
              <a:t>, so </a:t>
            </a:r>
            <a:r>
              <a:rPr lang="en-US" sz="2400" dirty="0">
                <a:latin typeface="Times New Roman" panose="02020603050405020304" pitchFamily="18" charset="0"/>
                <a:cs typeface="Times New Roman" panose="02020603050405020304" pitchFamily="18" charset="0"/>
              </a:rPr>
              <a:t>as to reduce this problem of </a:t>
            </a:r>
            <a:r>
              <a:rPr lang="en-US" sz="2400" b="1" dirty="0">
                <a:latin typeface="Times New Roman" panose="02020603050405020304" pitchFamily="18" charset="0"/>
                <a:cs typeface="Times New Roman" panose="02020603050405020304" pitchFamily="18" charset="0"/>
              </a:rPr>
              <a:t>noise amplification</a:t>
            </a:r>
            <a:r>
              <a:rPr lang="en-US" sz="24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 order to limit the noise amplification we use </a:t>
            </a:r>
            <a:r>
              <a:rPr lang="en-US" sz="2400" b="1" dirty="0">
                <a:latin typeface="Times New Roman" panose="02020603050405020304" pitchFamily="18" charset="0"/>
                <a:cs typeface="Times New Roman" panose="02020603050405020304" pitchFamily="18" charset="0"/>
              </a:rPr>
              <a:t>CLAHE</a:t>
            </a:r>
            <a:r>
              <a:rPr lang="en-US"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CLAHE</a:t>
            </a: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contrast limited procedure has to be applied for </a:t>
            </a:r>
            <a:r>
              <a:rPr lang="en-US" sz="2400" b="1" dirty="0">
                <a:latin typeface="Times New Roman" panose="02020603050405020304" pitchFamily="18" charset="0"/>
                <a:cs typeface="Times New Roman" panose="02020603050405020304" pitchFamily="18" charset="0"/>
              </a:rPr>
              <a:t>each </a:t>
            </a:r>
            <a:r>
              <a:rPr lang="en-US" sz="2400" b="1" dirty="0" err="1">
                <a:latin typeface="Times New Roman" panose="02020603050405020304" pitchFamily="18" charset="0"/>
                <a:cs typeface="Times New Roman" panose="02020603050405020304" pitchFamily="18" charset="0"/>
              </a:rPr>
              <a:t>neighbourhood</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from which a transformation function is derived</a:t>
            </a:r>
            <a:r>
              <a:rPr lang="en-US" sz="2400" dirty="0" smtClean="0">
                <a:latin typeface="Times New Roman" panose="02020603050405020304" pitchFamily="18" charset="0"/>
                <a:cs typeface="Times New Roman" panose="02020603050405020304" pitchFamily="18" charset="0"/>
              </a:rPr>
              <a:t>. Rather </a:t>
            </a:r>
            <a:r>
              <a:rPr lang="en-US" sz="2400" dirty="0">
                <a:latin typeface="Times New Roman" panose="02020603050405020304" pitchFamily="18" charset="0"/>
                <a:cs typeface="Times New Roman" panose="02020603050405020304" pitchFamily="18" charset="0"/>
              </a:rPr>
              <a:t>than taking the whole image, CLAHE prevents over amplification by dividing the image into small data regions called </a:t>
            </a:r>
            <a:r>
              <a:rPr lang="en-US" sz="2400" b="1" dirty="0">
                <a:latin typeface="Times New Roman" panose="02020603050405020304" pitchFamily="18" charset="0"/>
                <a:cs typeface="Times New Roman" panose="02020603050405020304" pitchFamily="18" charset="0"/>
              </a:rPr>
              <a:t>T</a:t>
            </a:r>
            <a:r>
              <a:rPr lang="en-US" sz="2400" b="1" dirty="0" smtClean="0">
                <a:latin typeface="Times New Roman" panose="02020603050405020304" pitchFamily="18" charset="0"/>
                <a:cs typeface="Times New Roman" panose="02020603050405020304" pitchFamily="18" charset="0"/>
              </a:rPr>
              <a:t>iles</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then it performs contrast enhancement. </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274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46595" y="-171512"/>
            <a:ext cx="4327327" cy="950583"/>
          </a:xfrm>
          <a:noFill/>
        </p:spPr>
        <p:txBody>
          <a:bodyPr>
            <a:normAutofit/>
          </a:bodyPr>
          <a:lstStyle/>
          <a:p>
            <a:r>
              <a:rPr lang="en-US" sz="4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Previous Model</a:t>
            </a:r>
            <a:endPar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44285" y="38356"/>
            <a:ext cx="640166" cy="338051"/>
          </a:xfrm>
          <a:prstGeom prst="rect">
            <a:avLst/>
          </a:prstGeom>
          <a:noFill/>
          <a:ln>
            <a:noFill/>
          </a:ln>
          <a:extLst/>
        </p:spPr>
      </p:pic>
      <p:sp>
        <p:nvSpPr>
          <p:cNvPr id="6" name="Slide Number Placeholder 100"/>
          <p:cNvSpPr txBox="1">
            <a:spLocks/>
          </p:cNvSpPr>
          <p:nvPr/>
        </p:nvSpPr>
        <p:spPr>
          <a:xfrm>
            <a:off x="11594383" y="6356117"/>
            <a:ext cx="537321" cy="348433"/>
          </a:xfrm>
          <a:prstGeom prst="rect">
            <a:avLst/>
          </a:prstGeom>
          <a:noFill/>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z="1600" smtClean="0">
                <a:latin typeface="Times New Roman" panose="02020603050405020304" pitchFamily="18" charset="0"/>
                <a:cs typeface="Times New Roman" panose="02020603050405020304" pitchFamily="18" charset="0"/>
              </a:rPr>
              <a:pPr/>
              <a:t>12</a:t>
            </a:fld>
            <a:endParaRPr lang="en-US" sz="1600" dirty="0">
              <a:latin typeface="Times New Roman" panose="02020603050405020304" pitchFamily="18" charset="0"/>
              <a:cs typeface="Times New Roman" panose="02020603050405020304" pitchFamily="18" charset="0"/>
            </a:endParaRPr>
          </a:p>
        </p:txBody>
      </p:sp>
      <p:sp>
        <p:nvSpPr>
          <p:cNvPr id="7" name="Rectangle 1"/>
          <p:cNvSpPr>
            <a:spLocks noChangeArrowheads="1"/>
          </p:cNvSpPr>
          <p:nvPr/>
        </p:nvSpPr>
        <p:spPr bwMode="auto">
          <a:xfrm>
            <a:off x="1371600" y="948267"/>
            <a:ext cx="1110279" cy="804111"/>
          </a:xfrm>
          <a:prstGeom prst="rect">
            <a:avLst/>
          </a:prstGeom>
          <a:no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latin typeface="Times New Roman" panose="02020603050405020304" pitchFamily="18" charset="0"/>
                <a:ea typeface="Calibri" panose="020F0502020204030204" pitchFamily="34" charset="0"/>
                <a:cs typeface="Times New Roman" panose="02020603050405020304" pitchFamily="18" charset="0"/>
              </a:rPr>
              <a:t>White balance</a:t>
            </a:r>
            <a:endParaRPr kumimoji="0" lang="en-US" altLang="en-US" sz="1600" b="0" i="0" u="none" strike="noStrike" cap="none" normalizeH="0" baseline="0" dirty="0" smtClean="0">
              <a:ln>
                <a:noFill/>
              </a:ln>
              <a:solidFill>
                <a:schemeClr val="tx1"/>
              </a:solidFill>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latin typeface="Times New Roman" panose="02020603050405020304" pitchFamily="18" charset="0"/>
                <a:ea typeface="Calibri" panose="020F0502020204030204" pitchFamily="34" charset="0"/>
                <a:cs typeface="Times New Roman" panose="02020603050405020304" pitchFamily="18" charset="0"/>
              </a:rPr>
              <a:t>algorithm</a:t>
            </a:r>
            <a:endParaRPr kumimoji="0" lang="en-US" altLang="en-US" sz="1600" b="0" i="0" u="none" strike="noStrike" cap="none" normalizeH="0" baseline="0" dirty="0" smtClean="0">
              <a:ln>
                <a:noFill/>
              </a:ln>
              <a:solidFill>
                <a:schemeClr val="tx1"/>
              </a:solidFill>
              <a:latin typeface="Times New Roman" panose="02020603050405020304" pitchFamily="18" charset="0"/>
              <a:cs typeface="Times New Roman" panose="02020603050405020304" pitchFamily="18" charset="0"/>
            </a:endParaRPr>
          </a:p>
        </p:txBody>
      </p:sp>
      <p:sp>
        <p:nvSpPr>
          <p:cNvPr id="8" name="Rectangle 2"/>
          <p:cNvSpPr>
            <a:spLocks noChangeArrowheads="1"/>
          </p:cNvSpPr>
          <p:nvPr/>
        </p:nvSpPr>
        <p:spPr bwMode="auto">
          <a:xfrm>
            <a:off x="1371600" y="2113689"/>
            <a:ext cx="1110277" cy="899938"/>
          </a:xfrm>
          <a:prstGeom prst="rect">
            <a:avLst/>
          </a:prstGeom>
          <a:no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Color Corrected</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Image</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3106915" y="3498579"/>
            <a:ext cx="1122480" cy="800597"/>
          </a:xfrm>
          <a:prstGeom prst="rect">
            <a:avLst/>
          </a:prstGeom>
          <a:no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Contrast Enhanced Image</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Rectangle 7"/>
          <p:cNvSpPr>
            <a:spLocks noChangeArrowheads="1"/>
          </p:cNvSpPr>
          <p:nvPr/>
        </p:nvSpPr>
        <p:spPr bwMode="auto">
          <a:xfrm>
            <a:off x="4757665" y="3441303"/>
            <a:ext cx="1438994" cy="920909"/>
          </a:xfrm>
          <a:prstGeom prst="rect">
            <a:avLst/>
          </a:prstGeom>
          <a:no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Dark channel</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prior algorithm</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16"/>
          <p:cNvSpPr>
            <a:spLocks noChangeArrowheads="1"/>
          </p:cNvSpPr>
          <p:nvPr/>
        </p:nvSpPr>
        <p:spPr bwMode="auto">
          <a:xfrm>
            <a:off x="1372153" y="3520746"/>
            <a:ext cx="1131708" cy="652813"/>
          </a:xfrm>
          <a:prstGeom prst="rect">
            <a:avLst/>
          </a:prstGeom>
          <a:no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Original image</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17"/>
          <p:cNvSpPr>
            <a:spLocks noChangeArrowheads="1"/>
          </p:cNvSpPr>
          <p:nvPr/>
        </p:nvSpPr>
        <p:spPr bwMode="auto">
          <a:xfrm>
            <a:off x="3146005" y="2113689"/>
            <a:ext cx="1034566" cy="899938"/>
          </a:xfrm>
          <a:prstGeom prst="rect">
            <a:avLst/>
          </a:prstGeom>
          <a:noFill/>
          <a:ln w="12700">
            <a:solidFill>
              <a:schemeClr val="tx1"/>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Input 1</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Rectangle 18"/>
          <p:cNvSpPr>
            <a:spLocks noChangeArrowheads="1"/>
          </p:cNvSpPr>
          <p:nvPr/>
        </p:nvSpPr>
        <p:spPr bwMode="auto">
          <a:xfrm>
            <a:off x="3099633" y="4725664"/>
            <a:ext cx="1129762" cy="653408"/>
          </a:xfrm>
          <a:prstGeom prst="rect">
            <a:avLst/>
          </a:prstGeom>
          <a:no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Input 2</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19"/>
          <p:cNvSpPr>
            <a:spLocks noChangeArrowheads="1"/>
          </p:cNvSpPr>
          <p:nvPr/>
        </p:nvSpPr>
        <p:spPr bwMode="auto">
          <a:xfrm>
            <a:off x="4374029" y="621194"/>
            <a:ext cx="1371192" cy="983820"/>
          </a:xfrm>
          <a:prstGeom prst="rect">
            <a:avLst/>
          </a:prstGeom>
          <a:no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Global contrast weight(WG1)</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5" name="Rectangle 23"/>
          <p:cNvSpPr>
            <a:spLocks noChangeArrowheads="1"/>
          </p:cNvSpPr>
          <p:nvPr/>
        </p:nvSpPr>
        <p:spPr bwMode="auto">
          <a:xfrm>
            <a:off x="6326393" y="644638"/>
            <a:ext cx="1376882" cy="949827"/>
          </a:xfrm>
          <a:prstGeom prst="rect">
            <a:avLst/>
          </a:prstGeom>
          <a:no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Local contrast</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Weight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(WL1)</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Rectangle 24"/>
          <p:cNvSpPr>
            <a:spLocks noChangeArrowheads="1"/>
          </p:cNvSpPr>
          <p:nvPr/>
        </p:nvSpPr>
        <p:spPr bwMode="auto">
          <a:xfrm>
            <a:off x="8296609" y="628019"/>
            <a:ext cx="1289544" cy="958857"/>
          </a:xfrm>
          <a:prstGeom prst="rect">
            <a:avLst/>
          </a:prstGeom>
          <a:no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Saliency weight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(WS1)</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7" name="Rectangle 25"/>
          <p:cNvSpPr>
            <a:spLocks noChangeArrowheads="1"/>
          </p:cNvSpPr>
          <p:nvPr/>
        </p:nvSpPr>
        <p:spPr bwMode="auto">
          <a:xfrm>
            <a:off x="10181563" y="620533"/>
            <a:ext cx="1370096" cy="952770"/>
          </a:xfrm>
          <a:prstGeom prst="rect">
            <a:avLst/>
          </a:prstGeom>
          <a:no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Exposedness</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weight (WE1)</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26"/>
          <p:cNvSpPr>
            <a:spLocks noChangeArrowheads="1"/>
          </p:cNvSpPr>
          <p:nvPr/>
        </p:nvSpPr>
        <p:spPr bwMode="auto">
          <a:xfrm>
            <a:off x="6916282" y="2409465"/>
            <a:ext cx="1414525" cy="620273"/>
          </a:xfrm>
          <a:prstGeom prst="rect">
            <a:avLst/>
          </a:prstGeom>
          <a:no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Normalized weight (W1)</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27"/>
          <p:cNvSpPr>
            <a:spLocks noChangeArrowheads="1"/>
          </p:cNvSpPr>
          <p:nvPr/>
        </p:nvSpPr>
        <p:spPr bwMode="auto">
          <a:xfrm>
            <a:off x="6916282" y="3359411"/>
            <a:ext cx="1414525" cy="560004"/>
          </a:xfrm>
          <a:prstGeom prst="rect">
            <a:avLst/>
          </a:prstGeom>
          <a:no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Multi-scal</a:t>
            </a:r>
            <a:r>
              <a:rPr lang="en-US" altLang="en-US" sz="1600" b="1" dirty="0" smtClean="0">
                <a:latin typeface="Times New Roman" panose="02020603050405020304" pitchFamily="18" charset="0"/>
                <a:ea typeface="Calibri" panose="020F0502020204030204" pitchFamily="34" charset="0"/>
                <a:cs typeface="Times New Roman" panose="02020603050405020304" pitchFamily="18" charset="0"/>
              </a:rPr>
              <a:t>e </a:t>
            </a: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Fusion</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0" name="Rectangle 28"/>
          <p:cNvSpPr>
            <a:spLocks noChangeArrowheads="1"/>
          </p:cNvSpPr>
          <p:nvPr/>
        </p:nvSpPr>
        <p:spPr bwMode="auto">
          <a:xfrm>
            <a:off x="6916283" y="4284121"/>
            <a:ext cx="1414524" cy="589891"/>
          </a:xfrm>
          <a:prstGeom prst="rect">
            <a:avLst/>
          </a:prstGeom>
          <a:no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Normalized weight (W2)</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1" name="Rectangle 29"/>
          <p:cNvSpPr>
            <a:spLocks noChangeArrowheads="1"/>
          </p:cNvSpPr>
          <p:nvPr/>
        </p:nvSpPr>
        <p:spPr bwMode="auto">
          <a:xfrm>
            <a:off x="10130110" y="3301096"/>
            <a:ext cx="1111481" cy="659866"/>
          </a:xfrm>
          <a:prstGeom prst="rect">
            <a:avLst/>
          </a:prstGeom>
          <a:no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Output image</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2" name="Rectangle 19"/>
          <p:cNvSpPr>
            <a:spLocks noChangeArrowheads="1"/>
          </p:cNvSpPr>
          <p:nvPr/>
        </p:nvSpPr>
        <p:spPr bwMode="auto">
          <a:xfrm>
            <a:off x="4371384" y="5806641"/>
            <a:ext cx="1371192" cy="936270"/>
          </a:xfrm>
          <a:prstGeom prst="rect">
            <a:avLst/>
          </a:prstGeom>
          <a:no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Global contrast weight(WG2)</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3" name="Rectangle 23"/>
          <p:cNvSpPr>
            <a:spLocks noChangeArrowheads="1"/>
          </p:cNvSpPr>
          <p:nvPr/>
        </p:nvSpPr>
        <p:spPr bwMode="auto">
          <a:xfrm>
            <a:off x="6328975" y="5806641"/>
            <a:ext cx="1477105" cy="936270"/>
          </a:xfrm>
          <a:prstGeom prst="rect">
            <a:avLst/>
          </a:prstGeom>
          <a:no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Local contrast</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Weight(WL2)</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4" name="Rectangle 24"/>
          <p:cNvSpPr>
            <a:spLocks noChangeArrowheads="1"/>
          </p:cNvSpPr>
          <p:nvPr/>
        </p:nvSpPr>
        <p:spPr bwMode="auto">
          <a:xfrm>
            <a:off x="8296023" y="5806641"/>
            <a:ext cx="1369436" cy="936270"/>
          </a:xfrm>
          <a:prstGeom prst="rect">
            <a:avLst/>
          </a:prstGeom>
          <a:no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Saliency weight(WS2)</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5" name="Rectangle 25"/>
          <p:cNvSpPr>
            <a:spLocks noChangeArrowheads="1"/>
          </p:cNvSpPr>
          <p:nvPr/>
        </p:nvSpPr>
        <p:spPr bwMode="auto">
          <a:xfrm>
            <a:off x="10181453" y="5806641"/>
            <a:ext cx="1468511" cy="936270"/>
          </a:xfrm>
          <a:prstGeom prst="rect">
            <a:avLst/>
          </a:prstGeom>
          <a:no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Exposedness</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weight (WE2)</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26" name="Straight Arrow Connector 25"/>
          <p:cNvCxnSpPr>
            <a:stCxn id="7" idx="2"/>
            <a:endCxn id="8" idx="0"/>
          </p:cNvCxnSpPr>
          <p:nvPr/>
        </p:nvCxnSpPr>
        <p:spPr>
          <a:xfrm flipH="1">
            <a:off x="1926739" y="1752378"/>
            <a:ext cx="1" cy="361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0"/>
            <a:endCxn id="8" idx="2"/>
          </p:cNvCxnSpPr>
          <p:nvPr/>
        </p:nvCxnSpPr>
        <p:spPr>
          <a:xfrm flipH="1" flipV="1">
            <a:off x="1926739" y="3013627"/>
            <a:ext cx="11268" cy="507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12" idx="1"/>
          </p:cNvCxnSpPr>
          <p:nvPr/>
        </p:nvCxnSpPr>
        <p:spPr>
          <a:xfrm>
            <a:off x="2481877" y="2563658"/>
            <a:ext cx="6641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2"/>
            <a:endCxn id="9" idx="0"/>
          </p:cNvCxnSpPr>
          <p:nvPr/>
        </p:nvCxnSpPr>
        <p:spPr>
          <a:xfrm>
            <a:off x="3663288" y="3013627"/>
            <a:ext cx="4867" cy="4849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1"/>
            <a:endCxn id="9" idx="3"/>
          </p:cNvCxnSpPr>
          <p:nvPr/>
        </p:nvCxnSpPr>
        <p:spPr>
          <a:xfrm flipH="1" flipV="1">
            <a:off x="4229395" y="3898878"/>
            <a:ext cx="528270" cy="28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2"/>
            <a:endCxn id="13" idx="0"/>
          </p:cNvCxnSpPr>
          <p:nvPr/>
        </p:nvCxnSpPr>
        <p:spPr>
          <a:xfrm flipH="1">
            <a:off x="3664514" y="4299176"/>
            <a:ext cx="3641" cy="4264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2"/>
            <a:endCxn id="19" idx="0"/>
          </p:cNvCxnSpPr>
          <p:nvPr/>
        </p:nvCxnSpPr>
        <p:spPr>
          <a:xfrm>
            <a:off x="7623545" y="3029738"/>
            <a:ext cx="0" cy="3296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0" idx="0"/>
            <a:endCxn id="19" idx="2"/>
          </p:cNvCxnSpPr>
          <p:nvPr/>
        </p:nvCxnSpPr>
        <p:spPr>
          <a:xfrm flipV="1">
            <a:off x="7623545" y="3919415"/>
            <a:ext cx="0" cy="3647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9" idx="3"/>
            <a:endCxn id="21" idx="1"/>
          </p:cNvCxnSpPr>
          <p:nvPr/>
        </p:nvCxnSpPr>
        <p:spPr>
          <a:xfrm flipV="1">
            <a:off x="8330807" y="3631029"/>
            <a:ext cx="1799303" cy="83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3" idx="2"/>
            <a:endCxn id="22" idx="1"/>
          </p:cNvCxnSpPr>
          <p:nvPr/>
        </p:nvCxnSpPr>
        <p:spPr>
          <a:xfrm rot="16200000" flipH="1">
            <a:off x="3570097" y="5473489"/>
            <a:ext cx="895704" cy="70687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2" idx="0"/>
            <a:endCxn id="14" idx="1"/>
          </p:cNvCxnSpPr>
          <p:nvPr/>
        </p:nvCxnSpPr>
        <p:spPr>
          <a:xfrm rot="5400000" flipH="1" flipV="1">
            <a:off x="3518366" y="1258027"/>
            <a:ext cx="1000585" cy="71074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Plus 36"/>
          <p:cNvSpPr/>
          <p:nvPr/>
        </p:nvSpPr>
        <p:spPr>
          <a:xfrm>
            <a:off x="5830421" y="973426"/>
            <a:ext cx="197036" cy="243223"/>
          </a:xfrm>
          <a:prstGeom prst="mathPlu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38" name="Plus 37"/>
          <p:cNvSpPr/>
          <p:nvPr/>
        </p:nvSpPr>
        <p:spPr>
          <a:xfrm>
            <a:off x="7867084" y="958310"/>
            <a:ext cx="197036" cy="243223"/>
          </a:xfrm>
          <a:prstGeom prst="mathPlu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39" name="Plus 38"/>
          <p:cNvSpPr/>
          <p:nvPr/>
        </p:nvSpPr>
        <p:spPr>
          <a:xfrm>
            <a:off x="9749355" y="921397"/>
            <a:ext cx="197036" cy="243223"/>
          </a:xfrm>
          <a:prstGeom prst="mathPlu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40" name="Plus 39"/>
          <p:cNvSpPr/>
          <p:nvPr/>
        </p:nvSpPr>
        <p:spPr>
          <a:xfrm>
            <a:off x="5944106" y="6136563"/>
            <a:ext cx="197036" cy="243223"/>
          </a:xfrm>
          <a:prstGeom prst="mathPlu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41" name="Plus 40"/>
          <p:cNvSpPr/>
          <p:nvPr/>
        </p:nvSpPr>
        <p:spPr>
          <a:xfrm>
            <a:off x="7937428" y="6104501"/>
            <a:ext cx="197036" cy="243223"/>
          </a:xfrm>
          <a:prstGeom prst="mathPlu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42" name="Plus 41"/>
          <p:cNvSpPr/>
          <p:nvPr/>
        </p:nvSpPr>
        <p:spPr>
          <a:xfrm>
            <a:off x="9785746" y="6050372"/>
            <a:ext cx="197036" cy="243223"/>
          </a:xfrm>
          <a:prstGeom prst="mathPlu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43" name="Left Brace 42"/>
          <p:cNvSpPr/>
          <p:nvPr/>
        </p:nvSpPr>
        <p:spPr>
          <a:xfrm rot="16200000">
            <a:off x="7636785" y="-976260"/>
            <a:ext cx="731841" cy="5959653"/>
          </a:xfrm>
          <a:prstGeom prst="leftBrace">
            <a:avLst>
              <a:gd name="adj1" fmla="val 8333"/>
              <a:gd name="adj2" fmla="val 45153"/>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4" name="Right Brace 43"/>
          <p:cNvSpPr/>
          <p:nvPr/>
        </p:nvSpPr>
        <p:spPr>
          <a:xfrm rot="16200000">
            <a:off x="7534893" y="2448772"/>
            <a:ext cx="791176" cy="5734455"/>
          </a:xfrm>
          <a:prstGeom prst="rightBrace">
            <a:avLst>
              <a:gd name="adj1" fmla="val 8333"/>
              <a:gd name="adj2" fmla="val 4577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213889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048" y="-191113"/>
            <a:ext cx="4438835" cy="996122"/>
          </a:xfrm>
        </p:spPr>
        <p:txBody>
          <a:bodyPr>
            <a:normAutofit/>
          </a:bodyPr>
          <a:lstStyle/>
          <a:p>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Model</a:t>
            </a:r>
            <a:endPar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27" name="Picture 1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5338" y="108500"/>
            <a:ext cx="656662" cy="34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 name="Slide Number Placeholder 100"/>
          <p:cNvSpPr txBox="1">
            <a:spLocks/>
          </p:cNvSpPr>
          <p:nvPr/>
        </p:nvSpPr>
        <p:spPr>
          <a:xfrm>
            <a:off x="11580537" y="6339425"/>
            <a:ext cx="551167"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z="1600" smtClean="0">
                <a:latin typeface="Times New Roman" panose="02020603050405020304" pitchFamily="18" charset="0"/>
                <a:cs typeface="Times New Roman" panose="02020603050405020304" pitchFamily="18" charset="0"/>
              </a:rPr>
              <a:pPr/>
              <a:t>13</a:t>
            </a:fld>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779173" y="620479"/>
            <a:ext cx="9321222" cy="6084071"/>
          </a:xfrm>
          <a:prstGeom prst="rect">
            <a:avLst/>
          </a:prstGeom>
        </p:spPr>
      </p:pic>
    </p:spTree>
    <p:extLst>
      <p:ext uri="{BB962C8B-B14F-4D97-AF65-F5344CB8AC3E}">
        <p14:creationId xmlns:p14="http://schemas.microsoft.com/office/powerpoint/2010/main" val="1207254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0589" y="186704"/>
            <a:ext cx="10371053" cy="584775"/>
          </a:xfrm>
          <a:prstGeom prst="rect">
            <a:avLst/>
          </a:prstGeom>
        </p:spPr>
        <p:txBody>
          <a:bodyPr wrap="square">
            <a:spAutoFit/>
          </a:bodyPr>
          <a:lstStyle/>
          <a:p>
            <a:r>
              <a:rPr lang="en-IN"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White Balancing : </a:t>
            </a:r>
          </a:p>
        </p:txBody>
      </p:sp>
      <p:sp>
        <p:nvSpPr>
          <p:cNvPr id="3" name="TextBox 2"/>
          <p:cNvSpPr txBox="1"/>
          <p:nvPr/>
        </p:nvSpPr>
        <p:spPr>
          <a:xfrm>
            <a:off x="1788544" y="1026543"/>
            <a:ext cx="10403456" cy="1200329"/>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This method is also known as </a:t>
            </a:r>
            <a:r>
              <a:rPr lang="en-US" sz="2400" b="1" dirty="0">
                <a:latin typeface="Times New Roman" panose="02020603050405020304" pitchFamily="18" charset="0"/>
                <a:cs typeface="Times New Roman" panose="02020603050405020304" pitchFamily="18" charset="0"/>
              </a:rPr>
              <a:t>Gray</a:t>
            </a:r>
            <a:r>
              <a:rPr lang="en-US" sz="2400" dirty="0">
                <a:latin typeface="Times New Roman" panose="02020603050405020304" pitchFamily="18" charset="0"/>
                <a:cs typeface="Times New Roman" panose="02020603050405020304" pitchFamily="18" charset="0"/>
              </a:rPr>
              <a:t> World </a:t>
            </a:r>
            <a:r>
              <a:rPr lang="en-US" sz="2400" dirty="0" smtClean="0">
                <a:latin typeface="Times New Roman" panose="02020603050405020304" pitchFamily="18" charset="0"/>
                <a:cs typeface="Times New Roman" panose="02020603050405020304" pitchFamily="18" charset="0"/>
              </a:rPr>
              <a:t>Approach.</a:t>
            </a:r>
          </a:p>
          <a:p>
            <a:pPr marL="34290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White-balancing </a:t>
            </a:r>
            <a:r>
              <a:rPr lang="en-US" sz="2400" dirty="0">
                <a:latin typeface="Times New Roman" panose="02020603050405020304" pitchFamily="18" charset="0"/>
                <a:cs typeface="Times New Roman" panose="02020603050405020304" pitchFamily="18" charset="0"/>
              </a:rPr>
              <a:t>removes the </a:t>
            </a:r>
            <a:r>
              <a:rPr lang="en-US" sz="2400" b="1" dirty="0">
                <a:latin typeface="Times New Roman" panose="02020603050405020304" pitchFamily="18" charset="0"/>
                <a:cs typeface="Times New Roman" panose="02020603050405020304" pitchFamily="18" charset="0"/>
              </a:rPr>
              <a:t>undesired color </a:t>
            </a:r>
            <a:r>
              <a:rPr lang="en-US" sz="2400" dirty="0">
                <a:latin typeface="Times New Roman" panose="02020603050405020304" pitchFamily="18" charset="0"/>
                <a:cs typeface="Times New Roman" panose="02020603050405020304" pitchFamily="18" charset="0"/>
              </a:rPr>
              <a:t>castings due to various illumination or medium attenuation properties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3346" t="9361" r="50255" b="22467"/>
          <a:stretch/>
        </p:blipFill>
        <p:spPr>
          <a:xfrm>
            <a:off x="2413000" y="2481936"/>
            <a:ext cx="2887133" cy="2866871"/>
          </a:xfrm>
          <a:prstGeom prst="rect">
            <a:avLst/>
          </a:prstGeom>
        </p:spPr>
      </p:pic>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9873" t="9048" r="13601" b="23502"/>
          <a:stretch/>
        </p:blipFill>
        <p:spPr>
          <a:xfrm>
            <a:off x="7449391" y="2481936"/>
            <a:ext cx="2928306" cy="2866871"/>
          </a:xfrm>
          <a:prstGeom prst="rect">
            <a:avLst/>
          </a:prstGeom>
        </p:spPr>
      </p:pic>
      <p:sp>
        <p:nvSpPr>
          <p:cNvPr id="6" name="TextBox 5"/>
          <p:cNvSpPr txBox="1"/>
          <p:nvPr/>
        </p:nvSpPr>
        <p:spPr>
          <a:xfrm>
            <a:off x="2413000" y="5427133"/>
            <a:ext cx="2887133" cy="461665"/>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Original Image</a:t>
            </a:r>
            <a:endParaRPr lang="en-IN" sz="24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7376844" y="5457910"/>
            <a:ext cx="307340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White Balancing</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87697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6325" y="155275"/>
            <a:ext cx="9609825" cy="2431435"/>
          </a:xfrm>
          <a:prstGeom prst="rect">
            <a:avLst/>
          </a:prstGeom>
        </p:spPr>
        <p:txBody>
          <a:bodyPr wrap="square">
            <a:spAutoFit/>
          </a:bodyPr>
          <a:lstStyle/>
          <a:p>
            <a:pPr lvl="1"/>
            <a:r>
              <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Color Correction:</a:t>
            </a:r>
          </a:p>
          <a:p>
            <a:pPr marL="1371600" lvl="2" indent="-4572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Controls the overall </a:t>
            </a:r>
            <a:r>
              <a:rPr lang="en-US" sz="2400" b="1" dirty="0" smtClean="0">
                <a:latin typeface="Times New Roman" panose="02020603050405020304" pitchFamily="18" charset="0"/>
                <a:cs typeface="Times New Roman" panose="02020603050405020304" pitchFamily="18" charset="0"/>
              </a:rPr>
              <a:t>brightness</a:t>
            </a:r>
            <a:r>
              <a:rPr lang="en-US" sz="2400" dirty="0" smtClean="0">
                <a:latin typeface="Times New Roman" panose="02020603050405020304" pitchFamily="18" charset="0"/>
                <a:cs typeface="Times New Roman" panose="02020603050405020304" pitchFamily="18" charset="0"/>
              </a:rPr>
              <a:t> of an image.</a:t>
            </a:r>
          </a:p>
          <a:p>
            <a:pPr marL="1371600" lvl="2" indent="-457200">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SHARPENING :</a:t>
            </a:r>
          </a:p>
          <a:p>
            <a:pPr marL="1714500" lvl="3"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Highlights </a:t>
            </a:r>
            <a:r>
              <a:rPr lang="en-US" sz="2400" b="1" dirty="0" smtClean="0">
                <a:latin typeface="Times New Roman" panose="02020603050405020304" pitchFamily="18" charset="0"/>
                <a:cs typeface="Times New Roman" panose="02020603050405020304" pitchFamily="18" charset="0"/>
              </a:rPr>
              <a:t>edges and fine </a:t>
            </a:r>
            <a:r>
              <a:rPr lang="en-US" sz="2400" dirty="0" smtClean="0">
                <a:latin typeface="Times New Roman" panose="02020603050405020304" pitchFamily="18" charset="0"/>
                <a:cs typeface="Times New Roman" panose="02020603050405020304" pitchFamily="18" charset="0"/>
              </a:rPr>
              <a:t>details in an image</a:t>
            </a:r>
          </a:p>
          <a:p>
            <a:pPr marL="1371600" lvl="2" indent="-457200">
              <a:buFont typeface="Wingdings" panose="05000000000000000000" pitchFamily="2" charset="2"/>
              <a:buChar char="ü"/>
            </a:pPr>
            <a:endParaRPr lang="en-US" sz="2400" dirty="0" smtClean="0">
              <a:latin typeface="Times New Roman" panose="02020603050405020304" pitchFamily="18" charset="0"/>
              <a:cs typeface="Times New Roman" panose="02020603050405020304" pitchFamily="18" charset="0"/>
            </a:endParaRPr>
          </a:p>
          <a:p>
            <a:pPr lvl="2"/>
            <a:endParaRPr lang="en-US" sz="2400" dirty="0" smtClean="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0707" t="8808" r="21718" b="22057"/>
          <a:stretch/>
        </p:blipFill>
        <p:spPr>
          <a:xfrm>
            <a:off x="4382935" y="1972733"/>
            <a:ext cx="3939797" cy="3967442"/>
          </a:xfrm>
          <a:prstGeom prst="rect">
            <a:avLst/>
          </a:prstGeom>
        </p:spPr>
      </p:pic>
      <p:sp>
        <p:nvSpPr>
          <p:cNvPr id="5" name="TextBox 4"/>
          <p:cNvSpPr txBox="1"/>
          <p:nvPr/>
        </p:nvSpPr>
        <p:spPr>
          <a:xfrm>
            <a:off x="4487333" y="5940175"/>
            <a:ext cx="3979333" cy="461665"/>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Color Correction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7220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39019" y="112143"/>
            <a:ext cx="6495690" cy="584775"/>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Global Contrast</a:t>
            </a:r>
            <a:endParaRPr lang="en-IN" sz="3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932316" y="785004"/>
            <a:ext cx="9739223" cy="1569660"/>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Laplacian contrast weight</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(WL) deals with global </a:t>
            </a:r>
            <a:r>
              <a:rPr lang="en-US" sz="2400" dirty="0" smtClean="0">
                <a:latin typeface="Times New Roman" panose="02020603050405020304" pitchFamily="18" charset="0"/>
                <a:cs typeface="Times New Roman" panose="02020603050405020304" pitchFamily="18" charset="0"/>
              </a:rPr>
              <a:t>contrast by </a:t>
            </a:r>
            <a:r>
              <a:rPr lang="en-US" sz="2400" dirty="0">
                <a:latin typeface="Times New Roman" panose="02020603050405020304" pitchFamily="18" charset="0"/>
                <a:cs typeface="Times New Roman" panose="02020603050405020304" pitchFamily="18" charset="0"/>
              </a:rPr>
              <a:t>applying a Laplacian filter on each input </a:t>
            </a:r>
            <a:r>
              <a:rPr lang="en-US" sz="2400" dirty="0" smtClean="0">
                <a:latin typeface="Times New Roman" panose="02020603050405020304" pitchFamily="18" charset="0"/>
                <a:cs typeface="Times New Roman" panose="02020603050405020304" pitchFamily="18" charset="0"/>
              </a:rPr>
              <a:t>luminance channel </a:t>
            </a:r>
            <a:r>
              <a:rPr lang="en-US" sz="2400" dirty="0">
                <a:latin typeface="Times New Roman" panose="02020603050405020304" pitchFamily="18" charset="0"/>
                <a:cs typeface="Times New Roman" panose="02020603050405020304" pitchFamily="18" charset="0"/>
              </a:rPr>
              <a:t>and computing the absolute value of the filter result</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endParaRPr lang="en-IN"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1928" t="5023" r="50107" b="53979"/>
          <a:stretch/>
        </p:blipFill>
        <p:spPr>
          <a:xfrm>
            <a:off x="4021667" y="2057400"/>
            <a:ext cx="3903133" cy="4200811"/>
          </a:xfrm>
          <a:prstGeom prst="rect">
            <a:avLst/>
          </a:prstGeom>
        </p:spPr>
      </p:pic>
      <p:sp>
        <p:nvSpPr>
          <p:cNvPr id="4" name="TextBox 3"/>
          <p:cNvSpPr txBox="1"/>
          <p:nvPr/>
        </p:nvSpPr>
        <p:spPr>
          <a:xfrm>
            <a:off x="4021667" y="6258211"/>
            <a:ext cx="3987800" cy="461665"/>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Global Contrast</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65053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18250" y="207035"/>
            <a:ext cx="6512943" cy="584775"/>
          </a:xfrm>
          <a:prstGeom prst="rect">
            <a:avLst/>
          </a:prstGeom>
          <a:noFill/>
        </p:spPr>
        <p:txBody>
          <a:bodyPr wrap="square" rtlCol="0">
            <a:sp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Local contrast weight (WLC)</a:t>
            </a:r>
          </a:p>
        </p:txBody>
      </p:sp>
      <p:sp>
        <p:nvSpPr>
          <p:cNvPr id="6" name="TextBox 5"/>
          <p:cNvSpPr txBox="1"/>
          <p:nvPr/>
        </p:nvSpPr>
        <p:spPr>
          <a:xfrm>
            <a:off x="1794297" y="888521"/>
            <a:ext cx="10110158" cy="1990288"/>
          </a:xfrm>
          <a:prstGeom prst="rect">
            <a:avLst/>
          </a:prstGeom>
          <a:noFill/>
        </p:spPr>
        <p:txBody>
          <a:bodyPr wrap="square" rtlCol="0">
            <a:spAutoFit/>
          </a:bodyPr>
          <a:lstStyle/>
          <a:p>
            <a:pPr marL="285750" indent="-285750" algn="just">
              <a:spcBef>
                <a:spcPts val="100"/>
              </a:spcBef>
              <a:spcAft>
                <a:spcPts val="100"/>
              </a:spcAft>
              <a:buFont typeface="Wingdings" panose="05000000000000000000" pitchFamily="2" charset="2"/>
              <a:buChar char="ü"/>
            </a:pPr>
            <a:r>
              <a:rPr lang="en-IN" sz="2400" dirty="0" smtClean="0">
                <a:latin typeface="Times New Roman" panose="02020603050405020304" pitchFamily="18" charset="0"/>
                <a:cs typeface="Times New Roman" panose="02020603050405020304" pitchFamily="18" charset="0"/>
              </a:rPr>
              <a:t>It comprises </a:t>
            </a:r>
            <a:r>
              <a:rPr lang="en-IN" sz="2400" dirty="0">
                <a:latin typeface="Times New Roman" panose="02020603050405020304" pitchFamily="18" charset="0"/>
                <a:cs typeface="Times New Roman" panose="02020603050405020304" pitchFamily="18" charset="0"/>
              </a:rPr>
              <a:t>the relation </a:t>
            </a:r>
            <a:r>
              <a:rPr lang="en-IN" sz="2400" dirty="0" smtClean="0">
                <a:latin typeface="Times New Roman" panose="02020603050405020304" pitchFamily="18" charset="0"/>
                <a:cs typeface="Times New Roman" panose="02020603050405020304" pitchFamily="18" charset="0"/>
              </a:rPr>
              <a:t>between </a:t>
            </a:r>
            <a:r>
              <a:rPr lang="en-US" sz="2400" dirty="0" smtClean="0">
                <a:latin typeface="Times New Roman" panose="02020603050405020304" pitchFamily="18" charset="0"/>
                <a:cs typeface="Times New Roman" panose="02020603050405020304" pitchFamily="18" charset="0"/>
              </a:rPr>
              <a:t>each </a:t>
            </a:r>
            <a:r>
              <a:rPr lang="en-US" sz="2400" dirty="0">
                <a:latin typeface="Times New Roman" panose="02020603050405020304" pitchFamily="18" charset="0"/>
                <a:cs typeface="Times New Roman" panose="02020603050405020304" pitchFamily="18" charset="0"/>
              </a:rPr>
              <a:t>pixel and its neighborhoods average</a:t>
            </a:r>
            <a:r>
              <a:rPr lang="en-US" sz="2400" dirty="0" smtClean="0">
                <a:latin typeface="Times New Roman" panose="02020603050405020304" pitchFamily="18" charset="0"/>
                <a:cs typeface="Times New Roman" panose="02020603050405020304" pitchFamily="18" charset="0"/>
              </a:rPr>
              <a:t>.</a:t>
            </a:r>
          </a:p>
          <a:p>
            <a:pPr marL="285750" indent="-285750" algn="just">
              <a:spcBef>
                <a:spcPts val="100"/>
              </a:spcBef>
              <a:spcAft>
                <a:spcPts val="100"/>
              </a:spcAft>
              <a:buFont typeface="Wingdings" panose="05000000000000000000" pitchFamily="2" charset="2"/>
              <a:buChar char="ü"/>
            </a:pPr>
            <a:endParaRPr lang="en-IN" sz="2400" dirty="0" smtClean="0">
              <a:latin typeface="Times New Roman" panose="02020603050405020304" pitchFamily="18" charset="0"/>
              <a:cs typeface="Times New Roman" panose="02020603050405020304" pitchFamily="18" charset="0"/>
            </a:endParaRPr>
          </a:p>
          <a:p>
            <a:pPr marL="285750" indent="-285750" algn="just">
              <a:spcBef>
                <a:spcPts val="100"/>
              </a:spcBef>
              <a:spcAft>
                <a:spcPts val="100"/>
              </a:spcAft>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The </a:t>
            </a:r>
            <a:r>
              <a:rPr lang="en-IN" sz="2400" dirty="0" smtClean="0">
                <a:latin typeface="Times New Roman" panose="02020603050405020304" pitchFamily="18" charset="0"/>
                <a:cs typeface="Times New Roman" panose="02020603050405020304" pitchFamily="18" charset="0"/>
              </a:rPr>
              <a:t>impact</a:t>
            </a:r>
            <a:r>
              <a:rPr lang="en-US" sz="2400" dirty="0" smtClean="0">
                <a:latin typeface="Times New Roman" panose="02020603050405020304" pitchFamily="18" charset="0"/>
                <a:cs typeface="Times New Roman" panose="02020603050405020304" pitchFamily="18" charset="0"/>
              </a:rPr>
              <a:t>of </a:t>
            </a:r>
            <a:r>
              <a:rPr lang="en-US" sz="2400" dirty="0">
                <a:latin typeface="Times New Roman" panose="02020603050405020304" pitchFamily="18" charset="0"/>
                <a:cs typeface="Times New Roman" panose="02020603050405020304" pitchFamily="18" charset="0"/>
              </a:rPr>
              <a:t>this measure is to strengthen the local contrast </a:t>
            </a:r>
            <a:r>
              <a:rPr lang="en-US" sz="2400" dirty="0" smtClean="0">
                <a:latin typeface="Times New Roman" panose="02020603050405020304" pitchFamily="18" charset="0"/>
                <a:cs typeface="Times New Roman" panose="02020603050405020304" pitchFamily="18" charset="0"/>
              </a:rPr>
              <a:t>appearance since </a:t>
            </a:r>
            <a:r>
              <a:rPr lang="en-US" sz="2400" dirty="0">
                <a:latin typeface="Times New Roman" panose="02020603050405020304" pitchFamily="18" charset="0"/>
                <a:cs typeface="Times New Roman" panose="02020603050405020304" pitchFamily="18" charset="0"/>
              </a:rPr>
              <a:t>it advantages the transitions mainly in </a:t>
            </a:r>
            <a:r>
              <a:rPr lang="en-US" sz="2400" dirty="0" smtClean="0">
                <a:latin typeface="Times New Roman" panose="02020603050405020304" pitchFamily="18" charset="0"/>
                <a:cs typeface="Times New Roman" panose="02020603050405020304" pitchFamily="18" charset="0"/>
              </a:rPr>
              <a:t>the highlighted </a:t>
            </a:r>
            <a:r>
              <a:rPr lang="en-US" sz="2400" dirty="0">
                <a:latin typeface="Times New Roman" panose="02020603050405020304" pitchFamily="18" charset="0"/>
                <a:cs typeface="Times New Roman" panose="02020603050405020304" pitchFamily="18" charset="0"/>
              </a:rPr>
              <a:t>and shadowed parts of the second input</a:t>
            </a:r>
            <a:r>
              <a:rPr lang="en-US" sz="2400" dirty="0" smtClean="0">
                <a:latin typeface="Times New Roman" panose="02020603050405020304" pitchFamily="18" charset="0"/>
                <a:cs typeface="Times New Roman" panose="02020603050405020304" pitchFamily="18" charset="0"/>
              </a:rPr>
              <a:t>.</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50147" t="4641" r="11993" b="54362"/>
          <a:stretch/>
        </p:blipFill>
        <p:spPr>
          <a:xfrm>
            <a:off x="4673121" y="2699816"/>
            <a:ext cx="3573412" cy="3540118"/>
          </a:xfrm>
          <a:prstGeom prst="rect">
            <a:avLst/>
          </a:prstGeom>
        </p:spPr>
      </p:pic>
      <p:sp>
        <p:nvSpPr>
          <p:cNvPr id="4" name="TextBox 3"/>
          <p:cNvSpPr txBox="1"/>
          <p:nvPr/>
        </p:nvSpPr>
        <p:spPr>
          <a:xfrm>
            <a:off x="4486854" y="6239934"/>
            <a:ext cx="4250267" cy="461665"/>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Local Contrast</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6757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1986" y="681487"/>
            <a:ext cx="10593238" cy="4524315"/>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(WLC) is computed as the standard deviation between pixel  luminance level and the local average of its surrounding region:</a:t>
            </a:r>
            <a:endParaRPr lang="en-IN"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WLC(x, y) =||   </a:t>
            </a:r>
            <a:r>
              <a:rPr lang="en-US" sz="2400" dirty="0" err="1">
                <a:latin typeface="Times New Roman" panose="02020603050405020304" pitchFamily="18" charset="0"/>
                <a:cs typeface="Times New Roman" panose="02020603050405020304" pitchFamily="18" charset="0"/>
              </a:rPr>
              <a:t>I</a:t>
            </a:r>
            <a:r>
              <a:rPr lang="en-US" sz="2400" baseline="30000" dirty="0" err="1">
                <a:latin typeface="Times New Roman" panose="02020603050405020304" pitchFamily="18" charset="0"/>
                <a:cs typeface="Times New Roman" panose="02020603050405020304" pitchFamily="18" charset="0"/>
              </a:rPr>
              <a:t>k</a:t>
            </a:r>
            <a:r>
              <a:rPr lang="en-US" sz="2400" baseline="30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I</a:t>
            </a:r>
            <a:r>
              <a:rPr lang="en-US" sz="2400" baseline="30000" dirty="0" err="1">
                <a:latin typeface="Times New Roman" panose="02020603050405020304" pitchFamily="18" charset="0"/>
                <a:cs typeface="Times New Roman" panose="02020603050405020304" pitchFamily="18" charset="0"/>
              </a:rPr>
              <a:t>k</a:t>
            </a:r>
            <a:r>
              <a:rPr lang="en-US" sz="2400" baseline="-25000" dirty="0" err="1">
                <a:latin typeface="Times New Roman" panose="02020603050405020304" pitchFamily="18" charset="0"/>
                <a:cs typeface="Times New Roman" panose="02020603050405020304" pitchFamily="18" charset="0"/>
              </a:rPr>
              <a:t>wc</a:t>
            </a:r>
            <a:r>
              <a:rPr lang="en-US" sz="2400"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where </a:t>
            </a:r>
            <a:r>
              <a:rPr lang="en-US" sz="2400" dirty="0" err="1">
                <a:latin typeface="Times New Roman" panose="02020603050405020304" pitchFamily="18" charset="0"/>
                <a:cs typeface="Times New Roman" panose="02020603050405020304" pitchFamily="18" charset="0"/>
              </a:rPr>
              <a:t>I</a:t>
            </a:r>
            <a:r>
              <a:rPr lang="en-US" sz="2400" baseline="30000" dirty="0" err="1">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represents the luminance channel of the input</a:t>
            </a:r>
            <a:endParaRPr lang="en-IN" sz="24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I</a:t>
            </a:r>
            <a:r>
              <a:rPr lang="en-US" sz="2400" baseline="30000" dirty="0" err="1">
                <a:latin typeface="Times New Roman" panose="02020603050405020304" pitchFamily="18" charset="0"/>
                <a:cs typeface="Times New Roman" panose="02020603050405020304" pitchFamily="18" charset="0"/>
              </a:rPr>
              <a:t>k</a:t>
            </a:r>
            <a:r>
              <a:rPr lang="en-US" sz="2400" baseline="-25000" dirty="0" err="1">
                <a:latin typeface="Times New Roman" panose="02020603050405020304" pitchFamily="18" charset="0"/>
                <a:cs typeface="Times New Roman" panose="02020603050405020304" pitchFamily="18" charset="0"/>
              </a:rPr>
              <a:t>wc</a:t>
            </a:r>
            <a:r>
              <a:rPr lang="en-US" sz="2400" dirty="0">
                <a:latin typeface="Times New Roman" panose="02020603050405020304" pitchFamily="18" charset="0"/>
                <a:cs typeface="Times New Roman" panose="02020603050405020304" pitchFamily="18" charset="0"/>
              </a:rPr>
              <a:t> represents the low-passed version of it.</a:t>
            </a:r>
            <a:endParaRPr lang="en-IN" sz="24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The filtered version </a:t>
            </a:r>
            <a:r>
              <a:rPr lang="en-US" sz="2400" dirty="0" err="1">
                <a:latin typeface="Times New Roman" panose="02020603050405020304" pitchFamily="18" charset="0"/>
                <a:cs typeface="Times New Roman" panose="02020603050405020304" pitchFamily="18" charset="0"/>
              </a:rPr>
              <a:t>I</a:t>
            </a:r>
            <a:r>
              <a:rPr lang="en-US" sz="2400" baseline="30000" dirty="0" err="1">
                <a:latin typeface="Times New Roman" panose="02020603050405020304" pitchFamily="18" charset="0"/>
                <a:cs typeface="Times New Roman" panose="02020603050405020304" pitchFamily="18" charset="0"/>
              </a:rPr>
              <a:t>k</a:t>
            </a:r>
            <a:r>
              <a:rPr lang="en-US" sz="2400" baseline="-25000" dirty="0" err="1">
                <a:latin typeface="Times New Roman" panose="02020603050405020304" pitchFamily="18" charset="0"/>
                <a:cs typeface="Times New Roman" panose="02020603050405020304" pitchFamily="18" charset="0"/>
              </a:rPr>
              <a:t>wc</a:t>
            </a:r>
            <a:r>
              <a:rPr lang="en-US" sz="2400"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obtained by employing a small 5 × </a:t>
            </a:r>
            <a:r>
              <a:rPr lang="en-US" sz="2400" dirty="0" smtClean="0">
                <a:latin typeface="Times New Roman" panose="02020603050405020304" pitchFamily="18" charset="0"/>
                <a:cs typeface="Times New Roman" panose="02020603050405020304" pitchFamily="18" charset="0"/>
              </a:rPr>
              <a:t>5,</a:t>
            </a:r>
          </a:p>
          <a:p>
            <a:pPr lvl="1">
              <a:lnSpc>
                <a:spcPct val="150000"/>
              </a:lnSpc>
            </a:pPr>
            <a:r>
              <a:rPr lang="en-US"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[1, 4, 6, 4, 1]/16) separable binomial kernel with the high </a:t>
            </a:r>
            <a:r>
              <a:rPr lang="en-IN" sz="2400" dirty="0">
                <a:latin typeface="Times New Roman" panose="02020603050405020304" pitchFamily="18" charset="0"/>
                <a:cs typeface="Times New Roman" panose="02020603050405020304" pitchFamily="18" charset="0"/>
              </a:rPr>
              <a:t>frequency cut-off 	value </a:t>
            </a:r>
            <a:r>
              <a:rPr lang="en-IN" sz="2400" dirty="0" err="1">
                <a:latin typeface="Times New Roman" panose="02020603050405020304" pitchFamily="18" charset="0"/>
                <a:cs typeface="Times New Roman" panose="02020603050405020304" pitchFamily="18" charset="0"/>
              </a:rPr>
              <a:t>w</a:t>
            </a:r>
            <a:r>
              <a:rPr lang="en-IN" sz="2400" baseline="-25000" dirty="0" err="1">
                <a:latin typeface="Times New Roman" panose="02020603050405020304" pitchFamily="18" charset="0"/>
                <a:cs typeface="Times New Roman" panose="02020603050405020304" pitchFamily="18" charset="0"/>
              </a:rPr>
              <a:t>hc</a:t>
            </a:r>
            <a:r>
              <a:rPr lang="en-IN" sz="2400" dirty="0">
                <a:latin typeface="Times New Roman" panose="02020603050405020304" pitchFamily="18" charset="0"/>
                <a:cs typeface="Times New Roman" panose="02020603050405020304" pitchFamily="18" charset="0"/>
              </a:rPr>
              <a:t> = </a:t>
            </a:r>
            <a:r>
              <a:rPr lang="en-IN" sz="2400" dirty="0" smtClean="0">
                <a:latin typeface="Times New Roman" panose="02020603050405020304" pitchFamily="18" charset="0"/>
                <a:cs typeface="Times New Roman" panose="02020603050405020304" pitchFamily="18" charset="0"/>
              </a:rPr>
              <a:t>π/2.75</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559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4128" y="94889"/>
            <a:ext cx="3424687" cy="584775"/>
          </a:xfrm>
          <a:prstGeom prst="rect">
            <a:avLst/>
          </a:prstGeom>
          <a:noFill/>
        </p:spPr>
        <p:txBody>
          <a:bodyPr wrap="square" rtlCol="0">
            <a:sp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Saliency weight</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1682151" y="612476"/>
            <a:ext cx="10058400" cy="2728952"/>
          </a:xfrm>
          <a:prstGeom prst="rect">
            <a:avLst/>
          </a:prstGeom>
          <a:noFill/>
        </p:spPr>
        <p:txBody>
          <a:bodyPr wrap="square" rtlCol="0">
            <a:spAutoFit/>
          </a:bodyPr>
          <a:lstStyle/>
          <a:p>
            <a:pPr marL="285750" indent="-285750" algn="just">
              <a:spcBef>
                <a:spcPts val="100"/>
              </a:spcBef>
              <a:spcAft>
                <a:spcPts val="100"/>
              </a:spcAf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measure this quality, we have employed </a:t>
            </a:r>
            <a:r>
              <a:rPr lang="en-US" sz="2400" dirty="0" smtClean="0">
                <a:latin typeface="Times New Roman" panose="02020603050405020304" pitchFamily="18" charset="0"/>
                <a:cs typeface="Times New Roman" panose="02020603050405020304" pitchFamily="18" charset="0"/>
              </a:rPr>
              <a:t>the </a:t>
            </a:r>
            <a:r>
              <a:rPr lang="en-IN" sz="2400" dirty="0" smtClean="0">
                <a:latin typeface="Times New Roman" panose="02020603050405020304" pitchFamily="18" charset="0"/>
                <a:cs typeface="Times New Roman" panose="02020603050405020304" pitchFamily="18" charset="0"/>
              </a:rPr>
              <a:t>saliency algorithm</a:t>
            </a:r>
          </a:p>
          <a:p>
            <a:pPr marL="285750" indent="-285750" algn="just">
              <a:spcBef>
                <a:spcPts val="100"/>
              </a:spcBef>
              <a:spcAft>
                <a:spcPts val="100"/>
              </a:spcAft>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This </a:t>
            </a:r>
            <a:r>
              <a:rPr lang="en-IN" sz="2400" dirty="0" smtClean="0">
                <a:latin typeface="Times New Roman" panose="02020603050405020304" pitchFamily="18" charset="0"/>
                <a:cs typeface="Times New Roman" panose="02020603050405020304" pitchFamily="18" charset="0"/>
              </a:rPr>
              <a:t>computationally </a:t>
            </a:r>
            <a:r>
              <a:rPr lang="en-US" sz="2400" dirty="0" smtClean="0">
                <a:latin typeface="Times New Roman" panose="02020603050405020304" pitchFamily="18" charset="0"/>
                <a:cs typeface="Times New Roman" panose="02020603050405020304" pitchFamily="18" charset="0"/>
              </a:rPr>
              <a:t>efficient </a:t>
            </a:r>
            <a:r>
              <a:rPr lang="en-US" sz="2400" dirty="0">
                <a:latin typeface="Times New Roman" panose="02020603050405020304" pitchFamily="18" charset="0"/>
                <a:cs typeface="Times New Roman" panose="02020603050405020304" pitchFamily="18" charset="0"/>
              </a:rPr>
              <a:t>saliency algorithm is </a:t>
            </a:r>
            <a:r>
              <a:rPr lang="en-US" sz="2400" dirty="0" smtClean="0">
                <a:latin typeface="Times New Roman" panose="02020603050405020304" pitchFamily="18" charset="0"/>
                <a:cs typeface="Times New Roman" panose="02020603050405020304" pitchFamily="18" charset="0"/>
              </a:rPr>
              <a:t>straight forward </a:t>
            </a:r>
            <a:r>
              <a:rPr lang="en-US" sz="2400" dirty="0">
                <a:latin typeface="Times New Roman" panose="02020603050405020304" pitchFamily="18" charset="0"/>
                <a:cs typeface="Times New Roman" panose="02020603050405020304" pitchFamily="18" charset="0"/>
              </a:rPr>
              <a:t>to </a:t>
            </a:r>
            <a:r>
              <a:rPr lang="en-US" sz="2400" dirty="0" smtClean="0">
                <a:latin typeface="Times New Roman" panose="02020603050405020304" pitchFamily="18" charset="0"/>
                <a:cs typeface="Times New Roman" panose="02020603050405020304" pitchFamily="18" charset="0"/>
              </a:rPr>
              <a:t>be implemented </a:t>
            </a:r>
            <a:r>
              <a:rPr lang="en-US" sz="2400" dirty="0">
                <a:latin typeface="Times New Roman" panose="02020603050405020304" pitchFamily="18" charset="0"/>
                <a:cs typeface="Times New Roman" panose="02020603050405020304" pitchFamily="18" charset="0"/>
              </a:rPr>
              <a:t>being inspired by the biological concept </a:t>
            </a:r>
            <a:r>
              <a:rPr lang="en-US" sz="2400" dirty="0" smtClean="0">
                <a:latin typeface="Times New Roman" panose="02020603050405020304" pitchFamily="18" charset="0"/>
                <a:cs typeface="Times New Roman" panose="02020603050405020304" pitchFamily="18" charset="0"/>
              </a:rPr>
              <a:t>of </a:t>
            </a:r>
            <a:r>
              <a:rPr lang="en-IN" sz="2400" dirty="0" err="1" smtClean="0">
                <a:latin typeface="Times New Roman" panose="02020603050405020304" pitchFamily="18" charset="0"/>
                <a:cs typeface="Times New Roman" panose="02020603050405020304" pitchFamily="18" charset="0"/>
              </a:rPr>
              <a:t>center</a:t>
            </a:r>
            <a:r>
              <a:rPr lang="en-IN" sz="2400" dirty="0" smtClean="0">
                <a:latin typeface="Times New Roman" panose="02020603050405020304" pitchFamily="18" charset="0"/>
                <a:cs typeface="Times New Roman" panose="02020603050405020304" pitchFamily="18" charset="0"/>
              </a:rPr>
              <a:t>-surround contrast</a:t>
            </a:r>
          </a:p>
          <a:p>
            <a:pPr marL="285750" indent="-285750" algn="just">
              <a:spcBef>
                <a:spcPts val="100"/>
              </a:spcBef>
              <a:spcAft>
                <a:spcPts val="1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However, the saliency map </a:t>
            </a:r>
            <a:r>
              <a:rPr lang="en-US" sz="2400" dirty="0" smtClean="0">
                <a:latin typeface="Times New Roman" panose="02020603050405020304" pitchFamily="18" charset="0"/>
                <a:cs typeface="Times New Roman" panose="02020603050405020304" pitchFamily="18" charset="0"/>
              </a:rPr>
              <a:t>tends </a:t>
            </a:r>
            <a:r>
              <a:rPr lang="en-IN" sz="2400" dirty="0" smtClean="0">
                <a:latin typeface="Times New Roman" panose="02020603050405020304" pitchFamily="18" charset="0"/>
                <a:cs typeface="Times New Roman" panose="02020603050405020304" pitchFamily="18" charset="0"/>
              </a:rPr>
              <a:t>to favour </a:t>
            </a:r>
            <a:r>
              <a:rPr lang="en-IN" sz="2400" dirty="0">
                <a:latin typeface="Times New Roman" panose="02020603050405020304" pitchFamily="18" charset="0"/>
                <a:cs typeface="Times New Roman" panose="02020603050405020304" pitchFamily="18" charset="0"/>
              </a:rPr>
              <a:t>highlighted </a:t>
            </a:r>
            <a:r>
              <a:rPr lang="en-IN" sz="2400" dirty="0" smtClean="0">
                <a:latin typeface="Times New Roman" panose="02020603050405020304" pitchFamily="18" charset="0"/>
                <a:cs typeface="Times New Roman" panose="02020603050405020304" pitchFamily="18" charset="0"/>
              </a:rPr>
              <a:t>areas.</a:t>
            </a: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increase the accuracy </a:t>
            </a:r>
            <a:r>
              <a:rPr lang="en-US" sz="2400" dirty="0" smtClean="0">
                <a:latin typeface="Times New Roman" panose="02020603050405020304" pitchFamily="18" charset="0"/>
                <a:cs typeface="Times New Roman" panose="02020603050405020304" pitchFamily="18" charset="0"/>
              </a:rPr>
              <a:t>of </a:t>
            </a:r>
            <a:r>
              <a:rPr lang="en-IN" sz="2400" dirty="0" smtClean="0">
                <a:latin typeface="Times New Roman" panose="02020603050405020304" pitchFamily="18" charset="0"/>
                <a:cs typeface="Times New Roman" panose="02020603050405020304" pitchFamily="18" charset="0"/>
              </a:rPr>
              <a:t>results,</a:t>
            </a:r>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introduce the exposedness map to protect the </a:t>
            </a:r>
            <a:r>
              <a:rPr lang="en-US" sz="2400" dirty="0" smtClean="0">
                <a:latin typeface="Times New Roman" panose="02020603050405020304" pitchFamily="18" charset="0"/>
                <a:cs typeface="Times New Roman" panose="02020603050405020304" pitchFamily="18" charset="0"/>
              </a:rPr>
              <a:t>mid </a:t>
            </a:r>
            <a:r>
              <a:rPr lang="en-US" sz="2400" dirty="0">
                <a:latin typeface="Times New Roman" panose="02020603050405020304" pitchFamily="18" charset="0"/>
                <a:cs typeface="Times New Roman" panose="02020603050405020304" pitchFamily="18" charset="0"/>
              </a:rPr>
              <a:t>tones that might be altered in some specific </a:t>
            </a:r>
            <a:r>
              <a:rPr lang="en-US" sz="2400" dirty="0" smtClean="0">
                <a:latin typeface="Times New Roman" panose="02020603050405020304" pitchFamily="18" charset="0"/>
                <a:cs typeface="Times New Roman" panose="02020603050405020304" pitchFamily="18" charset="0"/>
              </a:rPr>
              <a:t>cases</a:t>
            </a:r>
            <a:endParaRPr lang="en-IN" sz="24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2222" t="46136" r="50234" b="12125"/>
          <a:stretch/>
        </p:blipFill>
        <p:spPr>
          <a:xfrm>
            <a:off x="5029199" y="3341428"/>
            <a:ext cx="2929468" cy="2956846"/>
          </a:xfrm>
          <a:prstGeom prst="rect">
            <a:avLst/>
          </a:prstGeom>
        </p:spPr>
      </p:pic>
      <p:sp>
        <p:nvSpPr>
          <p:cNvPr id="3" name="TextBox 2"/>
          <p:cNvSpPr txBox="1"/>
          <p:nvPr/>
        </p:nvSpPr>
        <p:spPr>
          <a:xfrm>
            <a:off x="4884148" y="6298274"/>
            <a:ext cx="3590985" cy="461665"/>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Saliency</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5951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nvSpPr>
        <p:spPr bwMode="auto">
          <a:xfrm>
            <a:off x="658372" y="893247"/>
            <a:ext cx="9537807" cy="807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Times New Roman" pitchFamily="16" charset="0"/>
              </a:defRPr>
            </a:lvl2pPr>
            <a:lvl3pPr algn="ctr" rtl="0" eaLnBrk="0" fontAlgn="base" hangingPunct="0">
              <a:spcBef>
                <a:spcPct val="0"/>
              </a:spcBef>
              <a:spcAft>
                <a:spcPct val="0"/>
              </a:spcAft>
              <a:defRPr sz="3300">
                <a:solidFill>
                  <a:schemeClr val="tx1"/>
                </a:solidFill>
                <a:latin typeface="Times New Roman" pitchFamily="16" charset="0"/>
              </a:defRPr>
            </a:lvl3pPr>
            <a:lvl4pPr algn="ctr" rtl="0" eaLnBrk="0" fontAlgn="base" hangingPunct="0">
              <a:spcBef>
                <a:spcPct val="0"/>
              </a:spcBef>
              <a:spcAft>
                <a:spcPct val="0"/>
              </a:spcAft>
              <a:defRPr sz="3300">
                <a:solidFill>
                  <a:schemeClr val="tx1"/>
                </a:solidFill>
                <a:latin typeface="Times New Roman" pitchFamily="16" charset="0"/>
              </a:defRPr>
            </a:lvl4pPr>
            <a:lvl5pPr algn="ctr" rtl="0" eaLnBrk="0" fontAlgn="base" hangingPunct="0">
              <a:spcBef>
                <a:spcPct val="0"/>
              </a:spcBef>
              <a:spcAft>
                <a:spcPct val="0"/>
              </a:spcAft>
              <a:defRPr sz="3300">
                <a:solidFill>
                  <a:schemeClr val="tx1"/>
                </a:solidFill>
                <a:latin typeface="Times New Roman" pitchFamily="16" charset="0"/>
              </a:defRPr>
            </a:lvl5pPr>
            <a:lvl6pPr marL="342883" algn="ctr" rtl="0" fontAlgn="base">
              <a:spcBef>
                <a:spcPct val="0"/>
              </a:spcBef>
              <a:spcAft>
                <a:spcPct val="0"/>
              </a:spcAft>
              <a:defRPr sz="3300">
                <a:solidFill>
                  <a:schemeClr val="tx1"/>
                </a:solidFill>
                <a:latin typeface="Calibri" charset="0"/>
              </a:defRPr>
            </a:lvl6pPr>
            <a:lvl7pPr marL="685766" algn="ctr" rtl="0" fontAlgn="base">
              <a:spcBef>
                <a:spcPct val="0"/>
              </a:spcBef>
              <a:spcAft>
                <a:spcPct val="0"/>
              </a:spcAft>
              <a:defRPr sz="3300">
                <a:solidFill>
                  <a:schemeClr val="tx1"/>
                </a:solidFill>
                <a:latin typeface="Calibri" charset="0"/>
              </a:defRPr>
            </a:lvl7pPr>
            <a:lvl8pPr marL="1028649" algn="ctr" rtl="0" fontAlgn="base">
              <a:spcBef>
                <a:spcPct val="0"/>
              </a:spcBef>
              <a:spcAft>
                <a:spcPct val="0"/>
              </a:spcAft>
              <a:defRPr sz="3300">
                <a:solidFill>
                  <a:schemeClr val="tx1"/>
                </a:solidFill>
                <a:latin typeface="Calibri" charset="0"/>
              </a:defRPr>
            </a:lvl8pPr>
            <a:lvl9pPr marL="1371532" algn="ctr" rtl="0" fontAlgn="base">
              <a:spcBef>
                <a:spcPct val="0"/>
              </a:spcBef>
              <a:spcAft>
                <a:spcPct val="0"/>
              </a:spcAft>
              <a:defRPr sz="3300">
                <a:solidFill>
                  <a:schemeClr val="tx1"/>
                </a:solidFill>
                <a:latin typeface="Calibri" charset="0"/>
              </a:defRPr>
            </a:lvl9pPr>
          </a:lstStyle>
          <a:p>
            <a:r>
              <a:rPr lang="en-IN" sz="3600" b="1" dirty="0"/>
              <a:t>Underwater Image Enhancement using CLAHE</a:t>
            </a:r>
            <a:endParaRPr lang="en-IN" sz="3600" dirty="0"/>
          </a:p>
          <a:p>
            <a:pPr eaLnBrk="1" hangingPunct="1">
              <a:defRPr/>
            </a:pPr>
            <a:endParaRPr lang="en-US" altLang="en-US" sz="3200" b="1" dirty="0">
              <a:latin typeface="Times New Roman" panose="02020603050405020304" pitchFamily="18" charset="0"/>
              <a:cs typeface="Times New Roman" panose="02020603050405020304" pitchFamily="18" charset="0"/>
            </a:endParaRPr>
          </a:p>
        </p:txBody>
      </p:sp>
      <p:sp>
        <p:nvSpPr>
          <p:cNvPr id="14" name="Subtitle 2"/>
          <p:cNvSpPr>
            <a:spLocks noGrp="1"/>
          </p:cNvSpPr>
          <p:nvPr/>
        </p:nvSpPr>
        <p:spPr bwMode="auto">
          <a:xfrm>
            <a:off x="863120" y="3275806"/>
            <a:ext cx="3663117" cy="18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panose="020B0604020202020204" pitchFamily="34" charset="0"/>
              <a:buNone/>
              <a:defRPr sz="2400" kern="1200">
                <a:solidFill>
                  <a:schemeClr val="tx1">
                    <a:tint val="75000"/>
                  </a:schemeClr>
                </a:solidFill>
                <a:latin typeface="+mn-lt"/>
                <a:ea typeface="+mn-ea"/>
                <a:cs typeface="+mn-cs"/>
              </a:defRPr>
            </a:lvl1pPr>
            <a:lvl2pPr marL="342883" indent="0" algn="ctr" rtl="0" eaLnBrk="0" fontAlgn="base" hangingPunct="0">
              <a:spcBef>
                <a:spcPct val="20000"/>
              </a:spcBef>
              <a:spcAft>
                <a:spcPct val="0"/>
              </a:spcAft>
              <a:buFont typeface="Arial" panose="020B0604020202020204" pitchFamily="34" charset="0"/>
              <a:buNone/>
              <a:defRPr sz="2100" kern="1200">
                <a:solidFill>
                  <a:schemeClr val="tx1">
                    <a:tint val="75000"/>
                  </a:schemeClr>
                </a:solidFill>
                <a:latin typeface="+mn-lt"/>
                <a:ea typeface="+mn-ea"/>
                <a:cs typeface="+mn-cs"/>
              </a:defRPr>
            </a:lvl2pPr>
            <a:lvl3pPr marL="685766" indent="0" algn="ctr" rtl="0" eaLnBrk="0" fontAlgn="base" hangingPunct="0">
              <a:spcBef>
                <a:spcPct val="20000"/>
              </a:spcBef>
              <a:spcAft>
                <a:spcPct val="0"/>
              </a:spcAft>
              <a:buFont typeface="Arial" panose="020B0604020202020204" pitchFamily="34" charset="0"/>
              <a:buNone/>
              <a:defRPr kern="1200">
                <a:solidFill>
                  <a:schemeClr val="tx1">
                    <a:tint val="75000"/>
                  </a:schemeClr>
                </a:solidFill>
                <a:latin typeface="+mn-lt"/>
                <a:ea typeface="+mn-ea"/>
                <a:cs typeface="+mn-cs"/>
              </a:defRPr>
            </a:lvl3pPr>
            <a:lvl4pPr marL="1028649" indent="0" algn="ctr"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n-ea"/>
                <a:cs typeface="+mn-cs"/>
              </a:defRPr>
            </a:lvl4pPr>
            <a:lvl5pPr marL="1371532" indent="0" algn="ctr"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n-ea"/>
                <a:cs typeface="+mn-cs"/>
              </a:defRPr>
            </a:lvl5pPr>
            <a:lvl6pPr marL="1714414" indent="0" algn="ctr" defTabSz="685766"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6pPr>
            <a:lvl7pPr marL="2057297" indent="0" algn="ctr" defTabSz="685766"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7pPr>
            <a:lvl8pPr marL="2400180" indent="0" algn="ctr" defTabSz="685766"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2743063" indent="0" algn="ctr" defTabSz="685766"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pPr algn="l"/>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BATCH No. – (B9)</a:t>
            </a:r>
          </a:p>
          <a:p>
            <a:pPr algn="l"/>
            <a:r>
              <a:rPr lang="en-US" altLang="en-US" sz="2000" dirty="0" err="1" smtClean="0">
                <a:solidFill>
                  <a:schemeClr val="tx1">
                    <a:lumMod val="95000"/>
                    <a:lumOff val="5000"/>
                  </a:schemeClr>
                </a:solidFill>
                <a:latin typeface="Times New Roman" panose="02020603050405020304" pitchFamily="18" charset="0"/>
                <a:cs typeface="Times New Roman" panose="02020603050405020304" pitchFamily="18" charset="0"/>
              </a:rPr>
              <a:t>M.Pallavi</a:t>
            </a:r>
            <a:r>
              <a:rPr lang="en-US" alt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en-US" sz="2000" dirty="0">
                <a:solidFill>
                  <a:schemeClr val="tx1">
                    <a:lumMod val="95000"/>
                    <a:lumOff val="5000"/>
                  </a:schemeClr>
                </a:solidFill>
                <a:latin typeface="Times New Roman" panose="02020603050405020304" pitchFamily="18" charset="0"/>
                <a:cs typeface="Times New Roman" panose="02020603050405020304" pitchFamily="18" charset="0"/>
              </a:rPr>
              <a:t>- 19A95A0410</a:t>
            </a:r>
          </a:p>
          <a:p>
            <a:pPr algn="l"/>
            <a:r>
              <a:rPr lang="en-US" altLang="en-US" sz="2000" dirty="0" err="1" smtClean="0">
                <a:solidFill>
                  <a:schemeClr val="tx1">
                    <a:lumMod val="95000"/>
                    <a:lumOff val="5000"/>
                  </a:schemeClr>
                </a:solidFill>
                <a:latin typeface="Times New Roman" panose="02020603050405020304" pitchFamily="18" charset="0"/>
                <a:cs typeface="Times New Roman" panose="02020603050405020304" pitchFamily="18" charset="0"/>
              </a:rPr>
              <a:t>N.Vasu</a:t>
            </a:r>
            <a:r>
              <a:rPr lang="en-US" alt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en-US" sz="2000" dirty="0">
                <a:solidFill>
                  <a:schemeClr val="tx1">
                    <a:lumMod val="95000"/>
                    <a:lumOff val="5000"/>
                  </a:schemeClr>
                </a:solidFill>
                <a:latin typeface="Times New Roman" panose="02020603050405020304" pitchFamily="18" charset="0"/>
                <a:cs typeface="Times New Roman" panose="02020603050405020304" pitchFamily="18" charset="0"/>
              </a:rPr>
              <a:t>- 18A91A0498</a:t>
            </a:r>
          </a:p>
          <a:p>
            <a:pPr algn="l"/>
            <a:r>
              <a:rPr lang="en-US" altLang="en-US" sz="2000" dirty="0" err="1" smtClean="0">
                <a:solidFill>
                  <a:schemeClr val="tx1">
                    <a:lumMod val="95000"/>
                    <a:lumOff val="5000"/>
                  </a:schemeClr>
                </a:solidFill>
                <a:latin typeface="Times New Roman" panose="02020603050405020304" pitchFamily="18" charset="0"/>
                <a:cs typeface="Times New Roman" panose="02020603050405020304" pitchFamily="18" charset="0"/>
              </a:rPr>
              <a:t>K.Sudheer</a:t>
            </a:r>
            <a:r>
              <a:rPr lang="en-US" alt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en-US" sz="2000" dirty="0">
                <a:solidFill>
                  <a:schemeClr val="tx1">
                    <a:lumMod val="95000"/>
                    <a:lumOff val="5000"/>
                  </a:schemeClr>
                </a:solidFill>
                <a:latin typeface="Times New Roman" panose="02020603050405020304" pitchFamily="18" charset="0"/>
                <a:cs typeface="Times New Roman" panose="02020603050405020304" pitchFamily="18" charset="0"/>
              </a:rPr>
              <a:t>-18A91A0488</a:t>
            </a:r>
          </a:p>
          <a:p>
            <a:pPr algn="l"/>
            <a:r>
              <a:rPr lang="en-US" altLang="en-US" sz="2000" dirty="0" err="1" smtClean="0">
                <a:solidFill>
                  <a:schemeClr val="tx1">
                    <a:lumMod val="95000"/>
                    <a:lumOff val="5000"/>
                  </a:schemeClr>
                </a:solidFill>
                <a:latin typeface="Times New Roman" panose="02020603050405020304" pitchFamily="18" charset="0"/>
                <a:cs typeface="Times New Roman" panose="02020603050405020304" pitchFamily="18" charset="0"/>
              </a:rPr>
              <a:t>T.Siva</a:t>
            </a:r>
            <a:r>
              <a:rPr lang="en-US" alt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en-US" sz="2000" dirty="0">
                <a:solidFill>
                  <a:schemeClr val="tx1">
                    <a:lumMod val="95000"/>
                    <a:lumOff val="5000"/>
                  </a:schemeClr>
                </a:solidFill>
                <a:latin typeface="Times New Roman" panose="02020603050405020304" pitchFamily="18" charset="0"/>
                <a:cs typeface="Times New Roman" panose="02020603050405020304" pitchFamily="18" charset="0"/>
              </a:rPr>
              <a:t>Ram-17A91A04B3</a:t>
            </a:r>
          </a:p>
        </p:txBody>
      </p:sp>
      <p:sp>
        <p:nvSpPr>
          <p:cNvPr id="16" name="Subtitle 2"/>
          <p:cNvSpPr txBox="1">
            <a:spLocks/>
          </p:cNvSpPr>
          <p:nvPr/>
        </p:nvSpPr>
        <p:spPr bwMode="auto">
          <a:xfrm>
            <a:off x="5410380" y="3454234"/>
            <a:ext cx="5641522"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1" rIns="68580" bIns="34291"/>
          <a:ls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a:lstStyle>
          <a:p>
            <a:pPr>
              <a:buFont typeface="Arial" panose="020B0604020202020204" pitchFamily="34" charset="0"/>
              <a:buNone/>
            </a:pPr>
            <a:r>
              <a:rPr lang="en-US" altLang="en-US" sz="2400" b="1" dirty="0"/>
              <a:t>Project Guide:</a:t>
            </a:r>
          </a:p>
          <a:p>
            <a:r>
              <a:rPr lang="en-IN" sz="2400" dirty="0" err="1"/>
              <a:t>Dr.</a:t>
            </a:r>
            <a:r>
              <a:rPr lang="en-IN" sz="2400" dirty="0"/>
              <a:t> </a:t>
            </a:r>
            <a:r>
              <a:rPr lang="en-IN" sz="2400" dirty="0" smtClean="0"/>
              <a:t>Gulivindala </a:t>
            </a:r>
            <a:r>
              <a:rPr lang="en-IN" sz="2400" dirty="0"/>
              <a:t>Suresh </a:t>
            </a:r>
            <a:r>
              <a:rPr lang="en-IN" sz="2400" baseline="-25000" dirty="0"/>
              <a:t>M.TECH., </a:t>
            </a:r>
            <a:r>
              <a:rPr lang="en-IN" sz="2400" baseline="-25000" dirty="0" smtClean="0"/>
              <a:t>Ph.D.</a:t>
            </a:r>
            <a:endParaRPr lang="en-IN" sz="2400" dirty="0" smtClean="0"/>
          </a:p>
          <a:p>
            <a:r>
              <a:rPr lang="en-IN" sz="2400" dirty="0" smtClean="0"/>
              <a:t>Professor</a:t>
            </a:r>
            <a:r>
              <a:rPr lang="en-IN" sz="2400" dirty="0"/>
              <a:t>,</a:t>
            </a:r>
          </a:p>
          <a:p>
            <a:r>
              <a:rPr lang="en-IN" sz="2400" dirty="0"/>
              <a:t>Department of ECE,</a:t>
            </a:r>
          </a:p>
        </p:txBody>
      </p:sp>
      <p:sp>
        <p:nvSpPr>
          <p:cNvPr id="17" name="Subtitle 2"/>
          <p:cNvSpPr txBox="1">
            <a:spLocks/>
          </p:cNvSpPr>
          <p:nvPr/>
        </p:nvSpPr>
        <p:spPr bwMode="auto">
          <a:xfrm>
            <a:off x="1490629" y="5770685"/>
            <a:ext cx="75374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1" rIns="68580" bIns="34291"/>
          <a:ls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a:lstStyle>
          <a:p>
            <a:pPr algn="ctr">
              <a:buFont typeface="Arial" panose="020B0604020202020204" pitchFamily="34" charset="0"/>
              <a:buNone/>
            </a:pPr>
            <a:r>
              <a:rPr lang="en-US" altLang="en-US" sz="2000" b="1" dirty="0"/>
              <a:t>Department of Electronics and Communication Engineering,</a:t>
            </a:r>
          </a:p>
          <a:p>
            <a:pPr algn="ctr">
              <a:buFont typeface="Arial" panose="020B0604020202020204" pitchFamily="34" charset="0"/>
              <a:buNone/>
            </a:pPr>
            <a:r>
              <a:rPr lang="en-US" altLang="en-US" sz="2000" b="1" dirty="0"/>
              <a:t>Aditya Engineering College(A)</a:t>
            </a:r>
          </a:p>
          <a:p>
            <a:pPr algn="ctr">
              <a:buFont typeface="Arial" panose="020B0604020202020204" pitchFamily="34" charset="0"/>
              <a:buNone/>
            </a:pPr>
            <a:r>
              <a:rPr lang="en-US" altLang="en-US" sz="2000" b="1" dirty="0"/>
              <a:t>ADB Road, </a:t>
            </a:r>
            <a:r>
              <a:rPr lang="en-US" altLang="en-US" sz="2000" b="1" dirty="0" err="1"/>
              <a:t>Surampalem</a:t>
            </a:r>
            <a:r>
              <a:rPr lang="en-US" altLang="en-US" sz="2000" b="1" dirty="0"/>
              <a:t>, East Godavari (Dt). A.P.</a:t>
            </a:r>
          </a:p>
        </p:txBody>
      </p:sp>
      <p:sp>
        <p:nvSpPr>
          <p:cNvPr id="19" name="Slide Number Placeholder 5"/>
          <p:cNvSpPr>
            <a:spLocks noGrp="1" noChangeArrowheads="1"/>
          </p:cNvSpPr>
          <p:nvPr/>
        </p:nvSpPr>
        <p:spPr bwMode="auto">
          <a:xfrm>
            <a:off x="9907022" y="5276397"/>
            <a:ext cx="207962" cy="2746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900" kern="1200">
                <a:solidFill>
                  <a:srgbClr val="898989"/>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a:lstStyle>
          <a:p>
            <a:fld id="{91850B1C-DBB2-4727-BC43-7B320514DBFD}" type="slidenum">
              <a:rPr lang="en-US" altLang="en-US" b="1"/>
              <a:pPr/>
              <a:t>2</a:t>
            </a:fld>
            <a:endParaRPr lang="en-US" altLang="en-US" b="1"/>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9304" y="0"/>
            <a:ext cx="1424098" cy="75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descr="Aditya Engineering College - Excellent Placement Record">
            <a:extLst>
              <a:ext uri="{FF2B5EF4-FFF2-40B4-BE49-F238E27FC236}">
                <a16:creationId xmlns="" xmlns:a16="http://schemas.microsoft.com/office/drawing/2014/main" id="{907EBC24-3843-4053-A912-24DFF89D05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9994" y="1912226"/>
            <a:ext cx="2527956" cy="151677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9646480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09623" y="86264"/>
            <a:ext cx="4244196" cy="584775"/>
          </a:xfrm>
          <a:prstGeom prst="rect">
            <a:avLst/>
          </a:prstGeom>
          <a:noFill/>
        </p:spPr>
        <p:txBody>
          <a:bodyPr wrap="square" rtlCol="0">
            <a:sp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Exposedness weight</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1733909" y="741872"/>
            <a:ext cx="10205050" cy="1990288"/>
          </a:xfrm>
          <a:prstGeom prst="rect">
            <a:avLst/>
          </a:prstGeom>
          <a:noFill/>
        </p:spPr>
        <p:txBody>
          <a:bodyPr wrap="square" rtlCol="0">
            <a:spAutoFit/>
          </a:bodyPr>
          <a:lstStyle/>
          <a:p>
            <a:pPr marL="285750" indent="-285750" algn="just">
              <a:spcBef>
                <a:spcPts val="100"/>
              </a:spcBef>
              <a:spcAft>
                <a:spcPts val="100"/>
              </a:spcAf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evaluates how well a </a:t>
            </a:r>
            <a:r>
              <a:rPr lang="en-US" sz="2400" dirty="0" smtClean="0">
                <a:latin typeface="Times New Roman" panose="02020603050405020304" pitchFamily="18" charset="0"/>
                <a:cs typeface="Times New Roman" panose="02020603050405020304" pitchFamily="18" charset="0"/>
              </a:rPr>
              <a:t>pixel </a:t>
            </a:r>
            <a:r>
              <a:rPr lang="en-IN" sz="2400" dirty="0" smtClean="0">
                <a:latin typeface="Times New Roman" panose="02020603050405020304" pitchFamily="18" charset="0"/>
                <a:cs typeface="Times New Roman" panose="02020603050405020304" pitchFamily="18" charset="0"/>
              </a:rPr>
              <a:t>is </a:t>
            </a:r>
            <a:r>
              <a:rPr lang="en-IN" sz="2400" dirty="0">
                <a:latin typeface="Times New Roman" panose="02020603050405020304" pitchFamily="18" charset="0"/>
                <a:cs typeface="Times New Roman" panose="02020603050405020304" pitchFamily="18" charset="0"/>
              </a:rPr>
              <a:t>exposed</a:t>
            </a:r>
            <a:r>
              <a:rPr lang="en-IN" sz="2400" dirty="0" smtClean="0">
                <a:latin typeface="Times New Roman" panose="02020603050405020304" pitchFamily="18" charset="0"/>
                <a:cs typeface="Times New Roman" panose="02020603050405020304" pitchFamily="18" charset="0"/>
              </a:rPr>
              <a:t>.</a:t>
            </a:r>
          </a:p>
          <a:p>
            <a:pPr marL="285750" indent="-285750" algn="just">
              <a:spcBef>
                <a:spcPts val="100"/>
              </a:spcBef>
              <a:spcAft>
                <a:spcPts val="1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This assessed quality provides an estimator </a:t>
            </a:r>
            <a:r>
              <a:rPr lang="en-US" sz="2400" dirty="0" smtClean="0">
                <a:latin typeface="Times New Roman" panose="02020603050405020304" pitchFamily="18" charset="0"/>
                <a:cs typeface="Times New Roman" panose="02020603050405020304" pitchFamily="18" charset="0"/>
              </a:rPr>
              <a:t>to preserve </a:t>
            </a:r>
            <a:r>
              <a:rPr lang="en-US" sz="2400" dirty="0">
                <a:latin typeface="Times New Roman" panose="02020603050405020304" pitchFamily="18" charset="0"/>
                <a:cs typeface="Times New Roman" panose="02020603050405020304" pitchFamily="18" charset="0"/>
              </a:rPr>
              <a:t>a constant appearance of the local contrast, </a:t>
            </a:r>
            <a:r>
              <a:rPr lang="en-US" sz="2400" dirty="0" smtClean="0">
                <a:latin typeface="Times New Roman" panose="02020603050405020304" pitchFamily="18" charset="0"/>
                <a:cs typeface="Times New Roman" panose="02020603050405020304" pitchFamily="18" charset="0"/>
              </a:rPr>
              <a:t>that ideally </a:t>
            </a:r>
            <a:r>
              <a:rPr lang="en-US" sz="2400" dirty="0">
                <a:latin typeface="Times New Roman" panose="02020603050405020304" pitchFamily="18" charset="0"/>
                <a:cs typeface="Times New Roman" panose="02020603050405020304" pitchFamily="18" charset="0"/>
              </a:rPr>
              <a:t>is neither exaggerated nor understated</a:t>
            </a:r>
            <a:r>
              <a:rPr lang="en-US" sz="2400" dirty="0" smtClean="0">
                <a:latin typeface="Times New Roman" panose="02020603050405020304" pitchFamily="18" charset="0"/>
                <a:cs typeface="Times New Roman" panose="02020603050405020304" pitchFamily="18" charset="0"/>
              </a:rPr>
              <a:t>.</a:t>
            </a:r>
          </a:p>
          <a:p>
            <a:pPr marL="285750" indent="-285750" algn="just">
              <a:spcBef>
                <a:spcPts val="100"/>
              </a:spcBef>
              <a:spcAft>
                <a:spcPts val="100"/>
              </a:spcAft>
              <a:buFont typeface="Wingdings" panose="05000000000000000000" pitchFamily="2" charset="2"/>
              <a:buChar char="ü"/>
            </a:pPr>
            <a:r>
              <a:rPr lang="en-IN" sz="2400" dirty="0" smtClean="0">
                <a:latin typeface="Times New Roman" panose="02020603050405020304" pitchFamily="18" charset="0"/>
                <a:cs typeface="Times New Roman" panose="02020603050405020304" pitchFamily="18" charset="0"/>
              </a:rPr>
              <a:t>Commonly,</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pixels tend to have a higher exposed appearance </a:t>
            </a:r>
            <a:r>
              <a:rPr lang="en-US" sz="2400" dirty="0" smtClean="0">
                <a:latin typeface="Times New Roman" panose="02020603050405020304" pitchFamily="18" charset="0"/>
                <a:cs typeface="Times New Roman" panose="02020603050405020304" pitchFamily="18" charset="0"/>
              </a:rPr>
              <a:t>when their </a:t>
            </a:r>
            <a:r>
              <a:rPr lang="en-US" sz="2400" dirty="0">
                <a:latin typeface="Times New Roman" panose="02020603050405020304" pitchFamily="18" charset="0"/>
                <a:cs typeface="Times New Roman" panose="02020603050405020304" pitchFamily="18" charset="0"/>
              </a:rPr>
              <a:t>normalized values are close to the average value </a:t>
            </a:r>
            <a:r>
              <a:rPr lang="en-US" sz="2400" dirty="0" smtClean="0">
                <a:latin typeface="Times New Roman" panose="02020603050405020304" pitchFamily="18" charset="0"/>
                <a:cs typeface="Times New Roman" panose="02020603050405020304" pitchFamily="18" charset="0"/>
              </a:rPr>
              <a:t>of </a:t>
            </a:r>
            <a:r>
              <a:rPr lang="en-IN" sz="2400" dirty="0" smtClean="0">
                <a:latin typeface="Times New Roman" panose="02020603050405020304" pitchFamily="18" charset="0"/>
                <a:cs typeface="Times New Roman" panose="02020603050405020304" pitchFamily="18" charset="0"/>
              </a:rPr>
              <a:t>0.5.</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50175" t="46119" r="12106" b="12235"/>
          <a:stretch/>
        </p:blipFill>
        <p:spPr>
          <a:xfrm>
            <a:off x="4745565" y="2732159"/>
            <a:ext cx="3490891" cy="3499307"/>
          </a:xfrm>
          <a:prstGeom prst="rect">
            <a:avLst/>
          </a:prstGeom>
        </p:spPr>
      </p:pic>
      <p:sp>
        <p:nvSpPr>
          <p:cNvPr id="3" name="TextBox 2"/>
          <p:cNvSpPr txBox="1"/>
          <p:nvPr/>
        </p:nvSpPr>
        <p:spPr>
          <a:xfrm>
            <a:off x="4639734" y="6231466"/>
            <a:ext cx="3852333" cy="461665"/>
          </a:xfrm>
          <a:prstGeom prst="rect">
            <a:avLst/>
          </a:prstGeom>
          <a:noFill/>
        </p:spPr>
        <p:txBody>
          <a:bodyPr wrap="square" rtlCol="0">
            <a:spAutoFit/>
          </a:bodyPr>
          <a:lstStyle/>
          <a:p>
            <a:pPr algn="ctr"/>
            <a:r>
              <a:rPr lang="en-US" sz="2400" dirty="0" smtClean="0">
                <a:latin typeface="Times New Roman" panose="02020603050405020304" pitchFamily="18" charset="0"/>
                <a:cs typeface="Times New Roman" panose="02020603050405020304" pitchFamily="18" charset="0"/>
              </a:rPr>
              <a:t>Exposedness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4101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1682152" y="1061048"/>
                <a:ext cx="10144664" cy="3695435"/>
              </a:xfrm>
              <a:prstGeom prst="rect">
                <a:avLst/>
              </a:prstGeom>
              <a:noFill/>
            </p:spPr>
            <p:txBody>
              <a:bodyPr wrap="square" rtlCol="0">
                <a:spAutoFit/>
              </a:bodyPr>
              <a:lstStyle/>
              <a:p>
                <a:pPr marL="285750" indent="-285750" algn="just">
                  <a:spcBef>
                    <a:spcPts val="100"/>
                  </a:spcBef>
                  <a:spcAft>
                    <a:spcPts val="100"/>
                  </a:spcAf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This weight map is expressed as a Gaussian-modeled distance to the average normalized range value (0.5):</a:t>
                </a:r>
              </a:p>
              <a:p>
                <a:pPr marL="285750" indent="-285750" algn="just">
                  <a:spcBef>
                    <a:spcPts val="100"/>
                  </a:spcBef>
                  <a:spcAft>
                    <a:spcPts val="100"/>
                  </a:spcAft>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algn="just">
                  <a:spcBef>
                    <a:spcPts val="100"/>
                  </a:spcBef>
                  <a:spcAft>
                    <a:spcPts val="100"/>
                  </a:spcAft>
                </a:pP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W</a:t>
                </a:r>
                <a:r>
                  <a:rPr lang="en-IN" sz="2400" baseline="-25000" dirty="0">
                    <a:latin typeface="Times New Roman" panose="02020603050405020304" pitchFamily="18" charset="0"/>
                    <a:cs typeface="Times New Roman" panose="02020603050405020304" pitchFamily="18" charset="0"/>
                  </a:rPr>
                  <a:t>E</a:t>
                </a:r>
                <a:r>
                  <a:rPr lang="en-IN" sz="2400" dirty="0">
                    <a:latin typeface="Times New Roman" panose="02020603050405020304" pitchFamily="18" charset="0"/>
                    <a:cs typeface="Times New Roman" panose="02020603050405020304" pitchFamily="18" charset="0"/>
                  </a:rPr>
                  <a:t>(x, y) = </a:t>
                </a:r>
                <a:r>
                  <a:rPr lang="en-IN" sz="2400" dirty="0" err="1">
                    <a:latin typeface="Times New Roman" panose="02020603050405020304" pitchFamily="18" charset="0"/>
                    <a:cs typeface="Times New Roman" panose="02020603050405020304" pitchFamily="18" charset="0"/>
                  </a:rPr>
                  <a:t>exp</a:t>
                </a:r>
                <a:r>
                  <a:rPr lang="en-IN" sz="2400" dirty="0">
                    <a:latin typeface="Times New Roman" panose="02020603050405020304" pitchFamily="18" charset="0"/>
                    <a:cs typeface="Times New Roman" panose="02020603050405020304" pitchFamily="18" charset="0"/>
                  </a:rPr>
                  <a:t>(−</a:t>
                </a:r>
                <a14:m>
                  <m:oMath xmlns:m="http://schemas.openxmlformats.org/officeDocument/2006/math">
                    <m:f>
                      <m:fPr>
                        <m:ctrlPr>
                          <a:rPr lang="en-US" sz="2400" i="1">
                            <a:latin typeface="Cambria Math" panose="02040503050406030204" pitchFamily="18" charset="0"/>
                          </a:rPr>
                        </m:ctrlPr>
                      </m:fPr>
                      <m:num>
                        <m:r>
                          <m:rPr>
                            <m:nor/>
                          </m:rPr>
                          <a:rPr lang="en-IN" sz="2400" dirty="0">
                            <a:latin typeface="Times New Roman" panose="02020603050405020304" pitchFamily="18" charset="0"/>
                            <a:cs typeface="Times New Roman" panose="02020603050405020304" pitchFamily="18" charset="0"/>
                          </a:rPr>
                          <m:t>(</m:t>
                        </m:r>
                        <m:r>
                          <m:rPr>
                            <m:nor/>
                          </m:rPr>
                          <a:rPr lang="en-IN" sz="2400" dirty="0">
                            <a:latin typeface="Times New Roman" panose="02020603050405020304" pitchFamily="18" charset="0"/>
                            <a:cs typeface="Times New Roman" panose="02020603050405020304" pitchFamily="18" charset="0"/>
                          </a:rPr>
                          <m:t>Ik</m:t>
                        </m:r>
                        <m:r>
                          <m:rPr>
                            <m:nor/>
                          </m:rPr>
                          <a:rPr lang="en-IN" sz="2400" dirty="0">
                            <a:latin typeface="Times New Roman" panose="02020603050405020304" pitchFamily="18" charset="0"/>
                            <a:cs typeface="Times New Roman" panose="02020603050405020304" pitchFamily="18" charset="0"/>
                          </a:rPr>
                          <m:t>(</m:t>
                        </m:r>
                        <m:r>
                          <m:rPr>
                            <m:nor/>
                          </m:rPr>
                          <a:rPr lang="en-IN" sz="2400" dirty="0">
                            <a:latin typeface="Times New Roman" panose="02020603050405020304" pitchFamily="18" charset="0"/>
                            <a:cs typeface="Times New Roman" panose="02020603050405020304" pitchFamily="18" charset="0"/>
                          </a:rPr>
                          <m:t>x</m:t>
                        </m:r>
                        <m:r>
                          <m:rPr>
                            <m:nor/>
                          </m:rPr>
                          <a:rPr lang="en-IN" sz="2400" dirty="0">
                            <a:latin typeface="Times New Roman" panose="02020603050405020304" pitchFamily="18" charset="0"/>
                            <a:cs typeface="Times New Roman" panose="02020603050405020304" pitchFamily="18" charset="0"/>
                          </a:rPr>
                          <m:t>, </m:t>
                        </m:r>
                        <m:r>
                          <m:rPr>
                            <m:nor/>
                          </m:rPr>
                          <a:rPr lang="en-IN" sz="2400" dirty="0">
                            <a:latin typeface="Times New Roman" panose="02020603050405020304" pitchFamily="18" charset="0"/>
                            <a:cs typeface="Times New Roman" panose="02020603050405020304" pitchFamily="18" charset="0"/>
                          </a:rPr>
                          <m:t>y</m:t>
                        </m:r>
                        <m:r>
                          <m:rPr>
                            <m:nor/>
                          </m:rPr>
                          <a:rPr lang="en-IN" sz="2400" dirty="0">
                            <a:latin typeface="Times New Roman" panose="02020603050405020304" pitchFamily="18" charset="0"/>
                            <a:cs typeface="Times New Roman" panose="02020603050405020304" pitchFamily="18" charset="0"/>
                          </a:rPr>
                          <m:t>) − 0.5)2</m:t>
                        </m:r>
                      </m:num>
                      <m:den>
                        <m:r>
                          <a:rPr lang="en-US" sz="2400" i="1">
                            <a:latin typeface="Cambria Math" panose="02040503050406030204" pitchFamily="18" charset="0"/>
                          </a:rPr>
                          <m:t>2</m:t>
                        </m:r>
                        <m:r>
                          <a:rPr lang="en-US" sz="2400" i="1">
                            <a:latin typeface="Cambria Math" panose="02040503050406030204" pitchFamily="18" charset="0"/>
                          </a:rPr>
                          <m:t>𝞼</m:t>
                        </m:r>
                      </m:den>
                    </m:f>
                  </m:oMath>
                </a14:m>
                <a:r>
                  <a:rPr lang="en-IN" sz="2400" dirty="0">
                    <a:latin typeface="Times New Roman" panose="02020603050405020304" pitchFamily="18" charset="0"/>
                    <a:cs typeface="Times New Roman" panose="02020603050405020304" pitchFamily="18" charset="0"/>
                  </a:rPr>
                  <a:t>) </a:t>
                </a:r>
              </a:p>
              <a:p>
                <a:pPr marL="800100" lvl="1" indent="-342900" algn="just">
                  <a:spcBef>
                    <a:spcPts val="100"/>
                  </a:spcBef>
                  <a:spcAft>
                    <a:spcPts val="100"/>
                  </a:spcAf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800100" lvl="1" indent="-342900" algn="just">
                  <a:spcBef>
                    <a:spcPts val="100"/>
                  </a:spcBef>
                  <a:spcAft>
                    <a:spcPts val="1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where </a:t>
                </a:r>
                <a14:m>
                  <m:oMath xmlns:m="http://schemas.openxmlformats.org/officeDocument/2006/math">
                    <m:r>
                      <m:rPr>
                        <m:nor/>
                      </m:rPr>
                      <a:rPr lang="en-IN" sz="2400" dirty="0">
                        <a:latin typeface="Times New Roman" panose="02020603050405020304" pitchFamily="18" charset="0"/>
                        <a:cs typeface="Times New Roman" panose="02020603050405020304" pitchFamily="18" charset="0"/>
                      </a:rPr>
                      <m:t>I</m:t>
                    </m:r>
                    <m:r>
                      <m:rPr>
                        <m:nor/>
                      </m:rPr>
                      <a:rPr lang="en-IN" sz="2400" baseline="30000" dirty="0">
                        <a:latin typeface="Times New Roman" panose="02020603050405020304" pitchFamily="18" charset="0"/>
                        <a:cs typeface="Times New Roman" panose="02020603050405020304" pitchFamily="18" charset="0"/>
                      </a:rPr>
                      <m:t>k</m:t>
                    </m:r>
                    <m:r>
                      <a:rPr lang="en-IN" sz="2400" i="1" baseline="30000" dirty="0">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(x, y) represents the value of the pixel location (x, y) of the input image </a:t>
                </a:r>
                <a14:m>
                  <m:oMath xmlns:m="http://schemas.openxmlformats.org/officeDocument/2006/math">
                    <m:r>
                      <m:rPr>
                        <m:nor/>
                      </m:rPr>
                      <a:rPr lang="en-IN" sz="2400" dirty="0">
                        <a:latin typeface="Times New Roman" panose="02020603050405020304" pitchFamily="18" charset="0"/>
                        <a:cs typeface="Times New Roman" panose="02020603050405020304" pitchFamily="18" charset="0"/>
                      </a:rPr>
                      <m:t>I</m:t>
                    </m:r>
                    <m:r>
                      <m:rPr>
                        <m:nor/>
                      </m:rPr>
                      <a:rPr lang="en-IN" sz="2400" baseline="30000" dirty="0">
                        <a:latin typeface="Times New Roman" panose="02020603050405020304" pitchFamily="18" charset="0"/>
                        <a:cs typeface="Times New Roman" panose="02020603050405020304" pitchFamily="18" charset="0"/>
                      </a:rPr>
                      <m:t>k</m:t>
                    </m:r>
                  </m:oMath>
                </a14:m>
                <a:endParaRPr lang="en-IN" sz="2400" dirty="0">
                  <a:latin typeface="Times New Roman" panose="02020603050405020304" pitchFamily="18" charset="0"/>
                  <a:cs typeface="Times New Roman" panose="02020603050405020304" pitchFamily="18" charset="0"/>
                </a:endParaRPr>
              </a:p>
              <a:p>
                <a:pPr marL="800100" lvl="1" indent="-342900" algn="just">
                  <a:spcBef>
                    <a:spcPts val="100"/>
                  </a:spcBef>
                  <a:spcAft>
                    <a:spcPts val="100"/>
                  </a:spcAf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while the standard deviation is set to</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a:latin typeface="Cambria Math" panose="02040503050406030204" pitchFamily="18" charset="0"/>
                      </a:rPr>
                      <m:t> </m:t>
                    </m:r>
                    <m:r>
                      <a:rPr lang="en-US" sz="2400" i="1">
                        <a:latin typeface="Cambria Math" panose="02040503050406030204" pitchFamily="18" charset="0"/>
                      </a:rPr>
                      <m:t>𝞼</m:t>
                    </m:r>
                  </m:oMath>
                </a14:m>
                <a:r>
                  <a:rPr lang="en-IN" sz="2400" dirty="0">
                    <a:latin typeface="Times New Roman" panose="02020603050405020304" pitchFamily="18" charset="0"/>
                    <a:cs typeface="Times New Roman" panose="02020603050405020304" pitchFamily="18" charset="0"/>
                  </a:rPr>
                  <a:t>  = 0.25.</a:t>
                </a:r>
              </a:p>
              <a:p>
                <a:endParaRPr lang="en-IN" dirty="0"/>
              </a:p>
            </p:txBody>
          </p:sp>
        </mc:Choice>
        <mc:Fallback xmlns="">
          <p:sp>
            <p:nvSpPr>
              <p:cNvPr id="4" name="TextBox 3"/>
              <p:cNvSpPr txBox="1">
                <a:spLocks noRot="1" noChangeAspect="1" noMove="1" noResize="1" noEditPoints="1" noAdjustHandles="1" noChangeArrowheads="1" noChangeShapeType="1" noTextEdit="1"/>
              </p:cNvSpPr>
              <p:nvPr/>
            </p:nvSpPr>
            <p:spPr>
              <a:xfrm>
                <a:off x="1682152" y="1061048"/>
                <a:ext cx="10144664" cy="3695435"/>
              </a:xfrm>
              <a:prstGeom prst="rect">
                <a:avLst/>
              </a:prstGeom>
              <a:blipFill rotWithShape="0">
                <a:blip r:embed="rId2"/>
                <a:stretch>
                  <a:fillRect l="-841" t="-1320" r="-901"/>
                </a:stretch>
              </a:blipFill>
            </p:spPr>
            <p:txBody>
              <a:bodyPr/>
              <a:lstStyle/>
              <a:p>
                <a:r>
                  <a:rPr lang="en-IN">
                    <a:noFill/>
                  </a:rPr>
                  <a:t> </a:t>
                </a:r>
              </a:p>
            </p:txBody>
          </p:sp>
        </mc:Fallback>
      </mc:AlternateContent>
    </p:spTree>
    <p:extLst>
      <p:ext uri="{BB962C8B-B14F-4D97-AF65-F5344CB8AC3E}">
        <p14:creationId xmlns:p14="http://schemas.microsoft.com/office/powerpoint/2010/main" val="40108934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30392" y="94890"/>
            <a:ext cx="4718649" cy="584775"/>
          </a:xfrm>
          <a:prstGeom prst="rect">
            <a:avLst/>
          </a:prstGeom>
          <a:noFill/>
        </p:spPr>
        <p:txBody>
          <a:bodyPr wrap="square" rtlCol="0">
            <a:spAutoFit/>
          </a:bodyPr>
          <a:lstStyle/>
          <a:p>
            <a:r>
              <a:rPr lang="en-IN"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Normalized weights</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1716656" y="810883"/>
                <a:ext cx="9558068" cy="3374001"/>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To yield consistent results, we employ the </a:t>
                </a:r>
                <a:r>
                  <a:rPr lang="en-US" sz="2400" dirty="0" smtClean="0">
                    <a:latin typeface="Times New Roman" panose="02020603050405020304" pitchFamily="18" charset="0"/>
                    <a:cs typeface="Times New Roman" panose="02020603050405020304" pitchFamily="18" charset="0"/>
                  </a:rPr>
                  <a:t>normalized weight </a:t>
                </a:r>
                <a:r>
                  <a:rPr lang="en-US" sz="2400" dirty="0">
                    <a:latin typeface="Times New Roman" panose="02020603050405020304" pitchFamily="18" charset="0"/>
                    <a:cs typeface="Times New Roman" panose="02020603050405020304" pitchFamily="18" charset="0"/>
                  </a:rPr>
                  <a:t>values </a:t>
                </a:r>
                <a:r>
                  <a:rPr lang="en-US" sz="2400" dirty="0" smtClean="0">
                    <a:latin typeface="Times New Roman" panose="02020603050405020304" pitchFamily="18" charset="0"/>
                    <a:cs typeface="Times New Roman" panose="02020603050405020304" pitchFamily="18" charset="0"/>
                  </a:rPr>
                  <a:t>W </a:t>
                </a:r>
                <a:r>
                  <a:rPr lang="en-US" sz="2400" dirty="0">
                    <a:latin typeface="Times New Roman" panose="02020603050405020304" pitchFamily="18" charset="0"/>
                    <a:cs typeface="Times New Roman" panose="02020603050405020304" pitchFamily="18" charset="0"/>
                  </a:rPr>
                  <a:t>(for an input k the normalized weight </a:t>
                </a:r>
                <a:r>
                  <a:rPr lang="en-US" sz="2400" dirty="0" smtClean="0">
                    <a:latin typeface="Times New Roman" panose="02020603050405020304" pitchFamily="18" charset="0"/>
                    <a:cs typeface="Times New Roman" panose="02020603050405020304" pitchFamily="18" charset="0"/>
                  </a:rPr>
                  <a:t>is </a:t>
                </a:r>
                <a:r>
                  <a:rPr lang="en-IN" sz="2400" dirty="0" smtClean="0">
                    <a:latin typeface="Times New Roman" panose="02020603050405020304" pitchFamily="18" charset="0"/>
                    <a:cs typeface="Times New Roman" panose="02020603050405020304" pitchFamily="18" charset="0"/>
                  </a:rPr>
                  <a:t>computed </a:t>
                </a:r>
                <a:r>
                  <a:rPr lang="en-IN" sz="2400" dirty="0">
                    <a:latin typeface="Times New Roman" panose="02020603050405020304" pitchFamily="18" charset="0"/>
                    <a:cs typeface="Times New Roman" panose="02020603050405020304" pitchFamily="18" charset="0"/>
                  </a:rPr>
                  <a:t>as 	</a:t>
                </a:r>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IN" sz="2400" dirty="0"/>
                  <a:t>			</a:t>
                </a:r>
                <a14:m>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𝑊</m:t>
                        </m:r>
                      </m:e>
                      <m:sup>
                        <m:r>
                          <a:rPr lang="en-IN" sz="2400" i="1">
                            <a:latin typeface="Cambria Math" panose="02040503050406030204" pitchFamily="18" charset="0"/>
                          </a:rPr>
                          <m:t>𝑘</m:t>
                        </m:r>
                      </m:sup>
                    </m:sSup>
                    <m:r>
                      <a:rPr lang="en-IN" sz="2400" i="1">
                        <a:latin typeface="Cambria Math" panose="02040503050406030204" pitchFamily="18" charset="0"/>
                      </a:rPr>
                      <m:t>= </m:t>
                    </m:r>
                    <m:f>
                      <m:fPr>
                        <m:ctrlPr>
                          <a:rPr lang="en-IN" sz="2400" i="1">
                            <a:latin typeface="Cambria Math" panose="02040503050406030204" pitchFamily="18" charset="0"/>
                          </a:rPr>
                        </m:ctrlPr>
                      </m:fPr>
                      <m:num>
                        <m:sSup>
                          <m:sSupPr>
                            <m:ctrlPr>
                              <a:rPr lang="en-IN" sz="2400" i="1">
                                <a:latin typeface="Cambria Math" panose="02040503050406030204" pitchFamily="18" charset="0"/>
                              </a:rPr>
                            </m:ctrlPr>
                          </m:sSupPr>
                          <m:e>
                            <m:r>
                              <a:rPr lang="en-IN" sz="2400" i="1">
                                <a:latin typeface="Cambria Math" panose="02040503050406030204" pitchFamily="18" charset="0"/>
                              </a:rPr>
                              <m:t>𝑊</m:t>
                            </m:r>
                          </m:e>
                          <m:sup>
                            <m:r>
                              <a:rPr lang="en-IN" sz="2400" i="1">
                                <a:latin typeface="Cambria Math" panose="02040503050406030204" pitchFamily="18" charset="0"/>
                              </a:rPr>
                              <m:t>𝑘</m:t>
                            </m:r>
                          </m:sup>
                        </m:sSup>
                      </m:num>
                      <m:den>
                        <m:nary>
                          <m:naryPr>
                            <m:chr m:val="∑"/>
                            <m:limLoc m:val="undOvr"/>
                            <m:ctrlPr>
                              <a:rPr lang="en-IN" sz="2400" i="1">
                                <a:latin typeface="Cambria Math" panose="02040503050406030204" pitchFamily="18" charset="0"/>
                              </a:rPr>
                            </m:ctrlPr>
                          </m:naryPr>
                          <m:sub>
                            <m:r>
                              <a:rPr lang="en-IN" sz="2400" i="1">
                                <a:latin typeface="Cambria Math" panose="02040503050406030204" pitchFamily="18" charset="0"/>
                              </a:rPr>
                              <m:t>𝑘</m:t>
                            </m:r>
                            <m:r>
                              <a:rPr lang="en-IN" sz="2400" i="1">
                                <a:latin typeface="Cambria Math" panose="02040503050406030204" pitchFamily="18" charset="0"/>
                              </a:rPr>
                              <m:t>=1</m:t>
                            </m:r>
                          </m:sub>
                          <m:sup>
                            <m:r>
                              <a:rPr lang="en-IN" sz="2400" i="1">
                                <a:latin typeface="Cambria Math" panose="02040503050406030204" pitchFamily="18" charset="0"/>
                              </a:rPr>
                              <m:t>𝑘</m:t>
                            </m:r>
                          </m:sup>
                          <m:e>
                            <m:sSup>
                              <m:sSupPr>
                                <m:ctrlPr>
                                  <a:rPr lang="en-IN" sz="2400" i="1">
                                    <a:latin typeface="Cambria Math" panose="02040503050406030204" pitchFamily="18" charset="0"/>
                                  </a:rPr>
                                </m:ctrlPr>
                              </m:sSupPr>
                              <m:e>
                                <m:r>
                                  <a:rPr lang="en-IN" sz="2400" i="1">
                                    <a:latin typeface="Cambria Math" panose="02040503050406030204" pitchFamily="18" charset="0"/>
                                  </a:rPr>
                                  <m:t>𝑊</m:t>
                                </m:r>
                              </m:e>
                              <m:sup>
                                <m:r>
                                  <a:rPr lang="en-IN" sz="2400" i="1">
                                    <a:latin typeface="Cambria Math" panose="02040503050406030204" pitchFamily="18" charset="0"/>
                                  </a:rPr>
                                  <m:t>𝑘</m:t>
                                </m:r>
                              </m:sup>
                            </m:sSup>
                          </m:e>
                        </m:nary>
                      </m:den>
                    </m:f>
                  </m:oMath>
                </a14:m>
                <a:r>
                  <a:rPr lang="en-IN" sz="2400" baseline="30000" dirty="0"/>
                  <a:t> </a:t>
                </a:r>
                <a:endParaRPr lang="en-IN" sz="2400" dirty="0"/>
              </a:p>
              <a:p>
                <a:endParaRPr lang="en-IN"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400" dirty="0" smtClean="0">
                    <a:latin typeface="Times New Roman" panose="02020603050405020304" pitchFamily="18" charset="0"/>
                    <a:cs typeface="Times New Roman" panose="02020603050405020304" pitchFamily="18" charset="0"/>
                  </a:rPr>
                  <a:t>By </a:t>
                </a:r>
                <a:r>
                  <a:rPr lang="en-IN" sz="2400" dirty="0">
                    <a:latin typeface="Times New Roman" panose="02020603050405020304" pitchFamily="18" charset="0"/>
                    <a:cs typeface="Times New Roman" panose="02020603050405020304" pitchFamily="18" charset="0"/>
                  </a:rPr>
                  <a:t>constraining </a:t>
                </a:r>
                <a:r>
                  <a:rPr lang="en-IN" sz="2400" dirty="0" smtClean="0">
                    <a:latin typeface="Times New Roman" panose="02020603050405020304" pitchFamily="18" charset="0"/>
                    <a:cs typeface="Times New Roman" panose="02020603050405020304" pitchFamily="18" charset="0"/>
                  </a:rPr>
                  <a:t>that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sum at each pixel location of the weight </a:t>
                </a:r>
                <a:r>
                  <a:rPr lang="en-US" sz="2400" dirty="0" smtClean="0">
                    <a:latin typeface="Times New Roman" panose="02020603050405020304" pitchFamily="18" charset="0"/>
                    <a:cs typeface="Times New Roman" panose="02020603050405020304" pitchFamily="18" charset="0"/>
                  </a:rPr>
                  <a:t>maps W equals one </a:t>
                </a:r>
                <a:r>
                  <a:rPr lang="en-US" sz="2400" dirty="0">
                    <a:latin typeface="Times New Roman" panose="02020603050405020304" pitchFamily="18" charset="0"/>
                    <a:cs typeface="Times New Roman" panose="02020603050405020304" pitchFamily="18" charset="0"/>
                  </a:rPr>
                  <a:t>(the normalized weights of corresponding weights </a:t>
                </a:r>
                <a:r>
                  <a:rPr lang="en-US" sz="2400" dirty="0" smtClean="0">
                    <a:latin typeface="Times New Roman" panose="02020603050405020304" pitchFamily="18" charset="0"/>
                    <a:cs typeface="Times New Roman" panose="02020603050405020304" pitchFamily="18" charset="0"/>
                  </a:rPr>
                  <a:t>are shown </a:t>
                </a:r>
                <a:r>
                  <a:rPr lang="en-US" sz="2400" dirty="0">
                    <a:latin typeface="Times New Roman" panose="02020603050405020304" pitchFamily="18" charset="0"/>
                    <a:cs typeface="Times New Roman" panose="02020603050405020304" pitchFamily="18" charset="0"/>
                  </a:rPr>
                  <a:t>at the bottom of </a:t>
                </a:r>
                <a:r>
                  <a:rPr lang="en-US" sz="2400" dirty="0" smtClean="0">
                    <a:latin typeface="Times New Roman" panose="02020603050405020304" pitchFamily="18" charset="0"/>
                    <a:cs typeface="Times New Roman" panose="02020603050405020304" pitchFamily="18" charset="0"/>
                  </a:rPr>
                  <a:t>figure).</a:t>
                </a:r>
                <a:endParaRPr lang="en-IN" sz="2400" dirty="0">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716656" y="810883"/>
                <a:ext cx="9558068" cy="3374001"/>
              </a:xfrm>
              <a:prstGeom prst="rect">
                <a:avLst/>
              </a:prstGeom>
              <a:blipFill rotWithShape="0">
                <a:blip r:embed="rId2"/>
                <a:stretch>
                  <a:fillRect l="-893" t="-1447" r="-574" b="-3255"/>
                </a:stretch>
              </a:blipFill>
            </p:spPr>
            <p:txBody>
              <a:bodyPr/>
              <a:lstStyle/>
              <a:p>
                <a:r>
                  <a:rPr lang="en-IN">
                    <a:noFill/>
                  </a:rPr>
                  <a:t> </a:t>
                </a:r>
              </a:p>
            </p:txBody>
          </p:sp>
        </mc:Fallback>
      </mc:AlternateContent>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9737" t="3822" r="9506" b="8385"/>
          <a:stretch/>
        </p:blipFill>
        <p:spPr>
          <a:xfrm>
            <a:off x="2692400" y="4316102"/>
            <a:ext cx="2230253" cy="2252397"/>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9362" t="4938" r="8677" b="14445"/>
          <a:stretch/>
        </p:blipFill>
        <p:spPr>
          <a:xfrm>
            <a:off x="5842001" y="4296944"/>
            <a:ext cx="2497666" cy="2271555"/>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9819" t="3828" r="9476" b="9752"/>
          <a:stretch/>
        </p:blipFill>
        <p:spPr>
          <a:xfrm>
            <a:off x="9165882" y="4296944"/>
            <a:ext cx="2274956" cy="2252432"/>
          </a:xfrm>
          <a:prstGeom prst="rect">
            <a:avLst/>
          </a:prstGeom>
        </p:spPr>
      </p:pic>
    </p:spTree>
    <p:extLst>
      <p:ext uri="{BB962C8B-B14F-4D97-AF65-F5344CB8AC3E}">
        <p14:creationId xmlns:p14="http://schemas.microsoft.com/office/powerpoint/2010/main" val="35823040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23</a:t>
            </a:fld>
            <a:endParaRPr lang="en-US" dirty="0"/>
          </a:p>
        </p:txBody>
      </p:sp>
      <p:sp>
        <p:nvSpPr>
          <p:cNvPr id="3" name="TextBox 2"/>
          <p:cNvSpPr txBox="1"/>
          <p:nvPr/>
        </p:nvSpPr>
        <p:spPr>
          <a:xfrm>
            <a:off x="1589725" y="91881"/>
            <a:ext cx="3302000" cy="461665"/>
          </a:xfrm>
          <a:prstGeom prst="rect">
            <a:avLst/>
          </a:prstGeom>
          <a:noFill/>
        </p:spPr>
        <p:txBody>
          <a:bodyPr wrap="square" rtlCol="0">
            <a:spAutoFit/>
          </a:bodyPr>
          <a:lstStyle/>
          <a:p>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Multi-Scale Fusion</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TextBox 3"/>
              <p:cNvSpPr txBox="1"/>
              <p:nvPr/>
            </p:nvSpPr>
            <p:spPr>
              <a:xfrm>
                <a:off x="1905638" y="563265"/>
                <a:ext cx="9304867" cy="2369495"/>
              </a:xfrm>
              <a:prstGeom prst="rect">
                <a:avLst/>
              </a:prstGeom>
              <a:noFill/>
            </p:spPr>
            <p:txBody>
              <a:bodyPr wrap="square" rtlCol="0">
                <a:spAutoFit/>
              </a:bodyPr>
              <a:lstStyle/>
              <a:p>
                <a:pPr marL="285750" indent="-285750">
                  <a:buFont typeface="Wingdings" panose="05000000000000000000" pitchFamily="2" charset="2"/>
                  <a:buChar char="ü"/>
                </a:pPr>
                <a:r>
                  <a:rPr lang="en-IN" sz="2400" dirty="0" smtClean="0">
                    <a:latin typeface="Times New Roman" panose="02020603050405020304" pitchFamily="18" charset="0"/>
                    <a:cs typeface="Times New Roman" panose="02020603050405020304" pitchFamily="18" charset="0"/>
                  </a:rPr>
                  <a:t>Concerning image fusion, Equation (1) can be used for simple processing of the two groups of input images. However, this method will lead to </a:t>
                </a:r>
                <a:r>
                  <a:rPr lang="en-IN" sz="2400" dirty="0" err="1">
                    <a:latin typeface="Times New Roman" panose="02020603050405020304" pitchFamily="18" charset="0"/>
                    <a:cs typeface="Times New Roman" panose="02020603050405020304" pitchFamily="18" charset="0"/>
                  </a:rPr>
                  <a:t>artifacts</a:t>
                </a:r>
                <a:r>
                  <a:rPr lang="en-IN" sz="2400" dirty="0">
                    <a:latin typeface="Times New Roman" panose="02020603050405020304" pitchFamily="18" charset="0"/>
                    <a:cs typeface="Times New Roman" panose="02020603050405020304" pitchFamily="18" charset="0"/>
                  </a:rPr>
                  <a:t> in the resulting images. Thus, the fusion method based on multi-scale Laplacian pyramid decomposition is adopted in this study to avoid this </a:t>
                </a:r>
                <a:r>
                  <a:rPr lang="en-IN" sz="2400" dirty="0" smtClean="0">
                    <a:latin typeface="Times New Roman" panose="02020603050405020304" pitchFamily="18" charset="0"/>
                    <a:cs typeface="Times New Roman" panose="02020603050405020304" pitchFamily="18" charset="0"/>
                  </a:rPr>
                  <a:t>situation.</a:t>
                </a:r>
              </a:p>
              <a:p>
                <a:pPr marL="1657350" lvl="3" indent="-285750">
                  <a:buFont typeface="Wingdings" panose="05000000000000000000" pitchFamily="2" charset="2"/>
                  <a:buChar char="ü"/>
                </a:pP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𝐹𝑢𝑠𝑖𝑜𝑛</m:t>
                        </m:r>
                      </m:e>
                      <m:sub>
                        <m:r>
                          <a:rPr lang="en-IN" sz="2400" i="1">
                            <a:latin typeface="Cambria Math" panose="02040503050406030204" pitchFamily="18" charset="0"/>
                          </a:rPr>
                          <m:t>(</m:t>
                        </m:r>
                        <m:r>
                          <a:rPr lang="en-IN" sz="2400" i="1">
                            <a:latin typeface="Cambria Math" panose="02040503050406030204" pitchFamily="18" charset="0"/>
                          </a:rPr>
                          <m:t>𝑖</m:t>
                        </m:r>
                        <m:r>
                          <a:rPr lang="en-IN" sz="2400" i="1">
                            <a:latin typeface="Cambria Math" panose="02040503050406030204" pitchFamily="18" charset="0"/>
                          </a:rPr>
                          <m:t>,</m:t>
                        </m:r>
                        <m:r>
                          <a:rPr lang="en-IN" sz="2400" i="1">
                            <a:latin typeface="Cambria Math" panose="02040503050406030204" pitchFamily="18" charset="0"/>
                          </a:rPr>
                          <m:t>𝑗</m:t>
                        </m:r>
                        <m:r>
                          <a:rPr lang="en-IN" sz="2400" i="1">
                            <a:latin typeface="Cambria Math" panose="02040503050406030204" pitchFamily="18" charset="0"/>
                          </a:rPr>
                          <m:t>)</m:t>
                        </m:r>
                      </m:sub>
                    </m:sSub>
                    <m:r>
                      <a:rPr lang="en-IN" sz="2400" i="1">
                        <a:latin typeface="Cambria Math" panose="02040503050406030204" pitchFamily="18" charset="0"/>
                      </a:rPr>
                      <m:t>=</m:t>
                    </m:r>
                    <m:nary>
                      <m:naryPr>
                        <m:chr m:val="∑"/>
                        <m:limLoc m:val="undOvr"/>
                        <m:ctrlPr>
                          <a:rPr lang="en-IN" sz="2400" i="1">
                            <a:latin typeface="Cambria Math" panose="02040503050406030204" pitchFamily="18" charset="0"/>
                          </a:rPr>
                        </m:ctrlPr>
                      </m:naryPr>
                      <m:sub>
                        <m:r>
                          <a:rPr lang="en-IN" sz="2400" i="1">
                            <a:latin typeface="Cambria Math" panose="02040503050406030204" pitchFamily="18" charset="0"/>
                          </a:rPr>
                          <m:t>𝑛</m:t>
                        </m:r>
                        <m:r>
                          <a:rPr lang="en-IN" sz="2400" i="1">
                            <a:latin typeface="Cambria Math" panose="02040503050406030204" pitchFamily="18" charset="0"/>
                          </a:rPr>
                          <m:t>=1</m:t>
                        </m:r>
                      </m:sub>
                      <m:sup>
                        <m:r>
                          <a:rPr lang="en-IN" sz="2400" i="1">
                            <a:latin typeface="Cambria Math" panose="02040503050406030204" pitchFamily="18" charset="0"/>
                          </a:rPr>
                          <m:t>𝑁</m:t>
                        </m:r>
                      </m:sup>
                      <m:e>
                        <m:sSub>
                          <m:sSubPr>
                            <m:ctrlPr>
                              <a:rPr lang="en-IN" sz="2400" i="1">
                                <a:latin typeface="Cambria Math" panose="02040503050406030204" pitchFamily="18" charset="0"/>
                              </a:rPr>
                            </m:ctrlPr>
                          </m:sSubPr>
                          <m:e>
                            <m:r>
                              <a:rPr lang="en-IN" sz="2400" i="1">
                                <a:latin typeface="Cambria Math" panose="02040503050406030204" pitchFamily="18" charset="0"/>
                              </a:rPr>
                              <m:t>𝑊</m:t>
                            </m:r>
                          </m:e>
                          <m:sub>
                            <m:r>
                              <a:rPr lang="en-IN" sz="2400" i="1">
                                <a:latin typeface="Cambria Math" panose="02040503050406030204" pitchFamily="18" charset="0"/>
                              </a:rPr>
                              <m:t>𝑛</m:t>
                            </m:r>
                          </m:sub>
                        </m:sSub>
                        <m:d>
                          <m:dPr>
                            <m:ctrlPr>
                              <a:rPr lang="en-IN" sz="2400" i="1">
                                <a:latin typeface="Cambria Math" panose="02040503050406030204" pitchFamily="18" charset="0"/>
                              </a:rPr>
                            </m:ctrlPr>
                          </m:dPr>
                          <m:e>
                            <m:r>
                              <a:rPr lang="en-IN" sz="2400" i="1">
                                <a:latin typeface="Cambria Math" panose="02040503050406030204" pitchFamily="18" charset="0"/>
                              </a:rPr>
                              <m:t>𝑖</m:t>
                            </m:r>
                            <m:r>
                              <a:rPr lang="en-IN" sz="2400" i="1">
                                <a:latin typeface="Cambria Math" panose="02040503050406030204" pitchFamily="18" charset="0"/>
                              </a:rPr>
                              <m:t>,</m:t>
                            </m:r>
                            <m:r>
                              <a:rPr lang="en-IN" sz="2400" i="1">
                                <a:latin typeface="Cambria Math" panose="02040503050406030204" pitchFamily="18" charset="0"/>
                              </a:rPr>
                              <m:t>𝑗</m:t>
                            </m:r>
                          </m:e>
                        </m:d>
                        <m:sSub>
                          <m:sSubPr>
                            <m:ctrlPr>
                              <a:rPr lang="en-IN" sz="2400" i="1">
                                <a:latin typeface="Cambria Math" panose="02040503050406030204" pitchFamily="18" charset="0"/>
                              </a:rPr>
                            </m:ctrlPr>
                          </m:sSubPr>
                          <m:e>
                            <m:r>
                              <a:rPr lang="en-IN" sz="2400" i="1">
                                <a:latin typeface="Cambria Math" panose="02040503050406030204" pitchFamily="18" charset="0"/>
                              </a:rPr>
                              <m:t>𝐼</m:t>
                            </m:r>
                          </m:e>
                          <m:sub>
                            <m:r>
                              <a:rPr lang="en-IN" sz="2400" i="1">
                                <a:latin typeface="Cambria Math" panose="02040503050406030204" pitchFamily="18" charset="0"/>
                              </a:rPr>
                              <m:t>𝑛</m:t>
                            </m:r>
                          </m:sub>
                        </m:sSub>
                        <m:d>
                          <m:dPr>
                            <m:ctrlPr>
                              <a:rPr lang="en-IN" sz="2400" i="1">
                                <a:latin typeface="Cambria Math" panose="02040503050406030204" pitchFamily="18" charset="0"/>
                              </a:rPr>
                            </m:ctrlPr>
                          </m:dPr>
                          <m:e>
                            <m:r>
                              <a:rPr lang="en-IN" sz="2400" i="1">
                                <a:latin typeface="Cambria Math" panose="02040503050406030204" pitchFamily="18" charset="0"/>
                              </a:rPr>
                              <m:t>𝑖</m:t>
                            </m:r>
                            <m:r>
                              <a:rPr lang="en-IN" sz="2400" i="1">
                                <a:latin typeface="Cambria Math" panose="02040503050406030204" pitchFamily="18" charset="0"/>
                              </a:rPr>
                              <m:t>,</m:t>
                            </m:r>
                            <m:r>
                              <a:rPr lang="en-IN" sz="2400" i="1">
                                <a:latin typeface="Cambria Math" panose="02040503050406030204" pitchFamily="18" charset="0"/>
                              </a:rPr>
                              <m:t>𝑗</m:t>
                            </m:r>
                          </m:e>
                        </m:d>
                      </m:e>
                    </m:nary>
                  </m:oMath>
                </a14:m>
                <a:endParaRPr lang="en-IN" sz="2400" dirty="0">
                  <a:latin typeface="Times New Roman" panose="02020603050405020304" pitchFamily="18" charset="0"/>
                  <a:cs typeface="Times New Roman" panose="02020603050405020304"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1905638" y="563265"/>
                <a:ext cx="9304867" cy="2369495"/>
              </a:xfrm>
              <a:prstGeom prst="rect">
                <a:avLst/>
              </a:prstGeom>
              <a:blipFill rotWithShape="0">
                <a:blip r:embed="rId2"/>
                <a:stretch>
                  <a:fillRect l="-917" t="-2057" b="-35476"/>
                </a:stretch>
              </a:blipFill>
            </p:spPr>
            <p:txBody>
              <a:bodyPr/>
              <a:lstStyle/>
              <a:p>
                <a:r>
                  <a:rPr lang="en-IN">
                    <a:noFill/>
                  </a:rPr>
                  <a:t> </a:t>
                </a:r>
              </a:p>
            </p:txBody>
          </p:sp>
        </mc:Fallback>
      </mc:AlternateContent>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1515" t="8327" r="21717" b="23020"/>
          <a:stretch/>
        </p:blipFill>
        <p:spPr>
          <a:xfrm>
            <a:off x="4891725" y="3082411"/>
            <a:ext cx="3014135" cy="3057039"/>
          </a:xfrm>
          <a:prstGeom prst="rect">
            <a:avLst/>
          </a:prstGeom>
        </p:spPr>
      </p:pic>
      <p:sp>
        <p:nvSpPr>
          <p:cNvPr id="6" name="TextBox 5"/>
          <p:cNvSpPr txBox="1"/>
          <p:nvPr/>
        </p:nvSpPr>
        <p:spPr>
          <a:xfrm>
            <a:off x="4707467" y="6065837"/>
            <a:ext cx="3166533" cy="461665"/>
          </a:xfrm>
          <a:prstGeom prst="rect">
            <a:avLst/>
          </a:prstGeom>
          <a:noFill/>
        </p:spPr>
        <p:txBody>
          <a:bodyPr wrap="square" rtlCol="0">
            <a:spAutoFit/>
          </a:bodyPr>
          <a:lstStyle/>
          <a:p>
            <a:pPr algn="ctr"/>
            <a:r>
              <a:rPr lang="en-US" sz="2400" dirty="0" smtClean="0">
                <a:latin typeface="Times New Roman" panose="02020603050405020304" pitchFamily="18" charset="0"/>
                <a:cs typeface="Times New Roman" panose="02020603050405020304" pitchFamily="18" charset="0"/>
              </a:rPr>
              <a:t>Fused Output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60779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2754" y="370935"/>
            <a:ext cx="4718649" cy="584775"/>
          </a:xfrm>
          <a:prstGeom prst="rect">
            <a:avLst/>
          </a:prstGeom>
          <a:noFill/>
        </p:spPr>
        <p:txBody>
          <a:bodyPr wrap="square" rtlCol="0">
            <a:sp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3" name="TextBox 2"/>
          <p:cNvSpPr txBox="1"/>
          <p:nvPr/>
        </p:nvSpPr>
        <p:spPr>
          <a:xfrm>
            <a:off x="1690777" y="1302589"/>
            <a:ext cx="10032521" cy="4893647"/>
          </a:xfrm>
          <a:prstGeom prst="rect">
            <a:avLst/>
          </a:prstGeom>
          <a:noFill/>
        </p:spPr>
        <p:txBody>
          <a:bodyPr wrap="square" rtlCol="0">
            <a:spAutoFit/>
          </a:bodyPr>
          <a:lstStyle/>
          <a:p>
            <a:pPr marL="34290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Experimental </a:t>
            </a:r>
            <a:r>
              <a:rPr lang="en-US" sz="2400" dirty="0">
                <a:latin typeface="Times New Roman" panose="02020603050405020304" pitchFamily="18" charset="0"/>
                <a:cs typeface="Times New Roman" panose="02020603050405020304" pitchFamily="18" charset="0"/>
              </a:rPr>
              <a:t>results are exhibited to </a:t>
            </a:r>
            <a:r>
              <a:rPr lang="en-US" sz="2400" dirty="0" smtClean="0">
                <a:latin typeface="Times New Roman" panose="02020603050405020304" pitchFamily="18" charset="0"/>
                <a:cs typeface="Times New Roman" panose="02020603050405020304" pitchFamily="18" charset="0"/>
              </a:rPr>
              <a:t>assess the </a:t>
            </a:r>
            <a:r>
              <a:rPr lang="en-US" sz="2400" dirty="0">
                <a:latin typeface="Times New Roman" panose="02020603050405020304" pitchFamily="18" charset="0"/>
                <a:cs typeface="Times New Roman" panose="02020603050405020304" pitchFamily="18" charset="0"/>
              </a:rPr>
              <a:t>performance of the proposed approach. </a:t>
            </a:r>
            <a:r>
              <a:rPr lang="en-US" sz="2400" dirty="0" smtClean="0">
                <a:latin typeface="Times New Roman" panose="02020603050405020304" pitchFamily="18" charset="0"/>
                <a:cs typeface="Times New Roman" panose="02020603050405020304" pitchFamily="18" charset="0"/>
              </a:rPr>
              <a:t>Qualitative </a:t>
            </a:r>
            <a:r>
              <a:rPr lang="en-IN" sz="2400" dirty="0" smtClean="0">
                <a:latin typeface="Times New Roman" panose="02020603050405020304" pitchFamily="18" charset="0"/>
                <a:cs typeface="Times New Roman" panose="02020603050405020304" pitchFamily="18" charset="0"/>
              </a:rPr>
              <a:t>results</a:t>
            </a:r>
            <a:r>
              <a:rPr lang="en-IN" sz="2400" dirty="0">
                <a:latin typeface="Times New Roman" panose="02020603050405020304" pitchFamily="18" charset="0"/>
                <a:cs typeface="Times New Roman" panose="02020603050405020304" pitchFamily="18" charset="0"/>
              </a:rPr>
              <a:t>, quantitative results, and applications are </a:t>
            </a:r>
            <a:r>
              <a:rPr lang="en-IN" sz="2400" dirty="0" smtClean="0">
                <a:latin typeface="Times New Roman" panose="02020603050405020304" pitchFamily="18" charset="0"/>
                <a:cs typeface="Times New Roman" panose="02020603050405020304" pitchFamily="18" charset="0"/>
              </a:rPr>
              <a:t>implemented, respectively.</a:t>
            </a:r>
          </a:p>
          <a:p>
            <a:pPr marL="342900" indent="-342900">
              <a:buFont typeface="Wingdings" panose="05000000000000000000" pitchFamily="2" charset="2"/>
              <a:buChar char="ü"/>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400" dirty="0" smtClean="0">
                <a:latin typeface="Times New Roman" panose="02020603050405020304" pitchFamily="18" charset="0"/>
                <a:cs typeface="Times New Roman" panose="02020603050405020304" pitchFamily="18" charset="0"/>
              </a:rPr>
              <a:t>Three existing </a:t>
            </a:r>
            <a:r>
              <a:rPr lang="en-IN" sz="2400" dirty="0">
                <a:latin typeface="Times New Roman" panose="02020603050405020304" pitchFamily="18" charset="0"/>
                <a:cs typeface="Times New Roman" panose="02020603050405020304" pitchFamily="18" charset="0"/>
              </a:rPr>
              <a:t>excellent </a:t>
            </a:r>
            <a:r>
              <a:rPr lang="en-IN" sz="2400" dirty="0" smtClean="0">
                <a:latin typeface="Times New Roman" panose="02020603050405020304" pitchFamily="18" charset="0"/>
                <a:cs typeface="Times New Roman" panose="02020603050405020304" pitchFamily="18" charset="0"/>
              </a:rPr>
              <a:t>underwater </a:t>
            </a:r>
            <a:r>
              <a:rPr lang="en-US" sz="2400" dirty="0" smtClean="0">
                <a:latin typeface="Times New Roman" panose="02020603050405020304" pitchFamily="18" charset="0"/>
                <a:cs typeface="Times New Roman" panose="02020603050405020304" pitchFamily="18" charset="0"/>
              </a:rPr>
              <a:t>images </a:t>
            </a:r>
            <a:r>
              <a:rPr lang="en-US" sz="2400" dirty="0">
                <a:latin typeface="Times New Roman" panose="02020603050405020304" pitchFamily="18" charset="0"/>
                <a:cs typeface="Times New Roman" panose="02020603050405020304" pitchFamily="18" charset="0"/>
              </a:rPr>
              <a:t>processing methods are utilized to compare </a:t>
            </a:r>
            <a:r>
              <a:rPr lang="en-US" sz="2400" dirty="0" smtClean="0">
                <a:latin typeface="Times New Roman" panose="02020603050405020304" pitchFamily="18" charset="0"/>
                <a:cs typeface="Times New Roman" panose="02020603050405020304" pitchFamily="18" charset="0"/>
              </a:rPr>
              <a:t>with the </a:t>
            </a:r>
            <a:r>
              <a:rPr lang="en-US" sz="2400" dirty="0">
                <a:latin typeface="Times New Roman" panose="02020603050405020304" pitchFamily="18" charset="0"/>
                <a:cs typeface="Times New Roman" panose="02020603050405020304" pitchFamily="18" charset="0"/>
              </a:rPr>
              <a:t>proposed approach, that is, </a:t>
            </a:r>
            <a:r>
              <a:rPr lang="en-US" sz="2400" dirty="0" smtClean="0">
                <a:latin typeface="Times New Roman" panose="02020603050405020304" pitchFamily="18" charset="0"/>
                <a:cs typeface="Times New Roman" panose="02020603050405020304" pitchFamily="18" charset="0"/>
              </a:rPr>
              <a:t>CLAHE, </a:t>
            </a:r>
            <a:r>
              <a:rPr lang="en-US" sz="2400" dirty="0">
                <a:latin typeface="Times New Roman" panose="02020603050405020304" pitchFamily="18" charset="0"/>
                <a:cs typeface="Times New Roman" panose="02020603050405020304" pitchFamily="18" charset="0"/>
              </a:rPr>
              <a:t>DCP</a:t>
            </a:r>
            <a:r>
              <a:rPr lang="en-US"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and </a:t>
            </a:r>
            <a:r>
              <a:rPr lang="en-IN" sz="2400" dirty="0">
                <a:latin typeface="Times New Roman" panose="02020603050405020304" pitchFamily="18" charset="0"/>
                <a:cs typeface="Times New Roman" panose="02020603050405020304" pitchFamily="18" charset="0"/>
              </a:rPr>
              <a:t>FB</a:t>
            </a:r>
            <a:r>
              <a:rPr lang="en-IN"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Most of the images used for </a:t>
            </a:r>
            <a:r>
              <a:rPr lang="en-US" sz="2400" dirty="0" smtClean="0">
                <a:latin typeface="Times New Roman" panose="02020603050405020304" pitchFamily="18" charset="0"/>
                <a:cs typeface="Times New Roman" panose="02020603050405020304" pitchFamily="18" charset="0"/>
              </a:rPr>
              <a:t>the experiments </a:t>
            </a:r>
            <a:r>
              <a:rPr lang="en-US" sz="2400" dirty="0">
                <a:latin typeface="Times New Roman" panose="02020603050405020304" pitchFamily="18" charset="0"/>
                <a:cs typeface="Times New Roman" panose="02020603050405020304" pitchFamily="18" charset="0"/>
              </a:rPr>
              <a:t>come from </a:t>
            </a:r>
            <a:r>
              <a:rPr lang="en-US" sz="2400" b="1" dirty="0" smtClean="0">
                <a:latin typeface="Times New Roman" panose="02020603050405020304" pitchFamily="18" charset="0"/>
                <a:cs typeface="Times New Roman" panose="02020603050405020304" pitchFamily="18" charset="0"/>
              </a:rPr>
              <a:t>UIEB</a:t>
            </a:r>
            <a:r>
              <a:rPr lang="en-US" sz="2400" dirty="0" smtClean="0">
                <a:latin typeface="Times New Roman" panose="02020603050405020304" pitchFamily="18" charset="0"/>
                <a:cs typeface="Times New Roman" panose="02020603050405020304" pitchFamily="18" charset="0"/>
              </a:rPr>
              <a:t> data set, </a:t>
            </a:r>
            <a:r>
              <a:rPr lang="en-US" sz="2400" b="1" dirty="0">
                <a:latin typeface="Times New Roman" panose="02020603050405020304" pitchFamily="18" charset="0"/>
                <a:cs typeface="Times New Roman" panose="02020603050405020304" pitchFamily="18" charset="0"/>
              </a:rPr>
              <a:t>U45</a:t>
            </a:r>
            <a:r>
              <a:rPr lang="en-US" sz="2400" dirty="0">
                <a:latin typeface="Times New Roman" panose="02020603050405020304" pitchFamily="18" charset="0"/>
                <a:cs typeface="Times New Roman" panose="02020603050405020304" pitchFamily="18" charset="0"/>
              </a:rPr>
              <a:t> data </a:t>
            </a:r>
            <a:r>
              <a:rPr lang="en-US" sz="2400" dirty="0" smtClean="0">
                <a:latin typeface="Times New Roman" panose="02020603050405020304" pitchFamily="18" charset="0"/>
                <a:cs typeface="Times New Roman" panose="02020603050405020304" pitchFamily="18" charset="0"/>
              </a:rPr>
              <a:t>set, </a:t>
            </a:r>
            <a:r>
              <a:rPr lang="en-US" sz="2400" b="1" dirty="0" smtClean="0">
                <a:latin typeface="Times New Roman" panose="02020603050405020304" pitchFamily="18" charset="0"/>
                <a:cs typeface="Times New Roman" panose="02020603050405020304" pitchFamily="18" charset="0"/>
              </a:rPr>
              <a:t>and real-world </a:t>
            </a:r>
            <a:r>
              <a:rPr lang="en-US" sz="2400" b="1" dirty="0">
                <a:latin typeface="Times New Roman" panose="02020603050405020304" pitchFamily="18" charset="0"/>
                <a:cs typeface="Times New Roman" panose="02020603050405020304" pitchFamily="18" charset="0"/>
              </a:rPr>
              <a:t>underwater image enhancement </a:t>
            </a:r>
            <a:r>
              <a:rPr lang="en-US" sz="2400" dirty="0">
                <a:latin typeface="Times New Roman" panose="02020603050405020304" pitchFamily="18" charset="0"/>
                <a:cs typeface="Times New Roman" panose="02020603050405020304" pitchFamily="18" charset="0"/>
              </a:rPr>
              <a:t>(RUIE) </a:t>
            </a:r>
            <a:r>
              <a:rPr lang="en-US" sz="2400" dirty="0" smtClean="0">
                <a:latin typeface="Times New Roman" panose="02020603050405020304" pitchFamily="18" charset="0"/>
                <a:cs typeface="Times New Roman" panose="02020603050405020304" pitchFamily="18" charset="0"/>
              </a:rPr>
              <a:t>data</a:t>
            </a:r>
            <a:r>
              <a:rPr lang="en-IN" sz="2400" dirty="0" smtClean="0">
                <a:latin typeface="Times New Roman" panose="02020603050405020304" pitchFamily="18" charset="0"/>
                <a:cs typeface="Times New Roman" panose="02020603050405020304" pitchFamily="18" charset="0"/>
              </a:rPr>
              <a:t>set.</a:t>
            </a:r>
          </a:p>
          <a:p>
            <a:pPr marL="342900" indent="-34290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All experiments in this article were implemented </a:t>
            </a:r>
            <a:r>
              <a:rPr lang="en-US" sz="2400" dirty="0" smtClean="0">
                <a:latin typeface="Times New Roman" panose="02020603050405020304" pitchFamily="18" charset="0"/>
                <a:cs typeface="Times New Roman" panose="02020603050405020304" pitchFamily="18" charset="0"/>
              </a:rPr>
              <a:t>in </a:t>
            </a:r>
            <a:r>
              <a:rPr lang="en-IN" sz="2400" dirty="0" err="1" smtClean="0">
                <a:latin typeface="Times New Roman" panose="02020603050405020304" pitchFamily="18" charset="0"/>
                <a:cs typeface="Times New Roman" panose="02020603050405020304" pitchFamily="18" charset="0"/>
              </a:rPr>
              <a:t>Matlab</a:t>
            </a:r>
            <a:r>
              <a:rPr lang="en-IN" sz="2400" dirty="0" smtClean="0">
                <a:latin typeface="Times New Roman" panose="02020603050405020304" pitchFamily="18" charset="0"/>
                <a:cs typeface="Times New Roman" panose="02020603050405020304" pitchFamily="18" charset="0"/>
              </a:rPr>
              <a:t> R2021b.</a:t>
            </a:r>
          </a:p>
          <a:p>
            <a:pPr marL="342900" indent="-34290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78092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25</a:t>
            </a:fld>
            <a:endParaRPr lang="en-US" dirty="0"/>
          </a:p>
        </p:txBody>
      </p:sp>
      <p:sp>
        <p:nvSpPr>
          <p:cNvPr id="3" name="TextBox 2"/>
          <p:cNvSpPr txBox="1"/>
          <p:nvPr/>
        </p:nvSpPr>
        <p:spPr>
          <a:xfrm>
            <a:off x="1701800" y="152400"/>
            <a:ext cx="10320867" cy="1569660"/>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Qualitative </a:t>
            </a:r>
            <a:r>
              <a:rPr lang="en-IN" sz="2400" b="1" dirty="0" smtClean="0">
                <a:latin typeface="Times New Roman" panose="02020603050405020304" pitchFamily="18" charset="0"/>
                <a:cs typeface="Times New Roman" panose="02020603050405020304" pitchFamily="18" charset="0"/>
              </a:rPr>
              <a:t>Results:</a:t>
            </a:r>
          </a:p>
          <a:p>
            <a:r>
              <a:rPr lang="en-US"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The following images are from different datasets like U45, RUIE, and UIEB. Each block is the output of the images of different algorithms like White Balance, </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Correction, DCP, CLAHE, and finally, the fused Output image</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722060"/>
            <a:ext cx="9123056" cy="5042673"/>
          </a:xfrm>
          <a:prstGeom prst="rect">
            <a:avLst/>
          </a:prstGeom>
        </p:spPr>
      </p:pic>
    </p:spTree>
    <p:extLst>
      <p:ext uri="{BB962C8B-B14F-4D97-AF65-F5344CB8AC3E}">
        <p14:creationId xmlns:p14="http://schemas.microsoft.com/office/powerpoint/2010/main" val="6984745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26</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7990" y="160866"/>
            <a:ext cx="8627533" cy="6398750"/>
          </a:xfrm>
          <a:prstGeom prst="rect">
            <a:avLst/>
          </a:prstGeom>
        </p:spPr>
      </p:pic>
    </p:spTree>
    <p:extLst>
      <p:ext uri="{BB962C8B-B14F-4D97-AF65-F5344CB8AC3E}">
        <p14:creationId xmlns:p14="http://schemas.microsoft.com/office/powerpoint/2010/main" val="14305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27</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822" y="254422"/>
            <a:ext cx="6832177" cy="6425777"/>
          </a:xfrm>
          <a:prstGeom prst="rect">
            <a:avLst/>
          </a:prstGeom>
        </p:spPr>
      </p:pic>
    </p:spTree>
    <p:extLst>
      <p:ext uri="{BB962C8B-B14F-4D97-AF65-F5344CB8AC3E}">
        <p14:creationId xmlns:p14="http://schemas.microsoft.com/office/powerpoint/2010/main" val="18519289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8249" y="0"/>
            <a:ext cx="7168551" cy="584775"/>
          </a:xfrm>
          <a:prstGeom prst="rect">
            <a:avLst/>
          </a:prstGeom>
          <a:noFill/>
        </p:spPr>
        <p:txBody>
          <a:bodyPr wrap="square" rtlCol="0">
            <a:sp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Qualitative </a:t>
            </a:r>
            <a:r>
              <a:rPr lang="en-IN"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for U45 dataset</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37643792"/>
              </p:ext>
            </p:extLst>
          </p:nvPr>
        </p:nvGraphicFramePr>
        <p:xfrm>
          <a:off x="1440612" y="546924"/>
          <a:ext cx="9420044" cy="6202518"/>
        </p:xfrm>
        <a:graphic>
          <a:graphicData uri="http://schemas.openxmlformats.org/drawingml/2006/table">
            <a:tbl>
              <a:tblPr firstRow="1" firstCol="1" bandRow="1">
                <a:tableStyleId>{5C22544A-7EE6-4342-B048-85BDC9FD1C3A}</a:tableStyleId>
              </a:tblPr>
              <a:tblGrid>
                <a:gridCol w="2005728"/>
                <a:gridCol w="2844035"/>
                <a:gridCol w="4570281"/>
              </a:tblGrid>
              <a:tr h="625185">
                <a:tc>
                  <a:txBody>
                    <a:bodyPr/>
                    <a:lstStyle/>
                    <a:p>
                      <a:pPr algn="ctr">
                        <a:lnSpc>
                          <a:spcPct val="150000"/>
                        </a:lnSpc>
                        <a:spcAft>
                          <a:spcPts val="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Metric</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Results from [</a:t>
                      </a:r>
                      <a:r>
                        <a:rPr lang="en-US" sz="1800" b="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23] </a:t>
                      </a:r>
                      <a:r>
                        <a:rPr lang="en-US"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reference</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Proposed Method</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86029">
                <a:tc>
                  <a:txBody>
                    <a:bodyPr/>
                    <a:lstStyle/>
                    <a:p>
                      <a:pPr algn="ctr">
                        <a:lnSpc>
                          <a:spcPct val="150000"/>
                        </a:lnSpc>
                        <a:spcAft>
                          <a:spcPts val="0"/>
                        </a:spcAft>
                      </a:pPr>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Entropy</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7.41</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7.43</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43022">
                <a:tc>
                  <a:txBody>
                    <a:bodyPr/>
                    <a:lstStyle/>
                    <a:p>
                      <a:pPr algn="ctr">
                        <a:lnSpc>
                          <a:spcPct val="150000"/>
                        </a:lnSpc>
                        <a:spcAft>
                          <a:spcPts val="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MSE</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2199.96</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2216.48</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43022">
                <a:tc>
                  <a:txBody>
                    <a:bodyPr/>
                    <a:lstStyle/>
                    <a:p>
                      <a:pPr algn="ctr">
                        <a:lnSpc>
                          <a:spcPct val="150000"/>
                        </a:lnSpc>
                        <a:spcAft>
                          <a:spcPts val="0"/>
                        </a:spcAft>
                      </a:pPr>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PSNR</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16.467</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16.55</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43022">
                <a:tc>
                  <a:txBody>
                    <a:bodyPr/>
                    <a:lstStyle/>
                    <a:p>
                      <a:pPr algn="ctr">
                        <a:lnSpc>
                          <a:spcPct val="150000"/>
                        </a:lnSpc>
                        <a:spcAft>
                          <a:spcPts val="0"/>
                        </a:spcAft>
                      </a:pPr>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SSIM</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0.68</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0.69</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43022">
                <a:tc>
                  <a:txBody>
                    <a:bodyPr/>
                    <a:lstStyle/>
                    <a:p>
                      <a:pPr algn="ctr">
                        <a:lnSpc>
                          <a:spcPct val="150000"/>
                        </a:lnSpc>
                        <a:spcAft>
                          <a:spcPts val="0"/>
                        </a:spcAft>
                      </a:pPr>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UICM</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-60.50</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-59.55</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43022">
                <a:tc>
                  <a:txBody>
                    <a:bodyPr/>
                    <a:lstStyle/>
                    <a:p>
                      <a:pPr algn="ctr">
                        <a:lnSpc>
                          <a:spcPct val="150000"/>
                        </a:lnSpc>
                        <a:spcAft>
                          <a:spcPts val="0"/>
                        </a:spcAft>
                      </a:pPr>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UISM</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7.13</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7.20</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03811">
                <a:tc>
                  <a:txBody>
                    <a:bodyPr/>
                    <a:lstStyle/>
                    <a:p>
                      <a:pPr algn="ctr">
                        <a:lnSpc>
                          <a:spcPct val="150000"/>
                        </a:lnSpc>
                        <a:spcAft>
                          <a:spcPts val="0"/>
                        </a:spcAft>
                      </a:pPr>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UIConM</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0.75</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0.78</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9361">
                <a:tc>
                  <a:txBody>
                    <a:bodyPr/>
                    <a:lstStyle/>
                    <a:p>
                      <a:pPr algn="ctr">
                        <a:lnSpc>
                          <a:spcPct val="150000"/>
                        </a:lnSpc>
                        <a:spcAft>
                          <a:spcPts val="0"/>
                        </a:spcAft>
                      </a:pPr>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UIQM</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3.07</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3.14</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43022">
                <a:tc>
                  <a:txBody>
                    <a:bodyPr/>
                    <a:lstStyle/>
                    <a:p>
                      <a:pPr algn="ctr">
                        <a:lnSpc>
                          <a:spcPct val="150000"/>
                        </a:lnSpc>
                        <a:spcAft>
                          <a:spcPts val="0"/>
                        </a:spcAft>
                      </a:pPr>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UICQE</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0.57</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0.58</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1855353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8249" y="0"/>
            <a:ext cx="7168551" cy="584775"/>
          </a:xfrm>
          <a:prstGeom prst="rect">
            <a:avLst/>
          </a:prstGeom>
          <a:noFill/>
        </p:spPr>
        <p:txBody>
          <a:bodyPr wrap="square" rtlCol="0">
            <a:sp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Qualitative </a:t>
            </a:r>
            <a:r>
              <a:rPr lang="en-IN"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for RUIE dataset</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724869240"/>
              </p:ext>
            </p:extLst>
          </p:nvPr>
        </p:nvGraphicFramePr>
        <p:xfrm>
          <a:off x="1449239" y="655609"/>
          <a:ext cx="9582828" cy="6049989"/>
        </p:xfrm>
        <a:graphic>
          <a:graphicData uri="http://schemas.openxmlformats.org/drawingml/2006/table">
            <a:tbl>
              <a:tblPr firstRow="1" firstCol="1" bandRow="1">
                <a:tableStyleId>{5C22544A-7EE6-4342-B048-85BDC9FD1C3A}</a:tableStyleId>
              </a:tblPr>
              <a:tblGrid>
                <a:gridCol w="2040388"/>
                <a:gridCol w="2893182"/>
                <a:gridCol w="4649258"/>
              </a:tblGrid>
              <a:tr h="609811">
                <a:tc>
                  <a:txBody>
                    <a:bodyPr/>
                    <a:lstStyle/>
                    <a:p>
                      <a:pPr algn="ctr">
                        <a:lnSpc>
                          <a:spcPct val="150000"/>
                        </a:lnSpc>
                        <a:spcAft>
                          <a:spcPts val="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Metric</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Results from [</a:t>
                      </a:r>
                      <a:r>
                        <a:rPr lang="en-US" sz="1800"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23]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reference</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Proposed Method</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69159">
                <a:tc>
                  <a:txBody>
                    <a:bodyPr/>
                    <a:lstStyle/>
                    <a:p>
                      <a:pPr algn="ctr">
                        <a:lnSpc>
                          <a:spcPct val="150000"/>
                        </a:lnSpc>
                        <a:spcAft>
                          <a:spcPts val="0"/>
                        </a:spcAft>
                      </a:pPr>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Entropy</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7.53</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7.59</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27209">
                <a:tc>
                  <a:txBody>
                    <a:bodyPr/>
                    <a:lstStyle/>
                    <a:p>
                      <a:pPr algn="ctr">
                        <a:lnSpc>
                          <a:spcPct val="150000"/>
                        </a:lnSpc>
                        <a:spcAft>
                          <a:spcPts val="0"/>
                        </a:spcAft>
                      </a:pPr>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MSE</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2078.62</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2076.77</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27209">
                <a:tc>
                  <a:txBody>
                    <a:bodyPr/>
                    <a:lstStyle/>
                    <a:p>
                      <a:pPr algn="ctr">
                        <a:lnSpc>
                          <a:spcPct val="150000"/>
                        </a:lnSpc>
                        <a:spcAft>
                          <a:spcPts val="0"/>
                        </a:spcAft>
                      </a:pPr>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PSNR</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15.94</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16.17</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27209">
                <a:tc>
                  <a:txBody>
                    <a:bodyPr/>
                    <a:lstStyle/>
                    <a:p>
                      <a:pPr algn="ctr">
                        <a:lnSpc>
                          <a:spcPct val="150000"/>
                        </a:lnSpc>
                        <a:spcAft>
                          <a:spcPts val="0"/>
                        </a:spcAft>
                      </a:pPr>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SSIM</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0.40</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0.42</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27209">
                <a:tc>
                  <a:txBody>
                    <a:bodyPr/>
                    <a:lstStyle/>
                    <a:p>
                      <a:pPr algn="ctr">
                        <a:lnSpc>
                          <a:spcPct val="150000"/>
                        </a:lnSpc>
                        <a:spcAft>
                          <a:spcPts val="0"/>
                        </a:spcAft>
                      </a:pPr>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UICM</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-33.60</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-30.24</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27209">
                <a:tc>
                  <a:txBody>
                    <a:bodyPr/>
                    <a:lstStyle/>
                    <a:p>
                      <a:pPr algn="ctr">
                        <a:lnSpc>
                          <a:spcPct val="150000"/>
                        </a:lnSpc>
                        <a:spcAft>
                          <a:spcPts val="0"/>
                        </a:spcAft>
                      </a:pPr>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UISM</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4.48</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4.30</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91422">
                <a:tc>
                  <a:txBody>
                    <a:bodyPr/>
                    <a:lstStyle/>
                    <a:p>
                      <a:pPr algn="ctr">
                        <a:lnSpc>
                          <a:spcPct val="150000"/>
                        </a:lnSpc>
                        <a:spcAft>
                          <a:spcPts val="0"/>
                        </a:spcAft>
                      </a:pPr>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UIConM</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0.78</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0.80</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16343">
                <a:tc>
                  <a:txBody>
                    <a:bodyPr/>
                    <a:lstStyle/>
                    <a:p>
                      <a:pPr algn="ctr">
                        <a:lnSpc>
                          <a:spcPct val="150000"/>
                        </a:lnSpc>
                        <a:spcAft>
                          <a:spcPts val="0"/>
                        </a:spcAft>
                      </a:pPr>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UIQM</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3.18</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3.21</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27209">
                <a:tc>
                  <a:txBody>
                    <a:bodyPr/>
                    <a:lstStyle/>
                    <a:p>
                      <a:pPr algn="ctr">
                        <a:lnSpc>
                          <a:spcPct val="150000"/>
                        </a:lnSpc>
                        <a:spcAft>
                          <a:spcPts val="0"/>
                        </a:spcAft>
                      </a:pPr>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UICQE</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0.55</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0.56</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506651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5548" y="736601"/>
            <a:ext cx="10190617" cy="5435599"/>
          </a:xfrm>
        </p:spPr>
        <p:txBody>
          <a:bodyPr>
            <a:noAutofit/>
          </a:bodyPr>
          <a:lstStyle/>
          <a:p>
            <a:pPr>
              <a:buFont typeface="Wingdings" panose="05000000000000000000" pitchFamily="2" charset="2"/>
              <a:buChar char="v"/>
            </a:pPr>
            <a:r>
              <a:rPr lang="en-IN" sz="2600" b="1" dirty="0" smtClean="0">
                <a:latin typeface="Times New Roman" panose="02020603050405020304" pitchFamily="18" charset="0"/>
                <a:cs typeface="Times New Roman" panose="02020603050405020304" pitchFamily="18" charset="0"/>
              </a:rPr>
              <a:t>Aim</a:t>
            </a:r>
          </a:p>
          <a:p>
            <a:pPr>
              <a:buFont typeface="Wingdings" panose="05000000000000000000" pitchFamily="2" charset="2"/>
              <a:buChar char="v"/>
            </a:pPr>
            <a:r>
              <a:rPr lang="en-IN" sz="2600" b="1" dirty="0" smtClean="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v"/>
            </a:pPr>
            <a:r>
              <a:rPr lang="en-US" sz="2600" b="1" dirty="0" smtClean="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v"/>
            </a:pPr>
            <a:r>
              <a:rPr lang="en-US" sz="2600" b="1" dirty="0" smtClean="0">
                <a:latin typeface="Times New Roman" panose="02020603050405020304" pitchFamily="18" charset="0"/>
                <a:cs typeface="Times New Roman" panose="02020603050405020304" pitchFamily="18" charset="0"/>
              </a:rPr>
              <a:t>Pervious </a:t>
            </a:r>
            <a:r>
              <a:rPr lang="en-US" sz="2600" b="1" dirty="0" smtClean="0">
                <a:latin typeface="Times New Roman" panose="02020603050405020304" pitchFamily="18" charset="0"/>
                <a:cs typeface="Times New Roman" panose="02020603050405020304" pitchFamily="18" charset="0"/>
              </a:rPr>
              <a:t>Model </a:t>
            </a:r>
          </a:p>
          <a:p>
            <a:pPr>
              <a:buFont typeface="Wingdings" panose="05000000000000000000" pitchFamily="2" charset="2"/>
              <a:buChar char="v"/>
            </a:pPr>
            <a:r>
              <a:rPr lang="en-US" sz="2600" b="1" dirty="0" smtClean="0">
                <a:latin typeface="Times New Roman" panose="02020603050405020304" pitchFamily="18" charset="0"/>
                <a:cs typeface="Times New Roman" panose="02020603050405020304" pitchFamily="18" charset="0"/>
              </a:rPr>
              <a:t>CLAHE</a:t>
            </a:r>
            <a:r>
              <a:rPr lang="en-US" sz="2600" b="1" dirty="0" smtClean="0">
                <a:latin typeface="Times New Roman" panose="02020603050405020304" pitchFamily="18" charset="0"/>
                <a:cs typeface="Times New Roman" panose="02020603050405020304" pitchFamily="18" charset="0"/>
              </a:rPr>
              <a:t>, White Balance, Color Correction, Weights</a:t>
            </a:r>
            <a:endParaRPr lang="en-US" sz="26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600" b="1" dirty="0" smtClean="0">
                <a:latin typeface="Times New Roman" panose="02020603050405020304" pitchFamily="18" charset="0"/>
                <a:cs typeface="Times New Roman" panose="02020603050405020304" pitchFamily="18" charset="0"/>
              </a:rPr>
              <a:t>Results </a:t>
            </a:r>
            <a:r>
              <a:rPr lang="en-IN" sz="2600" b="1" dirty="0">
                <a:latin typeface="Times New Roman" panose="02020603050405020304" pitchFamily="18" charset="0"/>
                <a:cs typeface="Times New Roman" panose="02020603050405020304" pitchFamily="18" charset="0"/>
              </a:rPr>
              <a:t>and </a:t>
            </a:r>
            <a:r>
              <a:rPr lang="en-IN" sz="2600" b="1" dirty="0" smtClean="0">
                <a:latin typeface="Times New Roman" panose="02020603050405020304" pitchFamily="18" charset="0"/>
                <a:cs typeface="Times New Roman" panose="02020603050405020304" pitchFamily="18" charset="0"/>
              </a:rPr>
              <a:t>discussion</a:t>
            </a:r>
          </a:p>
          <a:p>
            <a:pPr>
              <a:buFont typeface="Wingdings" panose="05000000000000000000" pitchFamily="2" charset="2"/>
              <a:buChar char="v"/>
            </a:pPr>
            <a:r>
              <a:rPr lang="en-IN" sz="2600" b="1" dirty="0">
                <a:latin typeface="Times New Roman" panose="02020603050405020304" pitchFamily="18" charset="0"/>
                <a:cs typeface="Times New Roman" panose="02020603050405020304" pitchFamily="18" charset="0"/>
              </a:rPr>
              <a:t>Qualitative </a:t>
            </a:r>
            <a:r>
              <a:rPr lang="en-IN" sz="2600" b="1" dirty="0" smtClean="0">
                <a:latin typeface="Times New Roman" panose="02020603050405020304" pitchFamily="18" charset="0"/>
                <a:cs typeface="Times New Roman" panose="02020603050405020304" pitchFamily="18" charset="0"/>
              </a:rPr>
              <a:t>Results</a:t>
            </a:r>
            <a:endParaRPr lang="en-IN" sz="26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600" b="1" dirty="0" smtClean="0">
                <a:latin typeface="Times New Roman" panose="02020603050405020304" pitchFamily="18" charset="0"/>
                <a:cs typeface="Times New Roman" panose="02020603050405020304" pitchFamily="18" charset="0"/>
              </a:rPr>
              <a:t>Quantitative Results</a:t>
            </a:r>
          </a:p>
          <a:p>
            <a:pPr>
              <a:buFont typeface="Wingdings" panose="05000000000000000000" pitchFamily="2" charset="2"/>
              <a:buChar char="v"/>
            </a:pPr>
            <a:r>
              <a:rPr lang="en-IN" sz="2600" b="1" dirty="0" smtClean="0">
                <a:latin typeface="Times New Roman" panose="02020603050405020304" pitchFamily="18" charset="0"/>
                <a:cs typeface="Times New Roman" panose="02020603050405020304" pitchFamily="18" charset="0"/>
              </a:rPr>
              <a:t>Metrics </a:t>
            </a:r>
            <a:r>
              <a:rPr lang="en-IN" sz="2600" b="1" dirty="0">
                <a:latin typeface="Times New Roman" panose="02020603050405020304" pitchFamily="18" charset="0"/>
                <a:cs typeface="Times New Roman" panose="02020603050405020304" pitchFamily="18" charset="0"/>
              </a:rPr>
              <a:t>for evaluating the quality </a:t>
            </a:r>
            <a:endParaRPr lang="en-IN" sz="26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600" b="1" dirty="0" smtClean="0">
                <a:latin typeface="Times New Roman" panose="02020603050405020304" pitchFamily="18" charset="0"/>
                <a:cs typeface="Times New Roman" panose="02020603050405020304" pitchFamily="18" charset="0"/>
              </a:rPr>
              <a:t>Conclusion</a:t>
            </a:r>
            <a:endParaRPr lang="en-IN" sz="2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37607" y="0"/>
            <a:ext cx="4833257" cy="646331"/>
          </a:xfrm>
          <a:prstGeom prst="rect">
            <a:avLst/>
          </a:prstGeom>
          <a:noFill/>
        </p:spPr>
        <p:txBody>
          <a:bodyPr wrap="square" rtlCol="0">
            <a:spAutoFit/>
          </a:bodyPr>
          <a:lstStyle/>
          <a:p>
            <a:r>
              <a:rPr lang="en-US"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Contents</a:t>
            </a:r>
            <a:endPar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10951856" y="5867131"/>
            <a:ext cx="788387" cy="492848"/>
          </a:xfrm>
        </p:spPr>
        <p:txBody>
          <a:bodyPr/>
          <a:lstStyle/>
          <a:p>
            <a:fld id="{D57F1E4F-1CFF-5643-939E-217C01CDF565}" type="slidenum">
              <a:rPr lang="en-US" smtClean="0"/>
              <a:pPr/>
              <a:t>3</a:t>
            </a:fld>
            <a:endParaRPr lang="en-US" sz="1050" dirty="0"/>
          </a:p>
        </p:txBody>
      </p:sp>
    </p:spTree>
    <p:extLst>
      <p:ext uri="{BB962C8B-B14F-4D97-AF65-F5344CB8AC3E}">
        <p14:creationId xmlns:p14="http://schemas.microsoft.com/office/powerpoint/2010/main" val="15427426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8249" y="0"/>
            <a:ext cx="7168551" cy="584775"/>
          </a:xfrm>
          <a:prstGeom prst="rect">
            <a:avLst/>
          </a:prstGeom>
          <a:noFill/>
        </p:spPr>
        <p:txBody>
          <a:bodyPr wrap="square" rtlCol="0">
            <a:sp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Qualitative </a:t>
            </a:r>
            <a:r>
              <a:rPr lang="en-IN"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for RUIE dataset</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583241286"/>
              </p:ext>
            </p:extLst>
          </p:nvPr>
        </p:nvGraphicFramePr>
        <p:xfrm>
          <a:off x="1345722" y="655606"/>
          <a:ext cx="9948811" cy="5922995"/>
        </p:xfrm>
        <a:graphic>
          <a:graphicData uri="http://schemas.openxmlformats.org/drawingml/2006/table">
            <a:tbl>
              <a:tblPr firstRow="1" firstCol="1" bandRow="1">
                <a:tableStyleId>{5C22544A-7EE6-4342-B048-85BDC9FD1C3A}</a:tableStyleId>
              </a:tblPr>
              <a:tblGrid>
                <a:gridCol w="2118314"/>
                <a:gridCol w="3003676"/>
                <a:gridCol w="4826821"/>
              </a:tblGrid>
              <a:tr h="596930">
                <a:tc>
                  <a:txBody>
                    <a:bodyPr/>
                    <a:lstStyle/>
                    <a:p>
                      <a:pPr algn="ctr">
                        <a:lnSpc>
                          <a:spcPct val="150000"/>
                        </a:lnSpc>
                        <a:spcAft>
                          <a:spcPts val="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Metric</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Results from [</a:t>
                      </a:r>
                      <a:r>
                        <a:rPr lang="en-US" sz="1800"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23]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reference</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Proposed Method</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43741">
                <a:tc>
                  <a:txBody>
                    <a:bodyPr/>
                    <a:lstStyle/>
                    <a:p>
                      <a:pPr algn="ctr">
                        <a:lnSpc>
                          <a:spcPct val="200000"/>
                        </a:lnSpc>
                        <a:spcAft>
                          <a:spcPts val="0"/>
                        </a:spcAft>
                      </a:pPr>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Entropy</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7.35</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7.40</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03385">
                <a:tc>
                  <a:txBody>
                    <a:bodyPr/>
                    <a:lstStyle/>
                    <a:p>
                      <a:pPr algn="ctr">
                        <a:lnSpc>
                          <a:spcPct val="200000"/>
                        </a:lnSpc>
                        <a:spcAft>
                          <a:spcPts val="0"/>
                        </a:spcAft>
                      </a:pPr>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MSE</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1554.49</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1407.55</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03385">
                <a:tc>
                  <a:txBody>
                    <a:bodyPr/>
                    <a:lstStyle/>
                    <a:p>
                      <a:pPr algn="ctr">
                        <a:lnSpc>
                          <a:spcPct val="200000"/>
                        </a:lnSpc>
                        <a:spcAft>
                          <a:spcPts val="0"/>
                        </a:spcAft>
                      </a:pPr>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PSNR</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17.88</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18.59</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55133">
                <a:tc>
                  <a:txBody>
                    <a:bodyPr/>
                    <a:lstStyle/>
                    <a:p>
                      <a:pPr algn="ctr">
                        <a:lnSpc>
                          <a:spcPct val="200000"/>
                        </a:lnSpc>
                        <a:spcAft>
                          <a:spcPts val="0"/>
                        </a:spcAft>
                      </a:pPr>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SSIM</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0.76</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0.77</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03385">
                <a:tc>
                  <a:txBody>
                    <a:bodyPr/>
                    <a:lstStyle/>
                    <a:p>
                      <a:pPr algn="ctr">
                        <a:lnSpc>
                          <a:spcPct val="200000"/>
                        </a:lnSpc>
                        <a:spcAft>
                          <a:spcPts val="0"/>
                        </a:spcAft>
                      </a:pPr>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UICM</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-51.02</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-49.33</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03385">
                <a:tc>
                  <a:txBody>
                    <a:bodyPr/>
                    <a:lstStyle/>
                    <a:p>
                      <a:pPr algn="ctr">
                        <a:lnSpc>
                          <a:spcPct val="200000"/>
                        </a:lnSpc>
                        <a:spcAft>
                          <a:spcPts val="0"/>
                        </a:spcAft>
                      </a:pPr>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UISM</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5.28</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5.17</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55133">
                <a:tc>
                  <a:txBody>
                    <a:bodyPr/>
                    <a:lstStyle/>
                    <a:p>
                      <a:pPr algn="ctr">
                        <a:lnSpc>
                          <a:spcPct val="200000"/>
                        </a:lnSpc>
                        <a:spcAft>
                          <a:spcPts val="0"/>
                        </a:spcAft>
                      </a:pPr>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UIConM</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1.34</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1.36</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55133">
                <a:tc>
                  <a:txBody>
                    <a:bodyPr/>
                    <a:lstStyle/>
                    <a:p>
                      <a:pPr algn="ctr">
                        <a:lnSpc>
                          <a:spcPct val="200000"/>
                        </a:lnSpc>
                        <a:spcAft>
                          <a:spcPts val="0"/>
                        </a:spcAft>
                      </a:pPr>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UIQM</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4.90</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5.05</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03385">
                <a:tc>
                  <a:txBody>
                    <a:bodyPr/>
                    <a:lstStyle/>
                    <a:p>
                      <a:pPr algn="ctr">
                        <a:lnSpc>
                          <a:spcPct val="200000"/>
                        </a:lnSpc>
                        <a:spcAft>
                          <a:spcPts val="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UICQE</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0.56</a:t>
                      </a:r>
                      <a:endParaRPr lang="en-IN"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0.57</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7239971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0392" y="86264"/>
            <a:ext cx="7211683" cy="584775"/>
          </a:xfrm>
          <a:prstGeom prst="rect">
            <a:avLst/>
          </a:prstGeom>
          <a:noFill/>
        </p:spPr>
        <p:txBody>
          <a:bodyPr wrap="square" rtlCol="0">
            <a:spAutoFit/>
          </a:bodyPr>
          <a:lstStyle/>
          <a:p>
            <a:r>
              <a:rPr lang="en-IN"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Metrics </a:t>
            </a:r>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evaluating the </a:t>
            </a:r>
            <a:r>
              <a:rPr lang="en-IN"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quality </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1630392" y="974785"/>
                <a:ext cx="10291314" cy="1940275"/>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smtClean="0">
                    <a:latin typeface="Times New Roman" panose="02020603050405020304" pitchFamily="18" charset="0"/>
                    <a:cs typeface="Times New Roman" panose="02020603050405020304" pitchFamily="18" charset="0"/>
                  </a:rPr>
                  <a:t>Entropy:</a:t>
                </a:r>
              </a:p>
              <a:p>
                <a:pPr lvl="1"/>
                <a:r>
                  <a:rPr lang="en-US" sz="2400" dirty="0">
                    <a:latin typeface="Times New Roman" panose="02020603050405020304" pitchFamily="18" charset="0"/>
                    <a:cs typeface="Times New Roman" panose="02020603050405020304" pitchFamily="18" charset="0"/>
                  </a:rPr>
                  <a:t>Entropy, which </a:t>
                </a:r>
                <a:r>
                  <a:rPr lang="en-US" sz="2400" dirty="0" err="1">
                    <a:latin typeface="Times New Roman" panose="02020603050405020304" pitchFamily="18" charset="0"/>
                    <a:cs typeface="Times New Roman" panose="02020603050405020304" pitchFamily="18" charset="0"/>
                  </a:rPr>
                  <a:t>ican</a:t>
                </a:r>
                <a:r>
                  <a:rPr lang="en-US" sz="2400" dirty="0">
                    <a:latin typeface="Times New Roman" panose="02020603050405020304" pitchFamily="18" charset="0"/>
                    <a:cs typeface="Times New Roman" panose="02020603050405020304" pitchFamily="18" charset="0"/>
                  </a:rPr>
                  <a:t> s given in Eq. (15) , measures the richness of the details in an image </a:t>
                </a:r>
                <a:r>
                  <a:rPr lang="en-US" sz="2400" dirty="0" smtClean="0">
                    <a:latin typeface="Times New Roman" panose="02020603050405020304" pitchFamily="18" charset="0"/>
                    <a:cs typeface="Times New Roman" panose="02020603050405020304" pitchFamily="18" charset="0"/>
                  </a:rPr>
                  <a:t>thus </a:t>
                </a:r>
                <a:r>
                  <a:rPr lang="en-US" sz="2400" dirty="0">
                    <a:latin typeface="Times New Roman" panose="02020603050405020304" pitchFamily="18" charset="0"/>
                    <a:cs typeface="Times New Roman" panose="02020603050405020304" pitchFamily="18" charset="0"/>
                  </a:rPr>
                  <a:t>we </a:t>
                </a:r>
                <a:r>
                  <a:rPr lang="en-US" sz="2400" dirty="0" smtClean="0">
                    <a:latin typeface="Times New Roman" panose="02020603050405020304" pitchFamily="18" charset="0"/>
                    <a:cs typeface="Times New Roman" panose="02020603050405020304" pitchFamily="18" charset="0"/>
                  </a:rPr>
                  <a:t>perceive </a:t>
                </a:r>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information </a:t>
                </a:r>
                <a:r>
                  <a:rPr lang="en-US" sz="2400" dirty="0">
                    <a:latin typeface="Times New Roman" panose="02020603050405020304" pitchFamily="18" charset="0"/>
                    <a:cs typeface="Times New Roman" panose="02020603050405020304" pitchFamily="18" charset="0"/>
                  </a:rPr>
                  <a:t>about the quality of the output image. We employed Entropy for f 1 (X), which is given in </a:t>
                </a:r>
                <a:endParaRPr lang="en-US" sz="2400" dirty="0" smtClean="0">
                  <a:latin typeface="Times New Roman" panose="02020603050405020304" pitchFamily="18" charset="0"/>
                  <a:cs typeface="Times New Roman" panose="02020603050405020304" pitchFamily="18" charset="0"/>
                </a:endParaRPr>
              </a:p>
              <a:p>
                <a:pPr lvl="1"/>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14:m>
                  <m:oMath xmlns:m="http://schemas.openxmlformats.org/officeDocument/2006/math">
                    <m:r>
                      <a:rPr lang="en-IN" sz="2400" i="1">
                        <a:latin typeface="Cambria Math" panose="02040503050406030204" pitchFamily="18" charset="0"/>
                      </a:rPr>
                      <m:t>𝐸𝑛𝑡𝑟𝑜𝑝𝑦</m:t>
                    </m:r>
                    <m:d>
                      <m:dPr>
                        <m:ctrlPr>
                          <a:rPr lang="en-IN" sz="2400" i="1">
                            <a:latin typeface="Cambria Math" panose="02040503050406030204" pitchFamily="18" charset="0"/>
                          </a:rPr>
                        </m:ctrlPr>
                      </m:dPr>
                      <m:e>
                        <m:r>
                          <a:rPr lang="en-IN" sz="2400" i="1">
                            <a:latin typeface="Cambria Math" panose="02040503050406030204" pitchFamily="18" charset="0"/>
                          </a:rPr>
                          <m:t>𝑥</m:t>
                        </m:r>
                      </m:e>
                    </m:d>
                    <m:r>
                      <a:rPr lang="en-IN" sz="2400" i="1">
                        <a:latin typeface="Cambria Math" panose="02040503050406030204" pitchFamily="18" charset="0"/>
                      </a:rPr>
                      <m:t>=−</m:t>
                    </m:r>
                    <m:nary>
                      <m:naryPr>
                        <m:chr m:val="∑"/>
                        <m:limLoc m:val="undOvr"/>
                        <m:ctrlPr>
                          <a:rPr lang="en-IN" sz="2400" i="1">
                            <a:latin typeface="Cambria Math" panose="02040503050406030204" pitchFamily="18" charset="0"/>
                          </a:rPr>
                        </m:ctrlPr>
                      </m:naryPr>
                      <m:sub>
                        <m:r>
                          <a:rPr lang="en-IN" sz="2400" i="1">
                            <a:latin typeface="Cambria Math" panose="02040503050406030204" pitchFamily="18" charset="0"/>
                          </a:rPr>
                          <m:t>𝑖</m:t>
                        </m:r>
                        <m:r>
                          <a:rPr lang="en-IN" sz="2400" i="1">
                            <a:latin typeface="Cambria Math" panose="02040503050406030204" pitchFamily="18" charset="0"/>
                          </a:rPr>
                          <m:t>=1</m:t>
                        </m:r>
                      </m:sub>
                      <m:sup>
                        <m:r>
                          <a:rPr lang="en-IN" sz="2400" i="1">
                            <a:latin typeface="Cambria Math" panose="02040503050406030204" pitchFamily="18" charset="0"/>
                          </a:rPr>
                          <m:t>𝑛</m:t>
                        </m:r>
                      </m:sup>
                      <m:e>
                        <m:r>
                          <a:rPr lang="en-IN" sz="2400" i="1">
                            <a:latin typeface="Cambria Math" panose="02040503050406030204" pitchFamily="18" charset="0"/>
                          </a:rPr>
                          <m:t>𝑃</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𝑥</m:t>
                                </m:r>
                              </m:e>
                              <m:sub>
                                <m:r>
                                  <a:rPr lang="en-IN" sz="2400" i="1">
                                    <a:latin typeface="Cambria Math" panose="02040503050406030204" pitchFamily="18" charset="0"/>
                                  </a:rPr>
                                  <m:t>𝑖</m:t>
                                </m:r>
                              </m:sub>
                            </m:sSub>
                          </m:e>
                        </m:d>
                        <m:r>
                          <a:rPr lang="en-IN" sz="2400" i="1">
                            <a:latin typeface="Cambria Math" panose="02040503050406030204" pitchFamily="18" charset="0"/>
                          </a:rPr>
                          <m:t>𝑙𝑜𝑔𝑃</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𝑥</m:t>
                                </m:r>
                              </m:e>
                              <m:sub>
                                <m:r>
                                  <a:rPr lang="en-IN" sz="2400" i="1">
                                    <a:latin typeface="Cambria Math" panose="02040503050406030204" pitchFamily="18" charset="0"/>
                                  </a:rPr>
                                  <m:t>𝑖</m:t>
                                </m:r>
                              </m:sub>
                            </m:sSub>
                          </m:e>
                        </m:d>
                      </m:e>
                    </m:nary>
                  </m:oMath>
                </a14:m>
                <a:r>
                  <a:rPr lang="en-IN" sz="2400" dirty="0"/>
                  <a:t> </a:t>
                </a:r>
              </a:p>
            </p:txBody>
          </p:sp>
        </mc:Choice>
        <mc:Fallback xmlns="">
          <p:sp>
            <p:nvSpPr>
              <p:cNvPr id="3" name="TextBox 2"/>
              <p:cNvSpPr txBox="1">
                <a:spLocks noRot="1" noChangeAspect="1" noMove="1" noResize="1" noEditPoints="1" noAdjustHandles="1" noChangeArrowheads="1" noChangeShapeType="1" noTextEdit="1"/>
              </p:cNvSpPr>
              <p:nvPr/>
            </p:nvSpPr>
            <p:spPr>
              <a:xfrm>
                <a:off x="1630392" y="974785"/>
                <a:ext cx="10291314" cy="1940275"/>
              </a:xfrm>
              <a:prstGeom prst="rect">
                <a:avLst/>
              </a:prstGeom>
              <a:blipFill rotWithShape="0">
                <a:blip r:embed="rId3"/>
                <a:stretch>
                  <a:fillRect l="-770" t="-2516" r="-1362" b="-4591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698125" y="3218806"/>
                <a:ext cx="10291314" cy="3446008"/>
              </a:xfrm>
              <a:prstGeom prst="rect">
                <a:avLst/>
              </a:prstGeom>
              <a:noFill/>
            </p:spPr>
            <p:txBody>
              <a:bodyPr wrap="square" rtlCol="0">
                <a:spAutoFit/>
              </a:bodyPr>
              <a:lstStyle/>
              <a:p>
                <a:pPr marL="342900" indent="-342900">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MSE and PSNR</a:t>
                </a:r>
                <a:r>
                  <a:rPr lang="en-US" sz="2400" b="1"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Mean </a:t>
                </a:r>
                <a:r>
                  <a:rPr lang="en-IN" sz="2400" dirty="0">
                    <a:latin typeface="Times New Roman" panose="02020603050405020304" pitchFamily="18" charset="0"/>
                    <a:cs typeface="Times New Roman" panose="02020603050405020304" pitchFamily="18" charset="0"/>
                  </a:rPr>
                  <a:t>Square Error (MSE) as the signal measure. The MSE aims to provide a quantitative score that represents the similarity or distortion between the two signals. Mathematically, the MSE between the two signals can be expressed as:</a:t>
                </a:r>
              </a:p>
              <a:p>
                <a:r>
                  <a:rPr lang="en-IN" sz="2400" dirty="0">
                    <a:latin typeface="Times New Roman" panose="02020603050405020304" pitchFamily="18" charset="0"/>
                    <a:cs typeface="Times New Roman" panose="02020603050405020304" pitchFamily="18" charset="0"/>
                  </a:rPr>
                  <a:t>					</a:t>
                </a:r>
                <a14:m>
                  <m:oMath xmlns:m="http://schemas.openxmlformats.org/officeDocument/2006/math">
                    <m:r>
                      <a:rPr lang="en-IN" sz="2400" i="1">
                        <a:latin typeface="Cambria Math" panose="02040503050406030204" pitchFamily="18" charset="0"/>
                      </a:rPr>
                      <m:t>𝑀𝑆𝐸</m:t>
                    </m:r>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1</m:t>
                        </m:r>
                      </m:num>
                      <m:den>
                        <m:r>
                          <a:rPr lang="en-IN" sz="2400" i="1">
                            <a:latin typeface="Cambria Math" panose="02040503050406030204" pitchFamily="18" charset="0"/>
                          </a:rPr>
                          <m:t>𝑁</m:t>
                        </m:r>
                      </m:den>
                    </m:f>
                    <m:nary>
                      <m:naryPr>
                        <m:chr m:val="∑"/>
                        <m:limLoc m:val="undOvr"/>
                        <m:ctrlPr>
                          <a:rPr lang="en-IN" sz="2400" i="1">
                            <a:latin typeface="Cambria Math" panose="02040503050406030204" pitchFamily="18" charset="0"/>
                          </a:rPr>
                        </m:ctrlPr>
                      </m:naryPr>
                      <m:sub>
                        <m:r>
                          <a:rPr lang="en-IN" sz="2400" i="1">
                            <a:latin typeface="Cambria Math" panose="02040503050406030204" pitchFamily="18" charset="0"/>
                          </a:rPr>
                          <m:t>𝑖</m:t>
                        </m:r>
                        <m:r>
                          <a:rPr lang="en-IN" sz="2400" i="1">
                            <a:latin typeface="Cambria Math" panose="02040503050406030204" pitchFamily="18" charset="0"/>
                          </a:rPr>
                          <m:t>=1</m:t>
                        </m:r>
                      </m:sub>
                      <m:sup>
                        <m:r>
                          <a:rPr lang="en-IN" sz="2400" i="1">
                            <a:latin typeface="Cambria Math" panose="02040503050406030204" pitchFamily="18" charset="0"/>
                          </a:rPr>
                          <m:t>𝑁</m:t>
                        </m:r>
                      </m:sup>
                      <m:e>
                        <m:sSup>
                          <m:sSupPr>
                            <m:ctrlPr>
                              <a:rPr lang="en-IN" sz="2400" i="1">
                                <a:latin typeface="Cambria Math" panose="02040503050406030204" pitchFamily="18" charset="0"/>
                              </a:rPr>
                            </m:ctrlPr>
                          </m:sSupPr>
                          <m:e>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𝑥</m:t>
                                </m:r>
                              </m:e>
                              <m:sub>
                                <m:r>
                                  <a:rPr lang="en-IN" sz="2400" i="1">
                                    <a:latin typeface="Cambria Math" panose="02040503050406030204" pitchFamily="18" charset="0"/>
                                  </a:rPr>
                                  <m:t>𝑖</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𝑖</m:t>
                                </m:r>
                              </m:sub>
                            </m:sSub>
                            <m:r>
                              <a:rPr lang="en-IN" sz="2400" i="1">
                                <a:latin typeface="Cambria Math" panose="02040503050406030204" pitchFamily="18" charset="0"/>
                              </a:rPr>
                              <m:t>)</m:t>
                            </m:r>
                          </m:e>
                          <m:sup>
                            <m:r>
                              <a:rPr lang="en-IN" sz="2400" i="1">
                                <a:latin typeface="Cambria Math" panose="02040503050406030204" pitchFamily="18" charset="0"/>
                              </a:rPr>
                              <m:t>2</m:t>
                            </m:r>
                          </m:sup>
                        </m:sSup>
                      </m:e>
                    </m:nary>
                  </m:oMath>
                </a14:m>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peak signal to noise ratio (PSNR) measure is computed from MSE as:</a:t>
                </a:r>
              </a:p>
              <a:p>
                <a:r>
                  <a:rPr lang="en-IN" sz="2400" dirty="0">
                    <a:latin typeface="Times New Roman" panose="02020603050405020304" pitchFamily="18" charset="0"/>
                    <a:cs typeface="Times New Roman" panose="02020603050405020304" pitchFamily="18" charset="0"/>
                  </a:rPr>
                  <a:t>					</a:t>
                </a:r>
                <a14:m>
                  <m:oMath xmlns:m="http://schemas.openxmlformats.org/officeDocument/2006/math">
                    <m:r>
                      <a:rPr lang="en-IN" sz="2400" i="1">
                        <a:latin typeface="Cambria Math" panose="02040503050406030204" pitchFamily="18" charset="0"/>
                      </a:rPr>
                      <m:t>𝑃𝑆𝑁𝑅</m:t>
                    </m:r>
                    <m:r>
                      <a:rPr lang="en-IN" sz="2400" i="1">
                        <a:latin typeface="Cambria Math" panose="02040503050406030204" pitchFamily="18" charset="0"/>
                      </a:rPr>
                      <m:t>=10 </m:t>
                    </m:r>
                    <m:sSub>
                      <m:sSubPr>
                        <m:ctrlPr>
                          <a:rPr lang="en-IN" sz="2400" i="1">
                            <a:latin typeface="Cambria Math" panose="02040503050406030204" pitchFamily="18" charset="0"/>
                          </a:rPr>
                        </m:ctrlPr>
                      </m:sSubPr>
                      <m:e>
                        <m:r>
                          <a:rPr lang="en-IN" sz="2400" i="1">
                            <a:latin typeface="Cambria Math" panose="02040503050406030204" pitchFamily="18" charset="0"/>
                          </a:rPr>
                          <m:t>𝑙𝑜𝑔</m:t>
                        </m:r>
                      </m:e>
                      <m:sub>
                        <m:r>
                          <a:rPr lang="en-IN" sz="2400" i="1">
                            <a:latin typeface="Cambria Math" panose="02040503050406030204" pitchFamily="18" charset="0"/>
                          </a:rPr>
                          <m:t>10</m:t>
                        </m:r>
                      </m:sub>
                    </m:sSub>
                    <m:r>
                      <a:rPr lang="en-IN" sz="2400" i="1">
                        <a:latin typeface="Cambria Math" panose="02040503050406030204" pitchFamily="18" charset="0"/>
                      </a:rPr>
                      <m:t>(</m:t>
                    </m:r>
                    <m:f>
                      <m:fPr>
                        <m:ctrlPr>
                          <a:rPr lang="en-IN" sz="2400" i="1">
                            <a:latin typeface="Cambria Math" panose="02040503050406030204" pitchFamily="18" charset="0"/>
                          </a:rPr>
                        </m:ctrlPr>
                      </m:fPr>
                      <m:num>
                        <m:sSup>
                          <m:sSupPr>
                            <m:ctrlPr>
                              <a:rPr lang="en-IN" sz="2400" i="1">
                                <a:latin typeface="Cambria Math" panose="02040503050406030204" pitchFamily="18" charset="0"/>
                              </a:rPr>
                            </m:ctrlPr>
                          </m:sSupPr>
                          <m:e>
                            <m:r>
                              <a:rPr lang="en-IN" sz="2400" i="1">
                                <a:latin typeface="Cambria Math" panose="02040503050406030204" pitchFamily="18" charset="0"/>
                              </a:rPr>
                              <m:t>𝐿</m:t>
                            </m:r>
                          </m:e>
                          <m:sup>
                            <m:r>
                              <a:rPr lang="en-IN" sz="2400" i="1">
                                <a:latin typeface="Cambria Math" panose="02040503050406030204" pitchFamily="18" charset="0"/>
                              </a:rPr>
                              <m:t>2</m:t>
                            </m:r>
                          </m:sup>
                        </m:sSup>
                      </m:num>
                      <m:den>
                        <m:r>
                          <a:rPr lang="en-IN" sz="2400" i="1">
                            <a:latin typeface="Cambria Math" panose="02040503050406030204" pitchFamily="18" charset="0"/>
                          </a:rPr>
                          <m:t>𝑀𝑆𝐸</m:t>
                        </m:r>
                      </m:den>
                    </m:f>
                    <m:r>
                      <a:rPr lang="en-IN" sz="2400" i="1">
                        <a:latin typeface="Cambria Math" panose="02040503050406030204" pitchFamily="18" charset="0"/>
                      </a:rPr>
                      <m:t>)</m:t>
                    </m:r>
                  </m:oMath>
                </a14:m>
                <a:r>
                  <a:rPr lang="en-IN" sz="2400"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lvl="1"/>
                <a:r>
                  <a:rPr lang="en-US" sz="2400" b="1" dirty="0" smtClean="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698125" y="3218806"/>
                <a:ext cx="10291314" cy="3446008"/>
              </a:xfrm>
              <a:prstGeom prst="rect">
                <a:avLst/>
              </a:prstGeom>
              <a:blipFill rotWithShape="0">
                <a:blip r:embed="rId4"/>
                <a:stretch>
                  <a:fillRect l="-948" t="-1416"/>
                </a:stretch>
              </a:blipFill>
            </p:spPr>
            <p:txBody>
              <a:bodyPr/>
              <a:lstStyle/>
              <a:p>
                <a:r>
                  <a:rPr lang="en-IN">
                    <a:noFill/>
                  </a:rPr>
                  <a:t> </a:t>
                </a:r>
              </a:p>
            </p:txBody>
          </p:sp>
        </mc:Fallback>
      </mc:AlternateContent>
    </p:spTree>
    <p:extLst>
      <p:ext uri="{BB962C8B-B14F-4D97-AF65-F5344CB8AC3E}">
        <p14:creationId xmlns:p14="http://schemas.microsoft.com/office/powerpoint/2010/main" val="39888558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1058014" y="357996"/>
                <a:ext cx="10601863" cy="6720558"/>
              </a:xfrm>
              <a:prstGeom prst="rect">
                <a:avLst/>
              </a:prstGeom>
              <a:noFill/>
            </p:spPr>
            <p:txBody>
              <a:bodyPr wrap="square" rtlCol="0">
                <a:spAutoFit/>
              </a:bodyPr>
              <a:lstStyle/>
              <a:p>
                <a:pPr marL="342900" indent="-342900" algn="just">
                  <a:buFont typeface="Wingdings" panose="05000000000000000000" pitchFamily="2" charset="2"/>
                  <a:buChar char="ü"/>
                </a:pPr>
                <a:r>
                  <a:rPr lang="en-IN" sz="2400" b="1" dirty="0"/>
                  <a:t> </a:t>
                </a:r>
                <a:r>
                  <a:rPr lang="en-IN" sz="2400" b="1" dirty="0">
                    <a:latin typeface="Times New Roman" panose="02020603050405020304" pitchFamily="18" charset="0"/>
                    <a:cs typeface="Times New Roman" panose="02020603050405020304" pitchFamily="18" charset="0"/>
                  </a:rPr>
                  <a:t>Underwater Image </a:t>
                </a:r>
                <a:r>
                  <a:rPr lang="en-IN" sz="2400" b="1" dirty="0" err="1">
                    <a:latin typeface="Times New Roman" panose="02020603050405020304" pitchFamily="18" charset="0"/>
                    <a:cs typeface="Times New Roman" panose="02020603050405020304" pitchFamily="18" charset="0"/>
                  </a:rPr>
                  <a:t>Colorfulness</a:t>
                </a:r>
                <a:r>
                  <a:rPr lang="en-IN" sz="2400" b="1" dirty="0">
                    <a:latin typeface="Times New Roman" panose="02020603050405020304" pitchFamily="18" charset="0"/>
                    <a:cs typeface="Times New Roman" panose="02020603050405020304" pitchFamily="18" charset="0"/>
                  </a:rPr>
                  <a:t> Measure (UICM)</a:t>
                </a:r>
                <a:r>
                  <a:rPr lang="en-US" sz="2400" b="1" dirty="0" smtClean="0">
                    <a:latin typeface="Times New Roman" panose="02020603050405020304" pitchFamily="18" charset="0"/>
                    <a:cs typeface="Times New Roman" panose="02020603050405020304" pitchFamily="18" charset="0"/>
                  </a:rPr>
                  <a:t>:</a:t>
                </a:r>
              </a:p>
              <a:p>
                <a:pPr algn="just"/>
                <a:r>
                  <a:rPr lang="en-IN" dirty="0" smtClean="0"/>
                  <a:t>	</a:t>
                </a: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overall </a:t>
                </a:r>
                <a:r>
                  <a:rPr lang="en-IN" sz="2400" dirty="0" err="1">
                    <a:latin typeface="Times New Roman" panose="02020603050405020304" pitchFamily="18" charset="0"/>
                    <a:cs typeface="Times New Roman" panose="02020603050405020304" pitchFamily="18" charset="0"/>
                  </a:rPr>
                  <a:t>colorfulness</a:t>
                </a:r>
                <a:r>
                  <a:rPr lang="en-IN" sz="2400" dirty="0">
                    <a:latin typeface="Times New Roman" panose="02020603050405020304" pitchFamily="18" charset="0"/>
                    <a:cs typeface="Times New Roman" panose="02020603050405020304" pitchFamily="18" charset="0"/>
                  </a:rPr>
                  <a:t> metric used for measuring underwater </a:t>
                </a:r>
                <a:r>
                  <a:rPr lang="en-IN" sz="2400" dirty="0" smtClean="0">
                    <a:latin typeface="Times New Roman" panose="02020603050405020304" pitchFamily="18" charset="0"/>
                    <a:cs typeface="Times New Roman" panose="02020603050405020304" pitchFamily="18" charset="0"/>
                  </a:rPr>
                  <a:t>image 	</a:t>
                </a:r>
                <a:r>
                  <a:rPr lang="en-IN" sz="2400" dirty="0" err="1" smtClean="0">
                    <a:latin typeface="Times New Roman" panose="02020603050405020304" pitchFamily="18" charset="0"/>
                    <a:cs typeface="Times New Roman" panose="02020603050405020304" pitchFamily="18" charset="0"/>
                  </a:rPr>
                  <a:t>colorfulness</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is demonstrated in</a:t>
                </a:r>
              </a:p>
              <a:p>
                <a:pPr algn="just"/>
                <a:r>
                  <a:rPr lang="en-IN" sz="2400" dirty="0">
                    <a:latin typeface="Times New Roman" panose="02020603050405020304" pitchFamily="18" charset="0"/>
                    <a:cs typeface="Times New Roman" panose="02020603050405020304" pitchFamily="18" charset="0"/>
                  </a:rPr>
                  <a:t>			</a:t>
                </a:r>
                <a14:m>
                  <m:oMath xmlns:m="http://schemas.openxmlformats.org/officeDocument/2006/math">
                    <m:r>
                      <a:rPr lang="en-IN" sz="2400" i="1">
                        <a:latin typeface="Cambria Math" panose="02040503050406030204" pitchFamily="18" charset="0"/>
                      </a:rPr>
                      <m:t>𝑈𝐼𝐶𝑀</m:t>
                    </m:r>
                    <m:r>
                      <a:rPr lang="en-IN" sz="2400" i="1">
                        <a:latin typeface="Cambria Math" panose="02040503050406030204" pitchFamily="18" charset="0"/>
                      </a:rPr>
                      <m:t>=−0.0268×</m:t>
                    </m:r>
                    <m:rad>
                      <m:radPr>
                        <m:degHide m:val="on"/>
                        <m:ctrlPr>
                          <a:rPr lang="en-IN" sz="2400" i="1">
                            <a:latin typeface="Cambria Math" panose="02040503050406030204" pitchFamily="18" charset="0"/>
                          </a:rPr>
                        </m:ctrlPr>
                      </m:radPr>
                      <m:deg/>
                      <m:e>
                        <m:sSup>
                          <m:sSupPr>
                            <m:ctrlPr>
                              <a:rPr lang="en-IN" sz="2400" i="1">
                                <a:latin typeface="Cambria Math" panose="02040503050406030204" pitchFamily="18" charset="0"/>
                              </a:rPr>
                            </m:ctrlPr>
                          </m:sSupPr>
                          <m:e>
                            <m:sSub>
                              <m:sSubPr>
                                <m:ctrlPr>
                                  <a:rPr lang="en-IN" sz="2400" i="1">
                                    <a:latin typeface="Cambria Math" panose="02040503050406030204" pitchFamily="18" charset="0"/>
                                  </a:rPr>
                                </m:ctrlPr>
                              </m:sSubPr>
                              <m:e>
                                <m:r>
                                  <a:rPr lang="en-IN" sz="2400" i="1">
                                    <a:latin typeface="Cambria Math" panose="02040503050406030204" pitchFamily="18" charset="0"/>
                                  </a:rPr>
                                  <m:t>𝜇</m:t>
                                </m:r>
                              </m:e>
                              <m:sub>
                                <m:r>
                                  <a:rPr lang="en-IN" sz="2400" i="1">
                                    <a:latin typeface="Cambria Math" panose="02040503050406030204" pitchFamily="18" charset="0"/>
                                  </a:rPr>
                                  <m:t>𝛼</m:t>
                                </m:r>
                                <m:r>
                                  <a:rPr lang="en-IN" sz="2400" i="1">
                                    <a:latin typeface="Cambria Math" panose="02040503050406030204" pitchFamily="18" charset="0"/>
                                  </a:rPr>
                                  <m:t>,</m:t>
                                </m:r>
                                <m:r>
                                  <a:rPr lang="en-IN" sz="2400" i="1">
                                    <a:latin typeface="Cambria Math" panose="02040503050406030204" pitchFamily="18" charset="0"/>
                                  </a:rPr>
                                  <m:t>𝑅𝐺</m:t>
                                </m:r>
                              </m:sub>
                            </m:sSub>
                          </m:e>
                          <m:sup>
                            <m:r>
                              <a:rPr lang="en-IN" sz="2400" i="1">
                                <a:latin typeface="Cambria Math" panose="02040503050406030204" pitchFamily="18" charset="0"/>
                              </a:rPr>
                              <m:t>2</m:t>
                            </m:r>
                          </m:sup>
                        </m:sSup>
                        <m:r>
                          <a:rPr lang="en-IN" sz="2400" i="1">
                            <a:latin typeface="Cambria Math" panose="02040503050406030204" pitchFamily="18" charset="0"/>
                          </a:rPr>
                          <m:t>+</m:t>
                        </m:r>
                        <m:sSup>
                          <m:sSupPr>
                            <m:ctrlPr>
                              <a:rPr lang="en-IN" sz="2400" i="1">
                                <a:latin typeface="Cambria Math" panose="02040503050406030204" pitchFamily="18" charset="0"/>
                              </a:rPr>
                            </m:ctrlPr>
                          </m:sSupPr>
                          <m:e>
                            <m:sSub>
                              <m:sSubPr>
                                <m:ctrlPr>
                                  <a:rPr lang="en-IN" sz="2400" i="1">
                                    <a:latin typeface="Cambria Math" panose="02040503050406030204" pitchFamily="18" charset="0"/>
                                  </a:rPr>
                                </m:ctrlPr>
                              </m:sSubPr>
                              <m:e>
                                <m:r>
                                  <a:rPr lang="en-IN" sz="2400" i="1">
                                    <a:latin typeface="Cambria Math" panose="02040503050406030204" pitchFamily="18" charset="0"/>
                                  </a:rPr>
                                  <m:t>𝜇</m:t>
                                </m:r>
                              </m:e>
                              <m:sub>
                                <m:r>
                                  <a:rPr lang="en-IN" sz="2400" i="1">
                                    <a:latin typeface="Cambria Math" panose="02040503050406030204" pitchFamily="18" charset="0"/>
                                  </a:rPr>
                                  <m:t>𝛼</m:t>
                                </m:r>
                                <m:r>
                                  <a:rPr lang="en-IN" sz="2400" i="1">
                                    <a:latin typeface="Cambria Math" panose="02040503050406030204" pitchFamily="18" charset="0"/>
                                  </a:rPr>
                                  <m:t>,</m:t>
                                </m:r>
                                <m:r>
                                  <a:rPr lang="en-IN" sz="2400" i="1">
                                    <a:latin typeface="Cambria Math" panose="02040503050406030204" pitchFamily="18" charset="0"/>
                                  </a:rPr>
                                  <m:t>𝑌𝐵</m:t>
                                </m:r>
                              </m:sub>
                            </m:sSub>
                          </m:e>
                          <m:sup>
                            <m:r>
                              <a:rPr lang="en-IN" sz="2400" i="1">
                                <a:latin typeface="Cambria Math" panose="02040503050406030204" pitchFamily="18" charset="0"/>
                              </a:rPr>
                              <m:t>2</m:t>
                            </m:r>
                          </m:sup>
                        </m:sSup>
                      </m:e>
                    </m:rad>
                    <m:r>
                      <a:rPr lang="en-IN" sz="2400" i="1">
                        <a:latin typeface="Cambria Math" panose="02040503050406030204" pitchFamily="18" charset="0"/>
                      </a:rPr>
                      <m:t>+0158</m:t>
                    </m:r>
                  </m:oMath>
                </a14:m>
                <a:endParaRPr lang="en-US" sz="2400" b="1"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400" b="1" dirty="0" smtClean="0">
                    <a:latin typeface="Times New Roman" panose="02020603050405020304" pitchFamily="18" charset="0"/>
                    <a:cs typeface="Times New Roman" panose="02020603050405020304" pitchFamily="18" charset="0"/>
                  </a:rPr>
                  <a:t>SSIM:</a:t>
                </a:r>
              </a:p>
              <a:p>
                <a:pPr lvl="1" algn="just"/>
                <a:r>
                  <a:rPr lang="en-US" sz="2400" dirty="0">
                    <a:latin typeface="Times New Roman" panose="02020603050405020304" pitchFamily="18" charset="0"/>
                    <a:cs typeface="Times New Roman" panose="02020603050405020304" pitchFamily="18" charset="0"/>
                  </a:rPr>
                  <a:t>The Structural </a:t>
                </a:r>
                <a:r>
                  <a:rPr lang="en-US" sz="2400" dirty="0" smtClean="0">
                    <a:latin typeface="Times New Roman" panose="02020603050405020304" pitchFamily="18" charset="0"/>
                    <a:cs typeface="Times New Roman" panose="02020603050405020304" pitchFamily="18" charset="0"/>
                  </a:rPr>
                  <a:t>Similarity</a:t>
                </a:r>
                <a:r>
                  <a:rPr lang="en-US" sz="2400" dirty="0">
                    <a:latin typeface="Times New Roman" panose="02020603050405020304" pitchFamily="18" charset="0"/>
                    <a:cs typeface="Times New Roman" panose="02020603050405020304" pitchFamily="18" charset="0"/>
                  </a:rPr>
                  <a:t> (SSIM) index is a method for measuring the similarity between two images. The SSIM index can be viewed as a quality measure of one of the images being compared, provided the other image is regarded as of perfect quality</a:t>
                </a:r>
                <a:r>
                  <a:rPr lang="en-US" sz="2400" dirty="0" smtClean="0">
                    <a:latin typeface="Times New Roman" panose="02020603050405020304" pitchFamily="18" charset="0"/>
                    <a:cs typeface="Times New Roman" panose="02020603050405020304" pitchFamily="18" charset="0"/>
                  </a:rPr>
                  <a:t>.</a:t>
                </a:r>
              </a:p>
              <a:p>
                <a:pPr lvl="4" algn="just"/>
                <a:r>
                  <a:rPr lang="en-US"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SSIM = l(x; y) * c(x; y) * s(x; y);</a:t>
                </a:r>
              </a:p>
              <a:p>
                <a:pPr lvl="4" algn="just"/>
                <a:r>
                  <a:rPr lang="en-IN" sz="2400" dirty="0" smtClean="0"/>
                  <a:t>	</a:t>
                </a:r>
                <a14:m>
                  <m:oMath xmlns:m="http://schemas.openxmlformats.org/officeDocument/2006/math">
                    <m:r>
                      <a:rPr lang="en-IN" sz="2400" i="1">
                        <a:latin typeface="Cambria Math" panose="02040503050406030204" pitchFamily="18" charset="0"/>
                      </a:rPr>
                      <m:t>= </m:t>
                    </m:r>
                    <m:f>
                      <m:fPr>
                        <m:ctrlPr>
                          <a:rPr lang="en-IN" sz="2400" i="1">
                            <a:latin typeface="Cambria Math" panose="02040503050406030204" pitchFamily="18" charset="0"/>
                          </a:rPr>
                        </m:ctrlPr>
                      </m:fPr>
                      <m:num>
                        <m:r>
                          <a:rPr lang="en-IN" sz="2400" i="1">
                            <a:latin typeface="Cambria Math" panose="02040503050406030204" pitchFamily="18" charset="0"/>
                          </a:rPr>
                          <m:t>2</m:t>
                        </m:r>
                        <m:sSub>
                          <m:sSubPr>
                            <m:ctrlPr>
                              <a:rPr lang="en-IN" sz="2400" i="1">
                                <a:latin typeface="Cambria Math" panose="02040503050406030204" pitchFamily="18" charset="0"/>
                              </a:rPr>
                            </m:ctrlPr>
                          </m:sSubPr>
                          <m:e>
                            <m:r>
                              <a:rPr lang="en-IN" sz="2400" i="1">
                                <a:latin typeface="Cambria Math" panose="02040503050406030204" pitchFamily="18" charset="0"/>
                              </a:rPr>
                              <m:t>𝜇</m:t>
                            </m:r>
                          </m:e>
                          <m:sub>
                            <m:r>
                              <a:rPr lang="en-IN" sz="2400" i="1">
                                <a:latin typeface="Cambria Math" panose="02040503050406030204" pitchFamily="18" charset="0"/>
                              </a:rPr>
                              <m:t>𝑥</m:t>
                            </m:r>
                          </m:sub>
                        </m:sSub>
                        <m:sSub>
                          <m:sSubPr>
                            <m:ctrlPr>
                              <a:rPr lang="en-IN" sz="2400" i="1">
                                <a:latin typeface="Cambria Math" panose="02040503050406030204" pitchFamily="18" charset="0"/>
                              </a:rPr>
                            </m:ctrlPr>
                          </m:sSubPr>
                          <m:e>
                            <m:r>
                              <a:rPr lang="en-IN" sz="2400" i="1">
                                <a:latin typeface="Cambria Math" panose="02040503050406030204" pitchFamily="18" charset="0"/>
                              </a:rPr>
                              <m:t>𝜇</m:t>
                            </m:r>
                          </m:e>
                          <m:sub>
                            <m:r>
                              <a:rPr lang="en-IN" sz="2400" i="1">
                                <a:latin typeface="Cambria Math" panose="02040503050406030204" pitchFamily="18" charset="0"/>
                              </a:rPr>
                              <m:t>𝑦</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𝐶</m:t>
                            </m:r>
                          </m:e>
                          <m:sub>
                            <m:r>
                              <a:rPr lang="en-IN" sz="2400" i="1">
                                <a:latin typeface="Cambria Math" panose="02040503050406030204" pitchFamily="18" charset="0"/>
                              </a:rPr>
                              <m:t>1</m:t>
                            </m:r>
                          </m:sub>
                        </m:sSub>
                      </m:num>
                      <m:den>
                        <m:sSup>
                          <m:sSupPr>
                            <m:ctrlPr>
                              <a:rPr lang="en-IN" sz="2400" i="1">
                                <a:latin typeface="Cambria Math" panose="02040503050406030204" pitchFamily="18" charset="0"/>
                              </a:rPr>
                            </m:ctrlPr>
                          </m:sSupPr>
                          <m:e>
                            <m:sSub>
                              <m:sSubPr>
                                <m:ctrlPr>
                                  <a:rPr lang="en-IN" sz="2400" i="1">
                                    <a:latin typeface="Cambria Math" panose="02040503050406030204" pitchFamily="18" charset="0"/>
                                  </a:rPr>
                                </m:ctrlPr>
                              </m:sSubPr>
                              <m:e>
                                <m:r>
                                  <a:rPr lang="en-IN" sz="2400" i="1">
                                    <a:latin typeface="Cambria Math" panose="02040503050406030204" pitchFamily="18" charset="0"/>
                                  </a:rPr>
                                  <m:t>𝜇</m:t>
                                </m:r>
                              </m:e>
                              <m:sub>
                                <m:r>
                                  <a:rPr lang="en-IN" sz="2400" i="1">
                                    <a:latin typeface="Cambria Math" panose="02040503050406030204" pitchFamily="18" charset="0"/>
                                  </a:rPr>
                                  <m:t>𝑥</m:t>
                                </m:r>
                              </m:sub>
                            </m:sSub>
                          </m:e>
                          <m:sup>
                            <m:r>
                              <a:rPr lang="en-IN" sz="2400" i="1">
                                <a:latin typeface="Cambria Math" panose="02040503050406030204" pitchFamily="18" charset="0"/>
                              </a:rPr>
                              <m:t>2</m:t>
                            </m:r>
                          </m:sup>
                        </m:sSup>
                        <m:sSup>
                          <m:sSupPr>
                            <m:ctrlPr>
                              <a:rPr lang="en-IN" sz="2400" i="1">
                                <a:latin typeface="Cambria Math" panose="02040503050406030204" pitchFamily="18" charset="0"/>
                              </a:rPr>
                            </m:ctrlPr>
                          </m:sSupPr>
                          <m:e>
                            <m:sSub>
                              <m:sSubPr>
                                <m:ctrlPr>
                                  <a:rPr lang="en-IN" sz="2400" i="1">
                                    <a:latin typeface="Cambria Math" panose="02040503050406030204" pitchFamily="18" charset="0"/>
                                  </a:rPr>
                                </m:ctrlPr>
                              </m:sSubPr>
                              <m:e>
                                <m:r>
                                  <a:rPr lang="en-IN" sz="2400" i="1">
                                    <a:latin typeface="Cambria Math" panose="02040503050406030204" pitchFamily="18" charset="0"/>
                                  </a:rPr>
                                  <m:t>+</m:t>
                                </m:r>
                                <m:r>
                                  <a:rPr lang="en-IN" sz="2400" i="1">
                                    <a:latin typeface="Cambria Math" panose="02040503050406030204" pitchFamily="18" charset="0"/>
                                  </a:rPr>
                                  <m:t>𝜇</m:t>
                                </m:r>
                              </m:e>
                              <m:sub>
                                <m:r>
                                  <a:rPr lang="en-IN" sz="2400" i="1">
                                    <a:latin typeface="Cambria Math" panose="02040503050406030204" pitchFamily="18" charset="0"/>
                                  </a:rPr>
                                  <m:t>𝑦</m:t>
                                </m:r>
                              </m:sub>
                            </m:sSub>
                          </m:e>
                          <m:sup>
                            <m:r>
                              <a:rPr lang="en-IN" sz="2400" i="1">
                                <a:latin typeface="Cambria Math" panose="02040503050406030204" pitchFamily="18" charset="0"/>
                              </a:rPr>
                              <m:t>2</m:t>
                            </m:r>
                          </m:sup>
                        </m:sSup>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𝐶</m:t>
                            </m:r>
                          </m:e>
                          <m:sub>
                            <m:r>
                              <a:rPr lang="en-IN" sz="2400" i="1">
                                <a:latin typeface="Cambria Math" panose="02040503050406030204" pitchFamily="18" charset="0"/>
                              </a:rPr>
                              <m:t>1</m:t>
                            </m:r>
                          </m:sub>
                        </m:sSub>
                      </m:den>
                    </m:f>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2</m:t>
                        </m:r>
                        <m:sSub>
                          <m:sSubPr>
                            <m:ctrlPr>
                              <a:rPr lang="en-IN" sz="2400" i="1">
                                <a:latin typeface="Cambria Math" panose="02040503050406030204" pitchFamily="18" charset="0"/>
                              </a:rPr>
                            </m:ctrlPr>
                          </m:sSubPr>
                          <m:e>
                            <m:r>
                              <a:rPr lang="en-IN" sz="2400" i="1">
                                <a:latin typeface="Cambria Math" panose="02040503050406030204" pitchFamily="18" charset="0"/>
                              </a:rPr>
                              <m:t>𝜎</m:t>
                            </m:r>
                          </m:e>
                          <m:sub>
                            <m:r>
                              <a:rPr lang="en-IN" sz="2400" i="1">
                                <a:latin typeface="Cambria Math" panose="02040503050406030204" pitchFamily="18" charset="0"/>
                              </a:rPr>
                              <m:t>𝑥</m:t>
                            </m:r>
                          </m:sub>
                        </m:sSub>
                        <m:sSub>
                          <m:sSubPr>
                            <m:ctrlPr>
                              <a:rPr lang="en-IN" sz="2400" i="1">
                                <a:latin typeface="Cambria Math" panose="02040503050406030204" pitchFamily="18" charset="0"/>
                              </a:rPr>
                            </m:ctrlPr>
                          </m:sSubPr>
                          <m:e>
                            <m:r>
                              <a:rPr lang="en-IN" sz="2400" i="1">
                                <a:latin typeface="Cambria Math" panose="02040503050406030204" pitchFamily="18" charset="0"/>
                              </a:rPr>
                              <m:t>𝜎</m:t>
                            </m:r>
                          </m:e>
                          <m:sub>
                            <m:r>
                              <a:rPr lang="en-IN" sz="2400" i="1">
                                <a:latin typeface="Cambria Math" panose="02040503050406030204" pitchFamily="18" charset="0"/>
                              </a:rPr>
                              <m:t>𝑦</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𝐶</m:t>
                            </m:r>
                          </m:e>
                          <m:sub>
                            <m:r>
                              <a:rPr lang="en-IN" sz="2400" i="1">
                                <a:latin typeface="Cambria Math" panose="02040503050406030204" pitchFamily="18" charset="0"/>
                              </a:rPr>
                              <m:t>2</m:t>
                            </m:r>
                          </m:sub>
                        </m:sSub>
                      </m:num>
                      <m:den>
                        <m:sSup>
                          <m:sSupPr>
                            <m:ctrlPr>
                              <a:rPr lang="en-IN" sz="2400" i="1">
                                <a:latin typeface="Cambria Math" panose="02040503050406030204" pitchFamily="18" charset="0"/>
                              </a:rPr>
                            </m:ctrlPr>
                          </m:sSupPr>
                          <m:e>
                            <m:sSub>
                              <m:sSubPr>
                                <m:ctrlPr>
                                  <a:rPr lang="en-IN" sz="2400" i="1">
                                    <a:latin typeface="Cambria Math" panose="02040503050406030204" pitchFamily="18" charset="0"/>
                                  </a:rPr>
                                </m:ctrlPr>
                              </m:sSubPr>
                              <m:e>
                                <m:r>
                                  <a:rPr lang="en-IN" sz="2400" i="1">
                                    <a:latin typeface="Cambria Math" panose="02040503050406030204" pitchFamily="18" charset="0"/>
                                  </a:rPr>
                                  <m:t>𝜎</m:t>
                                </m:r>
                              </m:e>
                              <m:sub>
                                <m:r>
                                  <a:rPr lang="en-IN" sz="2400" i="1">
                                    <a:latin typeface="Cambria Math" panose="02040503050406030204" pitchFamily="18" charset="0"/>
                                  </a:rPr>
                                  <m:t>𝑥</m:t>
                                </m:r>
                              </m:sub>
                            </m:sSub>
                          </m:e>
                          <m:sup>
                            <m:r>
                              <a:rPr lang="en-IN" sz="2400" i="1">
                                <a:latin typeface="Cambria Math" panose="02040503050406030204" pitchFamily="18" charset="0"/>
                              </a:rPr>
                              <m:t>2</m:t>
                            </m:r>
                          </m:sup>
                        </m:sSup>
                        <m:sSup>
                          <m:sSupPr>
                            <m:ctrlPr>
                              <a:rPr lang="en-IN" sz="2400" i="1">
                                <a:latin typeface="Cambria Math" panose="02040503050406030204" pitchFamily="18" charset="0"/>
                              </a:rPr>
                            </m:ctrlPr>
                          </m:sSupPr>
                          <m:e>
                            <m:sSub>
                              <m:sSubPr>
                                <m:ctrlPr>
                                  <a:rPr lang="en-IN" sz="2400" i="1">
                                    <a:latin typeface="Cambria Math" panose="02040503050406030204" pitchFamily="18" charset="0"/>
                                  </a:rPr>
                                </m:ctrlPr>
                              </m:sSubPr>
                              <m:e>
                                <m:r>
                                  <a:rPr lang="en-IN" sz="2400" i="1">
                                    <a:latin typeface="Cambria Math" panose="02040503050406030204" pitchFamily="18" charset="0"/>
                                  </a:rPr>
                                  <m:t>+</m:t>
                                </m:r>
                                <m:r>
                                  <a:rPr lang="en-IN" sz="2400" i="1">
                                    <a:latin typeface="Cambria Math" panose="02040503050406030204" pitchFamily="18" charset="0"/>
                                  </a:rPr>
                                  <m:t>𝜎</m:t>
                                </m:r>
                              </m:e>
                              <m:sub>
                                <m:r>
                                  <a:rPr lang="en-IN" sz="2400" i="1">
                                    <a:latin typeface="Cambria Math" panose="02040503050406030204" pitchFamily="18" charset="0"/>
                                  </a:rPr>
                                  <m:t>𝑦</m:t>
                                </m:r>
                              </m:sub>
                            </m:sSub>
                          </m:e>
                          <m:sup>
                            <m:r>
                              <a:rPr lang="en-IN" sz="2400" i="1">
                                <a:latin typeface="Cambria Math" panose="02040503050406030204" pitchFamily="18" charset="0"/>
                              </a:rPr>
                              <m:t>2</m:t>
                            </m:r>
                          </m:sup>
                        </m:sSup>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𝐶</m:t>
                            </m:r>
                          </m:e>
                          <m:sub>
                            <m:r>
                              <a:rPr lang="en-IN" sz="2400" i="1">
                                <a:latin typeface="Cambria Math" panose="02040503050406030204" pitchFamily="18" charset="0"/>
                              </a:rPr>
                              <m:t>2</m:t>
                            </m:r>
                          </m:sub>
                        </m:sSub>
                      </m:den>
                    </m:f>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2</m:t>
                        </m:r>
                        <m:sSub>
                          <m:sSubPr>
                            <m:ctrlPr>
                              <a:rPr lang="en-IN" sz="2400" i="1">
                                <a:latin typeface="Cambria Math" panose="02040503050406030204" pitchFamily="18" charset="0"/>
                              </a:rPr>
                            </m:ctrlPr>
                          </m:sSubPr>
                          <m:e>
                            <m:r>
                              <a:rPr lang="en-IN" sz="2400" i="1">
                                <a:latin typeface="Cambria Math" panose="02040503050406030204" pitchFamily="18" charset="0"/>
                              </a:rPr>
                              <m:t>𝜎</m:t>
                            </m:r>
                          </m:e>
                          <m:sub>
                            <m:r>
                              <a:rPr lang="en-IN" sz="2400" i="1">
                                <a:latin typeface="Cambria Math" panose="02040503050406030204" pitchFamily="18" charset="0"/>
                              </a:rPr>
                              <m:t>𝑥𝑦</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𝐶</m:t>
                            </m:r>
                          </m:e>
                          <m:sub>
                            <m:r>
                              <a:rPr lang="en-IN" sz="2400" i="1">
                                <a:latin typeface="Cambria Math" panose="02040503050406030204" pitchFamily="18" charset="0"/>
                              </a:rPr>
                              <m:t>3</m:t>
                            </m:r>
                          </m:sub>
                        </m:sSub>
                      </m:num>
                      <m:den>
                        <m:sSup>
                          <m:sSupPr>
                            <m:ctrlPr>
                              <a:rPr lang="en-IN" sz="2400" i="1">
                                <a:latin typeface="Cambria Math" panose="02040503050406030204" pitchFamily="18" charset="0"/>
                              </a:rPr>
                            </m:ctrlPr>
                          </m:sSupPr>
                          <m:e>
                            <m:sSub>
                              <m:sSubPr>
                                <m:ctrlPr>
                                  <a:rPr lang="en-IN" sz="2400" i="1">
                                    <a:latin typeface="Cambria Math" panose="02040503050406030204" pitchFamily="18" charset="0"/>
                                  </a:rPr>
                                </m:ctrlPr>
                              </m:sSubPr>
                              <m:e>
                                <m:r>
                                  <a:rPr lang="en-IN" sz="2400" i="1">
                                    <a:latin typeface="Cambria Math" panose="02040503050406030204" pitchFamily="18" charset="0"/>
                                  </a:rPr>
                                  <m:t>𝜎</m:t>
                                </m:r>
                              </m:e>
                              <m:sub>
                                <m:r>
                                  <a:rPr lang="en-IN" sz="2400" i="1">
                                    <a:latin typeface="Cambria Math" panose="02040503050406030204" pitchFamily="18" charset="0"/>
                                  </a:rPr>
                                  <m:t>𝑥</m:t>
                                </m:r>
                              </m:sub>
                            </m:sSub>
                          </m:e>
                          <m:sup>
                            <m:r>
                              <a:rPr lang="en-IN" sz="2400" i="1">
                                <a:latin typeface="Cambria Math" panose="02040503050406030204" pitchFamily="18" charset="0"/>
                              </a:rPr>
                              <m:t>2</m:t>
                            </m:r>
                          </m:sup>
                        </m:sSup>
                        <m:sSup>
                          <m:sSupPr>
                            <m:ctrlPr>
                              <a:rPr lang="en-IN" sz="2400" i="1">
                                <a:latin typeface="Cambria Math" panose="02040503050406030204" pitchFamily="18" charset="0"/>
                              </a:rPr>
                            </m:ctrlPr>
                          </m:sSupPr>
                          <m:e>
                            <m:sSub>
                              <m:sSubPr>
                                <m:ctrlPr>
                                  <a:rPr lang="en-IN" sz="2400" i="1">
                                    <a:latin typeface="Cambria Math" panose="02040503050406030204" pitchFamily="18" charset="0"/>
                                  </a:rPr>
                                </m:ctrlPr>
                              </m:sSubPr>
                              <m:e>
                                <m:r>
                                  <a:rPr lang="en-IN" sz="2400" i="1">
                                    <a:latin typeface="Cambria Math" panose="02040503050406030204" pitchFamily="18" charset="0"/>
                                  </a:rPr>
                                  <m:t>+</m:t>
                                </m:r>
                                <m:r>
                                  <a:rPr lang="en-IN" sz="2400" i="1">
                                    <a:latin typeface="Cambria Math" panose="02040503050406030204" pitchFamily="18" charset="0"/>
                                  </a:rPr>
                                  <m:t>𝜎</m:t>
                                </m:r>
                              </m:e>
                              <m:sub>
                                <m:r>
                                  <a:rPr lang="en-IN" sz="2400" i="1">
                                    <a:latin typeface="Cambria Math" panose="02040503050406030204" pitchFamily="18" charset="0"/>
                                  </a:rPr>
                                  <m:t>𝑦</m:t>
                                </m:r>
                              </m:sub>
                            </m:sSub>
                          </m:e>
                          <m:sup>
                            <m:r>
                              <a:rPr lang="en-IN" sz="2400" i="1">
                                <a:latin typeface="Cambria Math" panose="02040503050406030204" pitchFamily="18" charset="0"/>
                              </a:rPr>
                              <m:t>2</m:t>
                            </m:r>
                          </m:sup>
                        </m:sSup>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𝐶</m:t>
                            </m:r>
                          </m:e>
                          <m:sub>
                            <m:r>
                              <a:rPr lang="en-IN" sz="2400" i="1">
                                <a:latin typeface="Cambria Math" panose="02040503050406030204" pitchFamily="18" charset="0"/>
                              </a:rPr>
                              <m:t>3</m:t>
                            </m:r>
                          </m:sub>
                        </m:sSub>
                      </m:den>
                    </m:f>
                  </m:oMath>
                </a14:m>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lvl="4" algn="just"/>
                <a:r>
                  <a:rPr lang="en-IN" sz="2400" dirty="0" smtClean="0">
                    <a:latin typeface="Times New Roman" panose="02020603050405020304" pitchFamily="18" charset="0"/>
                    <a:cs typeface="Times New Roman" panose="02020603050405020304" pitchFamily="18" charset="0"/>
                  </a:rPr>
                  <a:t>where </a:t>
                </a:r>
                <a:r>
                  <a:rPr lang="en-IN" sz="2400" dirty="0">
                    <a:latin typeface="Times New Roman" panose="02020603050405020304" pitchFamily="18" charset="0"/>
                    <a:cs typeface="Times New Roman" panose="02020603050405020304" pitchFamily="18" charset="0"/>
                  </a:rPr>
                  <a:t>µ</a:t>
                </a:r>
                <a:r>
                  <a:rPr lang="en-IN" sz="2400" baseline="-25000" dirty="0">
                    <a:latin typeface="Times New Roman" panose="02020603050405020304" pitchFamily="18" charset="0"/>
                    <a:cs typeface="Times New Roman" panose="02020603050405020304" pitchFamily="18" charset="0"/>
                  </a:rPr>
                  <a:t>x</a:t>
                </a:r>
                <a:r>
                  <a:rPr lang="en-IN" sz="2400" dirty="0">
                    <a:latin typeface="Times New Roman" panose="02020603050405020304" pitchFamily="18" charset="0"/>
                    <a:cs typeface="Times New Roman" panose="02020603050405020304" pitchFamily="18" charset="0"/>
                  </a:rPr>
                  <a:t>  and µ</a:t>
                </a:r>
                <a:r>
                  <a:rPr lang="en-IN" sz="2400" baseline="-25000" dirty="0">
                    <a:latin typeface="Times New Roman" panose="02020603050405020304" pitchFamily="18" charset="0"/>
                    <a:cs typeface="Times New Roman" panose="02020603050405020304" pitchFamily="18" charset="0"/>
                  </a:rPr>
                  <a:t>y </a:t>
                </a:r>
                <a:r>
                  <a:rPr lang="en-IN" sz="2400" dirty="0">
                    <a:latin typeface="Times New Roman" panose="02020603050405020304" pitchFamily="18" charset="0"/>
                    <a:cs typeface="Times New Roman" panose="02020603050405020304" pitchFamily="18" charset="0"/>
                  </a:rPr>
                  <a:t> are means while 𝞼</a:t>
                </a:r>
                <a:r>
                  <a:rPr lang="en-IN" sz="2400" baseline="-25000" dirty="0">
                    <a:latin typeface="Times New Roman" panose="02020603050405020304" pitchFamily="18" charset="0"/>
                    <a:cs typeface="Times New Roman" panose="02020603050405020304" pitchFamily="18" charset="0"/>
                  </a:rPr>
                  <a:t>x</a:t>
                </a:r>
                <a:r>
                  <a:rPr lang="en-IN" sz="2400" baseline="300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and 𝞼</a:t>
                </a:r>
                <a:r>
                  <a:rPr lang="en-IN" sz="2400" baseline="-25000" dirty="0">
                    <a:latin typeface="Times New Roman" panose="02020603050405020304" pitchFamily="18" charset="0"/>
                    <a:cs typeface="Times New Roman" panose="02020603050405020304" pitchFamily="18" charset="0"/>
                  </a:rPr>
                  <a:t>y </a:t>
                </a:r>
                <a:r>
                  <a:rPr lang="en-IN" sz="2400" dirty="0">
                    <a:latin typeface="Times New Roman" panose="02020603050405020304" pitchFamily="18" charset="0"/>
                    <a:cs typeface="Times New Roman" panose="02020603050405020304" pitchFamily="18" charset="0"/>
                  </a:rPr>
                  <a:t>are standard deviations of the patches x and y, respectively. Similarly, 𝞼</a:t>
                </a:r>
                <a:r>
                  <a:rPr lang="en-IN" sz="2400" baseline="-25000" dirty="0" err="1">
                    <a:latin typeface="Times New Roman" panose="02020603050405020304" pitchFamily="18" charset="0"/>
                    <a:cs typeface="Times New Roman" panose="02020603050405020304" pitchFamily="18" charset="0"/>
                  </a:rPr>
                  <a:t>xy</a:t>
                </a:r>
                <a:r>
                  <a:rPr lang="en-IN" sz="2400" dirty="0">
                    <a:latin typeface="Times New Roman" panose="02020603050405020304" pitchFamily="18" charset="0"/>
                    <a:cs typeface="Times New Roman" panose="02020603050405020304" pitchFamily="18" charset="0"/>
                  </a:rPr>
                  <a:t> cross-correlation of the patches after removing their means. The constants C1, C2, and C3 stabilize the terms to avoid near-zero divisions.</a:t>
                </a:r>
              </a:p>
              <a:p>
                <a:pPr lvl="1" algn="just"/>
                <a:endParaRPr lang="en-US" sz="2400" b="1" dirty="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058014" y="357996"/>
                <a:ext cx="10601863" cy="6720558"/>
              </a:xfrm>
              <a:prstGeom prst="rect">
                <a:avLst/>
              </a:prstGeom>
              <a:blipFill rotWithShape="0">
                <a:blip r:embed="rId2"/>
                <a:stretch>
                  <a:fillRect l="-805" t="-817" r="-863"/>
                </a:stretch>
              </a:blipFill>
            </p:spPr>
            <p:txBody>
              <a:bodyPr/>
              <a:lstStyle/>
              <a:p>
                <a:r>
                  <a:rPr lang="en-IN">
                    <a:noFill/>
                  </a:rPr>
                  <a:t> </a:t>
                </a:r>
              </a:p>
            </p:txBody>
          </p:sp>
        </mc:Fallback>
      </mc:AlternateContent>
    </p:spTree>
    <p:extLst>
      <p:ext uri="{BB962C8B-B14F-4D97-AF65-F5344CB8AC3E}">
        <p14:creationId xmlns:p14="http://schemas.microsoft.com/office/powerpoint/2010/main" val="31471795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33</a:t>
            </a:fld>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1574800" y="177800"/>
                <a:ext cx="10397067" cy="6298519"/>
              </a:xfrm>
              <a:prstGeom prst="rect">
                <a:avLst/>
              </a:prstGeom>
              <a:noFill/>
            </p:spPr>
            <p:txBody>
              <a:bodyPr wrap="square" rtlCol="0">
                <a:spAutoFit/>
              </a:bodyPr>
              <a:lstStyle/>
              <a:p>
                <a:pPr marL="342900" indent="-342900">
                  <a:buFont typeface="Wingdings" panose="05000000000000000000" pitchFamily="2" charset="2"/>
                  <a:buChar char="ü"/>
                </a:pPr>
                <a:r>
                  <a:rPr lang="en-IN" sz="2400" b="1" dirty="0" smtClean="0">
                    <a:latin typeface="Times New Roman" panose="02020603050405020304" pitchFamily="18" charset="0"/>
                    <a:cs typeface="Times New Roman" panose="02020603050405020304" pitchFamily="18" charset="0"/>
                  </a:rPr>
                  <a:t>Underwater Image Sharpness Measure (UISM):</a:t>
                </a:r>
              </a:p>
              <a:p>
                <a:r>
                  <a:rPr lang="en-IN" sz="2400" dirty="0" smtClean="0">
                    <a:latin typeface="Times New Roman" panose="02020603050405020304" pitchFamily="18" charset="0"/>
                    <a:cs typeface="Times New Roman" panose="02020603050405020304" pitchFamily="18" charset="0"/>
                  </a:rPr>
                  <a:t>	Sharpness </a:t>
                </a:r>
                <a:r>
                  <a:rPr lang="en-IN" sz="2400" dirty="0">
                    <a:latin typeface="Times New Roman" panose="02020603050405020304" pitchFamily="18" charset="0"/>
                    <a:cs typeface="Times New Roman" panose="02020603050405020304" pitchFamily="18" charset="0"/>
                  </a:rPr>
                  <a:t>is the attribute related to the preservation of fine details and edges. </a:t>
                </a:r>
                <a:r>
                  <a:rPr lang="en-IN" sz="2400" dirty="0" smtClean="0">
                    <a:latin typeface="Times New Roman" panose="02020603050405020304" pitchFamily="18" charset="0"/>
                    <a:cs typeface="Times New Roman" panose="02020603050405020304" pitchFamily="18" charset="0"/>
                  </a:rPr>
                  <a:t>	For </a:t>
                </a:r>
                <a:r>
                  <a:rPr lang="en-IN" sz="2400" dirty="0">
                    <a:latin typeface="Times New Roman" panose="02020603050405020304" pitchFamily="18" charset="0"/>
                    <a:cs typeface="Times New Roman" panose="02020603050405020304" pitchFamily="18" charset="0"/>
                  </a:rPr>
                  <a:t>images captured under the water, severe blurring occurs due to the forward </a:t>
                </a:r>
                <a:r>
                  <a:rPr lang="en-IN" sz="2400" dirty="0" smtClean="0">
                    <a:latin typeface="Times New Roman" panose="02020603050405020304" pitchFamily="18" charset="0"/>
                    <a:cs typeface="Times New Roman" panose="02020603050405020304" pitchFamily="18" charset="0"/>
                  </a:rPr>
                  <a:t>	scattering</a:t>
                </a:r>
                <a:r>
                  <a:rPr lang="en-IN" sz="2400" dirty="0">
                    <a:latin typeface="Times New Roman" panose="02020603050405020304" pitchFamily="18" charset="0"/>
                    <a:cs typeface="Times New Roman" panose="02020603050405020304" pitchFamily="18" charset="0"/>
                  </a:rPr>
                  <a:t>. This blurring effect causes degradation of image sharpness</a:t>
                </a:r>
                <a:r>
                  <a:rPr lang="en-IN" sz="2400" dirty="0" smtClean="0">
                    <a:latin typeface="Times New Roman" panose="02020603050405020304" pitchFamily="18" charset="0"/>
                    <a:cs typeface="Times New Roman" panose="02020603050405020304" pitchFamily="18" charset="0"/>
                  </a:rPr>
                  <a:t>.</a:t>
                </a:r>
              </a:p>
              <a:p>
                <a:pPr lvl="3"/>
                <a:r>
                  <a:rPr lang="en-IN" sz="2400" dirty="0">
                    <a:latin typeface="Times New Roman" panose="02020603050405020304" pitchFamily="18" charset="0"/>
                    <a:cs typeface="Times New Roman" panose="02020603050405020304" pitchFamily="18" charset="0"/>
                  </a:rPr>
                  <a:t>The UISM is formulated as shown in</a:t>
                </a:r>
              </a:p>
              <a:p>
                <a:pPr lvl="5"/>
                <a14:m>
                  <m:oMath xmlns:m="http://schemas.openxmlformats.org/officeDocument/2006/math">
                    <m:r>
                      <a:rPr lang="en-IN" sz="2400" i="1">
                        <a:latin typeface="Cambria Math" panose="02040503050406030204" pitchFamily="18" charset="0"/>
                      </a:rPr>
                      <m:t>𝑈𝐼𝑆𝑀</m:t>
                    </m:r>
                    <m:r>
                      <a:rPr lang="en-IN" sz="2400" i="1">
                        <a:latin typeface="Cambria Math" panose="02040503050406030204" pitchFamily="18" charset="0"/>
                      </a:rPr>
                      <m:t>=</m:t>
                    </m:r>
                    <m:nary>
                      <m:naryPr>
                        <m:chr m:val="∑"/>
                        <m:limLoc m:val="undOvr"/>
                        <m:ctrlPr>
                          <a:rPr lang="en-IN" sz="2400" i="1">
                            <a:latin typeface="Cambria Math" panose="02040503050406030204" pitchFamily="18" charset="0"/>
                          </a:rPr>
                        </m:ctrlPr>
                      </m:naryPr>
                      <m:sub>
                        <m:r>
                          <a:rPr lang="en-IN" sz="2400" i="1">
                            <a:latin typeface="Cambria Math" panose="02040503050406030204" pitchFamily="18" charset="0"/>
                          </a:rPr>
                          <m:t>𝑐</m:t>
                        </m:r>
                        <m:r>
                          <a:rPr lang="en-IN" sz="2400" i="1">
                            <a:latin typeface="Cambria Math" panose="02040503050406030204" pitchFamily="18" charset="0"/>
                          </a:rPr>
                          <m:t>=1</m:t>
                        </m:r>
                      </m:sub>
                      <m:sup>
                        <m:r>
                          <a:rPr lang="en-IN" sz="2400" i="1">
                            <a:latin typeface="Cambria Math" panose="02040503050406030204" pitchFamily="18" charset="0"/>
                          </a:rPr>
                          <m:t>3</m:t>
                        </m:r>
                      </m:sup>
                      <m:e>
                        <m:r>
                          <m:rPr>
                            <m:sty m:val="p"/>
                          </m:rPr>
                          <a:rPr lang="en-IN" sz="2400">
                            <a:latin typeface="Cambria Math" panose="02040503050406030204" pitchFamily="18" charset="0"/>
                          </a:rPr>
                          <m:t>λ</m:t>
                        </m:r>
                        <m:r>
                          <a:rPr lang="en-IN" sz="2400">
                            <a:latin typeface="Cambria Math" panose="02040503050406030204" pitchFamily="18" charset="0"/>
                          </a:rPr>
                          <m:t> </m:t>
                        </m:r>
                        <m:r>
                          <m:rPr>
                            <m:sty m:val="p"/>
                          </m:rPr>
                          <a:rPr lang="en-IN" sz="2400">
                            <a:latin typeface="Cambria Math" panose="02040503050406030204" pitchFamily="18" charset="0"/>
                          </a:rPr>
                          <m:t>EME</m:t>
                        </m:r>
                        <m:r>
                          <a:rPr lang="en-IN" sz="2400">
                            <a:latin typeface="Cambria Math" panose="02040503050406030204" pitchFamily="18" charset="0"/>
                          </a:rPr>
                          <m:t>(</m:t>
                        </m:r>
                        <m:r>
                          <m:rPr>
                            <m:sty m:val="p"/>
                          </m:rPr>
                          <a:rPr lang="en-IN" sz="2400">
                            <a:latin typeface="Cambria Math" panose="02040503050406030204" pitchFamily="18" charset="0"/>
                          </a:rPr>
                          <m:t>grayscale</m:t>
                        </m:r>
                        <m:r>
                          <a:rPr lang="en-IN" sz="2400">
                            <a:latin typeface="Cambria Math" panose="02040503050406030204" pitchFamily="18" charset="0"/>
                          </a:rPr>
                          <m:t> </m:t>
                        </m:r>
                        <m:sSub>
                          <m:sSubPr>
                            <m:ctrlPr>
                              <a:rPr lang="en-IN" sz="2400" i="1">
                                <a:latin typeface="Cambria Math" panose="02040503050406030204" pitchFamily="18" charset="0"/>
                              </a:rPr>
                            </m:ctrlPr>
                          </m:sSubPr>
                          <m:e>
                            <m:r>
                              <m:rPr>
                                <m:sty m:val="p"/>
                              </m:rPr>
                              <a:rPr lang="en-IN" sz="2400">
                                <a:latin typeface="Cambria Math" panose="02040503050406030204" pitchFamily="18" charset="0"/>
                              </a:rPr>
                              <m:t>edge</m:t>
                            </m:r>
                          </m:e>
                          <m:sub>
                            <m:r>
                              <a:rPr lang="en-IN" sz="2400" i="1">
                                <a:latin typeface="Cambria Math" panose="02040503050406030204" pitchFamily="18" charset="0"/>
                              </a:rPr>
                              <m:t>𝑐</m:t>
                            </m:r>
                          </m:sub>
                        </m:sSub>
                        <m:r>
                          <a:rPr lang="en-IN" sz="2400" i="1">
                            <a:latin typeface="Cambria Math" panose="02040503050406030204" pitchFamily="18" charset="0"/>
                          </a:rPr>
                          <m:t>)</m:t>
                        </m:r>
                      </m:e>
                    </m:nary>
                  </m:oMath>
                </a14:m>
                <a:r>
                  <a:rPr lang="en-IN" sz="2400" dirty="0">
                    <a:latin typeface="Times New Roman" panose="02020603050405020304" pitchFamily="18" charset="0"/>
                    <a:cs typeface="Times New Roman" panose="02020603050405020304" pitchFamily="18" charset="0"/>
                  </a:rPr>
                  <a:t> 	</a:t>
                </a:r>
              </a:p>
              <a:p>
                <a:pPr lvl="5"/>
                <a:r>
                  <a:rPr lang="en-IN" sz="2400" dirty="0">
                    <a:latin typeface="Times New Roman" panose="02020603050405020304" pitchFamily="18" charset="0"/>
                    <a:cs typeface="Times New Roman" panose="02020603050405020304" pitchFamily="18" charset="0"/>
                  </a:rPr>
                  <a:t>	</a:t>
                </a:r>
                <a14:m>
                  <m:oMath xmlns:m="http://schemas.openxmlformats.org/officeDocument/2006/math">
                    <m:r>
                      <a:rPr lang="en-IN" sz="2400" i="1">
                        <a:latin typeface="Cambria Math" panose="02040503050406030204" pitchFamily="18" charset="0"/>
                      </a:rPr>
                      <m:t>𝐸𝑀𝐸</m:t>
                    </m:r>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2</m:t>
                        </m:r>
                      </m:num>
                      <m:den>
                        <m:sSub>
                          <m:sSubPr>
                            <m:ctrlPr>
                              <a:rPr lang="en-IN" sz="2400" i="1">
                                <a:latin typeface="Cambria Math" panose="02040503050406030204" pitchFamily="18" charset="0"/>
                              </a:rPr>
                            </m:ctrlPr>
                          </m:sSubPr>
                          <m:e>
                            <m:r>
                              <a:rPr lang="en-IN" sz="2400" i="1">
                                <a:latin typeface="Cambria Math" panose="02040503050406030204" pitchFamily="18" charset="0"/>
                              </a:rPr>
                              <m:t>𝑘</m:t>
                            </m:r>
                          </m:e>
                          <m:sub>
                            <m:r>
                              <a:rPr lang="en-IN" sz="2400" i="1">
                                <a:latin typeface="Cambria Math" panose="02040503050406030204" pitchFamily="18" charset="0"/>
                              </a:rPr>
                              <m:t>𝑙</m:t>
                            </m:r>
                          </m:sub>
                        </m:sSub>
                        <m:sSub>
                          <m:sSubPr>
                            <m:ctrlPr>
                              <a:rPr lang="en-IN" sz="2400" i="1">
                                <a:latin typeface="Cambria Math" panose="02040503050406030204" pitchFamily="18" charset="0"/>
                              </a:rPr>
                            </m:ctrlPr>
                          </m:sSubPr>
                          <m:e>
                            <m:r>
                              <a:rPr lang="en-IN" sz="2400" i="1">
                                <a:latin typeface="Cambria Math" panose="02040503050406030204" pitchFamily="18" charset="0"/>
                              </a:rPr>
                              <m:t>𝑘</m:t>
                            </m:r>
                          </m:e>
                          <m:sub>
                            <m:r>
                              <a:rPr lang="en-IN" sz="2400" i="1">
                                <a:latin typeface="Cambria Math" panose="02040503050406030204" pitchFamily="18" charset="0"/>
                              </a:rPr>
                              <m:t>2</m:t>
                            </m:r>
                          </m:sub>
                        </m:sSub>
                      </m:den>
                    </m:f>
                    <m:nary>
                      <m:naryPr>
                        <m:chr m:val="∑"/>
                        <m:limLoc m:val="undOvr"/>
                        <m:ctrlPr>
                          <a:rPr lang="en-IN" sz="2400" i="1">
                            <a:latin typeface="Cambria Math" panose="02040503050406030204" pitchFamily="18" charset="0"/>
                          </a:rPr>
                        </m:ctrlPr>
                      </m:naryPr>
                      <m:sub>
                        <m:r>
                          <a:rPr lang="en-IN" sz="2400" i="1">
                            <a:latin typeface="Cambria Math" panose="02040503050406030204" pitchFamily="18" charset="0"/>
                          </a:rPr>
                          <m:t>𝑙</m:t>
                        </m:r>
                        <m:r>
                          <a:rPr lang="en-IN" sz="2400" i="1">
                            <a:latin typeface="Cambria Math" panose="02040503050406030204" pitchFamily="18" charset="0"/>
                          </a:rPr>
                          <m:t>=1</m:t>
                        </m:r>
                      </m:sub>
                      <m:sup>
                        <m:r>
                          <a:rPr lang="en-IN" sz="2400" i="1">
                            <a:latin typeface="Cambria Math" panose="02040503050406030204" pitchFamily="18" charset="0"/>
                          </a:rPr>
                          <m:t>𝑘</m:t>
                        </m:r>
                        <m:r>
                          <a:rPr lang="en-IN" sz="2400" i="1">
                            <a:latin typeface="Cambria Math" panose="02040503050406030204" pitchFamily="18" charset="0"/>
                          </a:rPr>
                          <m:t>1</m:t>
                        </m:r>
                      </m:sup>
                      <m:e>
                        <m:nary>
                          <m:naryPr>
                            <m:chr m:val="∑"/>
                            <m:limLoc m:val="undOvr"/>
                            <m:ctrlPr>
                              <a:rPr lang="en-IN" sz="2400" i="1">
                                <a:latin typeface="Cambria Math" panose="02040503050406030204" pitchFamily="18" charset="0"/>
                              </a:rPr>
                            </m:ctrlPr>
                          </m:naryPr>
                          <m:sub>
                            <m:r>
                              <a:rPr lang="en-IN" sz="2400" i="1">
                                <a:latin typeface="Cambria Math" panose="02040503050406030204" pitchFamily="18" charset="0"/>
                              </a:rPr>
                              <m:t>𝑙</m:t>
                            </m:r>
                            <m:r>
                              <a:rPr lang="en-IN" sz="2400" i="1">
                                <a:latin typeface="Cambria Math" panose="02040503050406030204" pitchFamily="18" charset="0"/>
                              </a:rPr>
                              <m:t>=1</m:t>
                            </m:r>
                          </m:sub>
                          <m:sup>
                            <m:r>
                              <a:rPr lang="en-IN" sz="2400" i="1">
                                <a:latin typeface="Cambria Math" panose="02040503050406030204" pitchFamily="18" charset="0"/>
                              </a:rPr>
                              <m:t>𝑘</m:t>
                            </m:r>
                            <m:r>
                              <a:rPr lang="en-IN" sz="2400" i="1">
                                <a:latin typeface="Cambria Math" panose="02040503050406030204" pitchFamily="18" charset="0"/>
                              </a:rPr>
                              <m:t>2</m:t>
                            </m:r>
                          </m:sup>
                          <m:e>
                            <m:r>
                              <m:rPr>
                                <m:sty m:val="p"/>
                              </m:rPr>
                              <a:rPr lang="en-IN" sz="2400">
                                <a:latin typeface="Cambria Math" panose="02040503050406030204" pitchFamily="18" charset="0"/>
                              </a:rPr>
                              <m:t>log</m:t>
                            </m:r>
                            <m:r>
                              <a:rPr lang="en-IN" sz="2400">
                                <a:latin typeface="Cambria Math" panose="02040503050406030204" pitchFamily="18" charset="0"/>
                              </a:rPr>
                              <m:t>⁡</m:t>
                            </m:r>
                            <m:r>
                              <a:rPr lang="en-IN" sz="2400" i="1">
                                <a:latin typeface="Cambria Math" panose="02040503050406030204" pitchFamily="18" charset="0"/>
                              </a:rPr>
                              <m:t>(</m:t>
                            </m:r>
                            <m:f>
                              <m:fPr>
                                <m:ctrlPr>
                                  <a:rPr lang="en-IN" sz="2400" i="1">
                                    <a:latin typeface="Cambria Math" panose="02040503050406030204" pitchFamily="18" charset="0"/>
                                  </a:rPr>
                                </m:ctrlPr>
                              </m:fPr>
                              <m:num>
                                <m:sSub>
                                  <m:sSubPr>
                                    <m:ctrlPr>
                                      <a:rPr lang="en-IN" sz="2400" i="1">
                                        <a:latin typeface="Cambria Math" panose="02040503050406030204" pitchFamily="18" charset="0"/>
                                      </a:rPr>
                                    </m:ctrlPr>
                                  </m:sSubPr>
                                  <m:e>
                                    <m:r>
                                      <a:rPr lang="en-IN" sz="2400" i="1">
                                        <a:latin typeface="Cambria Math" panose="02040503050406030204" pitchFamily="18" charset="0"/>
                                      </a:rPr>
                                      <m:t>𝐼</m:t>
                                    </m:r>
                                  </m:e>
                                  <m:sub>
                                    <m:r>
                                      <a:rPr lang="en-IN" sz="2400" i="1">
                                        <a:latin typeface="Cambria Math" panose="02040503050406030204" pitchFamily="18" charset="0"/>
                                      </a:rPr>
                                      <m:t>𝑚𝑎𝑥</m:t>
                                    </m:r>
                                    <m:r>
                                      <a:rPr lang="en-IN" sz="2400" i="1">
                                        <a:latin typeface="Cambria Math" panose="02040503050406030204" pitchFamily="18" charset="0"/>
                                      </a:rPr>
                                      <m:t>,</m:t>
                                    </m:r>
                                    <m:r>
                                      <a:rPr lang="en-IN" sz="2400" i="1">
                                        <a:latin typeface="Cambria Math" panose="02040503050406030204" pitchFamily="18" charset="0"/>
                                      </a:rPr>
                                      <m:t>𝑘</m:t>
                                    </m:r>
                                    <m:r>
                                      <a:rPr lang="en-IN" sz="2400" i="1">
                                        <a:latin typeface="Cambria Math" panose="02040503050406030204" pitchFamily="18" charset="0"/>
                                      </a:rPr>
                                      <m:t>,</m:t>
                                    </m:r>
                                    <m:r>
                                      <a:rPr lang="en-IN" sz="2400" i="1">
                                        <a:latin typeface="Cambria Math" panose="02040503050406030204" pitchFamily="18" charset="0"/>
                                      </a:rPr>
                                      <m:t>𝑙</m:t>
                                    </m:r>
                                  </m:sub>
                                </m:sSub>
                              </m:num>
                              <m:den>
                                <m:sSub>
                                  <m:sSubPr>
                                    <m:ctrlPr>
                                      <a:rPr lang="en-IN" sz="2400" i="1">
                                        <a:latin typeface="Cambria Math" panose="02040503050406030204" pitchFamily="18" charset="0"/>
                                      </a:rPr>
                                    </m:ctrlPr>
                                  </m:sSubPr>
                                  <m:e>
                                    <m:r>
                                      <a:rPr lang="en-IN" sz="2400" i="1">
                                        <a:latin typeface="Cambria Math" panose="02040503050406030204" pitchFamily="18" charset="0"/>
                                      </a:rPr>
                                      <m:t>𝐼</m:t>
                                    </m:r>
                                  </m:e>
                                  <m:sub>
                                    <m:r>
                                      <a:rPr lang="en-IN" sz="2400" i="1">
                                        <a:latin typeface="Cambria Math" panose="02040503050406030204" pitchFamily="18" charset="0"/>
                                      </a:rPr>
                                      <m:t>𝑚𝑖𝑛</m:t>
                                    </m:r>
                                    <m:r>
                                      <a:rPr lang="en-IN" sz="2400" i="1">
                                        <a:latin typeface="Cambria Math" panose="02040503050406030204" pitchFamily="18" charset="0"/>
                                      </a:rPr>
                                      <m:t>,</m:t>
                                    </m:r>
                                    <m:r>
                                      <a:rPr lang="en-IN" sz="2400" i="1">
                                        <a:latin typeface="Cambria Math" panose="02040503050406030204" pitchFamily="18" charset="0"/>
                                      </a:rPr>
                                      <m:t>𝑘</m:t>
                                    </m:r>
                                    <m:r>
                                      <a:rPr lang="en-IN" sz="2400" i="1">
                                        <a:latin typeface="Cambria Math" panose="02040503050406030204" pitchFamily="18" charset="0"/>
                                      </a:rPr>
                                      <m:t>,</m:t>
                                    </m:r>
                                    <m:r>
                                      <a:rPr lang="en-IN" sz="2400" i="1">
                                        <a:latin typeface="Cambria Math" panose="02040503050406030204" pitchFamily="18" charset="0"/>
                                      </a:rPr>
                                      <m:t>𝑙</m:t>
                                    </m:r>
                                  </m:sub>
                                </m:sSub>
                              </m:den>
                            </m:f>
                          </m:e>
                        </m:nary>
                      </m:e>
                    </m:nary>
                    <m:r>
                      <a:rPr lang="en-IN" sz="2400" i="1">
                        <a:latin typeface="Cambria Math" panose="02040503050406030204" pitchFamily="18" charset="0"/>
                      </a:rPr>
                      <m:t>)</m:t>
                    </m:r>
                  </m:oMath>
                </a14:m>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Underwater Image Contrast Measure (</a:t>
                </a:r>
                <a:r>
                  <a:rPr lang="en-IN" sz="2400" b="1" dirty="0" err="1">
                    <a:latin typeface="Times New Roman" panose="02020603050405020304" pitchFamily="18" charset="0"/>
                    <a:cs typeface="Times New Roman" panose="02020603050405020304" pitchFamily="18" charset="0"/>
                  </a:rPr>
                  <a:t>UIConM</a:t>
                </a:r>
                <a:r>
                  <a:rPr lang="en-IN" sz="2400" b="1" dirty="0" smtClean="0">
                    <a:latin typeface="Times New Roman" panose="02020603050405020304" pitchFamily="18" charset="0"/>
                    <a:cs typeface="Times New Roman" panose="02020603050405020304" pitchFamily="18" charset="0"/>
                  </a:rPr>
                  <a:t>):</a:t>
                </a:r>
              </a:p>
              <a:p>
                <a:pPr lvl="1"/>
                <a:r>
                  <a:rPr lang="en-IN" sz="2400" dirty="0">
                    <a:latin typeface="Times New Roman" panose="02020603050405020304" pitchFamily="18" charset="0"/>
                    <a:cs typeface="Times New Roman" panose="02020603050405020304" pitchFamily="18" charset="0"/>
                  </a:rPr>
                  <a:t>For underwater images, contrast degradation is usually caused by backward scattering. The contrast is measured by applying the log AMEE measure to the intensity image as shown in</a:t>
                </a:r>
              </a:p>
              <a:p>
                <a:pPr lvl="1"/>
                <a:r>
                  <a:rPr lang="en-IN"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UIConM</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log AMEE(Intensity</a:t>
                </a:r>
                <a:r>
                  <a:rPr lang="en-IN"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The </a:t>
                </a:r>
                <a:r>
                  <a:rPr lang="en-IN" sz="2400" dirty="0" err="1">
                    <a:latin typeface="Times New Roman" panose="02020603050405020304" pitchFamily="18" charset="0"/>
                    <a:cs typeface="Times New Roman" panose="02020603050405020304" pitchFamily="18" charset="0"/>
                  </a:rPr>
                  <a:t>logAMEE</a:t>
                </a:r>
                <a:r>
                  <a:rPr lang="en-IN" sz="2400" dirty="0">
                    <a:latin typeface="Times New Roman" panose="02020603050405020304" pitchFamily="18" charset="0"/>
                    <a:cs typeface="Times New Roman" panose="02020603050405020304" pitchFamily="18" charset="0"/>
                  </a:rPr>
                  <a:t> in</a:t>
                </a:r>
              </a:p>
              <a:p>
                <a:pPr/>
                <a14:m>
                  <m:oMathPara xmlns:m="http://schemas.openxmlformats.org/officeDocument/2006/math">
                    <m:oMathParaPr>
                      <m:jc m:val="centerGroup"/>
                    </m:oMathParaPr>
                    <m:oMath xmlns:m="http://schemas.openxmlformats.org/officeDocument/2006/math">
                      <m:func>
                        <m:funcPr>
                          <m:ctrlPr>
                            <a:rPr lang="en-IN" sz="2400" i="1">
                              <a:latin typeface="Cambria Math" panose="02040503050406030204" pitchFamily="18" charset="0"/>
                            </a:rPr>
                          </m:ctrlPr>
                        </m:funcPr>
                        <m:fName>
                          <m:r>
                            <m:rPr>
                              <m:sty m:val="p"/>
                            </m:rPr>
                            <a:rPr lang="en-IN" sz="2400">
                              <a:latin typeface="Cambria Math" panose="02040503050406030204" pitchFamily="18" charset="0"/>
                            </a:rPr>
                            <m:t>log</m:t>
                          </m:r>
                        </m:fName>
                        <m:e>
                          <m:r>
                            <a:rPr lang="en-IN" sz="2400" i="1">
                              <a:latin typeface="Cambria Math" panose="02040503050406030204" pitchFamily="18" charset="0"/>
                            </a:rPr>
                            <m:t>𝐴𝑀𝐸𝐸</m:t>
                          </m:r>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1</m:t>
                              </m:r>
                            </m:num>
                            <m:den>
                              <m:sSub>
                                <m:sSubPr>
                                  <m:ctrlPr>
                                    <a:rPr lang="en-IN" sz="2400" i="1">
                                      <a:latin typeface="Cambria Math" panose="02040503050406030204" pitchFamily="18" charset="0"/>
                                    </a:rPr>
                                  </m:ctrlPr>
                                </m:sSubPr>
                                <m:e>
                                  <m:r>
                                    <a:rPr lang="en-IN" sz="2400" i="1">
                                      <a:latin typeface="Cambria Math" panose="02040503050406030204" pitchFamily="18" charset="0"/>
                                    </a:rPr>
                                    <m:t>𝑘</m:t>
                                  </m:r>
                                </m:e>
                                <m:sub>
                                  <m:r>
                                    <a:rPr lang="en-IN" sz="2400" i="1">
                                      <a:latin typeface="Cambria Math" panose="02040503050406030204" pitchFamily="18" charset="0"/>
                                    </a:rPr>
                                    <m:t>1</m:t>
                                  </m:r>
                                </m:sub>
                              </m:sSub>
                              <m:sSub>
                                <m:sSubPr>
                                  <m:ctrlPr>
                                    <a:rPr lang="en-IN" sz="2400" i="1">
                                      <a:latin typeface="Cambria Math" panose="02040503050406030204" pitchFamily="18" charset="0"/>
                                    </a:rPr>
                                  </m:ctrlPr>
                                </m:sSubPr>
                                <m:e>
                                  <m:r>
                                    <a:rPr lang="en-IN" sz="2400" i="1">
                                      <a:latin typeface="Cambria Math" panose="02040503050406030204" pitchFamily="18" charset="0"/>
                                    </a:rPr>
                                    <m:t>𝑘</m:t>
                                  </m:r>
                                </m:e>
                                <m:sub>
                                  <m:r>
                                    <a:rPr lang="en-IN" sz="2400" i="1">
                                      <a:latin typeface="Cambria Math" panose="02040503050406030204" pitchFamily="18" charset="0"/>
                                    </a:rPr>
                                    <m:t>2</m:t>
                                  </m:r>
                                </m:sub>
                              </m:sSub>
                            </m:den>
                          </m:f>
                          <m:r>
                            <a:rPr lang="en-IN" sz="2400" i="1">
                              <a:latin typeface="Cambria Math" panose="02040503050406030204" pitchFamily="18" charset="0"/>
                            </a:rPr>
                            <m:t>×</m:t>
                          </m:r>
                          <m:nary>
                            <m:naryPr>
                              <m:chr m:val="∑"/>
                              <m:limLoc m:val="undOvr"/>
                              <m:ctrlPr>
                                <a:rPr lang="en-IN" sz="2400" i="1">
                                  <a:latin typeface="Cambria Math" panose="02040503050406030204" pitchFamily="18" charset="0"/>
                                </a:rPr>
                              </m:ctrlPr>
                            </m:naryPr>
                            <m:sub>
                              <m:sSub>
                                <m:sSubPr>
                                  <m:ctrlPr>
                                    <a:rPr lang="en-IN" sz="2400" i="1">
                                      <a:latin typeface="Cambria Math" panose="02040503050406030204" pitchFamily="18" charset="0"/>
                                    </a:rPr>
                                  </m:ctrlPr>
                                </m:sSubPr>
                                <m:e>
                                  <m:r>
                                    <a:rPr lang="en-IN" sz="2400" i="1">
                                      <a:latin typeface="Cambria Math" panose="02040503050406030204" pitchFamily="18" charset="0"/>
                                    </a:rPr>
                                    <m:t>𝑘</m:t>
                                  </m:r>
                                </m:e>
                                <m:sub>
                                  <m:r>
                                    <a:rPr lang="en-IN" sz="2400" i="1">
                                      <a:latin typeface="Cambria Math" panose="02040503050406030204" pitchFamily="18" charset="0"/>
                                    </a:rPr>
                                    <m:t>2</m:t>
                                  </m:r>
                                </m:sub>
                              </m:sSub>
                            </m:sub>
                            <m:sup>
                              <m:sSub>
                                <m:sSubPr>
                                  <m:ctrlPr>
                                    <a:rPr lang="en-IN" sz="2400" i="1">
                                      <a:latin typeface="Cambria Math" panose="02040503050406030204" pitchFamily="18" charset="0"/>
                                    </a:rPr>
                                  </m:ctrlPr>
                                </m:sSubPr>
                                <m:e>
                                  <m:r>
                                    <a:rPr lang="en-IN" sz="2400" i="1">
                                      <a:latin typeface="Cambria Math" panose="02040503050406030204" pitchFamily="18" charset="0"/>
                                    </a:rPr>
                                    <m:t>𝑘</m:t>
                                  </m:r>
                                </m:e>
                                <m:sub>
                                  <m:r>
                                    <a:rPr lang="en-IN" sz="2400" i="1">
                                      <a:latin typeface="Cambria Math" panose="02040503050406030204" pitchFamily="18" charset="0"/>
                                    </a:rPr>
                                    <m:t>1</m:t>
                                  </m:r>
                                </m:sub>
                              </m:sSub>
                            </m:sup>
                            <m:e>
                              <m:nary>
                                <m:naryPr>
                                  <m:chr m:val="∑"/>
                                  <m:limLoc m:val="undOvr"/>
                                  <m:ctrlPr>
                                    <a:rPr lang="en-IN" sz="2400" i="1">
                                      <a:latin typeface="Cambria Math" panose="02040503050406030204" pitchFamily="18" charset="0"/>
                                    </a:rPr>
                                  </m:ctrlPr>
                                </m:naryPr>
                                <m:sub>
                                  <m:sSub>
                                    <m:sSubPr>
                                      <m:ctrlPr>
                                        <a:rPr lang="en-IN" sz="2400" i="1">
                                          <a:latin typeface="Cambria Math" panose="02040503050406030204" pitchFamily="18" charset="0"/>
                                        </a:rPr>
                                      </m:ctrlPr>
                                    </m:sSubPr>
                                    <m:e>
                                      <m:r>
                                        <a:rPr lang="en-IN" sz="2400" i="1">
                                          <a:latin typeface="Cambria Math" panose="02040503050406030204" pitchFamily="18" charset="0"/>
                                        </a:rPr>
                                        <m:t>𝑘</m:t>
                                      </m:r>
                                    </m:e>
                                    <m:sub>
                                      <m:r>
                                        <a:rPr lang="en-IN" sz="2400" i="1">
                                          <a:latin typeface="Cambria Math" panose="02040503050406030204" pitchFamily="18" charset="0"/>
                                        </a:rPr>
                                        <m:t>1</m:t>
                                      </m:r>
                                    </m:sub>
                                  </m:sSub>
                                </m:sub>
                                <m:sup>
                                  <m:sSub>
                                    <m:sSubPr>
                                      <m:ctrlPr>
                                        <a:rPr lang="en-IN" sz="2400" i="1">
                                          <a:latin typeface="Cambria Math" panose="02040503050406030204" pitchFamily="18" charset="0"/>
                                        </a:rPr>
                                      </m:ctrlPr>
                                    </m:sSubPr>
                                    <m:e>
                                      <m:r>
                                        <a:rPr lang="en-IN" sz="2400" i="1">
                                          <a:latin typeface="Cambria Math" panose="02040503050406030204" pitchFamily="18" charset="0"/>
                                        </a:rPr>
                                        <m:t>𝑘</m:t>
                                      </m:r>
                                    </m:e>
                                    <m:sub>
                                      <m:r>
                                        <a:rPr lang="en-IN" sz="2400" i="1">
                                          <a:latin typeface="Cambria Math" panose="02040503050406030204" pitchFamily="18" charset="0"/>
                                        </a:rPr>
                                        <m:t>2</m:t>
                                      </m:r>
                                    </m:sub>
                                  </m:sSub>
                                </m:sup>
                                <m:e>
                                  <m:func>
                                    <m:funcPr>
                                      <m:ctrlPr>
                                        <a:rPr lang="en-IN" sz="2400" i="1">
                                          <a:latin typeface="Cambria Math" panose="02040503050406030204" pitchFamily="18" charset="0"/>
                                        </a:rPr>
                                      </m:ctrlPr>
                                    </m:funcPr>
                                    <m:fName>
                                      <m:r>
                                        <m:rPr>
                                          <m:sty m:val="p"/>
                                        </m:rPr>
                                        <a:rPr lang="en-IN" sz="2400">
                                          <a:latin typeface="Cambria Math" panose="02040503050406030204" pitchFamily="18" charset="0"/>
                                        </a:rPr>
                                        <m:t>log</m:t>
                                      </m:r>
                                    </m:fName>
                                    <m:e>
                                      <m:d>
                                        <m:dPr>
                                          <m:ctrlPr>
                                            <a:rPr lang="en-IN" sz="2400" i="1">
                                              <a:latin typeface="Cambria Math" panose="02040503050406030204" pitchFamily="18" charset="0"/>
                                            </a:rPr>
                                          </m:ctrlPr>
                                        </m:dPr>
                                        <m:e>
                                          <m:f>
                                            <m:fPr>
                                              <m:ctrlPr>
                                                <a:rPr lang="en-IN" sz="2400" i="1">
                                                  <a:latin typeface="Cambria Math" panose="02040503050406030204" pitchFamily="18" charset="0"/>
                                                </a:rPr>
                                              </m:ctrlPr>
                                            </m:fPr>
                                            <m:num>
                                              <m:sSub>
                                                <m:sSubPr>
                                                  <m:ctrlPr>
                                                    <a:rPr lang="en-IN" sz="2400" i="1">
                                                      <a:latin typeface="Cambria Math" panose="02040503050406030204" pitchFamily="18" charset="0"/>
                                                    </a:rPr>
                                                  </m:ctrlPr>
                                                </m:sSubPr>
                                                <m:e>
                                                  <m:r>
                                                    <a:rPr lang="en-IN" sz="2400" i="1">
                                                      <a:latin typeface="Cambria Math" panose="02040503050406030204" pitchFamily="18" charset="0"/>
                                                    </a:rPr>
                                                    <m:t>𝐼</m:t>
                                                  </m:r>
                                                </m:e>
                                                <m:sub>
                                                  <m:r>
                                                    <a:rPr lang="en-IN" sz="2400" i="1">
                                                      <a:latin typeface="Cambria Math" panose="02040503050406030204" pitchFamily="18" charset="0"/>
                                                    </a:rPr>
                                                    <m:t>𝑚𝑎𝑥</m:t>
                                                  </m:r>
                                                  <m:r>
                                                    <a:rPr lang="en-IN" sz="2400" i="1">
                                                      <a:latin typeface="Cambria Math" panose="02040503050406030204" pitchFamily="18" charset="0"/>
                                                    </a:rPr>
                                                    <m:t>,</m:t>
                                                  </m:r>
                                                  <m:r>
                                                    <a:rPr lang="en-IN" sz="2400" i="1">
                                                      <a:latin typeface="Cambria Math" panose="02040503050406030204" pitchFamily="18" charset="0"/>
                                                    </a:rPr>
                                                    <m:t>𝑘</m:t>
                                                  </m:r>
                                                  <m:r>
                                                    <a:rPr lang="en-IN" sz="2400" i="1">
                                                      <a:latin typeface="Cambria Math" panose="02040503050406030204" pitchFamily="18" charset="0"/>
                                                    </a:rPr>
                                                    <m:t>,</m:t>
                                                  </m:r>
                                                  <m:r>
                                                    <a:rPr lang="en-IN" sz="2400" i="1">
                                                      <a:latin typeface="Cambria Math" panose="02040503050406030204" pitchFamily="18" charset="0"/>
                                                    </a:rPr>
                                                    <m:t>𝑙</m:t>
                                                  </m:r>
                                                </m:sub>
                                              </m:sSub>
                                              <m:r>
                                                <a:rPr lang="en-IN" sz="2400" i="1">
                                                  <a:latin typeface="Cambria Math" panose="02040503050406030204" pitchFamily="18" charset="0"/>
                                                </a:rPr>
                                                <m:t> ×</m:t>
                                              </m:r>
                                              <m:sSub>
                                                <m:sSubPr>
                                                  <m:ctrlPr>
                                                    <a:rPr lang="en-IN" sz="2400" i="1">
                                                      <a:latin typeface="Cambria Math" panose="02040503050406030204" pitchFamily="18" charset="0"/>
                                                    </a:rPr>
                                                  </m:ctrlPr>
                                                </m:sSubPr>
                                                <m:e>
                                                  <m:r>
                                                    <a:rPr lang="en-IN" sz="2400" i="1">
                                                      <a:latin typeface="Cambria Math" panose="02040503050406030204" pitchFamily="18" charset="0"/>
                                                    </a:rPr>
                                                    <m:t> </m:t>
                                                  </m:r>
                                                  <m:r>
                                                    <a:rPr lang="en-IN" sz="2400" i="1">
                                                      <a:latin typeface="Cambria Math" panose="02040503050406030204" pitchFamily="18" charset="0"/>
                                                    </a:rPr>
                                                    <m:t>𝐼</m:t>
                                                  </m:r>
                                                </m:e>
                                                <m:sub>
                                                  <m:r>
                                                    <a:rPr lang="en-IN" sz="2400" i="1">
                                                      <a:latin typeface="Cambria Math" panose="02040503050406030204" pitchFamily="18" charset="0"/>
                                                    </a:rPr>
                                                    <m:t>𝑚𝑖𝑛</m:t>
                                                  </m:r>
                                                  <m:r>
                                                    <a:rPr lang="en-IN" sz="2400" i="1">
                                                      <a:latin typeface="Cambria Math" panose="02040503050406030204" pitchFamily="18" charset="0"/>
                                                    </a:rPr>
                                                    <m:t>,</m:t>
                                                  </m:r>
                                                  <m:r>
                                                    <a:rPr lang="en-IN" sz="2400" i="1">
                                                      <a:latin typeface="Cambria Math" panose="02040503050406030204" pitchFamily="18" charset="0"/>
                                                    </a:rPr>
                                                    <m:t>𝑘</m:t>
                                                  </m:r>
                                                  <m:r>
                                                    <a:rPr lang="en-IN" sz="2400" i="1">
                                                      <a:latin typeface="Cambria Math" panose="02040503050406030204" pitchFamily="18" charset="0"/>
                                                    </a:rPr>
                                                    <m:t>,</m:t>
                                                  </m:r>
                                                  <m:r>
                                                    <a:rPr lang="en-IN" sz="2400" i="1">
                                                      <a:latin typeface="Cambria Math" panose="02040503050406030204" pitchFamily="18" charset="0"/>
                                                    </a:rPr>
                                                    <m:t>𝑙</m:t>
                                                  </m:r>
                                                </m:sub>
                                              </m:sSub>
                                            </m:num>
                                            <m:den>
                                              <m:sSub>
                                                <m:sSubPr>
                                                  <m:ctrlPr>
                                                    <a:rPr lang="en-IN" sz="2400" i="1">
                                                      <a:latin typeface="Cambria Math" panose="02040503050406030204" pitchFamily="18" charset="0"/>
                                                    </a:rPr>
                                                  </m:ctrlPr>
                                                </m:sSubPr>
                                                <m:e>
                                                  <m:r>
                                                    <a:rPr lang="en-IN" sz="2400" i="1">
                                                      <a:latin typeface="Cambria Math" panose="02040503050406030204" pitchFamily="18" charset="0"/>
                                                    </a:rPr>
                                                    <m:t>𝐼</m:t>
                                                  </m:r>
                                                </m:e>
                                                <m:sub>
                                                  <m:r>
                                                    <a:rPr lang="en-IN" sz="2400" i="1">
                                                      <a:latin typeface="Cambria Math" panose="02040503050406030204" pitchFamily="18" charset="0"/>
                                                    </a:rPr>
                                                    <m:t>𝑚𝑎𝑥</m:t>
                                                  </m:r>
                                                  <m:r>
                                                    <a:rPr lang="en-IN" sz="2400" i="1">
                                                      <a:latin typeface="Cambria Math" panose="02040503050406030204" pitchFamily="18" charset="0"/>
                                                    </a:rPr>
                                                    <m:t>,</m:t>
                                                  </m:r>
                                                  <m:r>
                                                    <a:rPr lang="en-IN" sz="2400" i="1">
                                                      <a:latin typeface="Cambria Math" panose="02040503050406030204" pitchFamily="18" charset="0"/>
                                                    </a:rPr>
                                                    <m:t>𝑘</m:t>
                                                  </m:r>
                                                  <m:r>
                                                    <a:rPr lang="en-IN" sz="2400" i="1">
                                                      <a:latin typeface="Cambria Math" panose="02040503050406030204" pitchFamily="18" charset="0"/>
                                                    </a:rPr>
                                                    <m:t>,</m:t>
                                                  </m:r>
                                                  <m:r>
                                                    <a:rPr lang="en-IN" sz="2400" i="1">
                                                      <a:latin typeface="Cambria Math" panose="02040503050406030204" pitchFamily="18" charset="0"/>
                                                    </a:rPr>
                                                    <m:t>𝑙</m:t>
                                                  </m:r>
                                                </m:sub>
                                              </m:sSub>
                                              <m:r>
                                                <a:rPr lang="en-IN" sz="2400" i="1">
                                                  <a:latin typeface="Cambria Math" panose="02040503050406030204" pitchFamily="18" charset="0"/>
                                                </a:rPr>
                                                <m:t> +</m:t>
                                              </m:r>
                                              <m:sSub>
                                                <m:sSubPr>
                                                  <m:ctrlPr>
                                                    <a:rPr lang="en-IN" sz="2400" i="1">
                                                      <a:latin typeface="Cambria Math" panose="02040503050406030204" pitchFamily="18" charset="0"/>
                                                    </a:rPr>
                                                  </m:ctrlPr>
                                                </m:sSubPr>
                                                <m:e>
                                                  <m:r>
                                                    <a:rPr lang="en-IN" sz="2400" i="1">
                                                      <a:latin typeface="Cambria Math" panose="02040503050406030204" pitchFamily="18" charset="0"/>
                                                    </a:rPr>
                                                    <m:t> </m:t>
                                                  </m:r>
                                                  <m:r>
                                                    <a:rPr lang="en-IN" sz="2400" i="1">
                                                      <a:latin typeface="Cambria Math" panose="02040503050406030204" pitchFamily="18" charset="0"/>
                                                    </a:rPr>
                                                    <m:t>𝐼</m:t>
                                                  </m:r>
                                                </m:e>
                                                <m:sub>
                                                  <m:r>
                                                    <a:rPr lang="en-IN" sz="2400" i="1">
                                                      <a:latin typeface="Cambria Math" panose="02040503050406030204" pitchFamily="18" charset="0"/>
                                                    </a:rPr>
                                                    <m:t>𝑚𝑖𝑛</m:t>
                                                  </m:r>
                                                  <m:r>
                                                    <a:rPr lang="en-IN" sz="2400" i="1">
                                                      <a:latin typeface="Cambria Math" panose="02040503050406030204" pitchFamily="18" charset="0"/>
                                                    </a:rPr>
                                                    <m:t>,</m:t>
                                                  </m:r>
                                                  <m:r>
                                                    <a:rPr lang="en-IN" sz="2400" i="1">
                                                      <a:latin typeface="Cambria Math" panose="02040503050406030204" pitchFamily="18" charset="0"/>
                                                    </a:rPr>
                                                    <m:t>𝑘</m:t>
                                                  </m:r>
                                                  <m:r>
                                                    <a:rPr lang="en-IN" sz="2400" i="1">
                                                      <a:latin typeface="Cambria Math" panose="02040503050406030204" pitchFamily="18" charset="0"/>
                                                    </a:rPr>
                                                    <m:t>,</m:t>
                                                  </m:r>
                                                  <m:r>
                                                    <a:rPr lang="en-IN" sz="2400" i="1">
                                                      <a:latin typeface="Cambria Math" panose="02040503050406030204" pitchFamily="18" charset="0"/>
                                                    </a:rPr>
                                                    <m:t>𝑙</m:t>
                                                  </m:r>
                                                </m:sub>
                                              </m:sSub>
                                            </m:den>
                                          </m:f>
                                        </m:e>
                                      </m:d>
                                      <m:r>
                                        <a:rPr lang="en-IN" sz="2400" i="1">
                                          <a:latin typeface="Cambria Math" panose="02040503050406030204" pitchFamily="18" charset="0"/>
                                        </a:rPr>
                                        <m:t>𝑙𝑜𝑔</m:t>
                                      </m:r>
                                      <m:d>
                                        <m:dPr>
                                          <m:ctrlPr>
                                            <a:rPr lang="en-IN" sz="2400" i="1">
                                              <a:latin typeface="Cambria Math" panose="02040503050406030204" pitchFamily="18" charset="0"/>
                                            </a:rPr>
                                          </m:ctrlPr>
                                        </m:dPr>
                                        <m:e>
                                          <m:f>
                                            <m:fPr>
                                              <m:ctrlPr>
                                                <a:rPr lang="en-IN" sz="2400" i="1">
                                                  <a:latin typeface="Cambria Math" panose="02040503050406030204" pitchFamily="18" charset="0"/>
                                                </a:rPr>
                                              </m:ctrlPr>
                                            </m:fPr>
                                            <m:num>
                                              <m:sSub>
                                                <m:sSubPr>
                                                  <m:ctrlPr>
                                                    <a:rPr lang="en-IN" sz="2400" i="1">
                                                      <a:latin typeface="Cambria Math" panose="02040503050406030204" pitchFamily="18" charset="0"/>
                                                    </a:rPr>
                                                  </m:ctrlPr>
                                                </m:sSubPr>
                                                <m:e>
                                                  <m:r>
                                                    <a:rPr lang="en-IN" sz="2400" i="1">
                                                      <a:latin typeface="Cambria Math" panose="02040503050406030204" pitchFamily="18" charset="0"/>
                                                    </a:rPr>
                                                    <m:t>𝐼</m:t>
                                                  </m:r>
                                                </m:e>
                                                <m:sub>
                                                  <m:r>
                                                    <a:rPr lang="en-IN" sz="2400" i="1">
                                                      <a:latin typeface="Cambria Math" panose="02040503050406030204" pitchFamily="18" charset="0"/>
                                                    </a:rPr>
                                                    <m:t>𝑚𝑎𝑥</m:t>
                                                  </m:r>
                                                  <m:r>
                                                    <a:rPr lang="en-IN" sz="2400" i="1">
                                                      <a:latin typeface="Cambria Math" panose="02040503050406030204" pitchFamily="18" charset="0"/>
                                                    </a:rPr>
                                                    <m:t>,</m:t>
                                                  </m:r>
                                                  <m:r>
                                                    <a:rPr lang="en-IN" sz="2400" i="1">
                                                      <a:latin typeface="Cambria Math" panose="02040503050406030204" pitchFamily="18" charset="0"/>
                                                    </a:rPr>
                                                    <m:t>𝑘</m:t>
                                                  </m:r>
                                                  <m:r>
                                                    <a:rPr lang="en-IN" sz="2400" i="1">
                                                      <a:latin typeface="Cambria Math" panose="02040503050406030204" pitchFamily="18" charset="0"/>
                                                    </a:rPr>
                                                    <m:t>,</m:t>
                                                  </m:r>
                                                  <m:r>
                                                    <a:rPr lang="en-IN" sz="2400" i="1">
                                                      <a:latin typeface="Cambria Math" panose="02040503050406030204" pitchFamily="18" charset="0"/>
                                                    </a:rPr>
                                                    <m:t>𝑙</m:t>
                                                  </m:r>
                                                </m:sub>
                                              </m:sSub>
                                              <m:r>
                                                <a:rPr lang="en-IN" sz="2400" i="1">
                                                  <a:latin typeface="Cambria Math" panose="02040503050406030204" pitchFamily="18" charset="0"/>
                                                </a:rPr>
                                                <m:t> ×</m:t>
                                              </m:r>
                                              <m:sSub>
                                                <m:sSubPr>
                                                  <m:ctrlPr>
                                                    <a:rPr lang="en-IN" sz="2400" i="1">
                                                      <a:latin typeface="Cambria Math" panose="02040503050406030204" pitchFamily="18" charset="0"/>
                                                    </a:rPr>
                                                  </m:ctrlPr>
                                                </m:sSubPr>
                                                <m:e>
                                                  <m:r>
                                                    <a:rPr lang="en-IN" sz="2400" i="1">
                                                      <a:latin typeface="Cambria Math" panose="02040503050406030204" pitchFamily="18" charset="0"/>
                                                    </a:rPr>
                                                    <m:t> </m:t>
                                                  </m:r>
                                                  <m:r>
                                                    <a:rPr lang="en-IN" sz="2400" i="1">
                                                      <a:latin typeface="Cambria Math" panose="02040503050406030204" pitchFamily="18" charset="0"/>
                                                    </a:rPr>
                                                    <m:t>𝐼</m:t>
                                                  </m:r>
                                                </m:e>
                                                <m:sub>
                                                  <m:r>
                                                    <a:rPr lang="en-IN" sz="2400" i="1">
                                                      <a:latin typeface="Cambria Math" panose="02040503050406030204" pitchFamily="18" charset="0"/>
                                                    </a:rPr>
                                                    <m:t>𝑚𝑖𝑛</m:t>
                                                  </m:r>
                                                  <m:r>
                                                    <a:rPr lang="en-IN" sz="2400" i="1">
                                                      <a:latin typeface="Cambria Math" panose="02040503050406030204" pitchFamily="18" charset="0"/>
                                                    </a:rPr>
                                                    <m:t>,</m:t>
                                                  </m:r>
                                                  <m:r>
                                                    <a:rPr lang="en-IN" sz="2400" i="1">
                                                      <a:latin typeface="Cambria Math" panose="02040503050406030204" pitchFamily="18" charset="0"/>
                                                    </a:rPr>
                                                    <m:t>𝑘</m:t>
                                                  </m:r>
                                                  <m:r>
                                                    <a:rPr lang="en-IN" sz="2400" i="1">
                                                      <a:latin typeface="Cambria Math" panose="02040503050406030204" pitchFamily="18" charset="0"/>
                                                    </a:rPr>
                                                    <m:t>,</m:t>
                                                  </m:r>
                                                  <m:r>
                                                    <a:rPr lang="en-IN" sz="2400" i="1">
                                                      <a:latin typeface="Cambria Math" panose="02040503050406030204" pitchFamily="18" charset="0"/>
                                                    </a:rPr>
                                                    <m:t>𝑙</m:t>
                                                  </m:r>
                                                </m:sub>
                                              </m:sSub>
                                            </m:num>
                                            <m:den>
                                              <m:sSub>
                                                <m:sSubPr>
                                                  <m:ctrlPr>
                                                    <a:rPr lang="en-IN" sz="2400" i="1">
                                                      <a:latin typeface="Cambria Math" panose="02040503050406030204" pitchFamily="18" charset="0"/>
                                                    </a:rPr>
                                                  </m:ctrlPr>
                                                </m:sSubPr>
                                                <m:e>
                                                  <m:r>
                                                    <a:rPr lang="en-IN" sz="2400" i="1">
                                                      <a:latin typeface="Cambria Math" panose="02040503050406030204" pitchFamily="18" charset="0"/>
                                                    </a:rPr>
                                                    <m:t>𝐼</m:t>
                                                  </m:r>
                                                </m:e>
                                                <m:sub>
                                                  <m:r>
                                                    <a:rPr lang="en-IN" sz="2400" i="1">
                                                      <a:latin typeface="Cambria Math" panose="02040503050406030204" pitchFamily="18" charset="0"/>
                                                    </a:rPr>
                                                    <m:t>𝑚𝑎𝑥</m:t>
                                                  </m:r>
                                                  <m:r>
                                                    <a:rPr lang="en-IN" sz="2400" i="1">
                                                      <a:latin typeface="Cambria Math" panose="02040503050406030204" pitchFamily="18" charset="0"/>
                                                    </a:rPr>
                                                    <m:t>,</m:t>
                                                  </m:r>
                                                  <m:r>
                                                    <a:rPr lang="en-IN" sz="2400" i="1">
                                                      <a:latin typeface="Cambria Math" panose="02040503050406030204" pitchFamily="18" charset="0"/>
                                                    </a:rPr>
                                                    <m:t>𝑘</m:t>
                                                  </m:r>
                                                  <m:r>
                                                    <a:rPr lang="en-IN" sz="2400" i="1">
                                                      <a:latin typeface="Cambria Math" panose="02040503050406030204" pitchFamily="18" charset="0"/>
                                                    </a:rPr>
                                                    <m:t>,</m:t>
                                                  </m:r>
                                                  <m:r>
                                                    <a:rPr lang="en-IN" sz="2400" i="1">
                                                      <a:latin typeface="Cambria Math" panose="02040503050406030204" pitchFamily="18" charset="0"/>
                                                    </a:rPr>
                                                    <m:t>𝑙</m:t>
                                                  </m:r>
                                                </m:sub>
                                              </m:sSub>
                                              <m:r>
                                                <a:rPr lang="en-IN" sz="2400" i="1">
                                                  <a:latin typeface="Cambria Math" panose="02040503050406030204" pitchFamily="18" charset="0"/>
                                                </a:rPr>
                                                <m:t> +</m:t>
                                              </m:r>
                                              <m:sSub>
                                                <m:sSubPr>
                                                  <m:ctrlPr>
                                                    <a:rPr lang="en-IN" sz="2400" i="1">
                                                      <a:latin typeface="Cambria Math" panose="02040503050406030204" pitchFamily="18" charset="0"/>
                                                    </a:rPr>
                                                  </m:ctrlPr>
                                                </m:sSubPr>
                                                <m:e>
                                                  <m:r>
                                                    <a:rPr lang="en-IN" sz="2400" i="1">
                                                      <a:latin typeface="Cambria Math" panose="02040503050406030204" pitchFamily="18" charset="0"/>
                                                    </a:rPr>
                                                    <m:t> </m:t>
                                                  </m:r>
                                                  <m:r>
                                                    <a:rPr lang="en-IN" sz="2400" i="1">
                                                      <a:latin typeface="Cambria Math" panose="02040503050406030204" pitchFamily="18" charset="0"/>
                                                    </a:rPr>
                                                    <m:t>𝐼</m:t>
                                                  </m:r>
                                                </m:e>
                                                <m:sub>
                                                  <m:r>
                                                    <a:rPr lang="en-IN" sz="2400" i="1">
                                                      <a:latin typeface="Cambria Math" panose="02040503050406030204" pitchFamily="18" charset="0"/>
                                                    </a:rPr>
                                                    <m:t>𝑚𝑖𝑛</m:t>
                                                  </m:r>
                                                  <m:r>
                                                    <a:rPr lang="en-IN" sz="2400" i="1">
                                                      <a:latin typeface="Cambria Math" panose="02040503050406030204" pitchFamily="18" charset="0"/>
                                                    </a:rPr>
                                                    <m:t>,</m:t>
                                                  </m:r>
                                                  <m:r>
                                                    <a:rPr lang="en-IN" sz="2400" i="1">
                                                      <a:latin typeface="Cambria Math" panose="02040503050406030204" pitchFamily="18" charset="0"/>
                                                    </a:rPr>
                                                    <m:t>𝑘</m:t>
                                                  </m:r>
                                                  <m:r>
                                                    <a:rPr lang="en-IN" sz="2400" i="1">
                                                      <a:latin typeface="Cambria Math" panose="02040503050406030204" pitchFamily="18" charset="0"/>
                                                    </a:rPr>
                                                    <m:t>,</m:t>
                                                  </m:r>
                                                  <m:r>
                                                    <a:rPr lang="en-IN" sz="2400" i="1">
                                                      <a:latin typeface="Cambria Math" panose="02040503050406030204" pitchFamily="18" charset="0"/>
                                                    </a:rPr>
                                                    <m:t>𝑙</m:t>
                                                  </m:r>
                                                </m:sub>
                                              </m:sSub>
                                            </m:den>
                                          </m:f>
                                        </m:e>
                                      </m:d>
                                    </m:e>
                                  </m:func>
                                </m:e>
                              </m:nary>
                            </m:e>
                          </m:nary>
                        </m:e>
                      </m:func>
                    </m:oMath>
                  </m:oMathPara>
                </a14:m>
                <a:endParaRPr lang="en-US" sz="2400" dirty="0" smtClean="0">
                  <a:latin typeface="Times New Roman" panose="020206030504050203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574800" y="177800"/>
                <a:ext cx="10397067" cy="6298519"/>
              </a:xfrm>
              <a:prstGeom prst="rect">
                <a:avLst/>
              </a:prstGeom>
              <a:blipFill rotWithShape="0">
                <a:blip r:embed="rId2"/>
                <a:stretch>
                  <a:fillRect l="-762" t="-774" r="-352"/>
                </a:stretch>
              </a:blipFill>
            </p:spPr>
            <p:txBody>
              <a:bodyPr/>
              <a:lstStyle/>
              <a:p>
                <a:r>
                  <a:rPr lang="en-IN">
                    <a:noFill/>
                  </a:rPr>
                  <a:t> </a:t>
                </a:r>
              </a:p>
            </p:txBody>
          </p:sp>
        </mc:Fallback>
      </mc:AlternateContent>
    </p:spTree>
    <p:extLst>
      <p:ext uri="{BB962C8B-B14F-4D97-AF65-F5344CB8AC3E}">
        <p14:creationId xmlns:p14="http://schemas.microsoft.com/office/powerpoint/2010/main" val="30783448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34</a:t>
            </a:fld>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1634067" y="889000"/>
                <a:ext cx="10253133" cy="4926926"/>
              </a:xfrm>
              <a:prstGeom prst="rect">
                <a:avLst/>
              </a:prstGeom>
              <a:noFill/>
            </p:spPr>
            <p:txBody>
              <a:bodyPr wrap="square" rtlCol="0">
                <a:spAutoFit/>
              </a:bodyPr>
              <a:lstStyle/>
              <a:p>
                <a:pPr marL="285750" indent="-285750">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 UCIQE </a:t>
                </a:r>
                <a:r>
                  <a:rPr lang="en-IN" sz="2400" b="1" dirty="0" smtClean="0">
                    <a:latin typeface="Times New Roman" panose="02020603050405020304" pitchFamily="18" charset="0"/>
                    <a:cs typeface="Times New Roman" panose="02020603050405020304" pitchFamily="18" charset="0"/>
                  </a:rPr>
                  <a:t>:</a:t>
                </a:r>
              </a:p>
              <a:p>
                <a:pPr lvl="1"/>
                <a:r>
                  <a:rPr lang="en-IN" sz="2400" dirty="0">
                    <a:latin typeface="Times New Roman" panose="02020603050405020304" pitchFamily="18" charset="0"/>
                    <a:cs typeface="Times New Roman" panose="02020603050405020304" pitchFamily="18" charset="0"/>
                  </a:rPr>
                  <a:t>Underwater </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image quality evaluation abbreviated as UCIQE, is based on </a:t>
                </a:r>
                <a:r>
                  <a:rPr lang="en-IN" sz="2400" dirty="0" err="1">
                    <a:latin typeface="Times New Roman" panose="02020603050405020304" pitchFamily="18" charset="0"/>
                    <a:cs typeface="Times New Roman" panose="02020603050405020304" pitchFamily="18" charset="0"/>
                  </a:rPr>
                  <a:t>chroma</a:t>
                </a:r>
                <a:r>
                  <a:rPr lang="en-IN" sz="2400" dirty="0">
                    <a:latin typeface="Times New Roman" panose="02020603050405020304" pitchFamily="18" charset="0"/>
                    <a:cs typeface="Times New Roman" panose="02020603050405020304" pitchFamily="18" charset="0"/>
                  </a:rPr>
                  <a:t>, contrast, and saturation of CIE Lab and is defined as:</a:t>
                </a:r>
              </a:p>
              <a:p>
                <a:pPr lvl="1"/>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14:m>
                  <m:oMath xmlns:m="http://schemas.openxmlformats.org/officeDocument/2006/math">
                    <m:r>
                      <a:rPr lang="en-IN" sz="2400" i="1">
                        <a:latin typeface="Cambria Math" panose="02040503050406030204" pitchFamily="18" charset="0"/>
                      </a:rPr>
                      <m:t>𝑈𝐶𝐼𝑄𝐸</m:t>
                    </m:r>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𝐶</m:t>
                        </m:r>
                      </m:e>
                      <m:sub>
                        <m:r>
                          <a:rPr lang="en-IN" sz="2400" i="1">
                            <a:latin typeface="Cambria Math" panose="02040503050406030204" pitchFamily="18" charset="0"/>
                          </a:rPr>
                          <m:t>1</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𝜎</m:t>
                        </m:r>
                      </m:e>
                      <m:sub>
                        <m:r>
                          <a:rPr lang="en-IN" sz="2400" i="1">
                            <a:latin typeface="Cambria Math" panose="02040503050406030204" pitchFamily="18" charset="0"/>
                          </a:rPr>
                          <m:t>𝑐</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𝐶</m:t>
                        </m:r>
                      </m:e>
                      <m:sub>
                        <m:r>
                          <a:rPr lang="en-IN" sz="2400" i="1">
                            <a:latin typeface="Cambria Math" panose="02040503050406030204" pitchFamily="18" charset="0"/>
                          </a:rPr>
                          <m:t>2</m:t>
                        </m:r>
                      </m:sub>
                    </m:sSub>
                    <m:r>
                      <a:rPr lang="en-IN" sz="2400" i="1">
                        <a:latin typeface="Cambria Math" panose="02040503050406030204" pitchFamily="18" charset="0"/>
                      </a:rPr>
                      <m:t>× </m:t>
                    </m:r>
                    <m:sSub>
                      <m:sSubPr>
                        <m:ctrlPr>
                          <a:rPr lang="en-IN" sz="2400" i="1">
                            <a:latin typeface="Cambria Math" panose="02040503050406030204" pitchFamily="18" charset="0"/>
                          </a:rPr>
                        </m:ctrlPr>
                      </m:sSubPr>
                      <m:e>
                        <m:r>
                          <a:rPr lang="en-IN" sz="2400" i="1">
                            <a:latin typeface="Cambria Math" panose="02040503050406030204" pitchFamily="18" charset="0"/>
                          </a:rPr>
                          <m:t>𝑐𝑜𝑛</m:t>
                        </m:r>
                      </m:e>
                      <m:sub>
                        <m:r>
                          <a:rPr lang="en-IN" sz="2400" i="1">
                            <a:latin typeface="Cambria Math" panose="02040503050406030204" pitchFamily="18" charset="0"/>
                          </a:rPr>
                          <m:t>1</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𝐶</m:t>
                        </m:r>
                      </m:e>
                      <m:sub>
                        <m:r>
                          <a:rPr lang="en-IN" sz="2400" i="1">
                            <a:latin typeface="Cambria Math" panose="02040503050406030204" pitchFamily="18" charset="0"/>
                          </a:rPr>
                          <m:t>3</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𝜇</m:t>
                        </m:r>
                      </m:e>
                      <m:sub>
                        <m:r>
                          <a:rPr lang="en-IN" sz="2400" i="1">
                            <a:latin typeface="Cambria Math" panose="02040503050406030204" pitchFamily="18" charset="0"/>
                          </a:rPr>
                          <m:t>𝑠</m:t>
                        </m:r>
                      </m:sub>
                    </m:sSub>
                  </m:oMath>
                </a14:m>
                <a:r>
                  <a:rPr lang="en-IN" sz="2400" dirty="0">
                    <a:latin typeface="Times New Roman" panose="02020603050405020304" pitchFamily="18" charset="0"/>
                    <a:cs typeface="Times New Roman" panose="02020603050405020304" pitchFamily="18" charset="0"/>
                  </a:rPr>
                  <a:t> 		</a:t>
                </a:r>
              </a:p>
              <a:p>
                <a:pPr lvl="1"/>
                <a:r>
                  <a:rPr lang="en-IN" sz="2400" dirty="0" smtClean="0">
                    <a:latin typeface="Times New Roman" panose="02020603050405020304" pitchFamily="18" charset="0"/>
                    <a:cs typeface="Times New Roman" panose="02020603050405020304" pitchFamily="18" charset="0"/>
                  </a:rPr>
                  <a:t> where </a:t>
                </a:r>
                <a:r>
                  <a:rPr lang="en-IN" sz="2400" dirty="0">
                    <a:latin typeface="Times New Roman" panose="02020603050405020304" pitchFamily="18" charset="0"/>
                    <a:cs typeface="Times New Roman" panose="02020603050405020304" pitchFamily="18" charset="0"/>
                  </a:rPr>
                  <a:t>𝞼 c, </a:t>
                </a:r>
                <a:r>
                  <a:rPr lang="en-IN" sz="2400" dirty="0" err="1">
                    <a:latin typeface="Times New Roman" panose="02020603050405020304" pitchFamily="18" charset="0"/>
                    <a:cs typeface="Times New Roman" panose="02020603050405020304" pitchFamily="18" charset="0"/>
                  </a:rPr>
                  <a:t>conl</a:t>
                </a:r>
                <a:r>
                  <a:rPr lang="en-IN" sz="2400" dirty="0">
                    <a:latin typeface="Times New Roman" panose="02020603050405020304" pitchFamily="18" charset="0"/>
                    <a:cs typeface="Times New Roman" panose="02020603050405020304" pitchFamily="18" charset="0"/>
                  </a:rPr>
                  <a:t>, and µs are the standard deviation of </a:t>
                </a:r>
                <a:r>
                  <a:rPr lang="en-IN" sz="2400" dirty="0" err="1">
                    <a:latin typeface="Times New Roman" panose="02020603050405020304" pitchFamily="18" charset="0"/>
                    <a:cs typeface="Times New Roman" panose="02020603050405020304" pitchFamily="18" charset="0"/>
                  </a:rPr>
                  <a:t>chroma</a:t>
                </a:r>
                <a:r>
                  <a:rPr lang="en-IN" sz="2400" dirty="0">
                    <a:latin typeface="Times New Roman" panose="02020603050405020304" pitchFamily="18" charset="0"/>
                    <a:cs typeface="Times New Roman" panose="02020603050405020304" pitchFamily="18" charset="0"/>
                  </a:rPr>
                  <a:t>, the contrast of luminance, and the mean of saturation. </a:t>
                </a:r>
              </a:p>
              <a:p>
                <a:pPr lvl="1"/>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 UIQM</a:t>
                </a:r>
                <a:r>
                  <a:rPr lang="en-IN" sz="2400" b="1" dirty="0" smtClean="0">
                    <a:latin typeface="Times New Roman" panose="02020603050405020304" pitchFamily="18" charset="0"/>
                    <a:cs typeface="Times New Roman" panose="02020603050405020304" pitchFamily="18" charset="0"/>
                  </a:rPr>
                  <a:t>:</a:t>
                </a:r>
              </a:p>
              <a:p>
                <a:pPr lvl="1"/>
                <a:r>
                  <a:rPr lang="en-IN" sz="2400" dirty="0">
                    <a:latin typeface="Times New Roman" panose="02020603050405020304" pitchFamily="18" charset="0"/>
                    <a:cs typeface="Times New Roman" panose="02020603050405020304" pitchFamily="18" charset="0"/>
                  </a:rPr>
                  <a:t> UIQM is dependent on three attribute measures of the underwater images, which are 1) image </a:t>
                </a:r>
                <a:r>
                  <a:rPr lang="en-IN" sz="2400" dirty="0" err="1">
                    <a:latin typeface="Times New Roman" panose="02020603050405020304" pitchFamily="18" charset="0"/>
                    <a:cs typeface="Times New Roman" panose="02020603050405020304" pitchFamily="18" charset="0"/>
                  </a:rPr>
                  <a:t>colorfulness</a:t>
                </a:r>
                <a:r>
                  <a:rPr lang="en-IN" sz="2400" dirty="0">
                    <a:latin typeface="Times New Roman" panose="02020603050405020304" pitchFamily="18" charset="0"/>
                    <a:cs typeface="Times New Roman" panose="02020603050405020304" pitchFamily="18" charset="0"/>
                  </a:rPr>
                  <a:t> measure (UICM), 2) sharpness measure (UISM), and 3) contrast measure (</a:t>
                </a:r>
                <a:r>
                  <a:rPr lang="en-IN" sz="2400" dirty="0" err="1">
                    <a:latin typeface="Times New Roman" panose="02020603050405020304" pitchFamily="18" charset="0"/>
                    <a:cs typeface="Times New Roman" panose="02020603050405020304" pitchFamily="18" charset="0"/>
                  </a:rPr>
                  <a:t>UIConM</a:t>
                </a:r>
                <a:r>
                  <a:rPr lang="en-IN" sz="2400" dirty="0">
                    <a:latin typeface="Times New Roman" panose="02020603050405020304" pitchFamily="18" charset="0"/>
                    <a:cs typeface="Times New Roman" panose="02020603050405020304" pitchFamily="18" charset="0"/>
                  </a:rPr>
                  <a:t>). Following is the formulation of UIQM:</a:t>
                </a:r>
              </a:p>
              <a:p>
                <a:pPr lvl="1"/>
                <a14:m>
                  <m:oMathPara xmlns:m="http://schemas.openxmlformats.org/officeDocument/2006/math">
                    <m:oMathParaPr>
                      <m:jc m:val="centerGroup"/>
                    </m:oMathParaPr>
                    <m:oMath xmlns:m="http://schemas.openxmlformats.org/officeDocument/2006/math">
                      <m:r>
                        <a:rPr lang="en-IN" sz="2400" i="1">
                          <a:latin typeface="Cambria Math" panose="02040503050406030204" pitchFamily="18" charset="0"/>
                        </a:rPr>
                        <m:t>𝑈𝐼𝑄𝑀</m:t>
                      </m:r>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𝐶</m:t>
                          </m:r>
                        </m:e>
                        <m:sub>
                          <m:r>
                            <a:rPr lang="en-IN" sz="2400" i="1">
                              <a:latin typeface="Cambria Math" panose="02040503050406030204" pitchFamily="18" charset="0"/>
                            </a:rPr>
                            <m:t>1</m:t>
                          </m:r>
                        </m:sub>
                      </m:sSub>
                      <m:r>
                        <a:rPr lang="en-IN" sz="2400" i="1">
                          <a:latin typeface="Cambria Math" panose="02040503050406030204" pitchFamily="18" charset="0"/>
                        </a:rPr>
                        <m:t>×</m:t>
                      </m:r>
                      <m:r>
                        <a:rPr lang="en-IN" sz="2400" i="1">
                          <a:latin typeface="Cambria Math" panose="02040503050406030204" pitchFamily="18" charset="0"/>
                        </a:rPr>
                        <m:t>𝑈𝐼𝐶𝑀</m:t>
                      </m:r>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𝐶</m:t>
                          </m:r>
                        </m:e>
                        <m:sub>
                          <m:r>
                            <a:rPr lang="en-IN" sz="2400" i="1">
                              <a:latin typeface="Cambria Math" panose="02040503050406030204" pitchFamily="18" charset="0"/>
                            </a:rPr>
                            <m:t>2</m:t>
                          </m:r>
                        </m:sub>
                      </m:sSub>
                      <m:r>
                        <a:rPr lang="en-IN" sz="2400" i="1">
                          <a:latin typeface="Cambria Math" panose="02040503050406030204" pitchFamily="18" charset="0"/>
                        </a:rPr>
                        <m:t>× </m:t>
                      </m:r>
                      <m:r>
                        <a:rPr lang="en-IN" sz="2400" i="1">
                          <a:latin typeface="Cambria Math" panose="02040503050406030204" pitchFamily="18" charset="0"/>
                        </a:rPr>
                        <m:t>𝑈𝐼𝑆𝑀</m:t>
                      </m:r>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𝐶</m:t>
                          </m:r>
                        </m:e>
                        <m:sub>
                          <m:r>
                            <a:rPr lang="en-IN" sz="2400" i="1">
                              <a:latin typeface="Cambria Math" panose="02040503050406030204" pitchFamily="18" charset="0"/>
                            </a:rPr>
                            <m:t>3</m:t>
                          </m:r>
                        </m:sub>
                      </m:sSub>
                      <m:r>
                        <a:rPr lang="en-IN" sz="2400" i="1">
                          <a:latin typeface="Cambria Math" panose="02040503050406030204" pitchFamily="18" charset="0"/>
                        </a:rPr>
                        <m:t>×</m:t>
                      </m:r>
                      <m:r>
                        <a:rPr lang="en-IN" sz="2400" i="1">
                          <a:latin typeface="Cambria Math" panose="02040503050406030204" pitchFamily="18" charset="0"/>
                        </a:rPr>
                        <m:t>𝑈𝐼𝐶𝑜𝑛𝑀</m:t>
                      </m:r>
                    </m:oMath>
                  </m:oMathPara>
                </a14:m>
                <a:endParaRPr lang="en-IN" sz="2400" dirty="0" smtClean="0">
                  <a:latin typeface="Times New Roman" panose="020206030504050203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634067" y="889000"/>
                <a:ext cx="10253133" cy="4926926"/>
              </a:xfrm>
              <a:prstGeom prst="rect">
                <a:avLst/>
              </a:prstGeom>
              <a:blipFill rotWithShape="0">
                <a:blip r:embed="rId2"/>
                <a:stretch>
                  <a:fillRect l="-773" t="-990" r="-1189" b="-495"/>
                </a:stretch>
              </a:blipFill>
            </p:spPr>
            <p:txBody>
              <a:bodyPr/>
              <a:lstStyle/>
              <a:p>
                <a:r>
                  <a:rPr lang="en-IN">
                    <a:noFill/>
                  </a:rPr>
                  <a:t> </a:t>
                </a:r>
              </a:p>
            </p:txBody>
          </p:sp>
        </mc:Fallback>
      </mc:AlternateContent>
    </p:spTree>
    <p:extLst>
      <p:ext uri="{BB962C8B-B14F-4D97-AF65-F5344CB8AC3E}">
        <p14:creationId xmlns:p14="http://schemas.microsoft.com/office/powerpoint/2010/main" val="39005294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35</a:t>
            </a:fld>
            <a:endParaRPr lang="en-US" dirty="0"/>
          </a:p>
        </p:txBody>
      </p:sp>
      <p:sp>
        <p:nvSpPr>
          <p:cNvPr id="3" name="TextBox 2"/>
          <p:cNvSpPr txBox="1"/>
          <p:nvPr/>
        </p:nvSpPr>
        <p:spPr>
          <a:xfrm>
            <a:off x="1562659" y="145530"/>
            <a:ext cx="7211683" cy="584775"/>
          </a:xfrm>
          <a:prstGeom prst="rect">
            <a:avLst/>
          </a:prstGeom>
          <a:noFill/>
        </p:spPr>
        <p:txBody>
          <a:bodyPr wrap="square" rtlCol="0">
            <a:spAutoFit/>
          </a:bodyPr>
          <a:lstStyle/>
          <a:p>
            <a:r>
              <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1642533" y="855133"/>
            <a:ext cx="10227734" cy="5693866"/>
          </a:xfrm>
          <a:prstGeom prst="rect">
            <a:avLst/>
          </a:prstGeom>
          <a:noFill/>
        </p:spPr>
        <p:txBody>
          <a:bodyPr wrap="square" rtlCol="0">
            <a:spAutoFit/>
          </a:bodyPr>
          <a:lstStyle/>
          <a:p>
            <a:pPr marL="285750" indent="-285750" algn="just">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We proposed a new method to enhance the underwater images, by using the CLAHE algorithm in this project to achieve better contrast in images. We used MSE, PSNR, SSIM, UICM, UISM, </a:t>
            </a:r>
            <a:r>
              <a:rPr lang="en-IN" sz="2800" dirty="0" err="1">
                <a:latin typeface="Times New Roman" panose="02020603050405020304" pitchFamily="18" charset="0"/>
                <a:cs typeface="Times New Roman" panose="02020603050405020304" pitchFamily="18" charset="0"/>
              </a:rPr>
              <a:t>UIConM</a:t>
            </a:r>
            <a:r>
              <a:rPr lang="en-IN" sz="2800" dirty="0">
                <a:latin typeface="Times New Roman" panose="02020603050405020304" pitchFamily="18" charset="0"/>
                <a:cs typeface="Times New Roman" panose="02020603050405020304" pitchFamily="18" charset="0"/>
              </a:rPr>
              <a:t>, UIQM, and UICQE metrics to measure image </a:t>
            </a:r>
            <a:r>
              <a:rPr lang="en-IN" sz="2800" dirty="0" smtClean="0">
                <a:latin typeface="Times New Roman" panose="02020603050405020304" pitchFamily="18" charset="0"/>
                <a:cs typeface="Times New Roman" panose="02020603050405020304" pitchFamily="18" charset="0"/>
              </a:rPr>
              <a:t>contrast. </a:t>
            </a:r>
          </a:p>
          <a:p>
            <a:pPr marL="285750" indent="-285750" algn="just">
              <a:buFont typeface="Wingdings" panose="05000000000000000000" pitchFamily="2" charset="2"/>
              <a:buChar char="ü"/>
            </a:pPr>
            <a:endParaRPr lang="en-IN" sz="28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This approach has successfully corrected the </a:t>
            </a:r>
            <a:r>
              <a:rPr lang="en-IN" sz="2800" dirty="0" err="1">
                <a:latin typeface="Times New Roman" panose="02020603050405020304" pitchFamily="18" charset="0"/>
                <a:cs typeface="Times New Roman" panose="02020603050405020304" pitchFamily="18" charset="0"/>
              </a:rPr>
              <a:t>color</a:t>
            </a:r>
            <a:r>
              <a:rPr lang="en-IN" sz="2800" dirty="0">
                <a:latin typeface="Times New Roman" panose="02020603050405020304" pitchFamily="18" charset="0"/>
                <a:cs typeface="Times New Roman" panose="02020603050405020304" pitchFamily="18" charset="0"/>
              </a:rPr>
              <a:t> cast and removed the haze of the underwater image, based on the qualitative results obtained</a:t>
            </a:r>
            <a:r>
              <a:rPr lang="en-IN" sz="28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ü"/>
            </a:pPr>
            <a:endParaRPr lang="en-IN" sz="28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IN" sz="2800" dirty="0" smtClean="0">
                <a:latin typeface="Times New Roman" panose="02020603050405020304" pitchFamily="18" charset="0"/>
                <a:cs typeface="Times New Roman" panose="02020603050405020304" pitchFamily="18" charset="0"/>
              </a:rPr>
              <a:t>In </a:t>
            </a:r>
            <a:r>
              <a:rPr lang="en-IN" sz="2800" dirty="0">
                <a:latin typeface="Times New Roman" panose="02020603050405020304" pitchFamily="18" charset="0"/>
                <a:cs typeface="Times New Roman" panose="02020603050405020304" pitchFamily="18" charset="0"/>
              </a:rPr>
              <a:t>addition to achieving the highest average UIQM value compared to those of the advanced methods, the quantitative results demonstrate that the proposed approach also maintains an excellent performance on different levels of distorted and hazy images.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670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9433" y="0"/>
            <a:ext cx="6824953" cy="6133333"/>
          </a:xfrm>
          <a:prstGeom prst="rect">
            <a:avLst/>
          </a:prstGeom>
        </p:spPr>
      </p:pic>
      <p:sp>
        <p:nvSpPr>
          <p:cNvPr id="6" name="Slide Number Placeholder 5"/>
          <p:cNvSpPr>
            <a:spLocks noGrp="1"/>
          </p:cNvSpPr>
          <p:nvPr>
            <p:ph type="sldNum" sz="quarter" idx="12"/>
          </p:nvPr>
        </p:nvSpPr>
        <p:spPr>
          <a:xfrm>
            <a:off x="11311084" y="6210031"/>
            <a:ext cx="551167" cy="365125"/>
          </a:xfrm>
        </p:spPr>
        <p:txBody>
          <a:bodyPr/>
          <a:lstStyle/>
          <a:p>
            <a:fld id="{D57F1E4F-1CFF-5643-939E-217C01CDF565}" type="slidenum">
              <a:rPr lang="en-US" sz="2000" smtClean="0"/>
              <a:pPr/>
              <a:t>36</a:t>
            </a:fld>
            <a:endParaRPr lang="en-US" sz="2000" dirty="0"/>
          </a:p>
        </p:txBody>
      </p:sp>
    </p:spTree>
    <p:extLst>
      <p:ext uri="{BB962C8B-B14F-4D97-AF65-F5344CB8AC3E}">
        <p14:creationId xmlns:p14="http://schemas.microsoft.com/office/powerpoint/2010/main" val="35374498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725" y="2400300"/>
            <a:ext cx="10018713" cy="1752599"/>
          </a:xfrm>
        </p:spPr>
        <p:txBody>
          <a:bodyPr>
            <a:normAutofit/>
          </a:bodyPr>
          <a:lstStyle/>
          <a:p>
            <a:r>
              <a:rPr lang="en-US" sz="5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5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8080938" y="6469304"/>
            <a:ext cx="4111062" cy="368755"/>
          </a:xfrm>
          <a:prstGeom prst="rect">
            <a:avLst/>
          </a:prstGeom>
        </p:spPr>
        <p:txBody>
          <a:bodyPr wrap="none">
            <a:spAutoFit/>
          </a:bodyPr>
          <a:lstStyle/>
          <a:p>
            <a:pPr>
              <a:lnSpc>
                <a:spcPct val="107000"/>
              </a:lnSpc>
              <a:spcAft>
                <a:spcPts val="800"/>
              </a:spcAft>
              <a:tabLst>
                <a:tab pos="2865755" algn="ctr"/>
                <a:tab pos="5731510" algn="r"/>
              </a:tabLst>
            </a:pPr>
            <a:r>
              <a:rPr lang="en-IN" i="1" dirty="0">
                <a:solidFill>
                  <a:srgbClr val="002060"/>
                </a:solidFill>
                <a:latin typeface="Times New Roman" panose="02020603050405020304" pitchFamily="18" charset="0"/>
                <a:ea typeface="Calibri" panose="020F0502020204030204" pitchFamily="34" charset="0"/>
              </a:rPr>
              <a:t>Dept. of ECE, Aditya Engineering College</a:t>
            </a:r>
            <a:endParaRPr lang="en-IN" dirty="0">
              <a:solidFill>
                <a:srgbClr val="002060"/>
              </a:solidFill>
              <a:latin typeface="Times New Roman" panose="02020603050405020304" pitchFamily="18" charset="0"/>
              <a:ea typeface="Calibri" panose="020F0502020204030204" pitchFamily="34"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2874" y="-48986"/>
            <a:ext cx="1729125" cy="91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a:xfrm>
            <a:off x="11409056" y="6046745"/>
            <a:ext cx="551167" cy="365125"/>
          </a:xfrm>
        </p:spPr>
        <p:txBody>
          <a:bodyPr/>
          <a:lstStyle/>
          <a:p>
            <a:fld id="{D57F1E4F-1CFF-5643-939E-217C01CDF565}" type="slidenum">
              <a:rPr lang="en-US" sz="2000" smtClean="0"/>
              <a:pPr/>
              <a:t>37</a:t>
            </a:fld>
            <a:endParaRPr lang="en-US" sz="2000" dirty="0"/>
          </a:p>
        </p:txBody>
      </p:sp>
    </p:spTree>
    <p:extLst>
      <p:ext uri="{BB962C8B-B14F-4D97-AF65-F5344CB8AC3E}">
        <p14:creationId xmlns:p14="http://schemas.microsoft.com/office/powerpoint/2010/main" val="1374498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2319" y="432054"/>
            <a:ext cx="5119007" cy="1387929"/>
          </a:xfrm>
        </p:spPr>
        <p:txBody>
          <a:bodyPr>
            <a:normAutofit/>
          </a:bodyPr>
          <a:lstStyle/>
          <a:p>
            <a:r>
              <a:rPr lang="en-IN" sz="4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Aim</a:t>
            </a:r>
            <a:endParaRPr lang="en-IN"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62792" y="1371600"/>
            <a:ext cx="10208029" cy="3227294"/>
          </a:xfrm>
        </p:spPr>
        <p:txBody>
          <a:bodyPr>
            <a:noAutofit/>
          </a:bodyPr>
          <a:lstStyle/>
          <a:p>
            <a:pPr marL="0" indent="0" algn="just">
              <a:buNone/>
            </a:pPr>
            <a:r>
              <a:rPr lang="en-US" sz="2800" dirty="0">
                <a:latin typeface="Times New Roman" panose="02020603050405020304" pitchFamily="18" charset="0"/>
                <a:cs typeface="Times New Roman" panose="02020603050405020304" pitchFamily="18" charset="0"/>
              </a:rPr>
              <a:t>Aim of this project is to enhance the underwater images which are affected by color distortion, contrast reduction and haziness.</a:t>
            </a:r>
            <a:endParaRPr lang="en-IN" sz="2800" dirty="0">
              <a:latin typeface="Times New Roman" panose="02020603050405020304" pitchFamily="18" charset="0"/>
              <a:cs typeface="Times New Roman" panose="02020603050405020304" pitchFamily="18" charset="0"/>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2874" y="-48986"/>
            <a:ext cx="1729125" cy="91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8080938" y="6477468"/>
            <a:ext cx="4111062" cy="388696"/>
          </a:xfrm>
          <a:prstGeom prst="rect">
            <a:avLst/>
          </a:prstGeom>
        </p:spPr>
        <p:txBody>
          <a:bodyPr wrap="none">
            <a:spAutoFit/>
          </a:bodyPr>
          <a:lstStyle/>
          <a:p>
            <a:pPr>
              <a:lnSpc>
                <a:spcPct val="107000"/>
              </a:lnSpc>
              <a:spcAft>
                <a:spcPts val="800"/>
              </a:spcAft>
              <a:tabLst>
                <a:tab pos="2865755" algn="ctr"/>
                <a:tab pos="5731510" algn="r"/>
              </a:tabLst>
            </a:pPr>
            <a:r>
              <a:rPr lang="en-IN" i="1" dirty="0">
                <a:latin typeface="Times New Roman" panose="02020603050405020304" pitchFamily="18" charset="0"/>
                <a:ea typeface="Calibri" panose="020F0502020204030204" pitchFamily="34" charset="0"/>
              </a:rPr>
              <a:t>Dept. of ECE, Aditya Engineering College</a:t>
            </a:r>
            <a:endParaRPr lang="en-IN" dirty="0">
              <a:latin typeface="Times New Roman" panose="02020603050405020304" pitchFamily="18" charset="0"/>
              <a:ea typeface="Calibri" panose="020F0502020204030204" pitchFamily="34" charset="0"/>
            </a:endParaRPr>
          </a:p>
        </p:txBody>
      </p:sp>
      <p:sp>
        <p:nvSpPr>
          <p:cNvPr id="4" name="Slide Number Placeholder 3"/>
          <p:cNvSpPr>
            <a:spLocks noGrp="1"/>
          </p:cNvSpPr>
          <p:nvPr>
            <p:ph type="sldNum" sz="quarter" idx="12"/>
          </p:nvPr>
        </p:nvSpPr>
        <p:spPr>
          <a:xfrm>
            <a:off x="11204949" y="5948774"/>
            <a:ext cx="706744" cy="452026"/>
          </a:xfrm>
        </p:spPr>
        <p:txBody>
          <a:bodyPr/>
          <a:lstStyle/>
          <a:p>
            <a:fld id="{D57F1E4F-1CFF-5643-939E-217C01CDF565}" type="slidenum">
              <a:rPr lang="en-US" sz="2000" smtClean="0"/>
              <a:pPr/>
              <a:t>4</a:t>
            </a:fld>
            <a:endParaRPr lang="en-US" sz="2000" dirty="0"/>
          </a:p>
        </p:txBody>
      </p:sp>
    </p:spTree>
    <p:extLst>
      <p:ext uri="{BB962C8B-B14F-4D97-AF65-F5344CB8AC3E}">
        <p14:creationId xmlns:p14="http://schemas.microsoft.com/office/powerpoint/2010/main" val="3868636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80938" y="6469304"/>
            <a:ext cx="4111062" cy="388696"/>
          </a:xfrm>
          <a:prstGeom prst="rect">
            <a:avLst/>
          </a:prstGeom>
        </p:spPr>
        <p:txBody>
          <a:bodyPr wrap="none">
            <a:spAutoFit/>
          </a:bodyPr>
          <a:lstStyle/>
          <a:p>
            <a:pPr>
              <a:lnSpc>
                <a:spcPct val="107000"/>
              </a:lnSpc>
              <a:spcAft>
                <a:spcPts val="800"/>
              </a:spcAft>
              <a:tabLst>
                <a:tab pos="2865755" algn="ctr"/>
                <a:tab pos="5731510" algn="r"/>
              </a:tabLst>
            </a:pPr>
            <a:r>
              <a:rPr lang="en-IN" i="1" dirty="0">
                <a:latin typeface="Times New Roman" panose="02020603050405020304" pitchFamily="18" charset="0"/>
                <a:ea typeface="Calibri" panose="020F0502020204030204" pitchFamily="34" charset="0"/>
              </a:rPr>
              <a:t>Dept. of ECE, Aditya Engineering College</a:t>
            </a:r>
            <a:endParaRPr lang="en-IN" dirty="0">
              <a:latin typeface="Times New Roman" panose="02020603050405020304" pitchFamily="18" charset="0"/>
              <a:ea typeface="Calibri" panose="020F0502020204030204" pitchFamily="34" charset="0"/>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2874" y="-48986"/>
            <a:ext cx="1729125" cy="91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 xmlns:a16="http://schemas.microsoft.com/office/drawing/2014/main" id="{FB321327-F01D-4BBF-8555-51D155BD3ED0}"/>
              </a:ext>
            </a:extLst>
          </p:cNvPr>
          <p:cNvSpPr txBox="1"/>
          <p:nvPr/>
        </p:nvSpPr>
        <p:spPr>
          <a:xfrm>
            <a:off x="3663101" y="240861"/>
            <a:ext cx="5029200" cy="830997"/>
          </a:xfrm>
          <a:prstGeom prst="rect">
            <a:avLst/>
          </a:prstGeom>
          <a:noFill/>
        </p:spPr>
        <p:txBody>
          <a:bodyPr wrap="square" rtlCol="0">
            <a:spAutoFit/>
          </a:bodyPr>
          <a:lstStyle/>
          <a:p>
            <a:pPr algn="ctr"/>
            <a:r>
              <a:rPr lang="en-IN"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p>
        </p:txBody>
      </p:sp>
      <p:sp>
        <p:nvSpPr>
          <p:cNvPr id="9" name="TextBox 8">
            <a:extLst>
              <a:ext uri="{FF2B5EF4-FFF2-40B4-BE49-F238E27FC236}">
                <a16:creationId xmlns="" xmlns:a16="http://schemas.microsoft.com/office/drawing/2014/main" id="{6E3832B9-4708-4DDC-82E6-0B759B5603E4}"/>
              </a:ext>
            </a:extLst>
          </p:cNvPr>
          <p:cNvSpPr txBox="1"/>
          <p:nvPr/>
        </p:nvSpPr>
        <p:spPr>
          <a:xfrm>
            <a:off x="1511483" y="1044742"/>
            <a:ext cx="10114460" cy="5632311"/>
          </a:xfrm>
          <a:prstGeom prst="rect">
            <a:avLst/>
          </a:prstGeom>
          <a:noFill/>
        </p:spPr>
        <p:txBody>
          <a:bodyPr wrap="square" rtlCol="0">
            <a:spAutoFit/>
          </a:bodyPr>
          <a:lstStyle/>
          <a:p>
            <a:pPr marL="457200" indent="-4572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Contrast limited adaptive histogram equalization (CLAHE) is used for improve the visibility level of foggy </a:t>
            </a:r>
            <a:r>
              <a:rPr lang="en-US" sz="2400" dirty="0" smtClean="0">
                <a:latin typeface="Times New Roman" panose="02020603050405020304" pitchFamily="18" charset="0"/>
                <a:cs typeface="Times New Roman" panose="02020603050405020304" pitchFamily="18" charset="0"/>
              </a:rPr>
              <a:t>image.</a:t>
            </a:r>
          </a:p>
          <a:p>
            <a:pPr algn="just"/>
            <a:endParaRPr lang="en-US"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 Initially, the original image is pre-processed by the white balance algorithm for colour correction.</a:t>
            </a:r>
            <a:r>
              <a:rPr lang="en-US" sz="2400" dirty="0" smtClean="0">
                <a:latin typeface="Times New Roman" panose="02020603050405020304" pitchFamily="18" charset="0"/>
                <a:cs typeface="Times New Roman" panose="02020603050405020304" pitchFamily="18" charset="0"/>
              </a:rPr>
              <a:t>White </a:t>
            </a:r>
            <a:r>
              <a:rPr lang="en-US" sz="2400" dirty="0">
                <a:latin typeface="Times New Roman" panose="02020603050405020304" pitchFamily="18" charset="0"/>
                <a:cs typeface="Times New Roman" panose="02020603050405020304" pitchFamily="18" charset="0"/>
              </a:rPr>
              <a:t>balance algorithm involves the process of removing unrealistic </a:t>
            </a:r>
            <a:r>
              <a:rPr lang="en-US" sz="2400" dirty="0" smtClean="0">
                <a:latin typeface="Times New Roman" panose="02020603050405020304" pitchFamily="18" charset="0"/>
                <a:cs typeface="Times New Roman" panose="02020603050405020304" pitchFamily="18" charset="0"/>
              </a:rPr>
              <a:t>color </a:t>
            </a:r>
            <a:r>
              <a:rPr lang="en-US" sz="2400" dirty="0">
                <a:latin typeface="Times New Roman" panose="02020603050405020304" pitchFamily="18" charset="0"/>
                <a:cs typeface="Times New Roman" panose="02020603050405020304" pitchFamily="18" charset="0"/>
              </a:rPr>
              <a:t>casts in an underwater image</a:t>
            </a:r>
            <a:r>
              <a:rPr lang="en-US" sz="2400" dirty="0" smtClean="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This </a:t>
            </a:r>
            <a:r>
              <a:rPr lang="en-US" sz="2400" dirty="0" smtClean="0">
                <a:latin typeface="Times New Roman" panose="02020603050405020304" pitchFamily="18" charset="0"/>
                <a:cs typeface="Times New Roman" panose="02020603050405020304" pitchFamily="18" charset="0"/>
              </a:rPr>
              <a:t>color </a:t>
            </a:r>
            <a:r>
              <a:rPr lang="en-US" sz="2400" dirty="0">
                <a:latin typeface="Times New Roman" panose="02020603050405020304" pitchFamily="18" charset="0"/>
                <a:cs typeface="Times New Roman" panose="02020603050405020304" pitchFamily="18" charset="0"/>
              </a:rPr>
              <a:t>corrected image is treated with dark channel prior </a:t>
            </a:r>
            <a:r>
              <a:rPr lang="en-US" sz="2400" dirty="0" err="1">
                <a:latin typeface="Times New Roman" panose="02020603050405020304" pitchFamily="18" charset="0"/>
                <a:cs typeface="Times New Roman" panose="02020603050405020304" pitchFamily="18" charset="0"/>
              </a:rPr>
              <a:t>dehazing</a:t>
            </a:r>
            <a:r>
              <a:rPr lang="en-US" sz="2400" dirty="0">
                <a:latin typeface="Times New Roman" panose="02020603050405020304" pitchFamily="18" charset="0"/>
                <a:cs typeface="Times New Roman" panose="02020603050405020304" pitchFamily="18" charset="0"/>
              </a:rPr>
              <a:t> method to obtain contrast enhancement. These two input images viz.,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Color </a:t>
            </a:r>
            <a:r>
              <a:rPr lang="en-US" sz="2400" dirty="0">
                <a:latin typeface="Times New Roman" panose="02020603050405020304" pitchFamily="18" charset="0"/>
                <a:cs typeface="Times New Roman" panose="02020603050405020304" pitchFamily="18" charset="0"/>
              </a:rPr>
              <a:t>corrected and ii. Contrast enhanced are further processed by multiscale fusion strategy. </a:t>
            </a:r>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Experimentation can be carried out on standard database RUIE of 400 images and U45 dataset to evaluate the performance of this approach in terms of mean square error, peak-signal-to-noise-ratio</a:t>
            </a:r>
            <a:endParaRPr lang="en-IN" sz="2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a:xfrm>
            <a:off x="11515215" y="6097952"/>
            <a:ext cx="551167" cy="365125"/>
          </a:xfrm>
        </p:spPr>
        <p:txBody>
          <a:bodyPr/>
          <a:lstStyle/>
          <a:p>
            <a:fld id="{D57F1E4F-1CFF-5643-939E-217C01CDF565}" type="slidenum">
              <a:rPr lang="en-US" sz="2000" smtClean="0"/>
              <a:pPr/>
              <a:t>5</a:t>
            </a:fld>
            <a:endParaRPr lang="en-US" sz="2000" dirty="0"/>
          </a:p>
        </p:txBody>
      </p:sp>
    </p:spTree>
    <p:extLst>
      <p:ext uri="{BB962C8B-B14F-4D97-AF65-F5344CB8AC3E}">
        <p14:creationId xmlns:p14="http://schemas.microsoft.com/office/powerpoint/2010/main" val="182021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80688" y="0"/>
            <a:ext cx="5061857" cy="830997"/>
          </a:xfrm>
          <a:prstGeom prst="rect">
            <a:avLst/>
          </a:prstGeom>
          <a:noFill/>
        </p:spPr>
        <p:txBody>
          <a:bodyPr wrap="square" rtlCol="0">
            <a:spAutoFit/>
          </a:bodyPr>
          <a:lstStyle/>
          <a:p>
            <a:pPr algn="ctr"/>
            <a:r>
              <a:rPr lang="en-US" sz="48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1554285" y="737863"/>
            <a:ext cx="10552391" cy="6740307"/>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Due to scattering, absorption and </a:t>
            </a:r>
            <a:r>
              <a:rPr lang="en-US" sz="2400" dirty="0" smtClean="0">
                <a:latin typeface="Times New Roman" panose="02020603050405020304" pitchFamily="18" charset="0"/>
                <a:cs typeface="Times New Roman" panose="02020603050405020304" pitchFamily="18" charset="0"/>
              </a:rPr>
              <a:t>refraction, Underwater </a:t>
            </a:r>
            <a:r>
              <a:rPr lang="en-US" sz="2400" dirty="0">
                <a:latin typeface="Times New Roman" panose="02020603050405020304" pitchFamily="18" charset="0"/>
                <a:cs typeface="Times New Roman" panose="02020603050405020304" pitchFamily="18" charset="0"/>
              </a:rPr>
              <a:t>images have low contrast, </a:t>
            </a:r>
            <a:r>
              <a:rPr lang="en-US" sz="2400" dirty="0" err="1">
                <a:latin typeface="Times New Roman" panose="02020603050405020304" pitchFamily="18" charset="0"/>
                <a:cs typeface="Times New Roman" panose="02020603050405020304" pitchFamily="18" charset="0"/>
              </a:rPr>
              <a:t>bluriness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and color </a:t>
            </a:r>
            <a:r>
              <a:rPr lang="en-US" sz="2400" dirty="0">
                <a:latin typeface="Times New Roman" panose="02020603050405020304" pitchFamily="18" charset="0"/>
                <a:cs typeface="Times New Roman" panose="02020603050405020304" pitchFamily="18" charset="0"/>
              </a:rPr>
              <a:t>cast. This result in images being less clear </a:t>
            </a:r>
            <a:r>
              <a:rPr lang="en-US" sz="2400" dirty="0" smtClean="0">
                <a:latin typeface="Times New Roman" panose="02020603050405020304" pitchFamily="18" charset="0"/>
                <a:cs typeface="Times New Roman" panose="02020603050405020304" pitchFamily="18" charset="0"/>
              </a:rPr>
              <a:t>and not </a:t>
            </a:r>
            <a:r>
              <a:rPr lang="en-US" sz="2400" dirty="0">
                <a:latin typeface="Times New Roman" panose="02020603050405020304" pitchFamily="18" charset="0"/>
                <a:cs typeface="Times New Roman" panose="02020603050405020304" pitchFamily="18" charset="0"/>
              </a:rPr>
              <a:t>trustworthy for applications</a:t>
            </a:r>
            <a:r>
              <a:rPr lang="en-US" sz="24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presence of dust particles leads to the phenomenon of </a:t>
            </a:r>
            <a:r>
              <a:rPr lang="en-US" sz="2400" b="1" dirty="0">
                <a:latin typeface="Times New Roman" panose="02020603050405020304" pitchFamily="18" charset="0"/>
                <a:cs typeface="Times New Roman" panose="02020603050405020304" pitchFamily="18" charset="0"/>
              </a:rPr>
              <a:t>scattering</a:t>
            </a:r>
            <a:r>
              <a:rPr lang="en-US" sz="2400" dirty="0">
                <a:latin typeface="Times New Roman" panose="02020603050405020304" pitchFamily="18" charset="0"/>
                <a:cs typeface="Times New Roman" panose="02020603050405020304" pitchFamily="18" charset="0"/>
              </a:rPr>
              <a:t> in underwater medium</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reflected light from the outside of the object reaches the camera, and a scattering effect is formed when the light interacts with the floating particles present in the imaging medium.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two types of scattering that affect underwater images are forward scattering and backward </a:t>
            </a:r>
            <a:r>
              <a:rPr lang="en-US" sz="2400" dirty="0" smtClean="0">
                <a:latin typeface="Times New Roman" panose="02020603050405020304" pitchFamily="18" charset="0"/>
                <a:cs typeface="Times New Roman" panose="02020603050405020304" pitchFamily="18" charset="0"/>
              </a:rPr>
              <a:t>scattering</a:t>
            </a:r>
          </a:p>
          <a:p>
            <a:pPr marL="285750" indent="-28575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Forward scattering </a:t>
            </a:r>
            <a:r>
              <a:rPr lang="en-US" sz="2400" dirty="0">
                <a:latin typeface="Times New Roman" panose="02020603050405020304" pitchFamily="18" charset="0"/>
                <a:cs typeface="Times New Roman" panose="02020603050405020304" pitchFamily="18" charset="0"/>
              </a:rPr>
              <a:t>(randomly deviated light </a:t>
            </a:r>
            <a:r>
              <a:rPr lang="en-US" sz="2400" dirty="0" smtClean="0">
                <a:latin typeface="Times New Roman" panose="02020603050405020304" pitchFamily="18" charset="0"/>
                <a:cs typeface="Times New Roman" panose="02020603050405020304" pitchFamily="18" charset="0"/>
              </a:rPr>
              <a:t>on its </a:t>
            </a:r>
            <a:r>
              <a:rPr lang="en-US" sz="2400" dirty="0">
                <a:latin typeface="Times New Roman" panose="02020603050405020304" pitchFamily="18" charset="0"/>
                <a:cs typeface="Times New Roman" panose="02020603050405020304" pitchFamily="18" charset="0"/>
              </a:rPr>
              <a:t>way from an object to the camera) generally leads to blurring of the image features.</a:t>
            </a:r>
          </a:p>
          <a:p>
            <a:pPr marL="285750" indent="-28575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7311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729" t="3523" r="1756" b="2872"/>
          <a:stretch/>
        </p:blipFill>
        <p:spPr>
          <a:xfrm>
            <a:off x="269420" y="143887"/>
            <a:ext cx="11662168" cy="6628313"/>
          </a:xfrm>
          <a:prstGeom prst="rect">
            <a:avLst/>
          </a:prstGeom>
        </p:spPr>
      </p:pic>
    </p:spTree>
    <p:extLst>
      <p:ext uri="{BB962C8B-B14F-4D97-AF65-F5344CB8AC3E}">
        <p14:creationId xmlns:p14="http://schemas.microsoft.com/office/powerpoint/2010/main" val="2264467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54667" y="78614"/>
            <a:ext cx="10591800" cy="7478970"/>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b="1" dirty="0" smtClean="0">
                <a:latin typeface="Times New Roman" panose="02020603050405020304" pitchFamily="18" charset="0"/>
                <a:cs typeface="Times New Roman" panose="02020603050405020304" pitchFamily="18" charset="0"/>
              </a:rPr>
              <a:t>Backward </a:t>
            </a:r>
            <a:r>
              <a:rPr lang="en-US" sz="2400" b="1" dirty="0">
                <a:latin typeface="Times New Roman" panose="02020603050405020304" pitchFamily="18" charset="0"/>
                <a:cs typeface="Times New Roman" panose="02020603050405020304" pitchFamily="18" charset="0"/>
              </a:rPr>
              <a:t>scattering </a:t>
            </a:r>
            <a:r>
              <a:rPr lang="en-US" sz="2400" dirty="0">
                <a:latin typeface="Times New Roman" panose="02020603050405020304" pitchFamily="18" charset="0"/>
                <a:cs typeface="Times New Roman" panose="02020603050405020304" pitchFamily="18" charset="0"/>
              </a:rPr>
              <a:t>(the fraction of the light reflected by the water towards the camera before it actually reaches the objects in the scene) generally limits the contrast of the images, and haze like effect on the </a:t>
            </a:r>
            <a:r>
              <a:rPr lang="en-US" sz="2400" dirty="0" smtClean="0">
                <a:latin typeface="Times New Roman" panose="02020603050405020304" pitchFamily="18" charset="0"/>
                <a:cs typeface="Times New Roman" panose="02020603050405020304" pitchFamily="18" charset="0"/>
              </a:rPr>
              <a:t>image</a:t>
            </a:r>
          </a:p>
          <a:p>
            <a:pPr marL="285750" indent="-28575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Absorption and scattering effects are due not only to the water itself but also to other components such as dissolved </a:t>
            </a:r>
            <a:r>
              <a:rPr lang="en-US" sz="2400" b="1" dirty="0">
                <a:latin typeface="Times New Roman" panose="02020603050405020304" pitchFamily="18" charset="0"/>
                <a:cs typeface="Times New Roman" panose="02020603050405020304" pitchFamily="18" charset="0"/>
              </a:rPr>
              <a:t>organic matter</a:t>
            </a:r>
            <a:r>
              <a:rPr lang="en-US" sz="2400" dirty="0">
                <a:latin typeface="Times New Roman" panose="02020603050405020304" pitchFamily="18" charset="0"/>
                <a:cs typeface="Times New Roman" panose="02020603050405020304" pitchFamily="18" charset="0"/>
              </a:rPr>
              <a:t> or </a:t>
            </a:r>
            <a:r>
              <a:rPr lang="en-US" sz="2400" dirty="0" smtClean="0">
                <a:latin typeface="Times New Roman" panose="02020603050405020304" pitchFamily="18" charset="0"/>
                <a:cs typeface="Times New Roman" panose="02020603050405020304" pitchFamily="18" charset="0"/>
              </a:rPr>
              <a:t>small </a:t>
            </a:r>
            <a:r>
              <a:rPr lang="en-US" sz="2400" b="1" dirty="0" smtClean="0">
                <a:latin typeface="Times New Roman" panose="02020603050405020304" pitchFamily="18" charset="0"/>
                <a:cs typeface="Times New Roman" panose="02020603050405020304" pitchFamily="18" charset="0"/>
              </a:rPr>
              <a:t>observable </a:t>
            </a:r>
            <a:r>
              <a:rPr lang="en-US" sz="2400" b="1" dirty="0">
                <a:latin typeface="Times New Roman" panose="02020603050405020304" pitchFamily="18" charset="0"/>
                <a:cs typeface="Times New Roman" panose="02020603050405020304" pitchFamily="18" charset="0"/>
              </a:rPr>
              <a:t>floating </a:t>
            </a:r>
            <a:r>
              <a:rPr lang="en-US" sz="2400" dirty="0">
                <a:latin typeface="Times New Roman" panose="02020603050405020304" pitchFamily="18" charset="0"/>
                <a:cs typeface="Times New Roman" panose="02020603050405020304" pitchFamily="18" charset="0"/>
              </a:rPr>
              <a:t>particles</a:t>
            </a:r>
            <a:endParaRPr lang="en-US" sz="24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The presence of the </a:t>
            </a:r>
            <a:r>
              <a:rPr lang="en-US" sz="2400" dirty="0">
                <a:latin typeface="Times New Roman" panose="02020603050405020304" pitchFamily="18" charset="0"/>
                <a:cs typeface="Times New Roman" panose="02020603050405020304" pitchFamily="18" charset="0"/>
              </a:rPr>
              <a:t>floating particles known as “</a:t>
            </a:r>
            <a:r>
              <a:rPr lang="en-US" sz="2400" b="1" dirty="0">
                <a:latin typeface="Times New Roman" panose="02020603050405020304" pitchFamily="18" charset="0"/>
                <a:cs typeface="Times New Roman" panose="02020603050405020304" pitchFamily="18" charset="0"/>
              </a:rPr>
              <a:t>marine snow</a:t>
            </a:r>
            <a:r>
              <a:rPr lang="en-US" sz="2400" dirty="0">
                <a:latin typeface="Times New Roman" panose="02020603050405020304" pitchFamily="18" charset="0"/>
                <a:cs typeface="Times New Roman" panose="02020603050405020304" pitchFamily="18" charset="0"/>
              </a:rPr>
              <a:t>” increase absorption and scattering </a:t>
            </a:r>
            <a:r>
              <a:rPr lang="en-IN" sz="2400" dirty="0">
                <a:latin typeface="Times New Roman" panose="02020603050405020304" pitchFamily="18" charset="0"/>
                <a:cs typeface="Times New Roman" panose="02020603050405020304" pitchFamily="18" charset="0"/>
              </a:rPr>
              <a:t>effects</a:t>
            </a:r>
            <a:r>
              <a:rPr lang="en-IN" sz="24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visibility range can be increased with </a:t>
            </a:r>
            <a:r>
              <a:rPr lang="en-US" sz="2400" dirty="0" smtClean="0">
                <a:latin typeface="Times New Roman" panose="02020603050405020304" pitchFamily="18" charset="0"/>
                <a:cs typeface="Times New Roman" panose="02020603050405020304" pitchFamily="18" charset="0"/>
              </a:rPr>
              <a:t>artificial lighting </a:t>
            </a:r>
            <a:r>
              <a:rPr lang="en-US" sz="2400" dirty="0">
                <a:latin typeface="Times New Roman" panose="02020603050405020304" pitchFamily="18" charset="0"/>
                <a:cs typeface="Times New Roman" panose="02020603050405020304" pitchFamily="18" charset="0"/>
              </a:rPr>
              <a:t>but these sources not only suffer from the </a:t>
            </a:r>
            <a:r>
              <a:rPr lang="en-US" sz="2400" dirty="0" smtClean="0">
                <a:latin typeface="Times New Roman" panose="02020603050405020304" pitchFamily="18" charset="0"/>
                <a:cs typeface="Times New Roman" panose="02020603050405020304" pitchFamily="18" charset="0"/>
              </a:rPr>
              <a:t>difficulty of scattering </a:t>
            </a:r>
            <a:r>
              <a:rPr lang="en-US" sz="2400" dirty="0">
                <a:latin typeface="Times New Roman" panose="02020603050405020304" pitchFamily="18" charset="0"/>
                <a:cs typeface="Times New Roman" panose="02020603050405020304" pitchFamily="18" charset="0"/>
              </a:rPr>
              <a:t>and </a:t>
            </a:r>
            <a:r>
              <a:rPr lang="en-US" sz="2400" dirty="0" smtClean="0">
                <a:latin typeface="Times New Roman" panose="02020603050405020304" pitchFamily="18" charset="0"/>
                <a:cs typeface="Times New Roman" panose="02020603050405020304" pitchFamily="18" charset="0"/>
              </a:rPr>
              <a:t>absorption, </a:t>
            </a:r>
            <a:r>
              <a:rPr lang="en-US" sz="2400" dirty="0">
                <a:latin typeface="Times New Roman" panose="02020603050405020304" pitchFamily="18" charset="0"/>
                <a:cs typeface="Times New Roman" panose="02020603050405020304" pitchFamily="18" charset="0"/>
              </a:rPr>
              <a:t>but in </a:t>
            </a:r>
            <a:r>
              <a:rPr lang="en-US" sz="2400" dirty="0" smtClean="0">
                <a:latin typeface="Times New Roman" panose="02020603050405020304" pitchFamily="18" charset="0"/>
                <a:cs typeface="Times New Roman" panose="02020603050405020304" pitchFamily="18" charset="0"/>
              </a:rPr>
              <a:t>addition tend to </a:t>
            </a:r>
            <a:r>
              <a:rPr lang="en-US" sz="2400" b="1" dirty="0" smtClean="0">
                <a:latin typeface="Times New Roman" panose="02020603050405020304" pitchFamily="18" charset="0"/>
                <a:cs typeface="Times New Roman" panose="02020603050405020304" pitchFamily="18" charset="0"/>
              </a:rPr>
              <a:t>illuminate</a:t>
            </a:r>
            <a:r>
              <a:rPr lang="en-US" sz="2400" dirty="0" smtClean="0">
                <a:latin typeface="Times New Roman" panose="02020603050405020304" pitchFamily="18" charset="0"/>
                <a:cs typeface="Times New Roman" panose="02020603050405020304" pitchFamily="18" charset="0"/>
              </a:rPr>
              <a:t> the scene in a non uniform fashion, producing a </a:t>
            </a:r>
            <a:r>
              <a:rPr lang="en-US" sz="2400" b="1" dirty="0" smtClean="0">
                <a:latin typeface="Times New Roman" panose="02020603050405020304" pitchFamily="18" charset="0"/>
                <a:cs typeface="Times New Roman" panose="02020603050405020304" pitchFamily="18" charset="0"/>
              </a:rPr>
              <a:t>bright spot </a:t>
            </a:r>
            <a:r>
              <a:rPr lang="en-US" sz="2400" dirty="0" smtClean="0">
                <a:latin typeface="Times New Roman" panose="02020603050405020304" pitchFamily="18" charset="0"/>
                <a:cs typeface="Times New Roman" panose="02020603050405020304" pitchFamily="18" charset="0"/>
              </a:rPr>
              <a:t>in the center of the image with a </a:t>
            </a:r>
            <a:r>
              <a:rPr lang="en-US" sz="2400" dirty="0">
                <a:latin typeface="Times New Roman" panose="02020603050405020304" pitchFamily="18" charset="0"/>
                <a:cs typeface="Times New Roman" panose="02020603050405020304" pitchFamily="18" charset="0"/>
              </a:rPr>
              <a:t>poorly illuminated area </a:t>
            </a:r>
            <a:r>
              <a:rPr lang="en-US" sz="2400" dirty="0" smtClean="0">
                <a:latin typeface="Times New Roman" panose="02020603050405020304" pitchFamily="18" charset="0"/>
                <a:cs typeface="Times New Roman" panose="02020603050405020304" pitchFamily="18" charset="0"/>
              </a:rPr>
              <a:t>surrounding</a:t>
            </a:r>
          </a:p>
          <a:p>
            <a:pPr marL="285750" indent="-28575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Finally, as the </a:t>
            </a:r>
            <a:r>
              <a:rPr lang="en-US" sz="2400" dirty="0">
                <a:latin typeface="Times New Roman" panose="02020603050405020304" pitchFamily="18" charset="0"/>
                <a:cs typeface="Times New Roman" panose="02020603050405020304" pitchFamily="18" charset="0"/>
              </a:rPr>
              <a:t>amount of light is reduced when we go deeper, colors drop off one by one depending on their wavelengths</a:t>
            </a:r>
            <a:r>
              <a:rPr lang="en-US" sz="24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80966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5405"/>
          <a:stretch/>
        </p:blipFill>
        <p:spPr>
          <a:xfrm>
            <a:off x="208189" y="65314"/>
            <a:ext cx="11634428" cy="6727372"/>
          </a:xfrm>
          <a:prstGeom prst="rect">
            <a:avLst/>
          </a:prstGeom>
        </p:spPr>
      </p:pic>
    </p:spTree>
    <p:extLst>
      <p:ext uri="{BB962C8B-B14F-4D97-AF65-F5344CB8AC3E}">
        <p14:creationId xmlns:p14="http://schemas.microsoft.com/office/powerpoint/2010/main" val="3948938134"/>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1413</TotalTime>
  <Words>1675</Words>
  <Application>Microsoft Office PowerPoint</Application>
  <PresentationFormat>Widescreen</PresentationFormat>
  <Paragraphs>330</Paragraphs>
  <Slides>37</Slides>
  <Notes>5</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37</vt:i4>
      </vt:variant>
    </vt:vector>
  </HeadingPairs>
  <TitlesOfParts>
    <vt:vector size="51" baseType="lpstr">
      <vt:lpstr>Aldhabi</vt:lpstr>
      <vt:lpstr>Algerian</vt:lpstr>
      <vt:lpstr>Arial</vt:lpstr>
      <vt:lpstr>Calibri</vt:lpstr>
      <vt:lpstr>Cambria Math</vt:lpstr>
      <vt:lpstr>Corbel</vt:lpstr>
      <vt:lpstr>Garamond</vt:lpstr>
      <vt:lpstr>Times New Roman</vt:lpstr>
      <vt:lpstr>Trebuchet MS</vt:lpstr>
      <vt:lpstr>Wingdings</vt:lpstr>
      <vt:lpstr>Wingdings 3</vt:lpstr>
      <vt:lpstr>Facet</vt:lpstr>
      <vt:lpstr>Organic</vt:lpstr>
      <vt:lpstr>Parallax</vt:lpstr>
      <vt:lpstr>WELCOME</vt:lpstr>
      <vt:lpstr>PowerPoint Presentation</vt:lpstr>
      <vt:lpstr>PowerPoint Presentation</vt:lpstr>
      <vt:lpstr>Aim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Previous Model</vt:lpstr>
      <vt:lpstr>Proposed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127</cp:revision>
  <dcterms:created xsi:type="dcterms:W3CDTF">2021-12-15T09:55:44Z</dcterms:created>
  <dcterms:modified xsi:type="dcterms:W3CDTF">2022-06-10T05:37:12Z</dcterms:modified>
</cp:coreProperties>
</file>