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99" r:id="rId2"/>
    <p:sldMasterId id="2147483816" r:id="rId3"/>
  </p:sldMasterIdLst>
  <p:notesMasterIdLst>
    <p:notesMasterId r:id="rId24"/>
  </p:notesMasterIdLst>
  <p:sldIdLst>
    <p:sldId id="257" r:id="rId4"/>
    <p:sldId id="258" r:id="rId5"/>
    <p:sldId id="259" r:id="rId6"/>
    <p:sldId id="267" r:id="rId7"/>
    <p:sldId id="273" r:id="rId8"/>
    <p:sldId id="274" r:id="rId9"/>
    <p:sldId id="261" r:id="rId10"/>
    <p:sldId id="275" r:id="rId11"/>
    <p:sldId id="276" r:id="rId12"/>
    <p:sldId id="262" r:id="rId13"/>
    <p:sldId id="263" r:id="rId14"/>
    <p:sldId id="264" r:id="rId15"/>
    <p:sldId id="270" r:id="rId16"/>
    <p:sldId id="265" r:id="rId17"/>
    <p:sldId id="266" r:id="rId18"/>
    <p:sldId id="271" r:id="rId19"/>
    <p:sldId id="272" r:id="rId20"/>
    <p:sldId id="268" r:id="rId21"/>
    <p:sldId id="277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74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A6391-AE89-4823-8A94-0498BF8655C0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B8695-1B6F-4DE6-B85E-EF406F821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44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21090-680A-4950-9EF4-28C5963FB2F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0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21090-680A-4950-9EF4-28C5963FB2F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040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21090-680A-4950-9EF4-28C5963FB2F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2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2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7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20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255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808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118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18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59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463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90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182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575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39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2578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053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440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5829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482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982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291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87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9358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4167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30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9757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677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5618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81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079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803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1086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2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5982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9920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49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4646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380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9150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137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63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7140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8229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4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9887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23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66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74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10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47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564F8D-3197-47B9-A2A4-F1B6F0A4FD5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EB2C8A-2A10-43D0-AB34-321F6EE3E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13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322" y="3814146"/>
            <a:ext cx="8899889" cy="1170231"/>
          </a:xfrm>
        </p:spPr>
        <p:txBody>
          <a:bodyPr/>
          <a:lstStyle/>
          <a:p>
            <a:pPr algn="ctr"/>
            <a:r>
              <a:rPr lang="en-US" sz="7200" b="1" i="1" dirty="0">
                <a:latin typeface="Algerian" panose="04020705040A02060702" pitchFamily="82" charset="0"/>
                <a:cs typeface="Aldhabi" panose="020B0604020202020204" pitchFamily="2" charset="-78"/>
              </a:rPr>
              <a:t>WELCOME</a:t>
            </a:r>
            <a:endParaRPr lang="en-IN" sz="7200" b="1" i="1" dirty="0"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95793" y="6469304"/>
            <a:ext cx="4332515" cy="3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865755" algn="ctr"/>
                <a:tab pos="5731510" algn="r"/>
              </a:tabLst>
            </a:pPr>
            <a:r>
              <a:rPr lang="en-IN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Dept. of ECE, Aditya Engineering College</a:t>
            </a:r>
            <a:endParaRPr lang="en-IN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026" name="Picture 2" descr="Aditya Engineering College - Excellent Placement Record">
            <a:extLst>
              <a:ext uri="{FF2B5EF4-FFF2-40B4-BE49-F238E27FC236}">
                <a16:creationId xmlns:a16="http://schemas.microsoft.com/office/drawing/2014/main" xmlns="" id="{7498CBDA-914C-4EE2-89A0-A19C7EDB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847290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2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6325" y="155275"/>
            <a:ext cx="960982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Color Correction: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the overall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brightness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an image.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SHARPENING :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edges and fine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in an image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r="6796" b="7421"/>
          <a:stretch/>
        </p:blipFill>
        <p:spPr>
          <a:xfrm>
            <a:off x="3051980" y="2006196"/>
            <a:ext cx="5938513" cy="456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9019" y="112143"/>
            <a:ext cx="649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Contrast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2316" y="785004"/>
            <a:ext cx="9739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Laplacian contrast weight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(WL) deals with global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a Laplacian filter on each input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channel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computing the absolute value of the filter result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7" r="7119" b="8832"/>
          <a:stretch/>
        </p:blipFill>
        <p:spPr>
          <a:xfrm>
            <a:off x="3450566" y="2130724"/>
            <a:ext cx="5916439" cy="45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8250" y="207035"/>
            <a:ext cx="6512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Local contrast weight (WLC)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4297" y="888521"/>
            <a:ext cx="10110158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comprises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and its neighborhoods average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ü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measure is to strengthen the local contrast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appearance since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advantages the transitions mainly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highlighted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shadowed parts of the second input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4" t="-1383" r="6805" b="8301"/>
          <a:stretch/>
        </p:blipFill>
        <p:spPr>
          <a:xfrm>
            <a:off x="4520241" y="2566831"/>
            <a:ext cx="5011947" cy="389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1986" y="681487"/>
            <a:ext cx="10593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(WLC) is computed as the standard deviation between pixel  luminance level and the local average of its surrounding region: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WLC(x, y) =||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represents the luminance channel of the input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low-passed version of 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version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obtained by employing a small 5 ×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4, 6, 4, 1]/16) separable binomial kernel with the high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cut-off 	value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π/2.75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4128" y="94889"/>
            <a:ext cx="3424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Saliency weight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2151" y="612476"/>
            <a:ext cx="10058400" cy="272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this quality, we have employed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saliency algorithm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saliency algorithm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forward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implemented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inspired by the biological concept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-surround contrast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saliency map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tends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favour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highlighted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areas.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accuracy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exposedness map to protect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tones that might be altered in some specific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6" r="6578" b="8805"/>
          <a:stretch/>
        </p:blipFill>
        <p:spPr>
          <a:xfrm>
            <a:off x="4425349" y="3341428"/>
            <a:ext cx="4519264" cy="34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623" y="86264"/>
            <a:ext cx="4244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Exposedness weight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3909" y="741872"/>
            <a:ext cx="1020505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 how well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assessed quality provides an estimator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preserve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constant appearance of the local contrast,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ideally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neither exaggerated nor understated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pixels tend to have a higher exposed appearance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their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values are close to the average value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" t="880" r="7976" b="8162"/>
          <a:stretch/>
        </p:blipFill>
        <p:spPr>
          <a:xfrm>
            <a:off x="3528205" y="2732160"/>
            <a:ext cx="5218980" cy="398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82152" y="1061048"/>
                <a:ext cx="10144664" cy="369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weight map is expressed as a Gaussian-modeled distance to the average normalized range value (0.5):</a:t>
                </a:r>
              </a:p>
              <a:p>
                <a:pPr marL="285750" indent="-28575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I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 =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Ik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− 0.5)2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𝞼</m:t>
                        </m:r>
                      </m:den>
                    </m:f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800100" lvl="1" indent="-34290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IN" sz="2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IN" sz="2400" i="1" baseline="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 represents the value of the pixel location (x, y) of the input image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IN" sz="2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k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spcBef>
                    <a:spcPts val="100"/>
                  </a:spcBef>
                  <a:spcAft>
                    <a:spcPts val="100"/>
                  </a:spcAft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the standard deviation is set to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𝞼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0.25.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52" y="1061048"/>
                <a:ext cx="10144664" cy="3695435"/>
              </a:xfrm>
              <a:prstGeom prst="rect">
                <a:avLst/>
              </a:prstGeom>
              <a:blipFill rotWithShape="0">
                <a:blip r:embed="rId2"/>
                <a:stretch>
                  <a:fillRect l="-841" t="-1320" r="-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7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0392" y="94890"/>
            <a:ext cx="471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Normalized weights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6656" y="810883"/>
            <a:ext cx="95580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yield consistent results, we employ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weight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an input k the normalized weight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4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4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/∑</a:t>
            </a:r>
            <a:r>
              <a:rPr lang="en-IN" sz="24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4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at each pixel location of the weight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maps W equals 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normalized weights of corresponding weights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shown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bottom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6" t="3382" r="6858" b="8397"/>
          <a:stretch/>
        </p:blipFill>
        <p:spPr>
          <a:xfrm>
            <a:off x="2449901" y="3857871"/>
            <a:ext cx="3786997" cy="2820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2" r="6782" b="7803"/>
          <a:stretch/>
        </p:blipFill>
        <p:spPr>
          <a:xfrm>
            <a:off x="7246187" y="3674801"/>
            <a:ext cx="3873259" cy="300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33" y="0"/>
            <a:ext cx="6824953" cy="61333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084" y="62100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18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10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31558" y="1552037"/>
            <a:ext cx="754842" cy="62499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White balance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algorithm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31558" y="2372106"/>
            <a:ext cx="754842" cy="59740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Color Corrected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Image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31558" y="3260600"/>
            <a:ext cx="754843" cy="2857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CLAHE 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88886" y="3741422"/>
            <a:ext cx="925530" cy="55626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Dark channel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prior algorithm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31558" y="920496"/>
            <a:ext cx="754842" cy="36064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Original image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06076" y="925307"/>
            <a:ext cx="641731" cy="71167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Global contrast weight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(WG)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20142" y="1983600"/>
            <a:ext cx="640544" cy="6872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Local contrast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Weight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(WL)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32268" y="3952216"/>
            <a:ext cx="648579" cy="53444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Saliency </a:t>
            </a:r>
            <a:r>
              <a:rPr lang="en-US" sz="1000" b="1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weight</a:t>
            </a:r>
          </a:p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(WS)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41243" y="2969515"/>
            <a:ext cx="616037" cy="68399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Exposedness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weight (</a:t>
            </a:r>
            <a:r>
              <a:rPr lang="en-US" sz="1000" b="1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WE)</a:t>
            </a:r>
            <a:endParaRPr lang="en-IN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310165" y="2596231"/>
            <a:ext cx="839787" cy="43281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Normalized weight (</a:t>
            </a:r>
            <a:r>
              <a:rPr lang="en-US" sz="1000" b="1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W)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370603" y="2536478"/>
            <a:ext cx="589198" cy="55232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Multi-scale Fusion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370603" y="3363322"/>
            <a:ext cx="589198" cy="43910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US" sz="1000" b="1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Output image</a:t>
            </a:r>
            <a:endParaRPr lang="en-IN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4" idx="0"/>
          </p:cNvCxnSpPr>
          <p:nvPr/>
        </p:nvCxnSpPr>
        <p:spPr>
          <a:xfrm>
            <a:off x="5108979" y="1281145"/>
            <a:ext cx="0" cy="27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6" idx="0"/>
          </p:cNvCxnSpPr>
          <p:nvPr/>
        </p:nvCxnSpPr>
        <p:spPr>
          <a:xfrm>
            <a:off x="5108979" y="2177034"/>
            <a:ext cx="0" cy="19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7" idx="0"/>
          </p:cNvCxnSpPr>
          <p:nvPr/>
        </p:nvCxnSpPr>
        <p:spPr>
          <a:xfrm>
            <a:off x="5108979" y="2969514"/>
            <a:ext cx="1" cy="291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1"/>
            <a:endCxn id="8" idx="1"/>
          </p:cNvCxnSpPr>
          <p:nvPr/>
        </p:nvCxnSpPr>
        <p:spPr>
          <a:xfrm rot="10800000" flipV="1">
            <a:off x="4688886" y="2670810"/>
            <a:ext cx="42672" cy="1348742"/>
          </a:xfrm>
          <a:prstGeom prst="bentConnector3">
            <a:avLst>
              <a:gd name="adj1" fmla="val 635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>
            <a:off x="5957666" y="1200912"/>
            <a:ext cx="226026" cy="29474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Arrow Connector 46"/>
          <p:cNvCxnSpPr>
            <a:stCxn id="6" idx="3"/>
            <a:endCxn id="45" idx="1"/>
          </p:cNvCxnSpPr>
          <p:nvPr/>
        </p:nvCxnSpPr>
        <p:spPr>
          <a:xfrm>
            <a:off x="5486400" y="2670810"/>
            <a:ext cx="471266" cy="3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" idx="3"/>
            <a:endCxn id="45" idx="1"/>
          </p:cNvCxnSpPr>
          <p:nvPr/>
        </p:nvCxnSpPr>
        <p:spPr>
          <a:xfrm flipV="1">
            <a:off x="5486401" y="2674620"/>
            <a:ext cx="471265" cy="728855"/>
          </a:xfrm>
          <a:prstGeom prst="bentConnector3">
            <a:avLst>
              <a:gd name="adj1" fmla="val 965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flipV="1">
            <a:off x="5634578" y="2674620"/>
            <a:ext cx="343250" cy="1344932"/>
          </a:xfrm>
          <a:prstGeom prst="bentConnector3">
            <a:avLst>
              <a:gd name="adj1" fmla="val 1086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Plus 75"/>
          <p:cNvSpPr/>
          <p:nvPr/>
        </p:nvSpPr>
        <p:spPr>
          <a:xfrm>
            <a:off x="6452852" y="1687375"/>
            <a:ext cx="148177" cy="184341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/>
          </a:p>
        </p:txBody>
      </p:sp>
      <p:sp>
        <p:nvSpPr>
          <p:cNvPr id="77" name="Plus 76"/>
          <p:cNvSpPr/>
          <p:nvPr/>
        </p:nvSpPr>
        <p:spPr>
          <a:xfrm>
            <a:off x="6466919" y="2720469"/>
            <a:ext cx="148177" cy="184341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/>
          </a:p>
        </p:txBody>
      </p:sp>
      <p:sp>
        <p:nvSpPr>
          <p:cNvPr id="78" name="Plus 77"/>
          <p:cNvSpPr/>
          <p:nvPr/>
        </p:nvSpPr>
        <p:spPr>
          <a:xfrm>
            <a:off x="6470201" y="3710257"/>
            <a:ext cx="148177" cy="184341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/>
          </a:p>
        </p:txBody>
      </p:sp>
      <p:cxnSp>
        <p:nvCxnSpPr>
          <p:cNvPr id="81" name="Elbow Connector 80"/>
          <p:cNvCxnSpPr>
            <a:stCxn id="10" idx="3"/>
            <a:endCxn id="14" idx="0"/>
          </p:cNvCxnSpPr>
          <p:nvPr/>
        </p:nvCxnSpPr>
        <p:spPr>
          <a:xfrm>
            <a:off x="6847807" y="1281145"/>
            <a:ext cx="882252" cy="13150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1" idx="3"/>
            <a:endCxn id="14" idx="1"/>
          </p:cNvCxnSpPr>
          <p:nvPr/>
        </p:nvCxnSpPr>
        <p:spPr>
          <a:xfrm>
            <a:off x="6860686" y="2327205"/>
            <a:ext cx="449479" cy="4854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2" idx="3"/>
            <a:endCxn id="14" idx="2"/>
          </p:cNvCxnSpPr>
          <p:nvPr/>
        </p:nvCxnSpPr>
        <p:spPr>
          <a:xfrm flipV="1">
            <a:off x="6880847" y="3029047"/>
            <a:ext cx="849212" cy="11903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3" idx="3"/>
          </p:cNvCxnSpPr>
          <p:nvPr/>
        </p:nvCxnSpPr>
        <p:spPr>
          <a:xfrm flipV="1">
            <a:off x="6857280" y="2939836"/>
            <a:ext cx="448173" cy="3716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4" idx="3"/>
            <a:endCxn id="15" idx="1"/>
          </p:cNvCxnSpPr>
          <p:nvPr/>
        </p:nvCxnSpPr>
        <p:spPr>
          <a:xfrm>
            <a:off x="8149952" y="2812639"/>
            <a:ext cx="220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" idx="2"/>
            <a:endCxn id="16" idx="0"/>
          </p:cNvCxnSpPr>
          <p:nvPr/>
        </p:nvCxnSpPr>
        <p:spPr>
          <a:xfrm>
            <a:off x="8665202" y="3088800"/>
            <a:ext cx="0" cy="274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11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/>
        </p:nvSpPr>
        <p:spPr bwMode="auto">
          <a:xfrm>
            <a:off x="658372" y="893247"/>
            <a:ext cx="9537807" cy="80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6" charset="0"/>
              </a:defRPr>
            </a:lvl5pPr>
            <a:lvl6pPr marL="342883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</a:defRPr>
            </a:lvl6pPr>
            <a:lvl7pPr marL="685766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</a:defRPr>
            </a:lvl7pPr>
            <a:lvl8pPr marL="1028649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</a:defRPr>
            </a:lvl8pPr>
            <a:lvl9pPr marL="1371532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IN" sz="3600" b="1" dirty="0"/>
              <a:t>Underwater Image Enhancement using CLAHE</a:t>
            </a:r>
            <a:endParaRPr lang="en-IN" sz="3600" dirty="0"/>
          </a:p>
          <a:p>
            <a:pPr eaLnBrk="1" hangingPunct="1">
              <a:defRPr/>
            </a:pP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ubtitle 2"/>
          <p:cNvSpPr>
            <a:spLocks noGrp="1"/>
          </p:cNvSpPr>
          <p:nvPr/>
        </p:nvSpPr>
        <p:spPr bwMode="auto">
          <a:xfrm>
            <a:off x="863120" y="3275806"/>
            <a:ext cx="3663117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83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66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49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32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414" indent="0" algn="ctr" defTabSz="685766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297" indent="0" algn="ctr" defTabSz="685766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180" indent="0" algn="ctr" defTabSz="685766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063" indent="0" algn="ctr" defTabSz="685766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No. – (B9)</a:t>
            </a:r>
          </a:p>
          <a:p>
            <a:pPr algn="l"/>
            <a:r>
              <a:rPr lang="en-US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M.Pallavi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- 19A95A0410</a:t>
            </a:r>
          </a:p>
          <a:p>
            <a:pPr algn="l"/>
            <a:r>
              <a:rPr lang="en-US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N.Vasu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- 18A91A0498</a:t>
            </a:r>
          </a:p>
          <a:p>
            <a:pPr algn="l"/>
            <a:r>
              <a:rPr lang="en-US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K.Sudheer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-18A91A0488</a:t>
            </a:r>
          </a:p>
          <a:p>
            <a:pPr algn="l"/>
            <a:r>
              <a:rPr lang="en-US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T.Siva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Ram-17A91A04B3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 bwMode="auto">
          <a:xfrm>
            <a:off x="5410380" y="3454234"/>
            <a:ext cx="5641522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1" rIns="68580" bIns="342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/>
              <a:t>Project Guide:</a:t>
            </a:r>
          </a:p>
          <a:p>
            <a:r>
              <a:rPr lang="en-IN" sz="2400" dirty="0" err="1"/>
              <a:t>Dr.</a:t>
            </a:r>
            <a:r>
              <a:rPr lang="en-IN" sz="2400" dirty="0"/>
              <a:t> </a:t>
            </a:r>
            <a:r>
              <a:rPr lang="en-IN" sz="2400" dirty="0" smtClean="0"/>
              <a:t>Gulivindala </a:t>
            </a:r>
            <a:r>
              <a:rPr lang="en-IN" sz="2400" dirty="0"/>
              <a:t>Suresh </a:t>
            </a:r>
            <a:r>
              <a:rPr lang="en-IN" sz="2400" baseline="-25000" dirty="0"/>
              <a:t>M.TECH., </a:t>
            </a:r>
            <a:r>
              <a:rPr lang="en-IN" sz="2400" baseline="-25000" dirty="0" smtClean="0"/>
              <a:t>Ph.D.</a:t>
            </a:r>
            <a:endParaRPr lang="en-IN" sz="2400" dirty="0" smtClean="0"/>
          </a:p>
          <a:p>
            <a:r>
              <a:rPr lang="en-IN" sz="2400" dirty="0" smtClean="0"/>
              <a:t>Professor</a:t>
            </a:r>
            <a:r>
              <a:rPr lang="en-IN" sz="2400" dirty="0"/>
              <a:t>,</a:t>
            </a:r>
          </a:p>
          <a:p>
            <a:r>
              <a:rPr lang="en-IN" sz="2400" dirty="0"/>
              <a:t>Department of ECE,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 bwMode="auto">
          <a:xfrm>
            <a:off x="1490629" y="5770685"/>
            <a:ext cx="75374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1" rIns="68580" bIns="3429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US" sz="2000" b="1" dirty="0"/>
              <a:t>Department of Electronics and Communication Engineering,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2000" b="1" dirty="0"/>
              <a:t>Aditya Engineering College(A)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2000" b="1" dirty="0"/>
              <a:t>ADB Road, </a:t>
            </a:r>
            <a:r>
              <a:rPr lang="en-US" altLang="en-US" sz="2000" b="1" dirty="0" err="1"/>
              <a:t>Surampalem</a:t>
            </a:r>
            <a:r>
              <a:rPr lang="en-US" altLang="en-US" sz="2000" b="1" dirty="0"/>
              <a:t>, East Godavari (Dt). A.P.</a:t>
            </a:r>
          </a:p>
        </p:txBody>
      </p:sp>
      <p:sp>
        <p:nvSpPr>
          <p:cNvPr id="19" name="Slide Number Placeholder 5"/>
          <p:cNvSpPr>
            <a:spLocks noGrp="1" noChangeArrowheads="1"/>
          </p:cNvSpPr>
          <p:nvPr/>
        </p:nvSpPr>
        <p:spPr bwMode="auto">
          <a:xfrm>
            <a:off x="9907022" y="5276397"/>
            <a:ext cx="207962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91850B1C-DBB2-4727-BC43-7B320514DBFD}" type="slidenum">
              <a:rPr lang="en-US" altLang="en-US" b="1"/>
              <a:pPr/>
              <a:t>2</a:t>
            </a:fld>
            <a:endParaRPr lang="en-US" altLang="en-US" b="1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304" y="0"/>
            <a:ext cx="1424098" cy="75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Aditya Engineering College - Excellent Placement Record">
            <a:extLst>
              <a:ext uri="{FF2B5EF4-FFF2-40B4-BE49-F238E27FC236}">
                <a16:creationId xmlns:a16="http://schemas.microsoft.com/office/drawing/2014/main" xmlns="" id="{907EBC24-3843-4053-A912-24DFF89D0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94" y="1912226"/>
            <a:ext cx="2527956" cy="151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725" y="2400300"/>
            <a:ext cx="10018713" cy="1752599"/>
          </a:xfrm>
        </p:spPr>
        <p:txBody>
          <a:bodyPr>
            <a:normAutofit/>
          </a:bodyPr>
          <a:lstStyle/>
          <a:p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80938" y="6469304"/>
            <a:ext cx="4111062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865755" algn="ctr"/>
                <a:tab pos="5731510" algn="r"/>
              </a:tabLst>
            </a:pPr>
            <a:r>
              <a:rPr lang="en-IN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Dept. of ECE, Aditya Engineering College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874" y="-48986"/>
            <a:ext cx="1729125" cy="91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09056" y="604674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20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39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573" y="1166163"/>
            <a:ext cx="7703334" cy="53726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Diagram</a:t>
            </a: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White Balanced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CLAHE</a:t>
            </a: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Color Correction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Global Contrast</a:t>
            </a: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</a:t>
            </a: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Saliency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Exposedness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Normalized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788387" cy="49284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1690007" y="285749"/>
            <a:ext cx="4833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6048" y="-191113"/>
            <a:ext cx="4438835" cy="996122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789" y="29646"/>
            <a:ext cx="656662" cy="34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00"/>
          <p:cNvSpPr txBox="1">
            <a:spLocks/>
          </p:cNvSpPr>
          <p:nvPr/>
        </p:nvSpPr>
        <p:spPr>
          <a:xfrm>
            <a:off x="11580537" y="633942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42990" y="909745"/>
            <a:ext cx="1138889" cy="84263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White balance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42990" y="2070576"/>
            <a:ext cx="1138887" cy="943051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 Corrected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077991" y="3460225"/>
            <a:ext cx="1151404" cy="838951"/>
          </a:xfrm>
          <a:prstGeom prst="rect">
            <a:avLst/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Contrast Enhanced Image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720585" y="3397187"/>
            <a:ext cx="1476074" cy="96502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Dark channel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prior algorithm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42991" y="3489472"/>
            <a:ext cx="1160870" cy="684087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Original image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19346" y="2070576"/>
            <a:ext cx="1061225" cy="94305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1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3070521" y="4694362"/>
            <a:ext cx="1158874" cy="68471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2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4338696" y="574063"/>
            <a:ext cx="1406525" cy="1030951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contrast weight(WG1)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6290913" y="599136"/>
            <a:ext cx="1412362" cy="99533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contrast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Weight(WL1)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8263380" y="582085"/>
            <a:ext cx="1322773" cy="100479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Saliency weight(WS1)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10146258" y="574889"/>
            <a:ext cx="1405401" cy="998414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Exposedness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weight (WE1)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6879832" y="2379751"/>
            <a:ext cx="1450975" cy="649988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Normalized weight (W1)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6879832" y="3332583"/>
            <a:ext cx="1450975" cy="5868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Multi-scal</a:t>
            </a:r>
            <a:r>
              <a:rPr lang="en-US" altLang="en-US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Fusion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6879833" y="4255863"/>
            <a:ext cx="1450974" cy="6181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Normalized weight (W2)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0101470" y="3269484"/>
            <a:ext cx="1140122" cy="69147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image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336051" y="5761788"/>
            <a:ext cx="1406525" cy="98112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contrast weight(WG2)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290913" y="5761788"/>
            <a:ext cx="1515167" cy="98112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contrast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Weight(WL2)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8260735" y="5761788"/>
            <a:ext cx="1404724" cy="98112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Saliency weight(WS2)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10143613" y="5761788"/>
            <a:ext cx="1506352" cy="98112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Exposedness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weight (WE2)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>
            <a:stCxn id="7" idx="2"/>
            <a:endCxn id="8" idx="0"/>
          </p:cNvCxnSpPr>
          <p:nvPr/>
        </p:nvCxnSpPr>
        <p:spPr>
          <a:xfrm flipH="1">
            <a:off x="1912434" y="1752378"/>
            <a:ext cx="1" cy="318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8" idx="2"/>
          </p:cNvCxnSpPr>
          <p:nvPr/>
        </p:nvCxnSpPr>
        <p:spPr>
          <a:xfrm flipH="1" flipV="1">
            <a:off x="1912434" y="3013627"/>
            <a:ext cx="10992" cy="475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2" idx="1"/>
          </p:cNvCxnSpPr>
          <p:nvPr/>
        </p:nvCxnSpPr>
        <p:spPr>
          <a:xfrm>
            <a:off x="2481877" y="2542102"/>
            <a:ext cx="637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9" idx="0"/>
          </p:cNvCxnSpPr>
          <p:nvPr/>
        </p:nvCxnSpPr>
        <p:spPr>
          <a:xfrm>
            <a:off x="3649959" y="3013627"/>
            <a:ext cx="3734" cy="446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1"/>
            <a:endCxn id="9" idx="3"/>
          </p:cNvCxnSpPr>
          <p:nvPr/>
        </p:nvCxnSpPr>
        <p:spPr>
          <a:xfrm flipH="1">
            <a:off x="4229395" y="3879700"/>
            <a:ext cx="4911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3" idx="0"/>
          </p:cNvCxnSpPr>
          <p:nvPr/>
        </p:nvCxnSpPr>
        <p:spPr>
          <a:xfrm flipH="1">
            <a:off x="3649958" y="4299176"/>
            <a:ext cx="3735" cy="395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19" idx="0"/>
          </p:cNvCxnSpPr>
          <p:nvPr/>
        </p:nvCxnSpPr>
        <p:spPr>
          <a:xfrm>
            <a:off x="7605320" y="3029739"/>
            <a:ext cx="0" cy="302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0"/>
            <a:endCxn id="19" idx="2"/>
          </p:cNvCxnSpPr>
          <p:nvPr/>
        </p:nvCxnSpPr>
        <p:spPr>
          <a:xfrm flipV="1">
            <a:off x="7605320" y="3919415"/>
            <a:ext cx="0" cy="336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3"/>
            <a:endCxn id="21" idx="1"/>
          </p:cNvCxnSpPr>
          <p:nvPr/>
        </p:nvCxnSpPr>
        <p:spPr>
          <a:xfrm flipV="1">
            <a:off x="8330807" y="3615223"/>
            <a:ext cx="1770663" cy="10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2"/>
            <a:endCxn id="22" idx="1"/>
          </p:cNvCxnSpPr>
          <p:nvPr/>
        </p:nvCxnSpPr>
        <p:spPr>
          <a:xfrm rot="16200000" flipH="1">
            <a:off x="3556365" y="5472664"/>
            <a:ext cx="873278" cy="686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2" idx="0"/>
            <a:endCxn id="14" idx="1"/>
          </p:cNvCxnSpPr>
          <p:nvPr/>
        </p:nvCxnSpPr>
        <p:spPr>
          <a:xfrm rot="5400000" flipH="1" flipV="1">
            <a:off x="3503809" y="1235690"/>
            <a:ext cx="981037" cy="6887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lus 36"/>
          <p:cNvSpPr/>
          <p:nvPr/>
        </p:nvSpPr>
        <p:spPr>
          <a:xfrm>
            <a:off x="5825344" y="961774"/>
            <a:ext cx="202113" cy="25487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Plus 37"/>
          <p:cNvSpPr/>
          <p:nvPr/>
        </p:nvSpPr>
        <p:spPr>
          <a:xfrm>
            <a:off x="7862007" y="946658"/>
            <a:ext cx="202113" cy="25487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Plus 38"/>
          <p:cNvSpPr/>
          <p:nvPr/>
        </p:nvSpPr>
        <p:spPr>
          <a:xfrm>
            <a:off x="9744278" y="909745"/>
            <a:ext cx="202113" cy="25487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Plus 39"/>
          <p:cNvSpPr/>
          <p:nvPr/>
        </p:nvSpPr>
        <p:spPr>
          <a:xfrm>
            <a:off x="5939029" y="6124911"/>
            <a:ext cx="202113" cy="25487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Plus 40"/>
          <p:cNvSpPr/>
          <p:nvPr/>
        </p:nvSpPr>
        <p:spPr>
          <a:xfrm>
            <a:off x="7932351" y="6092849"/>
            <a:ext cx="202113" cy="25487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Plus 41"/>
          <p:cNvSpPr/>
          <p:nvPr/>
        </p:nvSpPr>
        <p:spPr>
          <a:xfrm>
            <a:off x="9780669" y="6038720"/>
            <a:ext cx="202113" cy="25487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7542470" y="-1070574"/>
            <a:ext cx="766901" cy="6113223"/>
          </a:xfrm>
          <a:prstGeom prst="leftBrace">
            <a:avLst>
              <a:gd name="adj1" fmla="val 8333"/>
              <a:gd name="adj2" fmla="val 451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ight Brace 43"/>
          <p:cNvSpPr/>
          <p:nvPr/>
        </p:nvSpPr>
        <p:spPr>
          <a:xfrm rot="16200000">
            <a:off x="7442059" y="2355938"/>
            <a:ext cx="829078" cy="5882222"/>
          </a:xfrm>
          <a:prstGeom prst="rightBrace">
            <a:avLst>
              <a:gd name="adj1" fmla="val 8333"/>
              <a:gd name="adj2" fmla="val 457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622" y="163901"/>
            <a:ext cx="7901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Image Reading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9682" y="1086927"/>
            <a:ext cx="99893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load_image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=57</a:t>
            </a:r>
          </a:p>
          <a:p>
            <a:pPr lvl="1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'C:\Users\vasu\Desktop\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matcodes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\';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= '.jpg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lvl="1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= [prefix,num2str(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),suffix];</a:t>
            </a:r>
          </a:p>
          <a:p>
            <a:pPr lvl="1"/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466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516" y="83187"/>
            <a:ext cx="926477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all;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all;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load_image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img1 =white(image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);lab1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rgb_to_lab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(img1);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lab2 = lab1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lab2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(:, :, 1)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adapthisteq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(lab2(:, :, 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img2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lab_to_rgb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(lab2);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(img2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),title("CLAHE image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= double(lab1(:, :, 1)/255);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double(lab2(:, :, 1)/255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WL1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Global_contrast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WL2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Global_contrast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(R2);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WLC1=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local_contrast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(R1);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WLC2=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local_contrast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saliency_detection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(img1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WS2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saliency_detection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(img2);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expo(R1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WE2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expo(R2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 = (WL1 + WLC1 + WS1 + WE1) ./ (WL1 + WLC1 + WS1 + WE1 + WL2 + WLC2 + WS2 + WE2);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40589" y="186704"/>
            <a:ext cx="103710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White Balancing 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8544" y="1026543"/>
            <a:ext cx="10403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also known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White-balancing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undesired color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castings due to various illumination or medium attenuation properties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 r="6977" b="7769"/>
          <a:stretch/>
        </p:blipFill>
        <p:spPr>
          <a:xfrm>
            <a:off x="1708030" y="2395672"/>
            <a:ext cx="4779034" cy="3714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6543" b="7919"/>
          <a:stretch/>
        </p:blipFill>
        <p:spPr>
          <a:xfrm>
            <a:off x="6840747" y="2395672"/>
            <a:ext cx="4813540" cy="37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4294" y="-17253"/>
            <a:ext cx="1028268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rgbImage_white_balance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image=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rgbImage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=image;</a:t>
            </a:r>
          </a:p>
          <a:p>
            <a:pPr lvl="1" algn="just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rgbImage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=im2double(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rgbImage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just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grayImage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rgb2gray(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rgbImage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individual red, green, and blue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channels.</a:t>
            </a:r>
          </a:p>
          <a:p>
            <a:pPr lvl="1" algn="just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redChannel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rgbImage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(:, :, 1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greenChannel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rgbImage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(:, :, 2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blueChannel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rgbImage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(:, :, 3);</a:t>
            </a:r>
          </a:p>
          <a:p>
            <a:pPr lvl="1"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mean2(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redChannel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meanG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mean2(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greenChannel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meanB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mean2(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blueChannel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meanGray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mean2(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grayImage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Make all channels have the same mean</a:t>
            </a:r>
          </a:p>
          <a:p>
            <a:pPr lvl="1" algn="just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redChannel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(double(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redChannel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meanGray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meanR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greenChannel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(double(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greenChannel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meanGray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just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blueChannel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(double(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blueChannel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meanGray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redChannel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blueChannel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Correction</a:t>
            </a:r>
          </a:p>
          <a:p>
            <a:pPr lvl="1" algn="just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redChannel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=redChannel-0.3*(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meanG-meanR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).*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greenChannel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.*(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1-redChannel); </a:t>
            </a:r>
          </a:p>
          <a:p>
            <a:pPr lvl="1" algn="just"/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blueChannel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=blueChannel+0.3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meanG-meanB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).*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greenChannel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.*(1-blueChannel);</a:t>
            </a:r>
          </a:p>
          <a:p>
            <a:pPr lvl="1"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Recombine separate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channels into a single, true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RGB image.</a:t>
            </a:r>
          </a:p>
          <a:p>
            <a:pPr lvl="1" algn="just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rgbImage_white_balance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cat(3,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redChannel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greenChannel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blueChannel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figure;</a:t>
            </a:r>
          </a:p>
          <a:p>
            <a:pPr lvl="1" algn="just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rgbImage_white_balance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title('White balancing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 </a:t>
            </a:r>
            <a:r>
              <a:rPr lang="en-I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7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3434" y="530679"/>
            <a:ext cx="931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Limited adaptive histogram equalization: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6141" y="1338943"/>
            <a:ext cx="100012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AHE tends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amplify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contrast in near constant regions of the image.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CLAHE is a variant of adaptive histogram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equalisation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which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amplification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limited, so as to reduce this problem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 amplification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limit the noise amplification we use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CLAHE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CLAHE, the contrast limited procedure has to be applied for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which a transformation function is derived. Rather than taking the whole image, CLAHE prevents over amplification by dividing the image into small data regions called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then it performs contrast enhancement. </a:t>
            </a:r>
          </a:p>
        </p:txBody>
      </p:sp>
    </p:spTree>
    <p:extLst>
      <p:ext uri="{BB962C8B-B14F-4D97-AF65-F5344CB8AC3E}">
        <p14:creationId xmlns:p14="http://schemas.microsoft.com/office/powerpoint/2010/main" val="10168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Parallax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223</TotalTime>
  <Words>921</Words>
  <Application>Microsoft Office PowerPoint</Application>
  <PresentationFormat>Widescreen</PresentationFormat>
  <Paragraphs>188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Aldhabi</vt:lpstr>
      <vt:lpstr>Algerian</vt:lpstr>
      <vt:lpstr>Arial</vt:lpstr>
      <vt:lpstr>Calibri</vt:lpstr>
      <vt:lpstr>Cambria Math</vt:lpstr>
      <vt:lpstr>Corbel</vt:lpstr>
      <vt:lpstr>Garamond</vt:lpstr>
      <vt:lpstr>Times New Roman</vt:lpstr>
      <vt:lpstr>Trebuchet MS</vt:lpstr>
      <vt:lpstr>Wingdings</vt:lpstr>
      <vt:lpstr>Wingdings 3</vt:lpstr>
      <vt:lpstr>1_Organic</vt:lpstr>
      <vt:lpstr>1_Facet</vt:lpstr>
      <vt:lpstr>Parallax</vt:lpstr>
      <vt:lpstr>WELCOME</vt:lpstr>
      <vt:lpstr>PowerPoint Presentation</vt:lpstr>
      <vt:lpstr>PowerPoint Presentation</vt:lpstr>
      <vt:lpstr>Proposed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Microsoft account</dc:creator>
  <cp:lastModifiedBy>Microsoft account</cp:lastModifiedBy>
  <cp:revision>30</cp:revision>
  <dcterms:created xsi:type="dcterms:W3CDTF">2022-03-25T04:54:11Z</dcterms:created>
  <dcterms:modified xsi:type="dcterms:W3CDTF">2022-05-13T07:49:00Z</dcterms:modified>
</cp:coreProperties>
</file>