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BCAF8-1E27-458E-BFB7-A62B4BF3B87F}" v="2" dt="2024-06-19T06:48:47.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68" d="100"/>
          <a:sy n="68" d="100"/>
        </p:scale>
        <p:origin x="81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tx1">
                    <a:lumMod val="95000"/>
                    <a:lumOff val="5000"/>
                  </a:schemeClr>
                </a:solidFill>
                <a:latin typeface="Arial"/>
                <a:cs typeface="Arial"/>
              </a:rPr>
              <a:t>CAPSTONE PROJECT</a:t>
            </a:r>
          </a:p>
        </p:txBody>
      </p:sp>
      <p:sp>
        <p:nvSpPr>
          <p:cNvPr id="4" name="TextBox 3"/>
          <p:cNvSpPr txBox="1"/>
          <p:nvPr/>
        </p:nvSpPr>
        <p:spPr>
          <a:xfrm>
            <a:off x="2094272" y="4500240"/>
            <a:ext cx="9032938" cy="1323439"/>
          </a:xfrm>
          <a:prstGeom prst="rect">
            <a:avLst/>
          </a:prstGeom>
          <a:noFill/>
        </p:spPr>
        <p:txBody>
          <a:bodyPr wrap="square" lIns="91440" tIns="45720" rIns="91440" bIns="45720" rtlCol="0" anchor="t">
            <a:spAutoFit/>
          </a:bodyPr>
          <a:lstStyle/>
          <a:p>
            <a:r>
              <a:rPr lang="en-US" sz="2000" b="1" dirty="0">
                <a:solidFill>
                  <a:srgbClr val="00B050"/>
                </a:solidFill>
                <a:latin typeface="Arial" pitchFamily="34" charset="0"/>
                <a:cs typeface="Arial" pitchFamily="34" charset="0"/>
              </a:rPr>
              <a:t>Presented By</a:t>
            </a:r>
            <a:r>
              <a:rPr lang="en-US" sz="2000" b="1" dirty="0">
                <a:solidFill>
                  <a:schemeClr val="accent1">
                    <a:lumMod val="75000"/>
                  </a:schemeClr>
                </a:solidFill>
                <a:latin typeface="Arial" pitchFamily="34" charset="0"/>
                <a:cs typeface="Arial" pitchFamily="34" charset="0"/>
              </a:rPr>
              <a:t>:</a:t>
            </a:r>
          </a:p>
          <a:p>
            <a:pPr marL="457200" indent="-457200">
              <a:buAutoNum type="arabicPeriod"/>
            </a:pPr>
            <a:r>
              <a:rPr lang="en-US" sz="2000" b="1" dirty="0">
                <a:solidFill>
                  <a:srgbClr val="00B050"/>
                </a:solidFill>
                <a:latin typeface="Arial"/>
                <a:cs typeface="Arial"/>
              </a:rPr>
              <a:t>Student Name</a:t>
            </a:r>
            <a:r>
              <a:rPr lang="en-US" sz="2000" b="1" dirty="0">
                <a:solidFill>
                  <a:schemeClr val="accent1">
                    <a:lumMod val="75000"/>
                  </a:schemeClr>
                </a:solidFill>
                <a:latin typeface="Arial"/>
                <a:cs typeface="Arial"/>
              </a:rPr>
              <a:t>: </a:t>
            </a:r>
            <a:r>
              <a:rPr lang="en-US" sz="2000" b="1" dirty="0" err="1" smtClean="0">
                <a:solidFill>
                  <a:srgbClr val="00B0F0"/>
                </a:solidFill>
                <a:latin typeface="Arial"/>
                <a:cs typeface="Arial"/>
              </a:rPr>
              <a:t>Ranganadham</a:t>
            </a:r>
            <a:r>
              <a:rPr lang="en-US" sz="2000" b="1" dirty="0" smtClean="0">
                <a:solidFill>
                  <a:srgbClr val="00B0F0"/>
                </a:solidFill>
                <a:latin typeface="Arial"/>
                <a:cs typeface="Arial"/>
              </a:rPr>
              <a:t> Vasu</a:t>
            </a:r>
            <a:endParaRPr lang="en-US" sz="2000" dirty="0">
              <a:solidFill>
                <a:srgbClr val="00B0F0"/>
              </a:solidFill>
              <a:highlight>
                <a:srgbClr val="000000"/>
              </a:highlight>
              <a:latin typeface="Arial"/>
              <a:cs typeface="Arial"/>
            </a:endParaRPr>
          </a:p>
          <a:p>
            <a:pPr marL="457200" indent="-457200">
              <a:buAutoNum type="arabicPeriod"/>
            </a:pPr>
            <a:r>
              <a:rPr lang="en-US" sz="2000" b="1" dirty="0">
                <a:solidFill>
                  <a:srgbClr val="00B050"/>
                </a:solidFill>
                <a:latin typeface="Arial"/>
                <a:cs typeface="Arial"/>
              </a:rPr>
              <a:t>College Name</a:t>
            </a:r>
            <a:r>
              <a:rPr lang="en-US" sz="2000" b="1" dirty="0">
                <a:solidFill>
                  <a:schemeClr val="accent1">
                    <a:lumMod val="75000"/>
                  </a:schemeClr>
                </a:solidFill>
                <a:latin typeface="Arial"/>
                <a:cs typeface="Arial"/>
              </a:rPr>
              <a:t>: </a:t>
            </a:r>
            <a:r>
              <a:rPr lang="en-US" sz="2000" b="1" dirty="0">
                <a:solidFill>
                  <a:srgbClr val="00B0F0"/>
                </a:solidFill>
                <a:latin typeface="Arial"/>
                <a:cs typeface="Arial"/>
              </a:rPr>
              <a:t>Aditya College Of Engineering </a:t>
            </a:r>
          </a:p>
          <a:p>
            <a:pPr marL="457200" indent="-457200">
              <a:buAutoNum type="arabicPeriod"/>
            </a:pPr>
            <a:r>
              <a:rPr lang="en-US" sz="2000" b="1" dirty="0">
                <a:solidFill>
                  <a:srgbClr val="00B050"/>
                </a:solidFill>
                <a:latin typeface="Arial"/>
                <a:cs typeface="Arial"/>
              </a:rPr>
              <a:t>Department</a:t>
            </a:r>
            <a:r>
              <a:rPr lang="en-US" sz="2000" b="1" dirty="0">
                <a:solidFill>
                  <a:schemeClr val="accent1">
                    <a:lumMod val="75000"/>
                  </a:schemeClr>
                </a:solidFill>
                <a:latin typeface="Arial"/>
                <a:cs typeface="Arial"/>
              </a:rPr>
              <a:t>:     </a:t>
            </a:r>
            <a:r>
              <a:rPr lang="en-US" sz="2000" b="1" dirty="0" smtClean="0">
                <a:solidFill>
                  <a:srgbClr val="00B0F0"/>
                </a:solidFill>
                <a:latin typeface="Arial"/>
                <a:cs typeface="Arial"/>
              </a:rPr>
              <a:t>ECE</a:t>
            </a:r>
            <a:endParaRPr lang="en-US" sz="2000" b="1" dirty="0">
              <a:solidFill>
                <a:srgbClr val="00B0F0"/>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305435" indent="-305435"/>
            <a:r>
              <a:rPr lang="en-IN" sz="2400" dirty="0">
                <a:solidFill>
                  <a:srgbClr val="0F0F0F"/>
                </a:solidFill>
                <a:ea typeface="+mn-lt"/>
                <a:cs typeface="+mn-lt"/>
              </a:rPr>
              <a:t>We have used Sentiment analysis techniques like Stemming, Tokenization etc.</a:t>
            </a:r>
          </a:p>
          <a:p>
            <a:pPr marL="305435" indent="-305435"/>
            <a:r>
              <a:rPr lang="en-IN" sz="2400" dirty="0">
                <a:solidFill>
                  <a:srgbClr val="0F0F0F"/>
                </a:solidFill>
                <a:ea typeface="+mn-lt"/>
                <a:cs typeface="+mn-lt"/>
              </a:rPr>
              <a:t>We used Algorithms like Naïve Bayes classifier which can be used for doing sentiment analysis.</a:t>
            </a:r>
          </a:p>
          <a:p>
            <a:pPr marL="305435" indent="-305435"/>
            <a:r>
              <a:rPr lang="en-IN" sz="2400" dirty="0">
                <a:solidFill>
                  <a:srgbClr val="0F0F0F"/>
                </a:solidFill>
                <a:ea typeface="+mn-lt"/>
                <a:cs typeface="+mn-lt"/>
              </a:rPr>
              <a:t>We have collected data from online services from shopping malls etc.</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1661652"/>
            <a:ext cx="9298744" cy="4640825"/>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pic>
        <p:nvPicPr>
          <p:cNvPr id="3" name="Picture 2">
            <a:extLst>
              <a:ext uri="{FF2B5EF4-FFF2-40B4-BE49-F238E27FC236}">
                <a16:creationId xmlns:a16="http://schemas.microsoft.com/office/drawing/2014/main" id="{528681A9-DEC7-F98D-78A3-ABBEADCF49BC}"/>
              </a:ext>
            </a:extLst>
          </p:cNvPr>
          <p:cNvPicPr>
            <a:picLocks noChangeAspect="1"/>
          </p:cNvPicPr>
          <p:nvPr/>
        </p:nvPicPr>
        <p:blipFill>
          <a:blip r:embed="rId2"/>
          <a:stretch>
            <a:fillRect/>
          </a:stretch>
        </p:blipFill>
        <p:spPr>
          <a:xfrm>
            <a:off x="437284" y="574188"/>
            <a:ext cx="5990133" cy="2174927"/>
          </a:xfrm>
          <a:prstGeom prst="rect">
            <a:avLst/>
          </a:prstGeom>
        </p:spPr>
      </p:pic>
      <p:pic>
        <p:nvPicPr>
          <p:cNvPr id="6" name="Picture 5">
            <a:extLst>
              <a:ext uri="{FF2B5EF4-FFF2-40B4-BE49-F238E27FC236}">
                <a16:creationId xmlns:a16="http://schemas.microsoft.com/office/drawing/2014/main" id="{F531441B-0901-3B70-AC92-781F6C09B11D}"/>
              </a:ext>
            </a:extLst>
          </p:cNvPr>
          <p:cNvPicPr>
            <a:picLocks noChangeAspect="1"/>
          </p:cNvPicPr>
          <p:nvPr/>
        </p:nvPicPr>
        <p:blipFill>
          <a:blip r:embed="rId3"/>
          <a:stretch>
            <a:fillRect/>
          </a:stretch>
        </p:blipFill>
        <p:spPr>
          <a:xfrm>
            <a:off x="6427417" y="574188"/>
            <a:ext cx="4497160" cy="2174927"/>
          </a:xfrm>
          <a:prstGeom prst="rect">
            <a:avLst/>
          </a:prstGeom>
        </p:spPr>
      </p:pic>
      <p:pic>
        <p:nvPicPr>
          <p:cNvPr id="8" name="Picture 7">
            <a:extLst>
              <a:ext uri="{FF2B5EF4-FFF2-40B4-BE49-F238E27FC236}">
                <a16:creationId xmlns:a16="http://schemas.microsoft.com/office/drawing/2014/main" id="{B081D5ED-625F-5A55-2B61-78C644FF7372}"/>
              </a:ext>
            </a:extLst>
          </p:cNvPr>
          <p:cNvPicPr>
            <a:picLocks noChangeAspect="1"/>
          </p:cNvPicPr>
          <p:nvPr/>
        </p:nvPicPr>
        <p:blipFill>
          <a:blip r:embed="rId4"/>
          <a:stretch>
            <a:fillRect/>
          </a:stretch>
        </p:blipFill>
        <p:spPr>
          <a:xfrm>
            <a:off x="437284" y="2777152"/>
            <a:ext cx="5432574" cy="2419196"/>
          </a:xfrm>
          <a:prstGeom prst="rect">
            <a:avLst/>
          </a:prstGeom>
        </p:spPr>
      </p:pic>
      <p:pic>
        <p:nvPicPr>
          <p:cNvPr id="10" name="Picture 9">
            <a:extLst>
              <a:ext uri="{FF2B5EF4-FFF2-40B4-BE49-F238E27FC236}">
                <a16:creationId xmlns:a16="http://schemas.microsoft.com/office/drawing/2014/main" id="{D80BD84E-F128-C78C-118A-3F945677B275}"/>
              </a:ext>
            </a:extLst>
          </p:cNvPr>
          <p:cNvPicPr>
            <a:picLocks noChangeAspect="1"/>
          </p:cNvPicPr>
          <p:nvPr/>
        </p:nvPicPr>
        <p:blipFill>
          <a:blip r:embed="rId5"/>
          <a:stretch>
            <a:fillRect/>
          </a:stretch>
        </p:blipFill>
        <p:spPr>
          <a:xfrm>
            <a:off x="6096000" y="2731449"/>
            <a:ext cx="5810865" cy="2419196"/>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400" dirty="0">
                <a:solidFill>
                  <a:srgbClr val="0F0F0F"/>
                </a:solidFill>
                <a:ea typeface="+mn-lt"/>
                <a:cs typeface="+mn-lt"/>
              </a:rPr>
              <a:t>Example:</a:t>
            </a:r>
            <a:r>
              <a:rPr lang="en-IN" sz="2000" dirty="0">
                <a:solidFill>
                  <a:srgbClr val="0F0F0F"/>
                </a:solidFill>
                <a:ea typeface="+mn-lt"/>
                <a:cs typeface="+mn-lt"/>
              </a:rPr>
              <a:t> </a:t>
            </a:r>
            <a:r>
              <a:rPr lang="en-US" sz="2000" dirty="0">
                <a:solidFill>
                  <a:srgbClr val="0F0F0F"/>
                </a:solidFill>
                <a:ea typeface="+mn-lt"/>
                <a:cs typeface="+mn-lt"/>
              </a:rPr>
              <a:t>Develop a sentiment analysis model to classify reviews as positive or negative </a:t>
            </a:r>
          </a:p>
          <a:p>
            <a:pPr marL="0" indent="0">
              <a:buNone/>
            </a:pPr>
            <a:r>
              <a:rPr lang="en-US" sz="2000" dirty="0">
                <a:solidFill>
                  <a:srgbClr val="0F0F0F"/>
                </a:solidFill>
                <a:ea typeface="+mn-lt"/>
                <a:cs typeface="+mn-lt"/>
              </a:rPr>
              <a:t># Preprocessing the reviews text using techniques such as lower casting, removing stop words and lemmatization.</a:t>
            </a:r>
          </a:p>
          <a:p>
            <a:pPr marL="0" indent="0">
              <a:buNone/>
            </a:pPr>
            <a:r>
              <a:rPr lang="en-US" sz="2000" dirty="0">
                <a:solidFill>
                  <a:srgbClr val="0F0F0F"/>
                </a:solidFill>
                <a:ea typeface="+mn-lt"/>
                <a:cs typeface="+mn-lt"/>
              </a:rPr>
              <a:t># Use the trained  model accurately predict the sentiment of new, unseen  reviews.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review of the products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Naïve bayes   classification(e.g., ARIMA, SARIMA, or LSTM), to predict the review of the product data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Accuracy score (MAE), </a:t>
            </a:r>
            <a:r>
              <a:rPr lang="en-IN" sz="1200" b="1" dirty="0" err="1">
                <a:latin typeface="Calibri"/>
                <a:ea typeface="+mn-lt"/>
                <a:cs typeface="+mn-lt"/>
              </a:rPr>
              <a:t>train,testing</a:t>
            </a:r>
            <a:r>
              <a:rPr lang="en-IN" sz="1200" b="1" dirty="0">
                <a:latin typeface="Calibri"/>
                <a:ea typeface="+mn-lt"/>
                <a:cs typeface="+mn-lt"/>
              </a:rPr>
              <a:t> the data(RMSE),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b="1" dirty="0">
                <a:ea typeface="+mn-lt"/>
                <a:cs typeface="+mn-lt"/>
              </a:rPr>
              <a:t>Result:</a:t>
            </a:r>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b="1"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pPr marL="305435" indent="-305435"/>
            <a:r>
              <a:rPr lang="en-IN" sz="1800" b="1" dirty="0">
                <a:solidFill>
                  <a:srgbClr val="0F0F0F"/>
                </a:solidFill>
              </a:rPr>
              <a:t>System which contains i5 processor, which contains windows 7</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Reviews data.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Naïve Bayes classifier )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reviews data, product manufacture date,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accuracy score  or Tokenization techniques.</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reviews data. Discuss any real-time data inputs considered during the prediction phase.</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5"/>
            <a:ext cx="11029615" cy="4194207"/>
          </a:xfrm>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reviews counts. Include visualizations and comparisons between predicted and actual counts to highlight the model's performance.</a:t>
            </a: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p>
        </p:txBody>
      </p:sp>
      <p:pic>
        <p:nvPicPr>
          <p:cNvPr id="4" name="Picture 3">
            <a:extLst>
              <a:ext uri="{FF2B5EF4-FFF2-40B4-BE49-F238E27FC236}">
                <a16:creationId xmlns:a16="http://schemas.microsoft.com/office/drawing/2014/main" id="{6E9A198E-C47F-3C7B-9415-5748606A1D79}"/>
              </a:ext>
            </a:extLst>
          </p:cNvPr>
          <p:cNvPicPr>
            <a:picLocks noChangeAspect="1"/>
          </p:cNvPicPr>
          <p:nvPr/>
        </p:nvPicPr>
        <p:blipFill>
          <a:blip r:embed="rId2"/>
          <a:stretch>
            <a:fillRect/>
          </a:stretch>
        </p:blipFill>
        <p:spPr>
          <a:xfrm>
            <a:off x="7756708" y="2829269"/>
            <a:ext cx="3724164" cy="3188072"/>
          </a:xfrm>
          <a:prstGeom prst="rect">
            <a:avLst/>
          </a:prstGeom>
        </p:spPr>
      </p:pic>
      <p:pic>
        <p:nvPicPr>
          <p:cNvPr id="8" name="Picture 7">
            <a:extLst>
              <a:ext uri="{FF2B5EF4-FFF2-40B4-BE49-F238E27FC236}">
                <a16:creationId xmlns:a16="http://schemas.microsoft.com/office/drawing/2014/main" id="{6515DB40-3F60-7C70-B56B-D2B7C91F1D88}"/>
              </a:ext>
            </a:extLst>
          </p:cNvPr>
          <p:cNvPicPr>
            <a:picLocks noChangeAspect="1"/>
          </p:cNvPicPr>
          <p:nvPr/>
        </p:nvPicPr>
        <p:blipFill>
          <a:blip r:embed="rId3"/>
          <a:stretch>
            <a:fillRect/>
          </a:stretch>
        </p:blipFill>
        <p:spPr>
          <a:xfrm>
            <a:off x="581192" y="2825204"/>
            <a:ext cx="6878791" cy="319213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reviews data and predict data  for ensuring a stable supply of revies data  in urban areas.</a:t>
            </a:r>
          </a:p>
          <a:p>
            <a:pPr marL="305435" indent="-305435"/>
            <a:r>
              <a:rPr lang="en-IN" sz="2000" dirty="0">
                <a:solidFill>
                  <a:srgbClr val="0F0F0F"/>
                </a:solidFill>
                <a:ea typeface="+mn-lt"/>
                <a:cs typeface="+mn-lt"/>
              </a:rPr>
              <a:t>Here we review the products that are purchased in the rural and urban areas using Naïve Bayes classifier Algorithm we classify the data of the products purchased and we find the nearest accuracy score of the product that is purchased in that area.</a:t>
            </a:r>
          </a:p>
          <a:p>
            <a:pPr marL="305435" indent="-305435"/>
            <a:r>
              <a:rPr lang="en-IN" sz="2000" dirty="0">
                <a:solidFill>
                  <a:srgbClr val="0F0F0F"/>
                </a:solidFill>
                <a:ea typeface="+mn-lt"/>
                <a:cs typeface="+mn-lt"/>
              </a:rPr>
              <a:t>For this we use sentiment analysis techniques such as lemmatization ,tokenization, sentiment analysis like this we use some techniques and find the accuracy score.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marL="305435" indent="-305435"/>
            <a:r>
              <a:rPr lang="en-US" sz="2000" dirty="0">
                <a:ea typeface="+mn-lt"/>
                <a:cs typeface="+mn-lt"/>
              </a:rPr>
              <a:t>We can use some sort of techniques and we can find the solution for the data what we have given very easily.</a:t>
            </a:r>
          </a:p>
          <a:p>
            <a:pPr marL="305435" indent="-305435"/>
            <a:r>
              <a:rPr lang="en-US" sz="2000" dirty="0">
                <a:ea typeface="+mn-lt"/>
                <a:cs typeface="+mn-lt"/>
              </a:rPr>
              <a:t>We gain  some knowledge about the algorithms based on  them we can make the project very easily.</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c0fa2617-96bd-425d-8578-e93563fe37c5"/>
    <ds:schemaRef ds:uri="http://www.w3.org/XML/1998/namespace"/>
    <ds:schemaRef ds:uri="http://purl.org/dc/elements/1.1/"/>
    <ds:schemaRef ds:uri="http://purl.org/dc/dcmitype/"/>
    <ds:schemaRef ds:uri="http://schemas.microsoft.com/office/infopath/2007/PartnerControls"/>
    <ds:schemaRef ds:uri="http://schemas.openxmlformats.org/package/2006/metadata/core-properties"/>
    <ds:schemaRef ds:uri="9162bd5b-4ed9-4da3-b376-05204580ba3f"/>
    <ds:schemaRef ds:uri="http://purl.org/dc/te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818</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Hemanth Malik</cp:lastModifiedBy>
  <cp:revision>30</cp:revision>
  <dcterms:created xsi:type="dcterms:W3CDTF">2021-05-26T16:50:10Z</dcterms:created>
  <dcterms:modified xsi:type="dcterms:W3CDTF">2024-06-21T08:39:04Z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