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1" r:id="rId6"/>
    <p:sldId id="260" r:id="rId7"/>
    <p:sldId id="262" r:id="rId8"/>
    <p:sldId id="263" r:id="rId9"/>
    <p:sldId id="264" r:id="rId10"/>
    <p:sldId id="266" r:id="rId11"/>
    <p:sldId id="267"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64" y="6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A652-045A-4708-8705-ED5D585BD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5E7343D-EC1E-4D96-9E27-2748DB483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8C7D4E6-604B-4D0C-902F-4C1EB69A5CBC}"/>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5" name="Footer Placeholder 4">
            <a:extLst>
              <a:ext uri="{FF2B5EF4-FFF2-40B4-BE49-F238E27FC236}">
                <a16:creationId xmlns:a16="http://schemas.microsoft.com/office/drawing/2014/main" id="{A0CF3B44-09BC-43B9-8CBD-D5E7574B64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23B785-85A3-4ED0-A101-9AEDCD2D18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37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8FB-B36F-46FB-964D-627A0ECA8B5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2069F9C-A3EE-435E-9869-0AD8608D0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401818-C4F2-4CAA-A643-85B2AA187872}"/>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5" name="Footer Placeholder 4">
            <a:extLst>
              <a:ext uri="{FF2B5EF4-FFF2-40B4-BE49-F238E27FC236}">
                <a16:creationId xmlns:a16="http://schemas.microsoft.com/office/drawing/2014/main" id="{7A172CF6-E599-426A-8BC4-F6BFC8D33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F1D1E0-F678-4177-8CD3-284D8ABB7FD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61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92863-8D9F-4874-90BD-1BEE7F10C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2F0AC1-B1C6-421B-A3DB-4AC6D2AB7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435090A-F378-4A4A-99E8-757AEFD87591}"/>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5" name="Footer Placeholder 4">
            <a:extLst>
              <a:ext uri="{FF2B5EF4-FFF2-40B4-BE49-F238E27FC236}">
                <a16:creationId xmlns:a16="http://schemas.microsoft.com/office/drawing/2014/main" id="{9954CDA3-169E-4B95-8C4E-FCE98FC845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4093E2-87B3-4156-90E2-CCF4E2EEA7C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887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FE59-A66D-411C-BBCA-6603DD7D7C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28C2F7A-8604-443C-ADFA-2585A5F9C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931978-077B-4954-9BE1-9EC8C17DF234}"/>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5" name="Footer Placeholder 4">
            <a:extLst>
              <a:ext uri="{FF2B5EF4-FFF2-40B4-BE49-F238E27FC236}">
                <a16:creationId xmlns:a16="http://schemas.microsoft.com/office/drawing/2014/main" id="{85445B15-D0D3-4F13-A7F5-819DFDC302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43ACC6-13BB-4786-8C3A-11A7B8D25E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95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366A-2FC1-426F-990A-B00BCBFDE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ECF63C2-AE7A-4860-B8B8-A2F89ED2B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9253B5-976A-45FE-AA62-09A7D06A1CBF}"/>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5" name="Footer Placeholder 4">
            <a:extLst>
              <a:ext uri="{FF2B5EF4-FFF2-40B4-BE49-F238E27FC236}">
                <a16:creationId xmlns:a16="http://schemas.microsoft.com/office/drawing/2014/main" id="{505A54DE-B26D-4D32-B8B8-4B42BDAAE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6DD6DD-BD59-48F0-9CB9-9C867D6A9F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64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DA0-CEBE-40CB-995B-CF676D07BB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437EBFA-73EA-453D-B67F-A8C4191DEA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955BEE1-2AC4-4D4F-8F32-0105BD610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95008F4-6756-45E8-A821-735F5FCAFDD6}"/>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6" name="Footer Placeholder 5">
            <a:extLst>
              <a:ext uri="{FF2B5EF4-FFF2-40B4-BE49-F238E27FC236}">
                <a16:creationId xmlns:a16="http://schemas.microsoft.com/office/drawing/2014/main" id="{C1DBDD15-8734-4174-980E-31DB00EB31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70F7CE-DE7B-41BE-B962-D0D2627CB58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259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A928-3942-4F39-BCBA-DB7E23F377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5B4A81F-19EB-4CBB-BAD6-F6CE959E0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1053E-96DE-47D9-AC35-2E762E95FD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5AF1E73-712C-4DCD-A751-16F1062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30A6C7-244B-45F1-A45B-22D266A25C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D8BC673-6582-4F9B-9092-15C89D9B66F9}"/>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8" name="Footer Placeholder 7">
            <a:extLst>
              <a:ext uri="{FF2B5EF4-FFF2-40B4-BE49-F238E27FC236}">
                <a16:creationId xmlns:a16="http://schemas.microsoft.com/office/drawing/2014/main" id="{119B5511-E60D-41D4-AB33-7087C76076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1600983-BB7B-403B-A947-5ECD674197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80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D982-DB11-4136-AB41-EA0B69A0C2A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210080C-FC17-4E18-95FD-DA1FA76794A2}"/>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4" name="Footer Placeholder 3">
            <a:extLst>
              <a:ext uri="{FF2B5EF4-FFF2-40B4-BE49-F238E27FC236}">
                <a16:creationId xmlns:a16="http://schemas.microsoft.com/office/drawing/2014/main" id="{51B74AD5-9139-4137-92DF-CFC017AF04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ABFC2A-EC90-454E-803B-C7D13AEA0A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8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0690A-5F71-4B4A-B508-5DCB341AC68D}"/>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3" name="Footer Placeholder 2">
            <a:extLst>
              <a:ext uri="{FF2B5EF4-FFF2-40B4-BE49-F238E27FC236}">
                <a16:creationId xmlns:a16="http://schemas.microsoft.com/office/drawing/2014/main" id="{E3A9E72F-9DC1-49DC-9DD1-F3728738C9E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8937BC-E8CB-4B2F-973D-19C4998F2C1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157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05C9-F6FA-491B-98D9-805B69EFA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E4B81EB-499F-4E58-8593-7019C0580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A807D64-B6EA-4E02-8E58-C517262A9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441A6-EB63-4E57-8504-CAB22A33B4C6}"/>
              </a:ext>
            </a:extLst>
          </p:cNvPr>
          <p:cNvSpPr>
            <a:spLocks noGrp="1"/>
          </p:cNvSpPr>
          <p:nvPr>
            <p:ph type="dt" sz="half" idx="10"/>
          </p:nvPr>
        </p:nvSpPr>
        <p:spPr/>
        <p:txBody>
          <a:bodyPr/>
          <a:lstStyle/>
          <a:p>
            <a:fld id="{48A87A34-81AB-432B-8DAE-1953F412C126}" type="datetimeFigureOut">
              <a:rPr lang="en-US" smtClean="0"/>
              <a:t>6/10/2020</a:t>
            </a:fld>
            <a:endParaRPr lang="en-US" dirty="0"/>
          </a:p>
        </p:txBody>
      </p:sp>
      <p:sp>
        <p:nvSpPr>
          <p:cNvPr id="6" name="Footer Placeholder 5">
            <a:extLst>
              <a:ext uri="{FF2B5EF4-FFF2-40B4-BE49-F238E27FC236}">
                <a16:creationId xmlns:a16="http://schemas.microsoft.com/office/drawing/2014/main" id="{7E54C0E2-FF39-429F-BC3B-895A0D19FB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B2FED-643A-44B5-9CAA-2A04FA9543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0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031D-3B4E-4E91-8016-52FF054A5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5085532-81B6-4338-BE2D-F6F24423C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F3CB1FB-6A3F-4C29-9128-99A096811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10F2A-70E0-45E3-8BEA-126F2B385DC4}"/>
              </a:ext>
            </a:extLst>
          </p:cNvPr>
          <p:cNvSpPr>
            <a:spLocks noGrp="1"/>
          </p:cNvSpPr>
          <p:nvPr>
            <p:ph type="dt" sz="half" idx="10"/>
          </p:nvPr>
        </p:nvSpPr>
        <p:spPr/>
        <p:txBody>
          <a:bodyPr/>
          <a:lstStyle/>
          <a:p>
            <a:fld id="{48A87A34-81AB-432B-8DAE-1953F412C126}" type="datetimeFigureOut">
              <a:rPr lang="en-US" smtClean="0"/>
              <a:pPr/>
              <a:t>6/10/2020</a:t>
            </a:fld>
            <a:endParaRPr lang="en-US" dirty="0"/>
          </a:p>
        </p:txBody>
      </p:sp>
      <p:sp>
        <p:nvSpPr>
          <p:cNvPr id="6" name="Footer Placeholder 5">
            <a:extLst>
              <a:ext uri="{FF2B5EF4-FFF2-40B4-BE49-F238E27FC236}">
                <a16:creationId xmlns:a16="http://schemas.microsoft.com/office/drawing/2014/main" id="{A9BA2354-54CD-43DE-AAA0-8AC59C97CB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0CEF37-9D62-4EC1-9AAF-9568087F71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2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D1978-DC66-4641-9EE0-1F07A990B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CE7C57-9C37-46CE-B146-8645DEA0B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C658CD-B99B-4058-A4B4-BDE5A1A7B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6/10/2020</a:t>
            </a:fld>
            <a:endParaRPr lang="en-US" dirty="0"/>
          </a:p>
        </p:txBody>
      </p:sp>
      <p:sp>
        <p:nvSpPr>
          <p:cNvPr id="5" name="Footer Placeholder 4">
            <a:extLst>
              <a:ext uri="{FF2B5EF4-FFF2-40B4-BE49-F238E27FC236}">
                <a16:creationId xmlns:a16="http://schemas.microsoft.com/office/drawing/2014/main" id="{99C9A750-07D8-4288-B72D-034E8FC0E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8E1EFF5-D443-4DC3-A07B-FF518EFA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8914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E9FB-1D05-47CC-B84A-C190ED5DE080}"/>
              </a:ext>
            </a:extLst>
          </p:cNvPr>
          <p:cNvSpPr>
            <a:spLocks noGrp="1"/>
          </p:cNvSpPr>
          <p:nvPr>
            <p:ph type="ctrTitle"/>
          </p:nvPr>
        </p:nvSpPr>
        <p:spPr>
          <a:xfrm>
            <a:off x="244305" y="802298"/>
            <a:ext cx="10810547" cy="2541431"/>
          </a:xfrm>
        </p:spPr>
        <p:txBody>
          <a:bodyPr>
            <a:normAutofit/>
          </a:bodyPr>
          <a:lstStyle/>
          <a:p>
            <a:r>
              <a:rPr lang="en-US" sz="4500" dirty="0"/>
              <a:t>The Battle of Neighborhood</a:t>
            </a:r>
            <a:endParaRPr lang="en-CA" sz="4500" dirty="0"/>
          </a:p>
        </p:txBody>
      </p:sp>
      <p:sp>
        <p:nvSpPr>
          <p:cNvPr id="3" name="Subtitle 2">
            <a:extLst>
              <a:ext uri="{FF2B5EF4-FFF2-40B4-BE49-F238E27FC236}">
                <a16:creationId xmlns:a16="http://schemas.microsoft.com/office/drawing/2014/main" id="{A8C0953E-549D-464F-8719-1303B94F0287}"/>
              </a:ext>
            </a:extLst>
          </p:cNvPr>
          <p:cNvSpPr>
            <a:spLocks noGrp="1"/>
          </p:cNvSpPr>
          <p:nvPr>
            <p:ph type="subTitle" idx="1"/>
          </p:nvPr>
        </p:nvSpPr>
        <p:spPr>
          <a:xfrm>
            <a:off x="2368918" y="3712688"/>
            <a:ext cx="8637072" cy="977621"/>
          </a:xfrm>
        </p:spPr>
        <p:txBody>
          <a:bodyPr/>
          <a:lstStyle/>
          <a:p>
            <a:r>
              <a:rPr lang="en-CA" dirty="0"/>
              <a:t>Coursera Capstone Project</a:t>
            </a:r>
          </a:p>
          <a:p>
            <a:r>
              <a:rPr lang="en-CA" dirty="0"/>
              <a:t>By: Vasu Maddineni</a:t>
            </a:r>
          </a:p>
        </p:txBody>
      </p:sp>
    </p:spTree>
    <p:extLst>
      <p:ext uri="{BB962C8B-B14F-4D97-AF65-F5344CB8AC3E}">
        <p14:creationId xmlns:p14="http://schemas.microsoft.com/office/powerpoint/2010/main" val="62074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E334-34B1-4DE1-AA80-322196A2B79C}"/>
              </a:ext>
            </a:extLst>
          </p:cNvPr>
          <p:cNvSpPr>
            <a:spLocks noGrp="1"/>
          </p:cNvSpPr>
          <p:nvPr>
            <p:ph type="title"/>
          </p:nvPr>
        </p:nvSpPr>
        <p:spPr/>
        <p:txBody>
          <a:bodyPr/>
          <a:lstStyle/>
          <a:p>
            <a:r>
              <a:rPr lang="en-CA" dirty="0"/>
              <a:t>Cluster: 2 &amp; 4</a:t>
            </a:r>
          </a:p>
        </p:txBody>
      </p:sp>
      <p:pic>
        <p:nvPicPr>
          <p:cNvPr id="4" name="Content Placeholder 3">
            <a:extLst>
              <a:ext uri="{FF2B5EF4-FFF2-40B4-BE49-F238E27FC236}">
                <a16:creationId xmlns:a16="http://schemas.microsoft.com/office/drawing/2014/main" id="{7AAA4848-BA0D-4360-B01E-100B8AC03EB1}"/>
              </a:ext>
            </a:extLst>
          </p:cNvPr>
          <p:cNvPicPr>
            <a:picLocks noGrp="1"/>
          </p:cNvPicPr>
          <p:nvPr>
            <p:ph idx="1"/>
          </p:nvPr>
        </p:nvPicPr>
        <p:blipFill>
          <a:blip r:embed="rId2" cstate="screen">
            <a:extLst>
              <a:ext uri="{28A0092B-C50C-407E-A947-70E740481C1C}">
                <a14:useLocalDpi xmlns:a14="http://schemas.microsoft.com/office/drawing/2010/main"/>
              </a:ext>
            </a:extLst>
          </a:blip>
          <a:stretch>
            <a:fillRect/>
          </a:stretch>
        </p:blipFill>
        <p:spPr>
          <a:xfrm>
            <a:off x="1137146" y="1853754"/>
            <a:ext cx="2471593" cy="1908548"/>
          </a:xfrm>
          <a:prstGeom prst="rect">
            <a:avLst/>
          </a:prstGeom>
        </p:spPr>
      </p:pic>
      <p:pic>
        <p:nvPicPr>
          <p:cNvPr id="5" name="Picture 4">
            <a:extLst>
              <a:ext uri="{FF2B5EF4-FFF2-40B4-BE49-F238E27FC236}">
                <a16:creationId xmlns:a16="http://schemas.microsoft.com/office/drawing/2014/main" id="{00A04726-D8AD-42B6-90EC-2F87D0432749}"/>
              </a:ext>
            </a:extLst>
          </p:cNvPr>
          <p:cNvPicPr/>
          <p:nvPr/>
        </p:nvPicPr>
        <p:blipFill>
          <a:blip r:embed="rId3" cstate="screen">
            <a:extLst>
              <a:ext uri="{28A0092B-C50C-407E-A947-70E740481C1C}">
                <a14:useLocalDpi xmlns:a14="http://schemas.microsoft.com/office/drawing/2010/main"/>
              </a:ext>
            </a:extLst>
          </a:blip>
          <a:stretch>
            <a:fillRect/>
          </a:stretch>
        </p:blipFill>
        <p:spPr>
          <a:xfrm>
            <a:off x="3608739" y="1915273"/>
            <a:ext cx="3420275" cy="1847029"/>
          </a:xfrm>
          <a:prstGeom prst="rect">
            <a:avLst/>
          </a:prstGeom>
        </p:spPr>
      </p:pic>
      <p:sp>
        <p:nvSpPr>
          <p:cNvPr id="6" name="TextBox 5">
            <a:extLst>
              <a:ext uri="{FF2B5EF4-FFF2-40B4-BE49-F238E27FC236}">
                <a16:creationId xmlns:a16="http://schemas.microsoft.com/office/drawing/2014/main" id="{87B53C24-6968-4134-913B-49F49FC8A666}"/>
              </a:ext>
            </a:extLst>
          </p:cNvPr>
          <p:cNvSpPr txBox="1"/>
          <p:nvPr/>
        </p:nvSpPr>
        <p:spPr>
          <a:xfrm>
            <a:off x="7364061" y="2282510"/>
            <a:ext cx="1112805" cy="369332"/>
          </a:xfrm>
          <a:prstGeom prst="rect">
            <a:avLst/>
          </a:prstGeom>
          <a:noFill/>
        </p:spPr>
        <p:txBody>
          <a:bodyPr wrap="none" rtlCol="0">
            <a:spAutoFit/>
          </a:bodyPr>
          <a:lstStyle/>
          <a:p>
            <a:r>
              <a:rPr lang="en-CA" dirty="0"/>
              <a:t>Cluster :2</a:t>
            </a:r>
          </a:p>
        </p:txBody>
      </p:sp>
      <p:pic>
        <p:nvPicPr>
          <p:cNvPr id="8" name="Picture 7">
            <a:extLst>
              <a:ext uri="{FF2B5EF4-FFF2-40B4-BE49-F238E27FC236}">
                <a16:creationId xmlns:a16="http://schemas.microsoft.com/office/drawing/2014/main" id="{3D4ADCC7-4360-4513-9E88-77B0491F303E}"/>
              </a:ext>
            </a:extLst>
          </p:cNvPr>
          <p:cNvPicPr/>
          <p:nvPr/>
        </p:nvPicPr>
        <p:blipFill>
          <a:blip r:embed="rId4" cstate="screen">
            <a:extLst>
              <a:ext uri="{28A0092B-C50C-407E-A947-70E740481C1C}">
                <a14:useLocalDpi xmlns:a14="http://schemas.microsoft.com/office/drawing/2010/main"/>
              </a:ext>
            </a:extLst>
          </a:blip>
          <a:stretch>
            <a:fillRect/>
          </a:stretch>
        </p:blipFill>
        <p:spPr>
          <a:xfrm>
            <a:off x="1083486" y="3849679"/>
            <a:ext cx="1994761" cy="2203802"/>
          </a:xfrm>
          <a:prstGeom prst="rect">
            <a:avLst/>
          </a:prstGeom>
        </p:spPr>
      </p:pic>
      <p:pic>
        <p:nvPicPr>
          <p:cNvPr id="9" name="Picture 8">
            <a:extLst>
              <a:ext uri="{FF2B5EF4-FFF2-40B4-BE49-F238E27FC236}">
                <a16:creationId xmlns:a16="http://schemas.microsoft.com/office/drawing/2014/main" id="{B14638F4-3966-40C4-9AA8-1705F8EEA48A}"/>
              </a:ext>
            </a:extLst>
          </p:cNvPr>
          <p:cNvPicPr/>
          <p:nvPr/>
        </p:nvPicPr>
        <p:blipFill>
          <a:blip r:embed="rId5" cstate="screen">
            <a:extLst>
              <a:ext uri="{28A0092B-C50C-407E-A947-70E740481C1C}">
                <a14:useLocalDpi xmlns:a14="http://schemas.microsoft.com/office/drawing/2010/main"/>
              </a:ext>
            </a:extLst>
          </a:blip>
          <a:stretch>
            <a:fillRect/>
          </a:stretch>
        </p:blipFill>
        <p:spPr>
          <a:xfrm>
            <a:off x="3087370" y="3932477"/>
            <a:ext cx="2834523" cy="2038205"/>
          </a:xfrm>
          <a:prstGeom prst="rect">
            <a:avLst/>
          </a:prstGeom>
        </p:spPr>
      </p:pic>
      <p:sp>
        <p:nvSpPr>
          <p:cNvPr id="10" name="TextBox 9">
            <a:extLst>
              <a:ext uri="{FF2B5EF4-FFF2-40B4-BE49-F238E27FC236}">
                <a16:creationId xmlns:a16="http://schemas.microsoft.com/office/drawing/2014/main" id="{D0B7252E-D1E3-4E0A-B0AB-988A39B39143}"/>
              </a:ext>
            </a:extLst>
          </p:cNvPr>
          <p:cNvSpPr txBox="1"/>
          <p:nvPr/>
        </p:nvSpPr>
        <p:spPr>
          <a:xfrm>
            <a:off x="6142851" y="4951579"/>
            <a:ext cx="1112805" cy="369332"/>
          </a:xfrm>
          <a:prstGeom prst="rect">
            <a:avLst/>
          </a:prstGeom>
          <a:noFill/>
        </p:spPr>
        <p:txBody>
          <a:bodyPr wrap="none" rtlCol="0">
            <a:spAutoFit/>
          </a:bodyPr>
          <a:lstStyle/>
          <a:p>
            <a:r>
              <a:rPr lang="en-CA" dirty="0"/>
              <a:t>Cluster :4</a:t>
            </a:r>
          </a:p>
        </p:txBody>
      </p:sp>
    </p:spTree>
    <p:extLst>
      <p:ext uri="{BB962C8B-B14F-4D97-AF65-F5344CB8AC3E}">
        <p14:creationId xmlns:p14="http://schemas.microsoft.com/office/powerpoint/2010/main" val="98964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E334-34B1-4DE1-AA80-322196A2B79C}"/>
              </a:ext>
            </a:extLst>
          </p:cNvPr>
          <p:cNvSpPr>
            <a:spLocks noGrp="1"/>
          </p:cNvSpPr>
          <p:nvPr>
            <p:ph type="title"/>
          </p:nvPr>
        </p:nvSpPr>
        <p:spPr/>
        <p:txBody>
          <a:bodyPr/>
          <a:lstStyle/>
          <a:p>
            <a:r>
              <a:rPr lang="en-CA" dirty="0"/>
              <a:t>Cluster 0, 3</a:t>
            </a:r>
          </a:p>
        </p:txBody>
      </p:sp>
      <p:pic>
        <p:nvPicPr>
          <p:cNvPr id="5" name="Content Placeholder 4">
            <a:extLst>
              <a:ext uri="{FF2B5EF4-FFF2-40B4-BE49-F238E27FC236}">
                <a16:creationId xmlns:a16="http://schemas.microsoft.com/office/drawing/2014/main" id="{2467353D-F609-41E0-A822-9E6F88DFF069}"/>
              </a:ext>
            </a:extLst>
          </p:cNvPr>
          <p:cNvPicPr>
            <a:picLocks noGrp="1"/>
          </p:cNvPicPr>
          <p:nvPr>
            <p:ph idx="1"/>
          </p:nvPr>
        </p:nvPicPr>
        <p:blipFill>
          <a:blip r:embed="rId2" cstate="screen">
            <a:extLst>
              <a:ext uri="{28A0092B-C50C-407E-A947-70E740481C1C}">
                <a14:useLocalDpi xmlns:a14="http://schemas.microsoft.com/office/drawing/2010/main"/>
              </a:ext>
            </a:extLst>
          </a:blip>
          <a:stretch>
            <a:fillRect/>
          </a:stretch>
        </p:blipFill>
        <p:spPr>
          <a:xfrm>
            <a:off x="930932" y="3818143"/>
            <a:ext cx="2594046" cy="2235337"/>
          </a:xfrm>
          <a:prstGeom prst="rect">
            <a:avLst/>
          </a:prstGeom>
        </p:spPr>
      </p:pic>
      <p:pic>
        <p:nvPicPr>
          <p:cNvPr id="6" name="Picture 5">
            <a:extLst>
              <a:ext uri="{FF2B5EF4-FFF2-40B4-BE49-F238E27FC236}">
                <a16:creationId xmlns:a16="http://schemas.microsoft.com/office/drawing/2014/main" id="{49C1555F-6EC1-41D5-915C-1B21DD410EC5}"/>
              </a:ext>
            </a:extLst>
          </p:cNvPr>
          <p:cNvPicPr/>
          <p:nvPr/>
        </p:nvPicPr>
        <p:blipFill>
          <a:blip r:embed="rId3"/>
          <a:stretch>
            <a:fillRect/>
          </a:stretch>
        </p:blipFill>
        <p:spPr>
          <a:xfrm>
            <a:off x="3524978" y="3818143"/>
            <a:ext cx="2808784" cy="2297052"/>
          </a:xfrm>
          <a:prstGeom prst="rect">
            <a:avLst/>
          </a:prstGeom>
        </p:spPr>
      </p:pic>
      <p:sp>
        <p:nvSpPr>
          <p:cNvPr id="7" name="TextBox 6">
            <a:extLst>
              <a:ext uri="{FF2B5EF4-FFF2-40B4-BE49-F238E27FC236}">
                <a16:creationId xmlns:a16="http://schemas.microsoft.com/office/drawing/2014/main" id="{D4243FBC-65EB-4E6B-91ED-ADD13536F8F0}"/>
              </a:ext>
            </a:extLst>
          </p:cNvPr>
          <p:cNvSpPr txBox="1"/>
          <p:nvPr/>
        </p:nvSpPr>
        <p:spPr>
          <a:xfrm>
            <a:off x="7259359" y="4606901"/>
            <a:ext cx="1112805" cy="369332"/>
          </a:xfrm>
          <a:prstGeom prst="rect">
            <a:avLst/>
          </a:prstGeom>
          <a:noFill/>
        </p:spPr>
        <p:txBody>
          <a:bodyPr wrap="none" rtlCol="0">
            <a:spAutoFit/>
          </a:bodyPr>
          <a:lstStyle/>
          <a:p>
            <a:r>
              <a:rPr lang="en-CA" dirty="0"/>
              <a:t>Cluster :3</a:t>
            </a:r>
          </a:p>
        </p:txBody>
      </p:sp>
      <p:pic>
        <p:nvPicPr>
          <p:cNvPr id="8" name="Picture 7">
            <a:extLst>
              <a:ext uri="{FF2B5EF4-FFF2-40B4-BE49-F238E27FC236}">
                <a16:creationId xmlns:a16="http://schemas.microsoft.com/office/drawing/2014/main" id="{F38CF90A-8C7B-4E8A-8EF5-C52539A61B91}"/>
              </a:ext>
            </a:extLst>
          </p:cNvPr>
          <p:cNvPicPr/>
          <p:nvPr/>
        </p:nvPicPr>
        <p:blipFill>
          <a:blip r:embed="rId4" cstate="screen">
            <a:extLst>
              <a:ext uri="{28A0092B-C50C-407E-A947-70E740481C1C}">
                <a14:useLocalDpi xmlns:a14="http://schemas.microsoft.com/office/drawing/2010/main"/>
              </a:ext>
            </a:extLst>
          </a:blip>
          <a:stretch>
            <a:fillRect/>
          </a:stretch>
        </p:blipFill>
        <p:spPr>
          <a:xfrm>
            <a:off x="2098118" y="1852184"/>
            <a:ext cx="2971800" cy="1967529"/>
          </a:xfrm>
          <a:prstGeom prst="rect">
            <a:avLst/>
          </a:prstGeom>
        </p:spPr>
      </p:pic>
      <p:sp>
        <p:nvSpPr>
          <p:cNvPr id="9" name="TextBox 8">
            <a:extLst>
              <a:ext uri="{FF2B5EF4-FFF2-40B4-BE49-F238E27FC236}">
                <a16:creationId xmlns:a16="http://schemas.microsoft.com/office/drawing/2014/main" id="{0CD23DFC-03D7-4782-B5C8-25EBD3F0082C}"/>
              </a:ext>
            </a:extLst>
          </p:cNvPr>
          <p:cNvSpPr txBox="1"/>
          <p:nvPr/>
        </p:nvSpPr>
        <p:spPr>
          <a:xfrm>
            <a:off x="5069918" y="2225506"/>
            <a:ext cx="1112805" cy="369332"/>
          </a:xfrm>
          <a:prstGeom prst="rect">
            <a:avLst/>
          </a:prstGeom>
          <a:noFill/>
        </p:spPr>
        <p:txBody>
          <a:bodyPr wrap="none" rtlCol="0">
            <a:spAutoFit/>
          </a:bodyPr>
          <a:lstStyle/>
          <a:p>
            <a:r>
              <a:rPr lang="en-CA"/>
              <a:t>Cluster :0</a:t>
            </a:r>
            <a:endParaRPr lang="en-CA" dirty="0"/>
          </a:p>
        </p:txBody>
      </p:sp>
    </p:spTree>
    <p:extLst>
      <p:ext uri="{BB962C8B-B14F-4D97-AF65-F5344CB8AC3E}">
        <p14:creationId xmlns:p14="http://schemas.microsoft.com/office/powerpoint/2010/main" val="25545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E334-34B1-4DE1-AA80-322196A2B79C}"/>
              </a:ext>
            </a:extLst>
          </p:cNvPr>
          <p:cNvSpPr>
            <a:spLocks noGrp="1"/>
          </p:cNvSpPr>
          <p:nvPr>
            <p:ph type="title"/>
          </p:nvPr>
        </p:nvSpPr>
        <p:spPr/>
        <p:txBody>
          <a:bodyPr/>
          <a:lstStyle/>
          <a:p>
            <a:r>
              <a:rPr lang="en-CA" dirty="0"/>
              <a:t>Conclusion</a:t>
            </a:r>
            <a:br>
              <a:rPr lang="en-CA" dirty="0"/>
            </a:br>
            <a:endParaRPr lang="en-CA" dirty="0"/>
          </a:p>
        </p:txBody>
      </p:sp>
      <p:sp>
        <p:nvSpPr>
          <p:cNvPr id="3" name="Content Placeholder 2">
            <a:extLst>
              <a:ext uri="{FF2B5EF4-FFF2-40B4-BE49-F238E27FC236}">
                <a16:creationId xmlns:a16="http://schemas.microsoft.com/office/drawing/2014/main" id="{631B2DD8-DED2-4F65-BCDB-C08E28A21C48}"/>
              </a:ext>
            </a:extLst>
          </p:cNvPr>
          <p:cNvSpPr>
            <a:spLocks noGrp="1"/>
          </p:cNvSpPr>
          <p:nvPr>
            <p:ph idx="1"/>
          </p:nvPr>
        </p:nvSpPr>
        <p:spPr/>
        <p:txBody>
          <a:bodyPr/>
          <a:lstStyle/>
          <a:p>
            <a:r>
              <a:rPr lang="en-CA" dirty="0"/>
              <a:t>Both the cities being finical capital of respective countries share a common culture. Although New York is big compared to Toronto. The cities similar in terms of distribution.</a:t>
            </a:r>
          </a:p>
          <a:p>
            <a:endParaRPr lang="en-CA" dirty="0"/>
          </a:p>
        </p:txBody>
      </p:sp>
    </p:spTree>
    <p:extLst>
      <p:ext uri="{BB962C8B-B14F-4D97-AF65-F5344CB8AC3E}">
        <p14:creationId xmlns:p14="http://schemas.microsoft.com/office/powerpoint/2010/main" val="297940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1CECD-D9D9-4761-B7DD-E6717E439CE1}"/>
              </a:ext>
            </a:extLst>
          </p:cNvPr>
          <p:cNvSpPr>
            <a:spLocks noGrp="1"/>
          </p:cNvSpPr>
          <p:nvPr>
            <p:ph idx="1"/>
          </p:nvPr>
        </p:nvSpPr>
        <p:spPr/>
        <p:txBody>
          <a:bodyPr>
            <a:normAutofit/>
          </a:bodyPr>
          <a:lstStyle/>
          <a:p>
            <a:r>
              <a:rPr lang="en-CA" sz="10000" dirty="0"/>
              <a:t>Thank You !</a:t>
            </a:r>
          </a:p>
        </p:txBody>
      </p:sp>
    </p:spTree>
    <p:extLst>
      <p:ext uri="{BB962C8B-B14F-4D97-AF65-F5344CB8AC3E}">
        <p14:creationId xmlns:p14="http://schemas.microsoft.com/office/powerpoint/2010/main" val="21863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F5BE-11C0-4899-B1CE-32A3C01290C4}"/>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EEB55251-A613-48D1-B74D-75B42968F340}"/>
              </a:ext>
            </a:extLst>
          </p:cNvPr>
          <p:cNvSpPr>
            <a:spLocks noGrp="1"/>
          </p:cNvSpPr>
          <p:nvPr>
            <p:ph idx="1"/>
          </p:nvPr>
        </p:nvSpPr>
        <p:spPr/>
        <p:txBody>
          <a:bodyPr>
            <a:normAutofit/>
          </a:bodyPr>
          <a:lstStyle/>
          <a:p>
            <a:r>
              <a:rPr lang="en-US" dirty="0"/>
              <a:t>Immigration is defined as the movement of people to live from their homeland or region to another country they are not native to</a:t>
            </a:r>
            <a:r>
              <a:rPr lang="en-CA" dirty="0"/>
              <a:t>.</a:t>
            </a:r>
          </a:p>
          <a:p>
            <a:r>
              <a:rPr lang="en-US" dirty="0"/>
              <a:t>Immigration has become increasingly common worldwide throughout history, with improved transportation and technology. In both the home country and the host country, immigration numbers affect.</a:t>
            </a:r>
            <a:endParaRPr lang="en-CA" dirty="0"/>
          </a:p>
          <a:p>
            <a:r>
              <a:rPr lang="en-US" dirty="0"/>
              <a:t>Benefits:</a:t>
            </a:r>
          </a:p>
          <a:p>
            <a:r>
              <a:rPr lang="en-US" dirty="0"/>
              <a:t>Immigration has many advantages to it. Immigrants primarily choose to leave their homeland to improve their quality of life. Economic factors for immigration include higher pay rates, improved work conditions, a higher standard of life and incentives for employment</a:t>
            </a:r>
          </a:p>
        </p:txBody>
      </p:sp>
    </p:spTree>
    <p:extLst>
      <p:ext uri="{BB962C8B-B14F-4D97-AF65-F5344CB8AC3E}">
        <p14:creationId xmlns:p14="http://schemas.microsoft.com/office/powerpoint/2010/main" val="179276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92-ACE7-45CC-B1F8-496EE8C0AD16}"/>
              </a:ext>
            </a:extLst>
          </p:cNvPr>
          <p:cNvSpPr>
            <a:spLocks noGrp="1"/>
          </p:cNvSpPr>
          <p:nvPr>
            <p:ph type="title"/>
          </p:nvPr>
        </p:nvSpPr>
        <p:spPr/>
        <p:txBody>
          <a:bodyPr/>
          <a:lstStyle/>
          <a:p>
            <a:r>
              <a:rPr lang="en-US" dirty="0"/>
              <a:t>Problem Description</a:t>
            </a:r>
            <a:endParaRPr lang="en-CA" dirty="0"/>
          </a:p>
        </p:txBody>
      </p:sp>
      <p:sp>
        <p:nvSpPr>
          <p:cNvPr id="3" name="Content Placeholder 2">
            <a:extLst>
              <a:ext uri="{FF2B5EF4-FFF2-40B4-BE49-F238E27FC236}">
                <a16:creationId xmlns:a16="http://schemas.microsoft.com/office/drawing/2014/main" id="{CBBB071C-59B9-40A6-B275-607028726F3C}"/>
              </a:ext>
            </a:extLst>
          </p:cNvPr>
          <p:cNvSpPr>
            <a:spLocks noGrp="1"/>
          </p:cNvSpPr>
          <p:nvPr>
            <p:ph idx="1"/>
          </p:nvPr>
        </p:nvSpPr>
        <p:spPr/>
        <p:txBody>
          <a:bodyPr/>
          <a:lstStyle/>
          <a:p>
            <a:pPr lvl="1"/>
            <a:r>
              <a:rPr lang="en-US" dirty="0"/>
              <a:t>The neighborhoods of New York City and the city of Toronto are compared in this project. Both cities are very diverse and are the financial capitals of their respective countries. The similarity or dissimilarity is compared. </a:t>
            </a:r>
            <a:endParaRPr lang="en-CA" sz="1600" dirty="0"/>
          </a:p>
          <a:p>
            <a:pPr lvl="1"/>
            <a:r>
              <a:rPr lang="en-US" dirty="0"/>
              <a:t>Both the cities are segmented and clustered their neighborhoods based on Borough in each city.</a:t>
            </a:r>
            <a:endParaRPr lang="en-CA" sz="1600" dirty="0"/>
          </a:p>
          <a:p>
            <a:pPr lvl="1"/>
            <a:r>
              <a:rPr lang="en-US" dirty="0"/>
              <a:t>A detailed overview of most common venues in each cluster are discussed to prove the similarity and dissimilarity</a:t>
            </a:r>
          </a:p>
          <a:p>
            <a:pPr lvl="1"/>
            <a:endParaRPr lang="en-CA" sz="1600" dirty="0"/>
          </a:p>
          <a:p>
            <a:endParaRPr lang="en-CA" dirty="0"/>
          </a:p>
        </p:txBody>
      </p:sp>
    </p:spTree>
    <p:extLst>
      <p:ext uri="{BB962C8B-B14F-4D97-AF65-F5344CB8AC3E}">
        <p14:creationId xmlns:p14="http://schemas.microsoft.com/office/powerpoint/2010/main" val="224133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92-ACE7-45CC-B1F8-496EE8C0AD16}"/>
              </a:ext>
            </a:extLst>
          </p:cNvPr>
          <p:cNvSpPr>
            <a:spLocks noGrp="1"/>
          </p:cNvSpPr>
          <p:nvPr>
            <p:ph type="title"/>
          </p:nvPr>
        </p:nvSpPr>
        <p:spPr/>
        <p:txBody>
          <a:bodyPr/>
          <a:lstStyle/>
          <a:p>
            <a:r>
              <a:rPr lang="en-CA" dirty="0"/>
              <a:t>Data Collection </a:t>
            </a:r>
          </a:p>
        </p:txBody>
      </p:sp>
      <p:sp>
        <p:nvSpPr>
          <p:cNvPr id="3" name="Content Placeholder 2">
            <a:extLst>
              <a:ext uri="{FF2B5EF4-FFF2-40B4-BE49-F238E27FC236}">
                <a16:creationId xmlns:a16="http://schemas.microsoft.com/office/drawing/2014/main" id="{CBBB071C-59B9-40A6-B275-607028726F3C}"/>
              </a:ext>
            </a:extLst>
          </p:cNvPr>
          <p:cNvSpPr>
            <a:spLocks noGrp="1"/>
          </p:cNvSpPr>
          <p:nvPr>
            <p:ph idx="1"/>
          </p:nvPr>
        </p:nvSpPr>
        <p:spPr/>
        <p:txBody>
          <a:bodyPr>
            <a:normAutofit fontScale="92500" lnSpcReduction="10000"/>
          </a:bodyPr>
          <a:lstStyle/>
          <a:p>
            <a:pPr lvl="0"/>
            <a:r>
              <a:rPr lang="en-US" dirty="0"/>
              <a:t>Data </a:t>
            </a:r>
            <a:endParaRPr lang="en-CA" sz="1800" dirty="0"/>
          </a:p>
          <a:p>
            <a:pPr lvl="1"/>
            <a:r>
              <a:rPr lang="en-US" dirty="0"/>
              <a:t>Data set for New York city is available in following link:</a:t>
            </a:r>
            <a:endParaRPr lang="en-CA" sz="1600" dirty="0"/>
          </a:p>
          <a:p>
            <a:r>
              <a:rPr lang="en-CA" dirty="0">
                <a:hlinkClick r:id="rId2"/>
              </a:rPr>
              <a:t>https://geo.nyu.edu/catalog/nyu_2451_34572</a:t>
            </a:r>
            <a:endParaRPr lang="en-CA" sz="2400" dirty="0"/>
          </a:p>
          <a:p>
            <a:pPr lvl="1"/>
            <a:r>
              <a:rPr lang="en-US" dirty="0"/>
              <a:t>Data set for Toronto city is available in following link:</a:t>
            </a:r>
            <a:endParaRPr lang="en-CA" sz="1600" dirty="0"/>
          </a:p>
          <a:p>
            <a:r>
              <a:rPr lang="en-CA" u="sng" dirty="0">
                <a:hlinkClick r:id="rId3"/>
              </a:rPr>
              <a:t>https://en.wikipedia.org/wiki/List_of_postal_codes_of_Canada:_M</a:t>
            </a:r>
            <a:endParaRPr lang="en-CA" sz="2400" dirty="0"/>
          </a:p>
          <a:p>
            <a:pPr lvl="0"/>
            <a:r>
              <a:rPr lang="en-CA" dirty="0"/>
              <a:t>Data Acquisition:</a:t>
            </a:r>
            <a:endParaRPr lang="en-CA" sz="1800" dirty="0"/>
          </a:p>
          <a:p>
            <a:pPr lvl="1" latinLnBrk="1"/>
            <a:r>
              <a:rPr lang="en-CA" dirty="0"/>
              <a:t>The data for New York has all the information Neighbourhood name, location details (Latitude and longitude</a:t>
            </a:r>
            <a:r>
              <a:rPr lang="en-CA" sz="1400" dirty="0"/>
              <a:t>)</a:t>
            </a:r>
            <a:endParaRPr lang="en-CA" sz="1600" dirty="0"/>
          </a:p>
          <a:p>
            <a:pPr lvl="1" latinLnBrk="1"/>
            <a:r>
              <a:rPr lang="en-CA" dirty="0"/>
              <a:t>Data for New York city has 5 boroughs and 306 neighborhoods.</a:t>
            </a:r>
          </a:p>
          <a:p>
            <a:pPr lvl="1" latinLnBrk="1"/>
            <a:r>
              <a:rPr lang="en-CA" dirty="0"/>
              <a:t>The data of Toronto city has postal code, Neighbourhood name. I used </a:t>
            </a:r>
            <a:r>
              <a:rPr lang="en-CA" dirty="0" err="1"/>
              <a:t>Nominatim</a:t>
            </a:r>
            <a:r>
              <a:rPr lang="en-CA" dirty="0"/>
              <a:t> library from </a:t>
            </a:r>
            <a:r>
              <a:rPr lang="en-CA" dirty="0" err="1"/>
              <a:t>geopy</a:t>
            </a:r>
            <a:r>
              <a:rPr lang="en-CA" dirty="0"/>
              <a:t> to get the location details of Toronto City. Toronto city has 9 boroughs</a:t>
            </a:r>
            <a:endParaRPr lang="en-CA" sz="1600" dirty="0"/>
          </a:p>
          <a:p>
            <a:endParaRPr lang="en-CA" dirty="0"/>
          </a:p>
        </p:txBody>
      </p:sp>
    </p:spTree>
    <p:extLst>
      <p:ext uri="{BB962C8B-B14F-4D97-AF65-F5344CB8AC3E}">
        <p14:creationId xmlns:p14="http://schemas.microsoft.com/office/powerpoint/2010/main" val="388797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92-ACE7-45CC-B1F8-496EE8C0AD16}"/>
              </a:ext>
            </a:extLst>
          </p:cNvPr>
          <p:cNvSpPr>
            <a:spLocks noGrp="1"/>
          </p:cNvSpPr>
          <p:nvPr>
            <p:ph type="title"/>
          </p:nvPr>
        </p:nvSpPr>
        <p:spPr/>
        <p:txBody>
          <a:bodyPr/>
          <a:lstStyle/>
          <a:p>
            <a:r>
              <a:rPr lang="en-CA" dirty="0"/>
              <a:t>Data Collection </a:t>
            </a:r>
          </a:p>
        </p:txBody>
      </p:sp>
      <p:sp>
        <p:nvSpPr>
          <p:cNvPr id="3" name="Content Placeholder 2">
            <a:extLst>
              <a:ext uri="{FF2B5EF4-FFF2-40B4-BE49-F238E27FC236}">
                <a16:creationId xmlns:a16="http://schemas.microsoft.com/office/drawing/2014/main" id="{CBBB071C-59B9-40A6-B275-607028726F3C}"/>
              </a:ext>
            </a:extLst>
          </p:cNvPr>
          <p:cNvSpPr>
            <a:spLocks noGrp="1"/>
          </p:cNvSpPr>
          <p:nvPr>
            <p:ph idx="1"/>
          </p:nvPr>
        </p:nvSpPr>
        <p:spPr/>
        <p:txBody>
          <a:bodyPr/>
          <a:lstStyle/>
          <a:p>
            <a:pPr algn="just"/>
            <a:r>
              <a:rPr lang="en-CA" dirty="0"/>
              <a:t>Four-square API was is used to search for near by venues in each neighbourhood of Toronto city and New York city in the radius of 500 mt. The venue name and Venue category are extracted. The total number of venues in each category are counted and also the most frequent venue category for each neighbourhood is classified.</a:t>
            </a:r>
          </a:p>
          <a:p>
            <a:endParaRPr lang="en-CA" dirty="0"/>
          </a:p>
        </p:txBody>
      </p:sp>
    </p:spTree>
    <p:extLst>
      <p:ext uri="{BB962C8B-B14F-4D97-AF65-F5344CB8AC3E}">
        <p14:creationId xmlns:p14="http://schemas.microsoft.com/office/powerpoint/2010/main" val="366055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92-ACE7-45CC-B1F8-496EE8C0AD16}"/>
              </a:ext>
            </a:extLst>
          </p:cNvPr>
          <p:cNvSpPr>
            <a:spLocks noGrp="1"/>
          </p:cNvSpPr>
          <p:nvPr>
            <p:ph type="title"/>
          </p:nvPr>
        </p:nvSpPr>
        <p:spPr/>
        <p:txBody>
          <a:bodyPr/>
          <a:lstStyle/>
          <a:p>
            <a:r>
              <a:rPr lang="en-CA" dirty="0"/>
              <a:t>Maps of both Cities (Based on Borough)</a:t>
            </a:r>
          </a:p>
        </p:txBody>
      </p:sp>
      <p:pic>
        <p:nvPicPr>
          <p:cNvPr id="4" name="Content Placeholder 3">
            <a:extLst>
              <a:ext uri="{FF2B5EF4-FFF2-40B4-BE49-F238E27FC236}">
                <a16:creationId xmlns:a16="http://schemas.microsoft.com/office/drawing/2014/main" id="{7F0F1109-A013-4EA1-B6C1-F6C13E130E82}"/>
              </a:ext>
            </a:extLst>
          </p:cNvPr>
          <p:cNvPicPr>
            <a:picLocks noGrp="1"/>
          </p:cNvPicPr>
          <p:nvPr>
            <p:ph idx="1"/>
          </p:nvPr>
        </p:nvPicPr>
        <p:blipFill>
          <a:blip r:embed="rId2" cstate="screen">
            <a:extLst>
              <a:ext uri="{28A0092B-C50C-407E-A947-70E740481C1C}">
                <a14:useLocalDpi xmlns:a14="http://schemas.microsoft.com/office/drawing/2010/main"/>
              </a:ext>
            </a:extLst>
          </a:blip>
          <a:stretch>
            <a:fillRect/>
          </a:stretch>
        </p:blipFill>
        <p:spPr>
          <a:xfrm>
            <a:off x="282794" y="2197609"/>
            <a:ext cx="5813206" cy="3449638"/>
          </a:xfrm>
          <a:prstGeom prst="rect">
            <a:avLst/>
          </a:prstGeom>
        </p:spPr>
      </p:pic>
      <p:pic>
        <p:nvPicPr>
          <p:cNvPr id="5" name="Picture 4">
            <a:extLst>
              <a:ext uri="{FF2B5EF4-FFF2-40B4-BE49-F238E27FC236}">
                <a16:creationId xmlns:a16="http://schemas.microsoft.com/office/drawing/2014/main" id="{17C7B9AA-13E8-4D14-A58B-49AD30034935}"/>
              </a:ext>
            </a:extLst>
          </p:cNvPr>
          <p:cNvPicPr/>
          <p:nvPr/>
        </p:nvPicPr>
        <p:blipFill>
          <a:blip r:embed="rId3" cstate="screen">
            <a:extLst>
              <a:ext uri="{28A0092B-C50C-407E-A947-70E740481C1C}">
                <a14:useLocalDpi xmlns:a14="http://schemas.microsoft.com/office/drawing/2010/main"/>
              </a:ext>
            </a:extLst>
          </a:blip>
          <a:stretch>
            <a:fillRect/>
          </a:stretch>
        </p:blipFill>
        <p:spPr>
          <a:xfrm>
            <a:off x="6096000" y="2197609"/>
            <a:ext cx="5943600" cy="3471545"/>
          </a:xfrm>
          <a:prstGeom prst="rect">
            <a:avLst/>
          </a:prstGeom>
        </p:spPr>
      </p:pic>
      <p:sp>
        <p:nvSpPr>
          <p:cNvPr id="6" name="TextBox 5">
            <a:extLst>
              <a:ext uri="{FF2B5EF4-FFF2-40B4-BE49-F238E27FC236}">
                <a16:creationId xmlns:a16="http://schemas.microsoft.com/office/drawing/2014/main" id="{59CE6660-181E-4FC4-A860-0D4C85E5072C}"/>
              </a:ext>
            </a:extLst>
          </p:cNvPr>
          <p:cNvSpPr txBox="1"/>
          <p:nvPr/>
        </p:nvSpPr>
        <p:spPr>
          <a:xfrm>
            <a:off x="663115" y="2296470"/>
            <a:ext cx="1103315" cy="369332"/>
          </a:xfrm>
          <a:prstGeom prst="rect">
            <a:avLst/>
          </a:prstGeom>
          <a:noFill/>
        </p:spPr>
        <p:txBody>
          <a:bodyPr wrap="none" rtlCol="0">
            <a:spAutoFit/>
          </a:bodyPr>
          <a:lstStyle/>
          <a:p>
            <a:r>
              <a:rPr lang="en-CA" dirty="0"/>
              <a:t>New York</a:t>
            </a:r>
          </a:p>
        </p:txBody>
      </p:sp>
      <p:sp>
        <p:nvSpPr>
          <p:cNvPr id="7" name="TextBox 6">
            <a:extLst>
              <a:ext uri="{FF2B5EF4-FFF2-40B4-BE49-F238E27FC236}">
                <a16:creationId xmlns:a16="http://schemas.microsoft.com/office/drawing/2014/main" id="{F3E26CA5-FBD5-4132-B849-E3761EA62C7A}"/>
              </a:ext>
            </a:extLst>
          </p:cNvPr>
          <p:cNvSpPr txBox="1"/>
          <p:nvPr/>
        </p:nvSpPr>
        <p:spPr>
          <a:xfrm>
            <a:off x="6916168" y="2296470"/>
            <a:ext cx="947375" cy="369332"/>
          </a:xfrm>
          <a:prstGeom prst="rect">
            <a:avLst/>
          </a:prstGeom>
          <a:noFill/>
        </p:spPr>
        <p:txBody>
          <a:bodyPr wrap="none" rtlCol="0">
            <a:spAutoFit/>
          </a:bodyPr>
          <a:lstStyle/>
          <a:p>
            <a:r>
              <a:rPr lang="en-CA" dirty="0"/>
              <a:t>Toronto</a:t>
            </a:r>
          </a:p>
        </p:txBody>
      </p:sp>
    </p:spTree>
    <p:extLst>
      <p:ext uri="{BB962C8B-B14F-4D97-AF65-F5344CB8AC3E}">
        <p14:creationId xmlns:p14="http://schemas.microsoft.com/office/powerpoint/2010/main" val="98769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92-ACE7-45CC-B1F8-496EE8C0AD16}"/>
              </a:ext>
            </a:extLst>
          </p:cNvPr>
          <p:cNvSpPr>
            <a:spLocks noGrp="1"/>
          </p:cNvSpPr>
          <p:nvPr>
            <p:ph type="title"/>
          </p:nvPr>
        </p:nvSpPr>
        <p:spPr/>
        <p:txBody>
          <a:bodyPr/>
          <a:lstStyle/>
          <a:p>
            <a:r>
              <a:rPr lang="en-CA" dirty="0"/>
              <a:t>Data Analysis:</a:t>
            </a:r>
            <a:br>
              <a:rPr lang="en-CA" sz="2800" dirty="0"/>
            </a:br>
            <a:endParaRPr lang="en-CA" dirty="0"/>
          </a:p>
        </p:txBody>
      </p:sp>
      <p:sp>
        <p:nvSpPr>
          <p:cNvPr id="3" name="Content Placeholder 2">
            <a:extLst>
              <a:ext uri="{FF2B5EF4-FFF2-40B4-BE49-F238E27FC236}">
                <a16:creationId xmlns:a16="http://schemas.microsoft.com/office/drawing/2014/main" id="{CBBB071C-59B9-40A6-B275-607028726F3C}"/>
              </a:ext>
            </a:extLst>
          </p:cNvPr>
          <p:cNvSpPr>
            <a:spLocks noGrp="1"/>
          </p:cNvSpPr>
          <p:nvPr>
            <p:ph idx="1"/>
          </p:nvPr>
        </p:nvSpPr>
        <p:spPr/>
        <p:txBody>
          <a:bodyPr/>
          <a:lstStyle/>
          <a:p>
            <a:r>
              <a:rPr lang="en-CA" dirty="0"/>
              <a:t>Total number of Clusters specified are 6. (Some iterations are made to reduce the outliers). After the iteration total number of clusters is fixed to 6.</a:t>
            </a:r>
          </a:p>
          <a:p>
            <a:r>
              <a:rPr lang="en-CA" dirty="0"/>
              <a:t>After retrieving all the data in the form of JSON file from Foursquare API. The data of near by venues in the radius of 500 mt of both Toronto city and New York city are merged.</a:t>
            </a:r>
            <a:endParaRPr lang="en-CA" sz="1600" dirty="0"/>
          </a:p>
          <a:p>
            <a:r>
              <a:rPr lang="en-CA" dirty="0"/>
              <a:t>According to the total number of venues in each category, I used K-means clustering algorithm to cluster the data.</a:t>
            </a:r>
            <a:endParaRPr lang="en-CA" sz="1600" dirty="0"/>
          </a:p>
          <a:p>
            <a:endParaRPr lang="en-CA" dirty="0"/>
          </a:p>
        </p:txBody>
      </p:sp>
    </p:spTree>
    <p:extLst>
      <p:ext uri="{BB962C8B-B14F-4D97-AF65-F5344CB8AC3E}">
        <p14:creationId xmlns:p14="http://schemas.microsoft.com/office/powerpoint/2010/main" val="407979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E334-34B1-4DE1-AA80-322196A2B79C}"/>
              </a:ext>
            </a:extLst>
          </p:cNvPr>
          <p:cNvSpPr>
            <a:spLocks noGrp="1"/>
          </p:cNvSpPr>
          <p:nvPr>
            <p:ph type="title"/>
          </p:nvPr>
        </p:nvSpPr>
        <p:spPr/>
        <p:txBody>
          <a:bodyPr/>
          <a:lstStyle/>
          <a:p>
            <a:r>
              <a:rPr lang="en-CA" dirty="0"/>
              <a:t>Clusters</a:t>
            </a:r>
          </a:p>
        </p:txBody>
      </p:sp>
      <p:pic>
        <p:nvPicPr>
          <p:cNvPr id="4" name="Content Placeholder 3">
            <a:extLst>
              <a:ext uri="{FF2B5EF4-FFF2-40B4-BE49-F238E27FC236}">
                <a16:creationId xmlns:a16="http://schemas.microsoft.com/office/drawing/2014/main" id="{C9E4FF3A-DB85-4750-B2BB-116DD18B20A1}"/>
              </a:ext>
            </a:extLst>
          </p:cNvPr>
          <p:cNvPicPr>
            <a:picLocks noGrp="1"/>
          </p:cNvPicPr>
          <p:nvPr>
            <p:ph idx="1"/>
          </p:nvPr>
        </p:nvPicPr>
        <p:blipFill>
          <a:blip r:embed="rId2"/>
          <a:stretch>
            <a:fillRect/>
          </a:stretch>
        </p:blipFill>
        <p:spPr>
          <a:xfrm>
            <a:off x="1512912" y="1904982"/>
            <a:ext cx="6074514" cy="1668856"/>
          </a:xfrm>
          <a:prstGeom prst="rect">
            <a:avLst/>
          </a:prstGeom>
        </p:spPr>
      </p:pic>
    </p:spTree>
    <p:extLst>
      <p:ext uri="{BB962C8B-B14F-4D97-AF65-F5344CB8AC3E}">
        <p14:creationId xmlns:p14="http://schemas.microsoft.com/office/powerpoint/2010/main" val="297675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E334-34B1-4DE1-AA80-322196A2B79C}"/>
              </a:ext>
            </a:extLst>
          </p:cNvPr>
          <p:cNvSpPr>
            <a:spLocks noGrp="1"/>
          </p:cNvSpPr>
          <p:nvPr>
            <p:ph type="title"/>
          </p:nvPr>
        </p:nvSpPr>
        <p:spPr/>
        <p:txBody>
          <a:bodyPr/>
          <a:lstStyle/>
          <a:p>
            <a:r>
              <a:rPr lang="en-CA" dirty="0"/>
              <a:t>Clusters</a:t>
            </a:r>
          </a:p>
        </p:txBody>
      </p:sp>
      <p:sp>
        <p:nvSpPr>
          <p:cNvPr id="3" name="Content Placeholder 2">
            <a:extLst>
              <a:ext uri="{FF2B5EF4-FFF2-40B4-BE49-F238E27FC236}">
                <a16:creationId xmlns:a16="http://schemas.microsoft.com/office/drawing/2014/main" id="{631B2DD8-DED2-4F65-BCDB-C08E28A21C48}"/>
              </a:ext>
            </a:extLst>
          </p:cNvPr>
          <p:cNvSpPr>
            <a:spLocks noGrp="1"/>
          </p:cNvSpPr>
          <p:nvPr>
            <p:ph idx="1"/>
          </p:nvPr>
        </p:nvSpPr>
        <p:spPr/>
        <p:txBody>
          <a:bodyPr/>
          <a:lstStyle/>
          <a:p>
            <a:pPr lvl="1"/>
            <a:r>
              <a:rPr lang="en-CA" dirty="0"/>
              <a:t>Cluster 1, cluster 5 are possible outliers.</a:t>
            </a:r>
            <a:endParaRPr lang="en-CA" sz="1600" dirty="0"/>
          </a:p>
          <a:p>
            <a:pPr lvl="1"/>
            <a:r>
              <a:rPr lang="en-CA" dirty="0"/>
              <a:t>Cluster 2 is good of residential purpose as I have all amenities in neighbourhood like bus stations, pharmacy stores, grocery stores.</a:t>
            </a:r>
            <a:endParaRPr lang="en-CA" sz="1600" dirty="0"/>
          </a:p>
          <a:p>
            <a:pPr lvl="1"/>
            <a:r>
              <a:rPr lang="en-CA" dirty="0"/>
              <a:t>Cluster 4 can be compared as downtown of Toronto and Manhattan area for New York with all types of venues</a:t>
            </a:r>
            <a:endParaRPr lang="en-CA" sz="1600" dirty="0"/>
          </a:p>
          <a:p>
            <a:pPr lvl="1"/>
            <a:r>
              <a:rPr lang="en-CA" dirty="0"/>
              <a:t>Cluster 0 and cluster3 have similar types of venues like restaurant’s with international cuisine and may be common places of hang out in both cities.</a:t>
            </a:r>
            <a:endParaRPr lang="en-CA" sz="1600" dirty="0"/>
          </a:p>
          <a:p>
            <a:endParaRPr lang="en-CA" dirty="0"/>
          </a:p>
        </p:txBody>
      </p:sp>
    </p:spTree>
    <p:extLst>
      <p:ext uri="{BB962C8B-B14F-4D97-AF65-F5344CB8AC3E}">
        <p14:creationId xmlns:p14="http://schemas.microsoft.com/office/powerpoint/2010/main" val="220303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616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Battle of Neighborhood</vt:lpstr>
      <vt:lpstr>Introduction</vt:lpstr>
      <vt:lpstr>Problem Description</vt:lpstr>
      <vt:lpstr>Data Collection </vt:lpstr>
      <vt:lpstr>Data Collection </vt:lpstr>
      <vt:lpstr>Maps of both Cities (Based on Borough)</vt:lpstr>
      <vt:lpstr>Data Analysis: </vt:lpstr>
      <vt:lpstr>Clusters</vt:lpstr>
      <vt:lpstr>Clusters</vt:lpstr>
      <vt:lpstr>Cluster: 2 &amp; 4</vt:lpstr>
      <vt:lpstr>Cluster 0, 3</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Vasu Maddineni</dc:creator>
  <cp:lastModifiedBy>Vasu Maddineni</cp:lastModifiedBy>
  <cp:revision>14</cp:revision>
  <dcterms:created xsi:type="dcterms:W3CDTF">2020-06-10T19:56:02Z</dcterms:created>
  <dcterms:modified xsi:type="dcterms:W3CDTF">2020-06-10T20:23:42Z</dcterms:modified>
</cp:coreProperties>
</file>