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70" r:id="rId3"/>
    <p:sldId id="273" r:id="rId4"/>
    <p:sldId id="272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1/29/2020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grade an exam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006075"/>
            <a:ext cx="3657578" cy="707886"/>
            <a:chOff x="358589" y="4057062"/>
            <a:chExt cx="3657578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819886" y="4057062"/>
              <a:ext cx="31962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CA9C4"/>
                  </a:solidFill>
                  <a:effectLst/>
                  <a:uLnTx/>
                  <a:uFillTx/>
                  <a:latin typeface="Nexa Book" panose="02000000000000000000" pitchFamily="2" charset="0"/>
                </a:rPr>
                <a:t>gradescope</a:t>
              </a: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1CA9C4"/>
                </a:solidFill>
                <a:effectLst/>
                <a:uLnTx/>
                <a:uFillTx/>
                <a:latin typeface="Nexa Book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58589" y="4194947"/>
              <a:ext cx="490014" cy="438057"/>
              <a:chOff x="1464871" y="3744707"/>
              <a:chExt cx="1825528" cy="16319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64871" y="4754880"/>
                <a:ext cx="365956" cy="621792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45341" y="4288536"/>
                <a:ext cx="365956" cy="1088136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49243" y="3744707"/>
                <a:ext cx="365956" cy="1631965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24443" y="4170698"/>
                <a:ext cx="365956" cy="1205974"/>
              </a:xfrm>
              <a:prstGeom prst="rect">
                <a:avLst/>
              </a:prstGeom>
              <a:solidFill>
                <a:srgbClr val="1CA9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7" y="4791789"/>
            <a:ext cx="2559182" cy="1365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3585307"/>
            <a:ext cx="2559182" cy="1365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6" y="2821700"/>
            <a:ext cx="2559182" cy="1365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5577258"/>
            <a:ext cx="2559182" cy="1365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5555396"/>
            <a:ext cx="2559182" cy="1365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3607169"/>
            <a:ext cx="2559182" cy="1365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63" y="1615218"/>
            <a:ext cx="2559182" cy="1365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46" y="851611"/>
            <a:ext cx="2559182" cy="1365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30" y="1637080"/>
            <a:ext cx="2559182" cy="136532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239489" y="2331637"/>
            <a:ext cx="4701854" cy="3245621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99832" y="170763"/>
            <a:ext cx="4371533" cy="3222858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62672" y="4116342"/>
            <a:ext cx="4849583" cy="2741657"/>
          </a:xfrm>
          <a:prstGeom prst="ellipse">
            <a:avLst/>
          </a:prstGeom>
          <a:noFill/>
          <a:ln w="3810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8588" y="2012149"/>
            <a:ext cx="2831952" cy="1754326"/>
            <a:chOff x="358588" y="2012149"/>
            <a:chExt cx="2831952" cy="1754326"/>
          </a:xfrm>
        </p:grpSpPr>
        <p:grpSp>
          <p:nvGrpSpPr>
            <p:cNvPr id="25" name="Group 24"/>
            <p:cNvGrpSpPr/>
            <p:nvPr/>
          </p:nvGrpSpPr>
          <p:grpSpPr>
            <a:xfrm>
              <a:off x="358588" y="2012149"/>
              <a:ext cx="2831952" cy="1754326"/>
              <a:chOff x="181240" y="4463519"/>
              <a:chExt cx="2831952" cy="175432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81240" y="4463519"/>
                <a:ext cx="2831952" cy="175432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IN" sz="3600" dirty="0" smtClean="0">
                  <a:solidFill>
                    <a:prstClr val="black"/>
                  </a:solidFill>
                  <a:latin typeface="+mj-lt"/>
                </a:endParaRPr>
              </a:p>
              <a:p>
                <a:r>
                  <a:rPr lang="en-IN" sz="3600" dirty="0" smtClean="0">
                    <a:solidFill>
                      <a:prstClr val="black"/>
                    </a:solidFill>
                    <a:latin typeface="+mj-lt"/>
                  </a:rPr>
                  <a:t>Q1.</a:t>
                </a:r>
                <a:br>
                  <a:rPr lang="en-IN" sz="3600" dirty="0" smtClean="0">
                    <a:solidFill>
                      <a:prstClr val="black"/>
                    </a:solidFill>
                    <a:latin typeface="+mj-lt"/>
                  </a:rPr>
                </a:br>
                <a:endParaRPr lang="en-IN" sz="3600" dirty="0" smtClean="0">
                  <a:solidFill>
                    <a:prstClr val="black"/>
                  </a:solidFill>
                  <a:latin typeface="+mj-lt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805" y="4690612"/>
                <a:ext cx="1913023" cy="1346065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2060922" y="3335067"/>
              <a:ext cx="1078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FF0000"/>
                  </a:solidFill>
                  <a:latin typeface="+mj-lt"/>
                </a:rPr>
                <a:t>5 marks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13785" y="3023423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5/5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8967" y="851168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4</a:t>
            </a:r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10832" y="4556146"/>
            <a:ext cx="2953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2</a:t>
            </a:r>
            <a:r>
              <a:rPr lang="en-IN" sz="11500" dirty="0" smtClean="0">
                <a:solidFill>
                  <a:srgbClr val="7030A0">
                    <a:alpha val="50000"/>
                  </a:srgbClr>
                </a:solidFill>
                <a:latin typeface="Nexa Book" panose="02000000000000000000" pitchFamily="2" charset="0"/>
              </a:rPr>
              <a:t>/5</a:t>
            </a:r>
            <a:endParaRPr lang="en-US" sz="11500" dirty="0">
              <a:solidFill>
                <a:srgbClr val="7030A0">
                  <a:alpha val="50000"/>
                </a:srgbClr>
              </a:solidFill>
              <a:latin typeface="Nexa Book" panose="02000000000000000000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551596" y="186519"/>
            <a:ext cx="1468606" cy="1238929"/>
            <a:chOff x="12383748" y="1219011"/>
            <a:chExt cx="1862104" cy="1570887"/>
          </a:xfrm>
        </p:grpSpPr>
        <p:sp>
          <p:nvSpPr>
            <p:cNvPr id="35" name="Freeform 34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1017143" y="155641"/>
            <a:ext cx="4141218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Grouping similar objects together is the task of clustering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39" y="5062323"/>
            <a:ext cx="1804758" cy="1804758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1536832" y="5235479"/>
            <a:ext cx="5818008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 labels here – that is why clustering is often called an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unsupervised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learning problem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9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1414 -0.3641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1821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31106 -0.5828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-291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31094 -0.0453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47" y="-22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0404 -0.3868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1935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24505 0.5324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2662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26705 0.1287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643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6602 -0.0275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38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8477 0.275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9" grpId="0"/>
      <p:bldP spid="30" grpId="0"/>
      <p:bldP spid="31" grpId="0"/>
      <p:bldP spid="40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27890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data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Split this set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disjoint </a:t>
                </a:r>
                <a:r>
                  <a:rPr lang="en-IN" i="1" dirty="0" smtClean="0"/>
                  <a:t>clusters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i.e.</a:t>
                </a:r>
              </a:p>
              <a:p>
                <a:pPr lvl="2"/>
                <a:r>
                  <a:rPr lang="en-IN" dirty="0" smtClean="0"/>
                  <a:t>Assign every data point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 to one of the subsets,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(note that every data point is assigned to exactly one cluster) so that</a:t>
                </a:r>
              </a:p>
              <a:p>
                <a:pPr lvl="2"/>
                <a:r>
                  <a:rPr lang="en-IN" dirty="0" smtClean="0"/>
                  <a:t>Data points assigned to the same subset are “similar” to each other, e.g.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small</a:t>
                </a:r>
              </a:p>
              <a:p>
                <a:r>
                  <a:rPr lang="en-IN" dirty="0" smtClean="0"/>
                  <a:t>The K-means problem asks this problem a bit differently</a:t>
                </a:r>
              </a:p>
              <a:p>
                <a:pPr algn="ctr"/>
                <a:r>
                  <a:rPr lang="en-IN" dirty="0"/>
                  <a:t>Split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into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 smtClean="0"/>
                  <a:t>clusters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i="1" dirty="0" smtClean="0"/>
                  <a:t> and find a prototype for each</a:t>
                </a:r>
                <a:br>
                  <a:rPr lang="en-IN" i="1" dirty="0" smtClean="0"/>
                </a:br>
                <a:r>
                  <a:rPr lang="en-IN" i="1" dirty="0" smtClean="0"/>
                  <a:t>cluster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1" dirty="0" smtClean="0"/>
                  <a:t> </a:t>
                </a:r>
                <a:r>
                  <a:rPr lang="en-IN" i="1" dirty="0" err="1" smtClean="0"/>
                  <a:t>s.t.</a:t>
                </a:r>
                <a:r>
                  <a:rPr lang="en-IN" i="1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1" dirty="0" smtClean="0"/>
                  <a:t> is assigned to cluster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i="1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i="1" dirty="0" smtClean="0"/>
                  <a:t>,</a:t>
                </a:r>
                <a:br>
                  <a:rPr lang="en-IN" i="1" dirty="0" smtClean="0"/>
                </a:br>
                <a:r>
                  <a:rPr lang="en-IN" i="1" dirty="0" smtClean="0"/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small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1" dirty="0" smtClean="0"/>
                  <a:t> is close to prototype of its cluster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278902"/>
              </a:xfrm>
              <a:blipFill>
                <a:blip r:embed="rId2"/>
                <a:stretch>
                  <a:fillRect l="-578" t="-2656" r="-9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848085" y="4890499"/>
            <a:ext cx="1706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52876" y="5856270"/>
            <a:ext cx="1706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6316" y="4356244"/>
            <a:ext cx="126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centroid</a:t>
            </a:r>
            <a:endParaRPr lang="en-IN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98091" y="5882293"/>
            <a:ext cx="126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+mj-lt"/>
              </a:rPr>
              <a:t>centroid</a:t>
            </a:r>
            <a:endParaRPr lang="en-IN" sz="24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905804" y="327343"/>
            <a:ext cx="3591442" cy="993203"/>
          </a:xfrm>
          <a:prstGeom prst="wedgeRectCallout">
            <a:avLst>
              <a:gd name="adj1" fmla="val 69105"/>
              <a:gd name="adj2" fmla="val 539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The technical term used in books/papers is centroid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4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4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40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 sz="4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 sz="4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4000" b="1"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 sz="40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optimization problem is NP hard to solve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Popular heuristic: </a:t>
                </a:r>
                <a:r>
                  <a:rPr lang="en-IN" i="1" dirty="0" smtClean="0">
                    <a:sym typeface="Wingdings" panose="05000000000000000000" pitchFamily="2" charset="2"/>
                  </a:rPr>
                  <a:t>Lloyd’s algorithm (o</a:t>
                </a:r>
                <a:r>
                  <a:rPr lang="en-IN" dirty="0" smtClean="0">
                    <a:sym typeface="Wingdings" panose="05000000000000000000" pitchFamily="2" charset="2"/>
                  </a:rPr>
                  <a:t>ften called </a:t>
                </a:r>
                <a:r>
                  <a:rPr lang="en-IN" i="1" dirty="0" smtClean="0">
                    <a:sym typeface="Wingdings" panose="05000000000000000000" pitchFamily="2" charset="2"/>
                  </a:rPr>
                  <a:t>k-means algorithm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Uses a technique called </a:t>
                </a:r>
                <a:r>
                  <a:rPr lang="en-IN" i="1" dirty="0" smtClean="0">
                    <a:sym typeface="Wingdings" panose="05000000000000000000" pitchFamily="2" charset="2"/>
                  </a:rPr>
                  <a:t>alternating minimization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b="1" dirty="0" smtClean="0">
                    <a:sym typeface="Wingdings" panose="05000000000000000000" pitchFamily="2" charset="2"/>
                  </a:rPr>
                  <a:t>Observation 1</a:t>
                </a:r>
                <a:r>
                  <a:rPr lang="en-IN" dirty="0" smtClean="0">
                    <a:sym typeface="Wingdings" panose="05000000000000000000" pitchFamily="2" charset="2"/>
                  </a:rPr>
                  <a:t>: if we fix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IN" dirty="0" smtClean="0"/>
                  <a:t>, obtaining optimal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very simple</a:t>
                </a:r>
              </a:p>
              <a:p>
                <a:pPr lvl="2"/>
                <a:r>
                  <a:rPr lang="en-IN" dirty="0" smtClean="0"/>
                  <a:t>Assign each data point to the cluster whose prototype is closest!</a:t>
                </a:r>
              </a:p>
              <a:p>
                <a:pPr lvl="2"/>
                <a:r>
                  <a:rPr lang="en-IN" b="1" dirty="0" smtClean="0"/>
                  <a:t>Observation 2</a:t>
                </a:r>
                <a:r>
                  <a:rPr lang="en-IN" dirty="0" smtClean="0"/>
                  <a:t>: if we fix all assignments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, obtaining optimal prototypes simple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IN" dirty="0" smtClean="0"/>
                  <a:t> -- all that is needed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Apply first order optimality to deduce that optimal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IN" dirty="0" smtClean="0"/>
                  <a:t> is simply the average of all data points assigned to the cluster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 – repeat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Keep repeating these two steps again and again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106" r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296" y="2231004"/>
                <a:ext cx="6318732" cy="42074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b="1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+mj-lt"/>
                  </a:rPr>
                  <a:t>, u</a:t>
                </a:r>
                <a:r>
                  <a:rPr lang="en-IN" sz="3200" dirty="0" smtClean="0">
                    <a:latin typeface="+mj-lt"/>
                  </a:rPr>
                  <a:t>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IN" sz="3200" b="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 # points assigned to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 until convergence</a:t>
                </a:r>
                <a:endParaRPr lang="en-US" sz="32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96" y="2231004"/>
                <a:ext cx="6318732" cy="4207498"/>
              </a:xfrm>
              <a:prstGeom prst="rect">
                <a:avLst/>
              </a:prstGeom>
              <a:blipFill>
                <a:blip r:embed="rId3"/>
                <a:stretch>
                  <a:fillRect l="-2303" t="-1868" b="-2155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329" y="3493224"/>
            <a:ext cx="1817669" cy="181766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53517" y="3497680"/>
            <a:ext cx="4458202" cy="1425677"/>
          </a:xfrm>
          <a:prstGeom prst="wedgeRectCallout">
            <a:avLst>
              <a:gd name="adj1" fmla="val 64875"/>
              <a:gd name="adj2" fmla="val 3272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looks a bit like coordinate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minimization where we fix all but one coordinate and update that one coordinate to its optimal value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601386" y="5483235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6188278" y="5594555"/>
            <a:ext cx="4350330" cy="1127609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True, coordinate minimization can be thought of as a special case of alternating optimization </a:t>
            </a:r>
            <a:r>
              <a:rPr lang="en-IN" sz="2400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4329" y="1586397"/>
            <a:ext cx="1787788" cy="178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2556387" y="2055243"/>
                <a:ext cx="7982220" cy="1302145"/>
              </a:xfrm>
              <a:prstGeom prst="wedgeRectCallout">
                <a:avLst>
                  <a:gd name="adj1" fmla="val 57476"/>
                  <a:gd name="adj2" fmla="val 824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The Lloyd’s algorithm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offers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monotonic progress.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It always lowers (or keeps the same) the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i.e. the objective function in each iteration. Can you show this?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87" y="2055243"/>
                <a:ext cx="7982220" cy="1302145"/>
              </a:xfrm>
              <a:prstGeom prst="wedgeRectCallout">
                <a:avLst>
                  <a:gd name="adj1" fmla="val 57476"/>
                  <a:gd name="adj2" fmla="val 8242"/>
                </a:avLst>
              </a:prstGeom>
              <a:blipFill>
                <a:blip r:embed="rId6"/>
                <a:stretch>
                  <a:fillRect l="-849" t="-4091" b="-109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7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 Initializer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632" y="1111624"/>
                <a:ext cx="11565050" cy="5300823"/>
              </a:xfrm>
            </p:spPr>
            <p:txBody>
              <a:bodyPr/>
              <a:lstStyle/>
              <a:p>
                <a:r>
                  <a:rPr lang="en-US" dirty="0" smtClean="0"/>
                  <a:t>Initializes k-means with centroids that are well spread out</a:t>
                </a:r>
              </a:p>
              <a:p>
                <a:pPr lvl="2"/>
                <a:r>
                  <a:rPr lang="en-US" dirty="0"/>
                  <a:t>Provable </a:t>
                </a:r>
                <a:r>
                  <a:rPr lang="en-US" dirty="0" smtClean="0"/>
                  <a:t>guarantees: </a:t>
                </a:r>
                <a:r>
                  <a:rPr lang="fi-FI" dirty="0" smtClean="0"/>
                  <a:t>Arthur </a:t>
                </a:r>
                <a:r>
                  <a:rPr lang="fi-FI" dirty="0"/>
                  <a:t>and Vassilvitskii, SODA </a:t>
                </a:r>
                <a:r>
                  <a:rPr lang="fi-FI" dirty="0" smtClean="0"/>
                  <a:t>2007</a:t>
                </a:r>
              </a:p>
              <a:p>
                <a:pPr lvl="2"/>
                <a:r>
                  <a:rPr lang="fi-FI" dirty="0" smtClean="0"/>
                  <a:t>Widely used in practice: especially beneficial if </a:t>
                </a: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 smtClean="0"/>
                  <a:t> is large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632" y="1111624"/>
                <a:ext cx="11565050" cy="5300823"/>
              </a:xfrm>
              <a:blipFill>
                <a:blip r:embed="rId2"/>
                <a:stretch>
                  <a:fillRect l="-527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2887" y="2773374"/>
                <a:ext cx="10836540" cy="375109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 smtClean="0">
                    <a:latin typeface="+mj-lt"/>
                  </a:rPr>
                  <a:t>K-MEANS++ INITIALIZER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Select first </a:t>
                </a:r>
                <a:r>
                  <a:rPr lang="en-IN" sz="3200" dirty="0" smtClean="0">
                    <a:latin typeface="+mj-lt"/>
                  </a:rPr>
                  <a:t>centroid </a:t>
                </a:r>
                <a:r>
                  <a:rPr lang="en-IN" sz="3200" dirty="0" smtClean="0">
                    <a:latin typeface="+mj-lt"/>
                  </a:rPr>
                  <a:t>randomly</a:t>
                </a:r>
                <a:br>
                  <a:rPr lang="en-IN" sz="3200" dirty="0" smtClean="0">
                    <a:latin typeface="+mj-lt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sz="32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∈1,…,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0" smtClean="0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p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is chosen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7" y="2773374"/>
                <a:ext cx="10836540" cy="3751091"/>
              </a:xfrm>
              <a:prstGeom prst="rect">
                <a:avLst/>
              </a:prstGeom>
              <a:blipFill>
                <a:blip r:embed="rId3"/>
                <a:stretch>
                  <a:fillRect l="-1289" t="-2093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39" y="627292"/>
            <a:ext cx="1787143" cy="178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3412557" y="276410"/>
                <a:ext cx="6777272" cy="1671927"/>
              </a:xfrm>
              <a:prstGeom prst="wedgeRectCallout">
                <a:avLst>
                  <a:gd name="adj1" fmla="val 59361"/>
                  <a:gd name="adj2" fmla="val 4346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Note that a k-means++ always initializes centroids as actual data points. Also, no data point can be selected twice – if a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gets selected once, then for all subsequent iterations, we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57" y="276410"/>
                <a:ext cx="6777272" cy="1671927"/>
              </a:xfrm>
              <a:prstGeom prst="wedgeRectCallout">
                <a:avLst>
                  <a:gd name="adj1" fmla="val 59361"/>
                  <a:gd name="adj2" fmla="val 43464"/>
                </a:avLst>
              </a:prstGeom>
              <a:blipFill>
                <a:blip r:embed="rId5"/>
                <a:stretch>
                  <a:fillRect l="-899" b="-391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applications of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Can be used to make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 a more powerful algorithm</a:t>
                </a:r>
              </a:p>
              <a:p>
                <a:r>
                  <a:rPr lang="en-IN" dirty="0" smtClean="0"/>
                  <a:t>Learn more than one prototype per class e.g.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prototypes by clustering data of each class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clusters and using the centroids returned by the clustering algorithm as prototypes</a:t>
                </a:r>
              </a:p>
              <a:p>
                <a:r>
                  <a:rPr lang="en-IN" dirty="0" smtClean="0"/>
                  <a:t>A test point is assigned the class of its closest prototype</a:t>
                </a:r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this will increase training time, test time, and model size a bit</a:t>
                </a:r>
              </a:p>
              <a:p>
                <a:r>
                  <a:rPr lang="en-IN" dirty="0" smtClean="0"/>
                  <a:t>Seamlessly gives us the 1NN algorithm if we demand as many clusters (and hence as many centroids) as there are data points</a:t>
                </a:r>
              </a:p>
              <a:p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applications of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Identify </a:t>
                </a:r>
                <a:r>
                  <a:rPr lang="en-IN" i="1" dirty="0" smtClean="0"/>
                  <a:t>subpopulations</a:t>
                </a:r>
                <a:r>
                  <a:rPr lang="en-IN" dirty="0" smtClean="0"/>
                  <a:t> in data and improve ML performance</a:t>
                </a:r>
              </a:p>
              <a:p>
                <a:pPr lvl="2"/>
                <a:r>
                  <a:rPr lang="en-IN" b="1" dirty="0" smtClean="0"/>
                  <a:t>Example</a:t>
                </a:r>
                <a:r>
                  <a:rPr lang="en-IN" dirty="0" smtClean="0"/>
                  <a:t>: have data for 1M customers but don’t know age/gender</a:t>
                </a:r>
              </a:p>
              <a:p>
                <a:pPr lvl="2"/>
                <a:r>
                  <a:rPr lang="en-IN" dirty="0" smtClean="0"/>
                  <a:t>However, we suspect that age/gender significantly affects </a:t>
                </a:r>
                <a:r>
                  <a:rPr lang="en-IN" dirty="0" smtClean="0"/>
                  <a:t>behaviour</a:t>
                </a:r>
                <a:endParaRPr lang="en-IN" dirty="0" smtClean="0"/>
              </a:p>
              <a:p>
                <a:r>
                  <a:rPr lang="en-IN" dirty="0" smtClean="0"/>
                  <a:t>Instead of running an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(say SVM) on entire training data, first cluster training data and run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separately on each cluster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clusters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models will get learnt. For test data points, first find to which cluster they belong (using distance to centroid) and use that model</a:t>
                </a:r>
              </a:p>
              <a:p>
                <a:pPr lvl="2"/>
                <a:r>
                  <a:rPr lang="en-IN" dirty="0"/>
                  <a:t>Increases model size and test time a bit but may increase accuracy too!</a:t>
                </a:r>
              </a:p>
              <a:p>
                <a:pPr lvl="2"/>
                <a:r>
                  <a:rPr lang="en-IN" dirty="0" smtClean="0"/>
                  <a:t>If we cluster these customers according to their onsite behaviour (which items did they view/like/buy), possible that we may accidentally discover gender/age groups within our data without knowing these details directly</a:t>
                </a:r>
              </a:p>
              <a:p>
                <a:pPr lvl="2"/>
                <a:r>
                  <a:rPr lang="en-IN" dirty="0" smtClean="0"/>
                  <a:t>Groups may not be perfectly clean but should improve ML performance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263" b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applications of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Reduce number of features (also called </a:t>
                </a:r>
                <a:r>
                  <a:rPr lang="en-IN" i="1" dirty="0" smtClean="0"/>
                  <a:t>dimensionality reduction</a:t>
                </a:r>
                <a:r>
                  <a:rPr lang="en-IN" dirty="0" smtClean="0"/>
                  <a:t>)</a:t>
                </a:r>
              </a:p>
              <a:p>
                <a:pPr lvl="2"/>
                <a:r>
                  <a:rPr lang="en-IN" b="1" dirty="0" smtClean="0"/>
                  <a:t>Example</a:t>
                </a:r>
                <a:r>
                  <a:rPr lang="en-IN" dirty="0" smtClean="0"/>
                  <a:t>: have 1M features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1M but we suspect many of these features are redundant or encode similar information</a:t>
                </a:r>
              </a:p>
              <a:p>
                <a:pPr lvl="2"/>
                <a:r>
                  <a:rPr lang="en-IN" b="1" dirty="0" smtClean="0"/>
                  <a:t>Example</a:t>
                </a:r>
                <a:r>
                  <a:rPr lang="en-IN" dirty="0" smtClean="0"/>
                  <a:t>: synonyms in bag of words (“buy” vs “purchase”)</a:t>
                </a:r>
              </a:p>
              <a:p>
                <a:pPr lvl="2"/>
                <a:r>
                  <a:rPr lang="en-IN" dirty="0" smtClean="0"/>
                  <a:t>Can cluster features together into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clusters</a:t>
                </a:r>
              </a:p>
              <a:p>
                <a:r>
                  <a:rPr lang="en-IN" dirty="0" smtClean="0"/>
                  <a:t>To do this, we first need a way to represent features themselves</a:t>
                </a:r>
              </a:p>
              <a:p>
                <a:pPr lvl="2"/>
                <a:r>
                  <a:rPr lang="en-IN" b="1" dirty="0" smtClean="0"/>
                  <a:t>Method 1</a:t>
                </a:r>
                <a:r>
                  <a:rPr lang="en-IN" dirty="0" smtClean="0"/>
                  <a:t>: represent feature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using values it takes on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train data points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Method 2</a:t>
                </a:r>
                <a:r>
                  <a:rPr lang="en-IN" dirty="0" smtClean="0"/>
                  <a:t>: represent feature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smtClean="0"/>
                  <a:t> using </a:t>
                </a:r>
                <a:r>
                  <a:rPr lang="en-IN" dirty="0" err="1" smtClean="0"/>
                  <a:t>avg</a:t>
                </a:r>
                <a:r>
                  <a:rPr lang="en-IN" dirty="0" smtClean="0"/>
                  <a:t> value it takes on points of each class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denote number of train data points that belong to class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938646" cy="5746377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55" y="36190"/>
            <a:ext cx="1804758" cy="180475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662347" y="371399"/>
            <a:ext cx="4141218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Features for features!!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8599" y="4727644"/>
            <a:ext cx="1787788" cy="178778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368165" y="4347561"/>
            <a:ext cx="5272005" cy="1559437"/>
          </a:xfrm>
          <a:prstGeom prst="wedgeRectCallout">
            <a:avLst>
              <a:gd name="adj1" fmla="val 61091"/>
              <a:gd name="adj2" fmla="val 5292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This trick is often called 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feature clustering or feature agglomeration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and is a form of dimensionality reduction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. Will see other dimensionality reduction techniques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later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55" y="2551040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ular Callout 8"/>
              <p:cNvSpPr/>
              <p:nvPr/>
            </p:nvSpPr>
            <p:spPr>
              <a:xfrm>
                <a:off x="4277032" y="1806867"/>
                <a:ext cx="6363138" cy="2191453"/>
              </a:xfrm>
              <a:prstGeom prst="wedgeRectCallout">
                <a:avLst>
                  <a:gd name="adj1" fmla="val 61744"/>
                  <a:gd name="adj2" fmla="val 4093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Once we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feature clusters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can create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new features,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e.g. by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taking average of features within each cluster i.e. for each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data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point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create a new feature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Rectangular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32" y="1806867"/>
                <a:ext cx="6363138" cy="2191453"/>
              </a:xfrm>
              <a:prstGeom prst="wedgeRectCallout">
                <a:avLst>
                  <a:gd name="adj1" fmla="val 61744"/>
                  <a:gd name="adj2" fmla="val 40932"/>
                </a:avLst>
              </a:prstGeom>
              <a:blipFill>
                <a:blip r:embed="rId6"/>
                <a:stretch>
                  <a:fillRect l="-1109" t="-820" b="-27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Variations in clustering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Might want to prevent empty clusters – balanced clustering</a:t>
                </a:r>
              </a:p>
              <a:p>
                <a:r>
                  <a:rPr lang="en-IN" dirty="0" smtClean="0"/>
                  <a:t>Might want the algorithm to automatically learn the appropriate number of clusters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N" b="0" dirty="0" smtClean="0"/>
              </a:p>
              <a:p>
                <a:pPr lvl="2"/>
                <a:r>
                  <a:rPr lang="en-IN" dirty="0" smtClean="0"/>
                  <a:t>May treat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as a </a:t>
                </a:r>
                <a:r>
                  <a:rPr lang="en-IN" dirty="0" err="1" smtClean="0"/>
                  <a:t>hyperparameter</a:t>
                </a:r>
                <a:r>
                  <a:rPr lang="en-IN" dirty="0" smtClean="0"/>
                  <a:t> and tune it using validation</a:t>
                </a:r>
              </a:p>
              <a:p>
                <a:pPr lvl="2"/>
                <a:r>
                  <a:rPr lang="en-IN" dirty="0" smtClean="0"/>
                  <a:t>Agglomerative clustering, Chinese restaurant process automatically do this</a:t>
                </a:r>
              </a:p>
              <a:p>
                <a:r>
                  <a:rPr lang="en-IN" dirty="0" smtClean="0"/>
                  <a:t>Might not be happy with Euclidean distance as notion of “similarity” – clustering with </a:t>
                </a:r>
                <a:r>
                  <a:rPr lang="en-IN" i="1" dirty="0" err="1" smtClean="0"/>
                  <a:t>Bregman</a:t>
                </a:r>
                <a:r>
                  <a:rPr lang="en-IN" i="1" dirty="0" smtClean="0"/>
                  <a:t> divergences</a:t>
                </a:r>
              </a:p>
              <a:p>
                <a:r>
                  <a:rPr lang="en-IN" dirty="0" smtClean="0"/>
                  <a:t>Several other problem variants known e.g. k </a:t>
                </a:r>
                <a:r>
                  <a:rPr lang="en-IN" dirty="0" err="1" smtClean="0"/>
                  <a:t>medoids</a:t>
                </a:r>
                <a:r>
                  <a:rPr lang="en-IN" dirty="0" smtClean="0"/>
                  <a:t> (uses general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instead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IN" dirty="0" smtClean="0"/>
                  <a:t> must be one of the data points), </a:t>
                </a:r>
                <a:r>
                  <a:rPr lang="en-IN" i="1" dirty="0" smtClean="0"/>
                  <a:t>soft</a:t>
                </a:r>
                <a:r>
                  <a:rPr lang="en-IN" dirty="0" smtClean="0"/>
                  <a:t> k-means (a data point can belong to multiple clusters)</a:t>
                </a:r>
              </a:p>
              <a:p>
                <a:pPr lvl="2"/>
                <a:r>
                  <a:rPr lang="en-IN" dirty="0" smtClean="0"/>
                  <a:t>K-</a:t>
                </a:r>
                <a:r>
                  <a:rPr lang="en-IN" dirty="0" err="1" smtClean="0"/>
                  <a:t>medoids</a:t>
                </a:r>
                <a:r>
                  <a:rPr lang="en-IN" dirty="0" smtClean="0"/>
                  <a:t> preferable when centroids/prototypes must be real data points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6854" y="339048"/>
            <a:ext cx="4776828" cy="21575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367505" y="1764067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7461575" y="1575603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14886" y="1717086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47241" y="1315270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98728" y="1398265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30369" y="1445977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11147" y="1704844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42149" y="1827026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98024" y="1834310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08104" y="971499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54266" y="958598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18008" y="1107513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12441" y="1228951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36769" y="1343616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94455" y="1390724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94828" y="1818467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93578" y="1994439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623434" y="1972918"/>
            <a:ext cx="119671" cy="1196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02328" y="1540484"/>
            <a:ext cx="380435" cy="40267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86942" y="1272017"/>
            <a:ext cx="380435" cy="353371"/>
          </a:xfrm>
          <a:prstGeom prst="ellipse">
            <a:avLst/>
          </a:prstGeom>
          <a:noFill/>
          <a:ln w="12700" cap="flat" cmpd="sng" algn="ctr">
            <a:solidFill>
              <a:srgbClr val="FFC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05214" y="1676143"/>
            <a:ext cx="356005" cy="342124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378088" y="901583"/>
            <a:ext cx="352630" cy="353371"/>
          </a:xfrm>
          <a:prstGeom prst="ellipse">
            <a:avLst/>
          </a:prstGeom>
          <a:noFill/>
          <a:ln w="12700" cap="flat" cmpd="sng" algn="ctr">
            <a:solidFill>
              <a:srgbClr val="00B0F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31248" y="1199257"/>
            <a:ext cx="352630" cy="353371"/>
          </a:xfrm>
          <a:prstGeom prst="ellipse">
            <a:avLst/>
          </a:prstGeom>
          <a:noFill/>
          <a:ln w="12700" cap="flat" cmpd="sng" algn="ctr">
            <a:solidFill>
              <a:srgbClr val="ED7D31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591096" y="1793099"/>
            <a:ext cx="372035" cy="385495"/>
          </a:xfrm>
          <a:prstGeom prst="ellipse">
            <a:avLst/>
          </a:prstGeom>
          <a:noFill/>
          <a:ln w="12700" cap="flat" cmpd="sng" algn="ctr">
            <a:solidFill>
              <a:srgbClr val="2ECC71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 rot="19277791">
            <a:off x="8408519" y="829653"/>
            <a:ext cx="546749" cy="792713"/>
          </a:xfrm>
          <a:prstGeom prst="ellipse">
            <a:avLst/>
          </a:prstGeom>
          <a:noFill/>
          <a:ln w="12700" cap="flat" cmpd="sng" algn="ctr">
            <a:solidFill>
              <a:srgbClr val="4472C4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 rot="19277791">
            <a:off x="7258829" y="1199932"/>
            <a:ext cx="920298" cy="905265"/>
          </a:xfrm>
          <a:prstGeom prst="ellipse">
            <a:avLst/>
          </a:prstGeom>
          <a:noFill/>
          <a:ln w="12700" cap="flat" cmpd="sng" algn="ctr">
            <a:solidFill>
              <a:srgbClr val="1CA9C4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 rot="20826113">
            <a:off x="8337507" y="787880"/>
            <a:ext cx="750452" cy="1454794"/>
          </a:xfrm>
          <a:prstGeom prst="ellipse">
            <a:avLst/>
          </a:prstGeom>
          <a:noFill/>
          <a:ln w="12700" cap="flat" cmpd="sng" algn="ctr">
            <a:solidFill>
              <a:srgbClr val="FFFF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192143" y="742672"/>
            <a:ext cx="2218684" cy="1624844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528056" y="1844694"/>
            <a:ext cx="270000" cy="27000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915519" y="1844694"/>
            <a:ext cx="270000" cy="270000"/>
          </a:xfrm>
          <a:prstGeom prst="roundRect">
            <a:avLst/>
          </a:prstGeom>
          <a:solidFill>
            <a:srgbClr val="FFC514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302772" y="1844694"/>
            <a:ext cx="270000" cy="270000"/>
          </a:xfrm>
          <a:prstGeom prst="roundRect">
            <a:avLst/>
          </a:prstGeom>
          <a:solidFill>
            <a:srgbClr val="7030A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690130" y="1844694"/>
            <a:ext cx="270000" cy="270000"/>
          </a:xfrm>
          <a:prstGeom prst="roundRect">
            <a:avLst/>
          </a:prstGeom>
          <a:solidFill>
            <a:srgbClr val="5CCDF5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077488" y="1844694"/>
            <a:ext cx="270000" cy="270000"/>
          </a:xfrm>
          <a:prstGeom prst="roundRect">
            <a:avLst/>
          </a:prstGeom>
          <a:solidFill>
            <a:srgbClr val="ED7D31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464847" y="1844694"/>
            <a:ext cx="270000" cy="270000"/>
          </a:xfrm>
          <a:prstGeom prst="roundRect">
            <a:avLst/>
          </a:prstGeom>
          <a:solidFill>
            <a:srgbClr val="2ECC71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915519" y="1399966"/>
            <a:ext cx="270000" cy="270000"/>
          </a:xfrm>
          <a:prstGeom prst="roundRect">
            <a:avLst/>
          </a:prstGeom>
          <a:solidFill>
            <a:srgbClr val="1CA9C4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883809" y="1387550"/>
            <a:ext cx="270000" cy="270000"/>
          </a:xfrm>
          <a:prstGeom prst="roundRect">
            <a:avLst/>
          </a:prstGeom>
          <a:solidFill>
            <a:srgbClr val="4472C4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200483" y="925691"/>
            <a:ext cx="270000" cy="270000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515939" y="578117"/>
            <a:ext cx="270000" cy="270000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34" idx="0"/>
            <a:endCxn id="40" idx="1"/>
          </p:cNvCxnSpPr>
          <p:nvPr/>
        </p:nvCxnSpPr>
        <p:spPr>
          <a:xfrm flipV="1">
            <a:off x="9663056" y="1534966"/>
            <a:ext cx="252463" cy="3097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Straight Connector 44"/>
          <p:cNvCxnSpPr>
            <a:stCxn id="35" idx="0"/>
            <a:endCxn id="40" idx="2"/>
          </p:cNvCxnSpPr>
          <p:nvPr/>
        </p:nvCxnSpPr>
        <p:spPr>
          <a:xfrm flipV="1">
            <a:off x="10050519" y="1669966"/>
            <a:ext cx="0" cy="1747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Straight Connector 45"/>
          <p:cNvCxnSpPr>
            <a:stCxn id="36" idx="0"/>
            <a:endCxn id="40" idx="3"/>
          </p:cNvCxnSpPr>
          <p:nvPr/>
        </p:nvCxnSpPr>
        <p:spPr>
          <a:xfrm flipH="1" flipV="1">
            <a:off x="10185519" y="1534966"/>
            <a:ext cx="252253" cy="3097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/>
          <p:cNvCxnSpPr>
            <a:stCxn id="37" idx="0"/>
            <a:endCxn id="41" idx="1"/>
          </p:cNvCxnSpPr>
          <p:nvPr/>
        </p:nvCxnSpPr>
        <p:spPr>
          <a:xfrm flipV="1">
            <a:off x="10825130" y="1522550"/>
            <a:ext cx="58679" cy="32214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/>
          <p:cNvCxnSpPr>
            <a:stCxn id="38" idx="0"/>
            <a:endCxn id="41" idx="3"/>
          </p:cNvCxnSpPr>
          <p:nvPr/>
        </p:nvCxnSpPr>
        <p:spPr>
          <a:xfrm flipH="1" flipV="1">
            <a:off x="11153809" y="1522550"/>
            <a:ext cx="58679" cy="32214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9" name="Straight Connector 48"/>
          <p:cNvCxnSpPr>
            <a:stCxn id="41" idx="0"/>
            <a:endCxn id="42" idx="1"/>
          </p:cNvCxnSpPr>
          <p:nvPr/>
        </p:nvCxnSpPr>
        <p:spPr>
          <a:xfrm flipV="1">
            <a:off x="11018809" y="1060691"/>
            <a:ext cx="181674" cy="32685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0" name="Straight Connector 49"/>
          <p:cNvCxnSpPr>
            <a:stCxn id="39" idx="0"/>
            <a:endCxn id="42" idx="3"/>
          </p:cNvCxnSpPr>
          <p:nvPr/>
        </p:nvCxnSpPr>
        <p:spPr>
          <a:xfrm flipH="1" flipV="1">
            <a:off x="11470483" y="1060691"/>
            <a:ext cx="129364" cy="78400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Straight Connector 50"/>
          <p:cNvCxnSpPr>
            <a:stCxn id="40" idx="0"/>
            <a:endCxn id="43" idx="1"/>
          </p:cNvCxnSpPr>
          <p:nvPr/>
        </p:nvCxnSpPr>
        <p:spPr>
          <a:xfrm flipV="1">
            <a:off x="10050519" y="713117"/>
            <a:ext cx="465420" cy="68684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/>
          <p:cNvCxnSpPr>
            <a:stCxn id="42" idx="0"/>
            <a:endCxn id="43" idx="3"/>
          </p:cNvCxnSpPr>
          <p:nvPr/>
        </p:nvCxnSpPr>
        <p:spPr>
          <a:xfrm flipH="1" flipV="1">
            <a:off x="10785939" y="713117"/>
            <a:ext cx="549544" cy="21257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Straight Connector 53"/>
          <p:cNvCxnSpPr/>
          <p:nvPr/>
        </p:nvCxnSpPr>
        <p:spPr>
          <a:xfrm>
            <a:off x="9737725" y="830023"/>
            <a:ext cx="2393944" cy="77727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075059">
            <a:off x="10374077" y="595798"/>
            <a:ext cx="1333705" cy="588419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72" y="2722283"/>
            <a:ext cx="1720892" cy="1720892"/>
          </a:xfrm>
          <a:prstGeom prst="rect">
            <a:avLst/>
          </a:prstGeom>
        </p:spPr>
      </p:pic>
      <p:sp>
        <p:nvSpPr>
          <p:cNvPr id="57" name="Rectangular Callout 56"/>
          <p:cNvSpPr/>
          <p:nvPr/>
        </p:nvSpPr>
        <p:spPr>
          <a:xfrm>
            <a:off x="1582503" y="2632925"/>
            <a:ext cx="9068436" cy="1210306"/>
          </a:xfrm>
          <a:prstGeom prst="wedgeRectCallout">
            <a:avLst>
              <a:gd name="adj1" fmla="val 58412"/>
              <a:gd name="adj2" fmla="val 5591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Notice that imposing (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resp.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encouraging) balance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among the clusters can be seen as a form of a constraint (resp. regularization) on clustering. The k-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medoid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problem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also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be seen as a form of </a:t>
            </a:r>
            <a:r>
              <a:rPr lang="en-IN" sz="2400" i="1" dirty="0" smtClean="0">
                <a:solidFill>
                  <a:schemeClr val="tx1"/>
                </a:solidFill>
                <a:latin typeface="+mj-lt"/>
              </a:rPr>
              <a:t>constrained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clustering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9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5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261.5135"/>
  <p:tag name="LATEXADDIN" val="\documentclass{article}&#10;\usepackage{amsmath,amssymb}&#10;\usepackage{olo}&#10;\usepackage[dvipsnames]{xcolor}&#10;\pagestyle{empty}&#10;\begin{document}&#10;&#10;\[&#10;\int x = ?&#10;\]&#10;&#10;\end{document}"/>
  <p:tag name="IGUANATEXSIZE" val="48"/>
  <p:tag name="IGUANATEXCURSOR" val="15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942</TotalTime>
  <Words>1987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Clustering</vt:lpstr>
      <vt:lpstr>How to grade an exam</vt:lpstr>
      <vt:lpstr>Clustering</vt:lpstr>
      <vt:lpstr>K-means clustering</vt:lpstr>
      <vt:lpstr>K-means++ Initializer</vt:lpstr>
      <vt:lpstr>Some applications of clustering</vt:lpstr>
      <vt:lpstr>Some applications of clustering</vt:lpstr>
      <vt:lpstr>Some applications of clustering</vt:lpstr>
      <vt:lpstr>Variations in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138</cp:revision>
  <dcterms:created xsi:type="dcterms:W3CDTF">2018-07-30T05:08:11Z</dcterms:created>
  <dcterms:modified xsi:type="dcterms:W3CDTF">2020-01-29T14:51:18Z</dcterms:modified>
</cp:coreProperties>
</file>